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72" r:id="rId8"/>
    <p:sldId id="262" r:id="rId9"/>
    <p:sldId id="273"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016"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36F728C-6493-4E76-8138-7A4B006EA5D2}"/>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id="{AE70D3BD-500A-460D-96F7-BB439E4682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id="{C1CF6005-827C-4032-8079-0E39160425C3}"/>
              </a:ext>
            </a:extLst>
          </p:cNvPr>
          <p:cNvSpPr>
            <a:spLocks noGrp="1"/>
          </p:cNvSpPr>
          <p:nvPr>
            <p:ph type="dt" sz="half" idx="10"/>
          </p:nvPr>
        </p:nvSpPr>
        <p:spPr/>
        <p:txBody>
          <a:bodyPr/>
          <a:lstStyle/>
          <a:p>
            <a:fld id="{C3EAF4E6-996A-4701-92F2-4CB2F6BFE44F}" type="datetimeFigureOut">
              <a:rPr lang="en-US" smtClean="0"/>
              <a:t>2/15/2022</a:t>
            </a:fld>
            <a:endParaRPr lang="en-US"/>
          </a:p>
        </p:txBody>
      </p:sp>
      <p:sp>
        <p:nvSpPr>
          <p:cNvPr id="5" name="מציין מיקום של כותרת תחתונה 4">
            <a:extLst>
              <a:ext uri="{FF2B5EF4-FFF2-40B4-BE49-F238E27FC236}">
                <a16:creationId xmlns:a16="http://schemas.microsoft.com/office/drawing/2014/main" id="{B19F5F23-9B62-4B23-9DD5-26298C9259E9}"/>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DB9A8414-1449-47B2-838C-C821B696796C}"/>
              </a:ext>
            </a:extLst>
          </p:cNvPr>
          <p:cNvSpPr>
            <a:spLocks noGrp="1"/>
          </p:cNvSpPr>
          <p:nvPr>
            <p:ph type="sldNum" sz="quarter" idx="12"/>
          </p:nvPr>
        </p:nvSpPr>
        <p:spPr/>
        <p:txBody>
          <a:bodyPr/>
          <a:lstStyle/>
          <a:p>
            <a:fld id="{C2E43AC4-F685-4761-8395-BE8E2D9AB343}" type="slidenum">
              <a:rPr lang="en-US" smtClean="0"/>
              <a:t>‹#›</a:t>
            </a:fld>
            <a:endParaRPr lang="en-US"/>
          </a:p>
        </p:txBody>
      </p:sp>
    </p:spTree>
    <p:extLst>
      <p:ext uri="{BB962C8B-B14F-4D97-AF65-F5344CB8AC3E}">
        <p14:creationId xmlns:p14="http://schemas.microsoft.com/office/powerpoint/2010/main" val="295811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DBE5F0E-0897-4350-AADD-564AA369879C}"/>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0C921E33-35A1-4271-BE89-02CB6D75DDD2}"/>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3BEA80BD-A297-411B-88DE-9A55D60AB28E}"/>
              </a:ext>
            </a:extLst>
          </p:cNvPr>
          <p:cNvSpPr>
            <a:spLocks noGrp="1"/>
          </p:cNvSpPr>
          <p:nvPr>
            <p:ph type="dt" sz="half" idx="10"/>
          </p:nvPr>
        </p:nvSpPr>
        <p:spPr/>
        <p:txBody>
          <a:bodyPr/>
          <a:lstStyle/>
          <a:p>
            <a:fld id="{C3EAF4E6-996A-4701-92F2-4CB2F6BFE44F}" type="datetimeFigureOut">
              <a:rPr lang="en-US" smtClean="0"/>
              <a:t>2/15/2022</a:t>
            </a:fld>
            <a:endParaRPr lang="en-US"/>
          </a:p>
        </p:txBody>
      </p:sp>
      <p:sp>
        <p:nvSpPr>
          <p:cNvPr id="5" name="מציין מיקום של כותרת תחתונה 4">
            <a:extLst>
              <a:ext uri="{FF2B5EF4-FFF2-40B4-BE49-F238E27FC236}">
                <a16:creationId xmlns:a16="http://schemas.microsoft.com/office/drawing/2014/main" id="{92CFD913-D2A6-4EAA-9489-0FF39C1996A8}"/>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321394D8-CE6E-411D-9C9D-5C9644941D49}"/>
              </a:ext>
            </a:extLst>
          </p:cNvPr>
          <p:cNvSpPr>
            <a:spLocks noGrp="1"/>
          </p:cNvSpPr>
          <p:nvPr>
            <p:ph type="sldNum" sz="quarter" idx="12"/>
          </p:nvPr>
        </p:nvSpPr>
        <p:spPr/>
        <p:txBody>
          <a:bodyPr/>
          <a:lstStyle/>
          <a:p>
            <a:fld id="{C2E43AC4-F685-4761-8395-BE8E2D9AB343}" type="slidenum">
              <a:rPr lang="en-US" smtClean="0"/>
              <a:t>‹#›</a:t>
            </a:fld>
            <a:endParaRPr lang="en-US"/>
          </a:p>
        </p:txBody>
      </p:sp>
    </p:spTree>
    <p:extLst>
      <p:ext uri="{BB962C8B-B14F-4D97-AF65-F5344CB8AC3E}">
        <p14:creationId xmlns:p14="http://schemas.microsoft.com/office/powerpoint/2010/main" val="23704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049D0F5C-7F8B-4F6B-A66E-E75E5B13DBDD}"/>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FC056CA3-5CB6-440E-8D98-147506F618C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A4B75D0A-D6F9-4501-8A87-F48B82C918FA}"/>
              </a:ext>
            </a:extLst>
          </p:cNvPr>
          <p:cNvSpPr>
            <a:spLocks noGrp="1"/>
          </p:cNvSpPr>
          <p:nvPr>
            <p:ph type="dt" sz="half" idx="10"/>
          </p:nvPr>
        </p:nvSpPr>
        <p:spPr/>
        <p:txBody>
          <a:bodyPr/>
          <a:lstStyle/>
          <a:p>
            <a:fld id="{C3EAF4E6-996A-4701-92F2-4CB2F6BFE44F}" type="datetimeFigureOut">
              <a:rPr lang="en-US" smtClean="0"/>
              <a:t>2/15/2022</a:t>
            </a:fld>
            <a:endParaRPr lang="en-US"/>
          </a:p>
        </p:txBody>
      </p:sp>
      <p:sp>
        <p:nvSpPr>
          <p:cNvPr id="5" name="מציין מיקום של כותרת תחתונה 4">
            <a:extLst>
              <a:ext uri="{FF2B5EF4-FFF2-40B4-BE49-F238E27FC236}">
                <a16:creationId xmlns:a16="http://schemas.microsoft.com/office/drawing/2014/main" id="{98AD5F6B-167C-4732-8E93-71234537E441}"/>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288D662D-AAB3-4F55-A74F-575C921E7951}"/>
              </a:ext>
            </a:extLst>
          </p:cNvPr>
          <p:cNvSpPr>
            <a:spLocks noGrp="1"/>
          </p:cNvSpPr>
          <p:nvPr>
            <p:ph type="sldNum" sz="quarter" idx="12"/>
          </p:nvPr>
        </p:nvSpPr>
        <p:spPr/>
        <p:txBody>
          <a:bodyPr/>
          <a:lstStyle/>
          <a:p>
            <a:fld id="{C2E43AC4-F685-4761-8395-BE8E2D9AB343}" type="slidenum">
              <a:rPr lang="en-US" smtClean="0"/>
              <a:t>‹#›</a:t>
            </a:fld>
            <a:endParaRPr lang="en-US"/>
          </a:p>
        </p:txBody>
      </p:sp>
    </p:spTree>
    <p:extLst>
      <p:ext uri="{BB962C8B-B14F-4D97-AF65-F5344CB8AC3E}">
        <p14:creationId xmlns:p14="http://schemas.microsoft.com/office/powerpoint/2010/main" val="221526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EB127C3-2859-49B3-ACEF-D505CC630FD3}"/>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D0235891-9BB6-4952-91DB-F6E65AA5788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65D9C216-9EC6-43DA-8F29-096DF2E97820}"/>
              </a:ext>
            </a:extLst>
          </p:cNvPr>
          <p:cNvSpPr>
            <a:spLocks noGrp="1"/>
          </p:cNvSpPr>
          <p:nvPr>
            <p:ph type="dt" sz="half" idx="10"/>
          </p:nvPr>
        </p:nvSpPr>
        <p:spPr/>
        <p:txBody>
          <a:bodyPr/>
          <a:lstStyle/>
          <a:p>
            <a:fld id="{C3EAF4E6-996A-4701-92F2-4CB2F6BFE44F}" type="datetimeFigureOut">
              <a:rPr lang="en-US" smtClean="0"/>
              <a:t>2/15/2022</a:t>
            </a:fld>
            <a:endParaRPr lang="en-US"/>
          </a:p>
        </p:txBody>
      </p:sp>
      <p:sp>
        <p:nvSpPr>
          <p:cNvPr id="5" name="מציין מיקום של כותרת תחתונה 4">
            <a:extLst>
              <a:ext uri="{FF2B5EF4-FFF2-40B4-BE49-F238E27FC236}">
                <a16:creationId xmlns:a16="http://schemas.microsoft.com/office/drawing/2014/main" id="{C2BAE646-5605-4CF6-8CF8-7832660AA223}"/>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2E61AB3B-EB5F-4F46-8776-546858A2B27A}"/>
              </a:ext>
            </a:extLst>
          </p:cNvPr>
          <p:cNvSpPr>
            <a:spLocks noGrp="1"/>
          </p:cNvSpPr>
          <p:nvPr>
            <p:ph type="sldNum" sz="quarter" idx="12"/>
          </p:nvPr>
        </p:nvSpPr>
        <p:spPr/>
        <p:txBody>
          <a:bodyPr/>
          <a:lstStyle/>
          <a:p>
            <a:fld id="{C2E43AC4-F685-4761-8395-BE8E2D9AB343}" type="slidenum">
              <a:rPr lang="en-US" smtClean="0"/>
              <a:t>‹#›</a:t>
            </a:fld>
            <a:endParaRPr lang="en-US"/>
          </a:p>
        </p:txBody>
      </p:sp>
    </p:spTree>
    <p:extLst>
      <p:ext uri="{BB962C8B-B14F-4D97-AF65-F5344CB8AC3E}">
        <p14:creationId xmlns:p14="http://schemas.microsoft.com/office/powerpoint/2010/main" val="3193002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E6FCD13-0094-491E-8461-3D7860721E21}"/>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53F605FB-E755-4452-A93A-44BC2AF24C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E91BC5D4-CB36-4B55-A597-0ADCBC11BE20}"/>
              </a:ext>
            </a:extLst>
          </p:cNvPr>
          <p:cNvSpPr>
            <a:spLocks noGrp="1"/>
          </p:cNvSpPr>
          <p:nvPr>
            <p:ph type="dt" sz="half" idx="10"/>
          </p:nvPr>
        </p:nvSpPr>
        <p:spPr/>
        <p:txBody>
          <a:bodyPr/>
          <a:lstStyle/>
          <a:p>
            <a:fld id="{C3EAF4E6-996A-4701-92F2-4CB2F6BFE44F}" type="datetimeFigureOut">
              <a:rPr lang="en-US" smtClean="0"/>
              <a:t>2/15/2022</a:t>
            </a:fld>
            <a:endParaRPr lang="en-US"/>
          </a:p>
        </p:txBody>
      </p:sp>
      <p:sp>
        <p:nvSpPr>
          <p:cNvPr id="5" name="מציין מיקום של כותרת תחתונה 4">
            <a:extLst>
              <a:ext uri="{FF2B5EF4-FFF2-40B4-BE49-F238E27FC236}">
                <a16:creationId xmlns:a16="http://schemas.microsoft.com/office/drawing/2014/main" id="{01C557CE-6262-4EE0-9606-F82161B5B814}"/>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FF86F520-7751-4B1A-9DEE-E4938B491A2C}"/>
              </a:ext>
            </a:extLst>
          </p:cNvPr>
          <p:cNvSpPr>
            <a:spLocks noGrp="1"/>
          </p:cNvSpPr>
          <p:nvPr>
            <p:ph type="sldNum" sz="quarter" idx="12"/>
          </p:nvPr>
        </p:nvSpPr>
        <p:spPr/>
        <p:txBody>
          <a:bodyPr/>
          <a:lstStyle/>
          <a:p>
            <a:fld id="{C2E43AC4-F685-4761-8395-BE8E2D9AB343}" type="slidenum">
              <a:rPr lang="en-US" smtClean="0"/>
              <a:t>‹#›</a:t>
            </a:fld>
            <a:endParaRPr lang="en-US"/>
          </a:p>
        </p:txBody>
      </p:sp>
    </p:spTree>
    <p:extLst>
      <p:ext uri="{BB962C8B-B14F-4D97-AF65-F5344CB8AC3E}">
        <p14:creationId xmlns:p14="http://schemas.microsoft.com/office/powerpoint/2010/main" val="4089098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0BF6A7-D55A-4388-BC44-C088E55372E6}"/>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B0F9A800-07C6-4A9C-998A-50B22BD7803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a:extLst>
              <a:ext uri="{FF2B5EF4-FFF2-40B4-BE49-F238E27FC236}">
                <a16:creationId xmlns:a16="http://schemas.microsoft.com/office/drawing/2014/main" id="{37306B24-BDD3-4D42-9705-DEADEAD809CB}"/>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a:extLst>
              <a:ext uri="{FF2B5EF4-FFF2-40B4-BE49-F238E27FC236}">
                <a16:creationId xmlns:a16="http://schemas.microsoft.com/office/drawing/2014/main" id="{DE2A56B2-DB53-48D5-9CE7-806D1C288F01}"/>
              </a:ext>
            </a:extLst>
          </p:cNvPr>
          <p:cNvSpPr>
            <a:spLocks noGrp="1"/>
          </p:cNvSpPr>
          <p:nvPr>
            <p:ph type="dt" sz="half" idx="10"/>
          </p:nvPr>
        </p:nvSpPr>
        <p:spPr/>
        <p:txBody>
          <a:bodyPr/>
          <a:lstStyle/>
          <a:p>
            <a:fld id="{C3EAF4E6-996A-4701-92F2-4CB2F6BFE44F}" type="datetimeFigureOut">
              <a:rPr lang="en-US" smtClean="0"/>
              <a:t>2/15/2022</a:t>
            </a:fld>
            <a:endParaRPr lang="en-US"/>
          </a:p>
        </p:txBody>
      </p:sp>
      <p:sp>
        <p:nvSpPr>
          <p:cNvPr id="6" name="מציין מיקום של כותרת תחתונה 5">
            <a:extLst>
              <a:ext uri="{FF2B5EF4-FFF2-40B4-BE49-F238E27FC236}">
                <a16:creationId xmlns:a16="http://schemas.microsoft.com/office/drawing/2014/main" id="{5C02406F-15F5-49A6-A335-BB2D973CF27D}"/>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1A98768F-38D5-4F60-BDC3-52BE421699F7}"/>
              </a:ext>
            </a:extLst>
          </p:cNvPr>
          <p:cNvSpPr>
            <a:spLocks noGrp="1"/>
          </p:cNvSpPr>
          <p:nvPr>
            <p:ph type="sldNum" sz="quarter" idx="12"/>
          </p:nvPr>
        </p:nvSpPr>
        <p:spPr/>
        <p:txBody>
          <a:bodyPr/>
          <a:lstStyle/>
          <a:p>
            <a:fld id="{C2E43AC4-F685-4761-8395-BE8E2D9AB343}" type="slidenum">
              <a:rPr lang="en-US" smtClean="0"/>
              <a:t>‹#›</a:t>
            </a:fld>
            <a:endParaRPr lang="en-US"/>
          </a:p>
        </p:txBody>
      </p:sp>
    </p:spTree>
    <p:extLst>
      <p:ext uri="{BB962C8B-B14F-4D97-AF65-F5344CB8AC3E}">
        <p14:creationId xmlns:p14="http://schemas.microsoft.com/office/powerpoint/2010/main" val="1997228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9380DCB-83D8-4331-A30B-BCD5C5B681A5}"/>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72ABB3AE-3337-4BF7-944E-CA48F8522A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BB988C76-19C1-496D-B750-CCE275AEE842}"/>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a:extLst>
              <a:ext uri="{FF2B5EF4-FFF2-40B4-BE49-F238E27FC236}">
                <a16:creationId xmlns:a16="http://schemas.microsoft.com/office/drawing/2014/main" id="{CDC347FE-1051-42E4-84D2-760A1AAA99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8C8AAD70-AC25-4A12-B59B-B03B37C51E99}"/>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a:extLst>
              <a:ext uri="{FF2B5EF4-FFF2-40B4-BE49-F238E27FC236}">
                <a16:creationId xmlns:a16="http://schemas.microsoft.com/office/drawing/2014/main" id="{E13C372A-FF93-4C30-9603-B673B4866E27}"/>
              </a:ext>
            </a:extLst>
          </p:cNvPr>
          <p:cNvSpPr>
            <a:spLocks noGrp="1"/>
          </p:cNvSpPr>
          <p:nvPr>
            <p:ph type="dt" sz="half" idx="10"/>
          </p:nvPr>
        </p:nvSpPr>
        <p:spPr/>
        <p:txBody>
          <a:bodyPr/>
          <a:lstStyle/>
          <a:p>
            <a:fld id="{C3EAF4E6-996A-4701-92F2-4CB2F6BFE44F}" type="datetimeFigureOut">
              <a:rPr lang="en-US" smtClean="0"/>
              <a:t>2/15/2022</a:t>
            </a:fld>
            <a:endParaRPr lang="en-US"/>
          </a:p>
        </p:txBody>
      </p:sp>
      <p:sp>
        <p:nvSpPr>
          <p:cNvPr id="8" name="מציין מיקום של כותרת תחתונה 7">
            <a:extLst>
              <a:ext uri="{FF2B5EF4-FFF2-40B4-BE49-F238E27FC236}">
                <a16:creationId xmlns:a16="http://schemas.microsoft.com/office/drawing/2014/main" id="{E8500AFE-86C0-49B9-A3FF-98088BE7F4B5}"/>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CD450891-9171-4EC2-9283-89130ECAD68C}"/>
              </a:ext>
            </a:extLst>
          </p:cNvPr>
          <p:cNvSpPr>
            <a:spLocks noGrp="1"/>
          </p:cNvSpPr>
          <p:nvPr>
            <p:ph type="sldNum" sz="quarter" idx="12"/>
          </p:nvPr>
        </p:nvSpPr>
        <p:spPr/>
        <p:txBody>
          <a:bodyPr/>
          <a:lstStyle/>
          <a:p>
            <a:fld id="{C2E43AC4-F685-4761-8395-BE8E2D9AB343}" type="slidenum">
              <a:rPr lang="en-US" smtClean="0"/>
              <a:t>‹#›</a:t>
            </a:fld>
            <a:endParaRPr lang="en-US"/>
          </a:p>
        </p:txBody>
      </p:sp>
    </p:spTree>
    <p:extLst>
      <p:ext uri="{BB962C8B-B14F-4D97-AF65-F5344CB8AC3E}">
        <p14:creationId xmlns:p14="http://schemas.microsoft.com/office/powerpoint/2010/main" val="275539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6A55333-CBB2-4C86-AB5A-48051E50B357}"/>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a:extLst>
              <a:ext uri="{FF2B5EF4-FFF2-40B4-BE49-F238E27FC236}">
                <a16:creationId xmlns:a16="http://schemas.microsoft.com/office/drawing/2014/main" id="{101002E7-D603-49EF-962C-3D6AC7F7A567}"/>
              </a:ext>
            </a:extLst>
          </p:cNvPr>
          <p:cNvSpPr>
            <a:spLocks noGrp="1"/>
          </p:cNvSpPr>
          <p:nvPr>
            <p:ph type="dt" sz="half" idx="10"/>
          </p:nvPr>
        </p:nvSpPr>
        <p:spPr/>
        <p:txBody>
          <a:bodyPr/>
          <a:lstStyle/>
          <a:p>
            <a:fld id="{C3EAF4E6-996A-4701-92F2-4CB2F6BFE44F}" type="datetimeFigureOut">
              <a:rPr lang="en-US" smtClean="0"/>
              <a:t>2/15/2022</a:t>
            </a:fld>
            <a:endParaRPr lang="en-US"/>
          </a:p>
        </p:txBody>
      </p:sp>
      <p:sp>
        <p:nvSpPr>
          <p:cNvPr id="4" name="מציין מיקום של כותרת תחתונה 3">
            <a:extLst>
              <a:ext uri="{FF2B5EF4-FFF2-40B4-BE49-F238E27FC236}">
                <a16:creationId xmlns:a16="http://schemas.microsoft.com/office/drawing/2014/main" id="{36400E9B-FD91-4FD7-AAF5-AF96F45A4A5C}"/>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E489FD8E-FBD7-4AED-A85B-1843EC169291}"/>
              </a:ext>
            </a:extLst>
          </p:cNvPr>
          <p:cNvSpPr>
            <a:spLocks noGrp="1"/>
          </p:cNvSpPr>
          <p:nvPr>
            <p:ph type="sldNum" sz="quarter" idx="12"/>
          </p:nvPr>
        </p:nvSpPr>
        <p:spPr/>
        <p:txBody>
          <a:bodyPr/>
          <a:lstStyle/>
          <a:p>
            <a:fld id="{C2E43AC4-F685-4761-8395-BE8E2D9AB343}" type="slidenum">
              <a:rPr lang="en-US" smtClean="0"/>
              <a:t>‹#›</a:t>
            </a:fld>
            <a:endParaRPr lang="en-US"/>
          </a:p>
        </p:txBody>
      </p:sp>
    </p:spTree>
    <p:extLst>
      <p:ext uri="{BB962C8B-B14F-4D97-AF65-F5344CB8AC3E}">
        <p14:creationId xmlns:p14="http://schemas.microsoft.com/office/powerpoint/2010/main" val="350499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F80C9EB1-D1C7-43F6-9E3E-C317B57B4F1A}"/>
              </a:ext>
            </a:extLst>
          </p:cNvPr>
          <p:cNvSpPr>
            <a:spLocks noGrp="1"/>
          </p:cNvSpPr>
          <p:nvPr>
            <p:ph type="dt" sz="half" idx="10"/>
          </p:nvPr>
        </p:nvSpPr>
        <p:spPr/>
        <p:txBody>
          <a:bodyPr/>
          <a:lstStyle/>
          <a:p>
            <a:fld id="{C3EAF4E6-996A-4701-92F2-4CB2F6BFE44F}" type="datetimeFigureOut">
              <a:rPr lang="en-US" smtClean="0"/>
              <a:t>2/15/2022</a:t>
            </a:fld>
            <a:endParaRPr lang="en-US"/>
          </a:p>
        </p:txBody>
      </p:sp>
      <p:sp>
        <p:nvSpPr>
          <p:cNvPr id="3" name="מציין מיקום של כותרת תחתונה 2">
            <a:extLst>
              <a:ext uri="{FF2B5EF4-FFF2-40B4-BE49-F238E27FC236}">
                <a16:creationId xmlns:a16="http://schemas.microsoft.com/office/drawing/2014/main" id="{3A49BB2E-578D-41C1-ADF5-90C65AD9630A}"/>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0D0D96D7-04DF-4B5C-A346-9DA32BFBCFFB}"/>
              </a:ext>
            </a:extLst>
          </p:cNvPr>
          <p:cNvSpPr>
            <a:spLocks noGrp="1"/>
          </p:cNvSpPr>
          <p:nvPr>
            <p:ph type="sldNum" sz="quarter" idx="12"/>
          </p:nvPr>
        </p:nvSpPr>
        <p:spPr/>
        <p:txBody>
          <a:bodyPr/>
          <a:lstStyle/>
          <a:p>
            <a:fld id="{C2E43AC4-F685-4761-8395-BE8E2D9AB343}" type="slidenum">
              <a:rPr lang="en-US" smtClean="0"/>
              <a:t>‹#›</a:t>
            </a:fld>
            <a:endParaRPr lang="en-US"/>
          </a:p>
        </p:txBody>
      </p:sp>
    </p:spTree>
    <p:extLst>
      <p:ext uri="{BB962C8B-B14F-4D97-AF65-F5344CB8AC3E}">
        <p14:creationId xmlns:p14="http://schemas.microsoft.com/office/powerpoint/2010/main" val="4136539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B4FA5F9-71D2-4827-8F7B-6511152D74E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7117ABF3-E614-488A-9724-0D2CB3D349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a:extLst>
              <a:ext uri="{FF2B5EF4-FFF2-40B4-BE49-F238E27FC236}">
                <a16:creationId xmlns:a16="http://schemas.microsoft.com/office/drawing/2014/main" id="{4B5D2A61-8187-434D-9595-E87173EC4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4A2688A4-B9F2-4032-AA0A-DA7432842B7C}"/>
              </a:ext>
            </a:extLst>
          </p:cNvPr>
          <p:cNvSpPr>
            <a:spLocks noGrp="1"/>
          </p:cNvSpPr>
          <p:nvPr>
            <p:ph type="dt" sz="half" idx="10"/>
          </p:nvPr>
        </p:nvSpPr>
        <p:spPr/>
        <p:txBody>
          <a:bodyPr/>
          <a:lstStyle/>
          <a:p>
            <a:fld id="{C3EAF4E6-996A-4701-92F2-4CB2F6BFE44F}" type="datetimeFigureOut">
              <a:rPr lang="en-US" smtClean="0"/>
              <a:t>2/15/2022</a:t>
            </a:fld>
            <a:endParaRPr lang="en-US"/>
          </a:p>
        </p:txBody>
      </p:sp>
      <p:sp>
        <p:nvSpPr>
          <p:cNvPr id="6" name="מציין מיקום של כותרת תחתונה 5">
            <a:extLst>
              <a:ext uri="{FF2B5EF4-FFF2-40B4-BE49-F238E27FC236}">
                <a16:creationId xmlns:a16="http://schemas.microsoft.com/office/drawing/2014/main" id="{AECD0FB8-CAF8-4B7A-AE32-D69BD6B21325}"/>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012E38E8-FE13-48B9-8598-C5B55ABBC7DB}"/>
              </a:ext>
            </a:extLst>
          </p:cNvPr>
          <p:cNvSpPr>
            <a:spLocks noGrp="1"/>
          </p:cNvSpPr>
          <p:nvPr>
            <p:ph type="sldNum" sz="quarter" idx="12"/>
          </p:nvPr>
        </p:nvSpPr>
        <p:spPr/>
        <p:txBody>
          <a:bodyPr/>
          <a:lstStyle/>
          <a:p>
            <a:fld id="{C2E43AC4-F685-4761-8395-BE8E2D9AB343}" type="slidenum">
              <a:rPr lang="en-US" smtClean="0"/>
              <a:t>‹#›</a:t>
            </a:fld>
            <a:endParaRPr lang="en-US"/>
          </a:p>
        </p:txBody>
      </p:sp>
    </p:spTree>
    <p:extLst>
      <p:ext uri="{BB962C8B-B14F-4D97-AF65-F5344CB8AC3E}">
        <p14:creationId xmlns:p14="http://schemas.microsoft.com/office/powerpoint/2010/main" val="377183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935E20B-6055-406B-80AB-CB5D94EAC00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a:extLst>
              <a:ext uri="{FF2B5EF4-FFF2-40B4-BE49-F238E27FC236}">
                <a16:creationId xmlns:a16="http://schemas.microsoft.com/office/drawing/2014/main" id="{D923235D-25DE-45CD-9AF2-D6C92777E7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a:extLst>
              <a:ext uri="{FF2B5EF4-FFF2-40B4-BE49-F238E27FC236}">
                <a16:creationId xmlns:a16="http://schemas.microsoft.com/office/drawing/2014/main" id="{756954D4-24EB-4F71-83B8-292658B75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4BC26B12-5391-4212-9FC0-7CA19878CF5F}"/>
              </a:ext>
            </a:extLst>
          </p:cNvPr>
          <p:cNvSpPr>
            <a:spLocks noGrp="1"/>
          </p:cNvSpPr>
          <p:nvPr>
            <p:ph type="dt" sz="half" idx="10"/>
          </p:nvPr>
        </p:nvSpPr>
        <p:spPr/>
        <p:txBody>
          <a:bodyPr/>
          <a:lstStyle/>
          <a:p>
            <a:fld id="{C3EAF4E6-996A-4701-92F2-4CB2F6BFE44F}" type="datetimeFigureOut">
              <a:rPr lang="en-US" smtClean="0"/>
              <a:t>2/15/2022</a:t>
            </a:fld>
            <a:endParaRPr lang="en-US"/>
          </a:p>
        </p:txBody>
      </p:sp>
      <p:sp>
        <p:nvSpPr>
          <p:cNvPr id="6" name="מציין מיקום של כותרת תחתונה 5">
            <a:extLst>
              <a:ext uri="{FF2B5EF4-FFF2-40B4-BE49-F238E27FC236}">
                <a16:creationId xmlns:a16="http://schemas.microsoft.com/office/drawing/2014/main" id="{2496907E-9CFC-4BE8-87F3-45C21D55EA65}"/>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9E85C9D5-67FE-4054-A25D-DA049BD55893}"/>
              </a:ext>
            </a:extLst>
          </p:cNvPr>
          <p:cNvSpPr>
            <a:spLocks noGrp="1"/>
          </p:cNvSpPr>
          <p:nvPr>
            <p:ph type="sldNum" sz="quarter" idx="12"/>
          </p:nvPr>
        </p:nvSpPr>
        <p:spPr/>
        <p:txBody>
          <a:bodyPr/>
          <a:lstStyle/>
          <a:p>
            <a:fld id="{C2E43AC4-F685-4761-8395-BE8E2D9AB343}" type="slidenum">
              <a:rPr lang="en-US" smtClean="0"/>
              <a:t>‹#›</a:t>
            </a:fld>
            <a:endParaRPr lang="en-US"/>
          </a:p>
        </p:txBody>
      </p:sp>
    </p:spTree>
    <p:extLst>
      <p:ext uri="{BB962C8B-B14F-4D97-AF65-F5344CB8AC3E}">
        <p14:creationId xmlns:p14="http://schemas.microsoft.com/office/powerpoint/2010/main" val="772978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F84BF0E2-8CDB-42F5-BBBA-A77CCCB8A2CF}"/>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39A0E01A-48DF-401B-8049-062A1DD78D02}"/>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9645AD87-FD0C-495F-9880-3479344733DE}"/>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3EAF4E6-996A-4701-92F2-4CB2F6BFE44F}" type="datetimeFigureOut">
              <a:rPr lang="en-US" smtClean="0"/>
              <a:t>2/15/2022</a:t>
            </a:fld>
            <a:endParaRPr lang="en-US"/>
          </a:p>
        </p:txBody>
      </p:sp>
      <p:sp>
        <p:nvSpPr>
          <p:cNvPr id="5" name="מציין מיקום של כותרת תחתונה 4">
            <a:extLst>
              <a:ext uri="{FF2B5EF4-FFF2-40B4-BE49-F238E27FC236}">
                <a16:creationId xmlns:a16="http://schemas.microsoft.com/office/drawing/2014/main" id="{3BE653F5-F863-4D75-995B-A528172FB2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B4AB5D4C-13D7-4675-B0EC-A0AA9DEDD5E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2E43AC4-F685-4761-8395-BE8E2D9AB343}" type="slidenum">
              <a:rPr lang="en-US" smtClean="0"/>
              <a:t>‹#›</a:t>
            </a:fld>
            <a:endParaRPr lang="en-US"/>
          </a:p>
        </p:txBody>
      </p:sp>
    </p:spTree>
    <p:extLst>
      <p:ext uri="{BB962C8B-B14F-4D97-AF65-F5344CB8AC3E}">
        <p14:creationId xmlns:p14="http://schemas.microsoft.com/office/powerpoint/2010/main" val="3283234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EB57C50-FEA0-4D5F-93D3-9BCD32B1F4C0}"/>
              </a:ext>
            </a:extLst>
          </p:cNvPr>
          <p:cNvSpPr>
            <a:spLocks noGrp="1"/>
          </p:cNvSpPr>
          <p:nvPr>
            <p:ph type="ctrTitle"/>
          </p:nvPr>
        </p:nvSpPr>
        <p:spPr>
          <a:xfrm>
            <a:off x="1524000" y="-754144"/>
            <a:ext cx="9144000" cy="2387600"/>
          </a:xfrm>
        </p:spPr>
        <p:txBody>
          <a:bodyPr/>
          <a:lstStyle/>
          <a:p>
            <a:r>
              <a:rPr lang="he-IL" dirty="0"/>
              <a:t>תרגול מספר 2</a:t>
            </a:r>
            <a:endParaRPr lang="en-US" dirty="0"/>
          </a:p>
        </p:txBody>
      </p:sp>
      <p:sp>
        <p:nvSpPr>
          <p:cNvPr id="4" name="תיבת טקסט 3">
            <a:extLst>
              <a:ext uri="{FF2B5EF4-FFF2-40B4-BE49-F238E27FC236}">
                <a16:creationId xmlns:a16="http://schemas.microsoft.com/office/drawing/2014/main" id="{8A4AC21B-EFAC-4057-9070-11E110CA5F5F}"/>
              </a:ext>
            </a:extLst>
          </p:cNvPr>
          <p:cNvSpPr txBox="1"/>
          <p:nvPr/>
        </p:nvSpPr>
        <p:spPr>
          <a:xfrm>
            <a:off x="3205113" y="1835666"/>
            <a:ext cx="3648173" cy="369332"/>
          </a:xfrm>
          <a:prstGeom prst="rect">
            <a:avLst/>
          </a:prstGeom>
          <a:noFill/>
        </p:spPr>
        <p:txBody>
          <a:bodyPr wrap="square" rtlCol="0">
            <a:spAutoFit/>
          </a:bodyPr>
          <a:lstStyle/>
          <a:p>
            <a:r>
              <a:rPr lang="he-IL" dirty="0"/>
              <a:t>מערך שיעור</a:t>
            </a:r>
            <a:endParaRPr lang="en-US" dirty="0"/>
          </a:p>
        </p:txBody>
      </p:sp>
      <p:graphicFrame>
        <p:nvGraphicFramePr>
          <p:cNvPr id="5" name="טבלה 4">
            <a:extLst>
              <a:ext uri="{FF2B5EF4-FFF2-40B4-BE49-F238E27FC236}">
                <a16:creationId xmlns:a16="http://schemas.microsoft.com/office/drawing/2014/main" id="{CA991E8D-2EDD-4F22-A519-7C6C41978D41}"/>
              </a:ext>
            </a:extLst>
          </p:cNvPr>
          <p:cNvGraphicFramePr>
            <a:graphicFrameLocks noGrp="1"/>
          </p:cNvGraphicFramePr>
          <p:nvPr>
            <p:extLst>
              <p:ext uri="{D42A27DB-BD31-4B8C-83A1-F6EECF244321}">
                <p14:modId xmlns:p14="http://schemas.microsoft.com/office/powerpoint/2010/main" val="147456180"/>
              </p:ext>
            </p:extLst>
          </p:nvPr>
        </p:nvGraphicFramePr>
        <p:xfrm>
          <a:off x="2032000" y="2407208"/>
          <a:ext cx="8128000" cy="329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26357640"/>
                    </a:ext>
                  </a:extLst>
                </a:gridCol>
                <a:gridCol w="4064000">
                  <a:extLst>
                    <a:ext uri="{9D8B030D-6E8A-4147-A177-3AD203B41FA5}">
                      <a16:colId xmlns:a16="http://schemas.microsoft.com/office/drawing/2014/main" val="471462242"/>
                    </a:ext>
                  </a:extLst>
                </a:gridCol>
              </a:tblGrid>
              <a:tr h="370840">
                <a:tc>
                  <a:txBody>
                    <a:bodyPr/>
                    <a:lstStyle/>
                    <a:p>
                      <a:r>
                        <a:rPr lang="he-IL" dirty="0"/>
                        <a:t>חזרה קצרה על מושגים שנלמדו בשיעור הקודם</a:t>
                      </a:r>
                      <a:endParaRPr lang="en-US" dirty="0"/>
                    </a:p>
                  </a:txBody>
                  <a:tcPr/>
                </a:tc>
                <a:tc>
                  <a:txBody>
                    <a:bodyPr/>
                    <a:lstStyle/>
                    <a:p>
                      <a:r>
                        <a:rPr lang="he-IL" dirty="0"/>
                        <a:t>פתיחה(5 דק)</a:t>
                      </a:r>
                      <a:endParaRPr lang="en-US" dirty="0"/>
                    </a:p>
                  </a:txBody>
                  <a:tcPr/>
                </a:tc>
                <a:extLst>
                  <a:ext uri="{0D108BD9-81ED-4DB2-BD59-A6C34878D82A}">
                    <a16:rowId xmlns:a16="http://schemas.microsoft.com/office/drawing/2014/main" val="3356037296"/>
                  </a:ext>
                </a:extLst>
              </a:tr>
              <a:tr h="370840">
                <a:tc>
                  <a:txBody>
                    <a:bodyPr/>
                    <a:lstStyle/>
                    <a:p>
                      <a:r>
                        <a:rPr lang="he-IL" dirty="0"/>
                        <a:t>-מחלקות</a:t>
                      </a:r>
                      <a:br>
                        <a:rPr lang="en-US" dirty="0"/>
                      </a:br>
                      <a:r>
                        <a:rPr lang="he-IL" dirty="0"/>
                        <a:t>-</a:t>
                      </a:r>
                      <a:r>
                        <a:rPr lang="en-US" dirty="0"/>
                        <a:t>Header File</a:t>
                      </a:r>
                      <a:br>
                        <a:rPr lang="en-US" dirty="0"/>
                      </a:br>
                      <a:r>
                        <a:rPr lang="en-US" dirty="0"/>
                        <a:t>-Constructors</a:t>
                      </a:r>
                      <a:br>
                        <a:rPr lang="en-US" dirty="0"/>
                      </a:br>
                      <a:r>
                        <a:rPr lang="he-IL" dirty="0"/>
                        <a:t>-</a:t>
                      </a:r>
                      <a:r>
                        <a:rPr lang="en-US" dirty="0"/>
                        <a:t>Destructors</a:t>
                      </a:r>
                      <a:br>
                        <a:rPr lang="en-US" dirty="0"/>
                      </a:br>
                      <a:r>
                        <a:rPr lang="he-IL" dirty="0"/>
                        <a:t>-העמסת פונקציות (</a:t>
                      </a:r>
                      <a:r>
                        <a:rPr lang="en-US" dirty="0"/>
                        <a:t>Overloading</a:t>
                      </a:r>
                      <a:r>
                        <a:rPr lang="he-IL" dirty="0"/>
                        <a:t>)</a:t>
                      </a:r>
                      <a:br>
                        <a:rPr lang="en-US" dirty="0"/>
                      </a:br>
                      <a:r>
                        <a:rPr lang="he-IL" dirty="0"/>
                        <a:t>-אופרטורים מיוחדים</a:t>
                      </a:r>
                      <a:br>
                        <a:rPr lang="en-US" dirty="0"/>
                      </a:br>
                      <a:endParaRPr lang="en-US" dirty="0"/>
                    </a:p>
                  </a:txBody>
                  <a:tcPr/>
                </a:tc>
                <a:tc>
                  <a:txBody>
                    <a:bodyPr/>
                    <a:lstStyle/>
                    <a:p>
                      <a:r>
                        <a:rPr lang="he-IL" dirty="0"/>
                        <a:t>גוף(35 דק)</a:t>
                      </a:r>
                      <a:endParaRPr lang="en-US" dirty="0"/>
                    </a:p>
                  </a:txBody>
                  <a:tcPr/>
                </a:tc>
                <a:extLst>
                  <a:ext uri="{0D108BD9-81ED-4DB2-BD59-A6C34878D82A}">
                    <a16:rowId xmlns:a16="http://schemas.microsoft.com/office/drawing/2014/main" val="4014431311"/>
                  </a:ext>
                </a:extLst>
              </a:tr>
              <a:tr h="370840">
                <a:tc>
                  <a:txBody>
                    <a:bodyPr/>
                    <a:lstStyle/>
                    <a:p>
                      <a:r>
                        <a:rPr lang="he-IL" dirty="0"/>
                        <a:t>סיכום נקודתי של הנושאים עליהם עברנו במהלך התרגול, וזמן לשאלות.</a:t>
                      </a:r>
                      <a:endParaRPr lang="en-US" dirty="0"/>
                    </a:p>
                  </a:txBody>
                  <a:tcPr/>
                </a:tc>
                <a:tc>
                  <a:txBody>
                    <a:bodyPr/>
                    <a:lstStyle/>
                    <a:p>
                      <a:r>
                        <a:rPr lang="he-IL" dirty="0"/>
                        <a:t>סיום(5 דק)</a:t>
                      </a:r>
                      <a:endParaRPr lang="en-US" dirty="0"/>
                    </a:p>
                  </a:txBody>
                  <a:tcPr/>
                </a:tc>
                <a:extLst>
                  <a:ext uri="{0D108BD9-81ED-4DB2-BD59-A6C34878D82A}">
                    <a16:rowId xmlns:a16="http://schemas.microsoft.com/office/drawing/2014/main" val="97132828"/>
                  </a:ext>
                </a:extLst>
              </a:tr>
            </a:tbl>
          </a:graphicData>
        </a:graphic>
      </p:graphicFrame>
    </p:spTree>
    <p:extLst>
      <p:ext uri="{BB962C8B-B14F-4D97-AF65-F5344CB8AC3E}">
        <p14:creationId xmlns:p14="http://schemas.microsoft.com/office/powerpoint/2010/main" val="6638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BCDFFB-BACA-424B-A4E3-716E7B6F5063}"/>
              </a:ext>
            </a:extLst>
          </p:cNvPr>
          <p:cNvSpPr>
            <a:spLocks noGrp="1"/>
          </p:cNvSpPr>
          <p:nvPr>
            <p:ph type="title"/>
          </p:nvPr>
        </p:nvSpPr>
        <p:spPr/>
        <p:txBody>
          <a:bodyPr/>
          <a:lstStyle/>
          <a:p>
            <a:r>
              <a:rPr lang="he-IL" dirty="0"/>
              <a:t>המצביע </a:t>
            </a:r>
            <a:r>
              <a:rPr lang="en-US" dirty="0"/>
              <a:t>this</a:t>
            </a:r>
          </a:p>
        </p:txBody>
      </p:sp>
      <p:pic>
        <p:nvPicPr>
          <p:cNvPr id="7" name="תמונה 6">
            <a:extLst>
              <a:ext uri="{FF2B5EF4-FFF2-40B4-BE49-F238E27FC236}">
                <a16:creationId xmlns:a16="http://schemas.microsoft.com/office/drawing/2014/main" id="{AD138D97-E045-439B-8F1F-8EA039EE106D}"/>
              </a:ext>
            </a:extLst>
          </p:cNvPr>
          <p:cNvPicPr>
            <a:picLocks noChangeAspect="1"/>
          </p:cNvPicPr>
          <p:nvPr/>
        </p:nvPicPr>
        <p:blipFill>
          <a:blip r:embed="rId2"/>
          <a:stretch>
            <a:fillRect/>
          </a:stretch>
        </p:blipFill>
        <p:spPr>
          <a:xfrm>
            <a:off x="166687" y="2033587"/>
            <a:ext cx="11858625" cy="2790825"/>
          </a:xfrm>
          <a:prstGeom prst="rect">
            <a:avLst/>
          </a:prstGeom>
        </p:spPr>
      </p:pic>
    </p:spTree>
    <p:extLst>
      <p:ext uri="{BB962C8B-B14F-4D97-AF65-F5344CB8AC3E}">
        <p14:creationId xmlns:p14="http://schemas.microsoft.com/office/powerpoint/2010/main" val="579966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9B8144-FBFF-4D22-81D3-C33EA96B34B2}"/>
              </a:ext>
            </a:extLst>
          </p:cNvPr>
          <p:cNvSpPr>
            <a:spLocks noGrp="1"/>
          </p:cNvSpPr>
          <p:nvPr>
            <p:ph type="title"/>
          </p:nvPr>
        </p:nvSpPr>
        <p:spPr/>
        <p:txBody>
          <a:bodyPr/>
          <a:lstStyle/>
          <a:p>
            <a:r>
              <a:rPr lang="he-IL" dirty="0"/>
              <a:t>שדות סטטיים</a:t>
            </a:r>
            <a:endParaRPr lang="en-US" dirty="0"/>
          </a:p>
        </p:txBody>
      </p:sp>
      <p:sp>
        <p:nvSpPr>
          <p:cNvPr id="3" name="מציין מיקום תוכן 2">
            <a:extLst>
              <a:ext uri="{FF2B5EF4-FFF2-40B4-BE49-F238E27FC236}">
                <a16:creationId xmlns:a16="http://schemas.microsoft.com/office/drawing/2014/main" id="{E53E2A20-498B-4926-907D-D9FBABCEBF24}"/>
              </a:ext>
            </a:extLst>
          </p:cNvPr>
          <p:cNvSpPr>
            <a:spLocks noGrp="1"/>
          </p:cNvSpPr>
          <p:nvPr>
            <p:ph idx="1"/>
          </p:nvPr>
        </p:nvSpPr>
        <p:spPr/>
        <p:txBody>
          <a:bodyPr/>
          <a:lstStyle/>
          <a:p>
            <a:r>
              <a:rPr lang="he-IL" dirty="0"/>
              <a:t>ניתן להגדיר שדות ושיטות סטטיים כלומר שייכים לכל המחלקה ולא לעצם </a:t>
            </a:r>
            <a:r>
              <a:rPr lang="he-IL" dirty="0" err="1"/>
              <a:t>מסויים</a:t>
            </a:r>
            <a:r>
              <a:rPr lang="he-IL" dirty="0"/>
              <a:t>.</a:t>
            </a:r>
            <a:br>
              <a:rPr lang="en-US" dirty="0"/>
            </a:br>
            <a:r>
              <a:rPr lang="he-IL" dirty="0"/>
              <a:t> בעזרת המילה השמורה </a:t>
            </a:r>
            <a:r>
              <a:rPr lang="en-US" dirty="0"/>
              <a:t>static </a:t>
            </a:r>
            <a:r>
              <a:rPr lang="he-IL" dirty="0"/>
              <a:t>.</a:t>
            </a:r>
            <a:br>
              <a:rPr lang="en-US" dirty="0"/>
            </a:br>
            <a:br>
              <a:rPr lang="en-US" dirty="0"/>
            </a:br>
            <a:r>
              <a:rPr lang="he-IL" dirty="0"/>
              <a:t>כדי לגשת אליהם מבחוץ, מקדימים להם את שם המחלקה ופעמיים נקודתיים, למשל </a:t>
            </a:r>
            <a:r>
              <a:rPr lang="en-US" dirty="0"/>
              <a:t>Point::Max</a:t>
            </a:r>
            <a:br>
              <a:rPr lang="en-US" dirty="0"/>
            </a:br>
            <a:r>
              <a:rPr lang="he-IL" b="1" dirty="0"/>
              <a:t>אם מגדירים שדה סטטי שהוא גם קבוע ניתן לאתחל אותו בהגדרת המחלקה אחרת, יש לאתחל אותו מבחוץ.</a:t>
            </a:r>
            <a:endParaRPr lang="en-US" b="1" dirty="0"/>
          </a:p>
        </p:txBody>
      </p:sp>
    </p:spTree>
    <p:extLst>
      <p:ext uri="{BB962C8B-B14F-4D97-AF65-F5344CB8AC3E}">
        <p14:creationId xmlns:p14="http://schemas.microsoft.com/office/powerpoint/2010/main" val="149455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542B9C7F-0310-489B-8F4D-7157D7FC6281}"/>
              </a:ext>
            </a:extLst>
          </p:cNvPr>
          <p:cNvPicPr>
            <a:picLocks noChangeAspect="1"/>
          </p:cNvPicPr>
          <p:nvPr/>
        </p:nvPicPr>
        <p:blipFill>
          <a:blip r:embed="rId2"/>
          <a:stretch>
            <a:fillRect/>
          </a:stretch>
        </p:blipFill>
        <p:spPr>
          <a:xfrm>
            <a:off x="1272857" y="2215669"/>
            <a:ext cx="10086956" cy="2054071"/>
          </a:xfrm>
          <a:prstGeom prst="rect">
            <a:avLst/>
          </a:prstGeom>
        </p:spPr>
      </p:pic>
    </p:spTree>
    <p:extLst>
      <p:ext uri="{BB962C8B-B14F-4D97-AF65-F5344CB8AC3E}">
        <p14:creationId xmlns:p14="http://schemas.microsoft.com/office/powerpoint/2010/main" val="889667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CB175C-7D26-43B3-9DB1-8D2F1FB92EFB}"/>
              </a:ext>
            </a:extLst>
          </p:cNvPr>
          <p:cNvSpPr>
            <a:spLocks noGrp="1"/>
          </p:cNvSpPr>
          <p:nvPr>
            <p:ph type="title"/>
          </p:nvPr>
        </p:nvSpPr>
        <p:spPr/>
        <p:txBody>
          <a:bodyPr/>
          <a:lstStyle/>
          <a:p>
            <a:r>
              <a:rPr lang="he-IL" dirty="0"/>
              <a:t>בנאים</a:t>
            </a:r>
            <a:endParaRPr lang="en-US" dirty="0"/>
          </a:p>
        </p:txBody>
      </p:sp>
      <p:sp>
        <p:nvSpPr>
          <p:cNvPr id="3" name="מציין מיקום תוכן 2">
            <a:extLst>
              <a:ext uri="{FF2B5EF4-FFF2-40B4-BE49-F238E27FC236}">
                <a16:creationId xmlns:a16="http://schemas.microsoft.com/office/drawing/2014/main" id="{BE845E73-8B82-48E8-ACDC-23002A6244CE}"/>
              </a:ext>
            </a:extLst>
          </p:cNvPr>
          <p:cNvSpPr>
            <a:spLocks noGrp="1"/>
          </p:cNvSpPr>
          <p:nvPr>
            <p:ph idx="1"/>
          </p:nvPr>
        </p:nvSpPr>
        <p:spPr/>
        <p:txBody>
          <a:bodyPr/>
          <a:lstStyle/>
          <a:p>
            <a:r>
              <a:rPr lang="he-IL" dirty="0"/>
              <a:t>בנאי הוא פונקציה ששמה כשם המחלקה, ואין לה ערך-חזרה. כמו כל פונקציה אחרת, ניתן לממש אותה בקובץ הכותרת או בקובץ המימוש.</a:t>
            </a:r>
            <a:br>
              <a:rPr lang="en-US" dirty="0"/>
            </a:br>
            <a:br>
              <a:rPr lang="en-US" dirty="0"/>
            </a:br>
            <a:r>
              <a:rPr lang="he-IL" dirty="0"/>
              <a:t>כמו כל פונקציה, גם בנאים אפשר להעמיס. כלומר, אפשר להגדיר כמה בנאים עם פרמטרים שונים, והקומפיילר יקרא לבנאי הנכון לפי השימוש.</a:t>
            </a:r>
            <a:br>
              <a:rPr lang="en-US" dirty="0"/>
            </a:br>
            <a:br>
              <a:rPr lang="en-US" dirty="0"/>
            </a:br>
            <a:endParaRPr lang="en-US" dirty="0"/>
          </a:p>
        </p:txBody>
      </p:sp>
      <p:pic>
        <p:nvPicPr>
          <p:cNvPr id="5" name="תמונה 4">
            <a:extLst>
              <a:ext uri="{FF2B5EF4-FFF2-40B4-BE49-F238E27FC236}">
                <a16:creationId xmlns:a16="http://schemas.microsoft.com/office/drawing/2014/main" id="{9459E57A-C74E-42B7-80A9-5D6C58FFF218}"/>
              </a:ext>
            </a:extLst>
          </p:cNvPr>
          <p:cNvPicPr>
            <a:picLocks noChangeAspect="1"/>
          </p:cNvPicPr>
          <p:nvPr/>
        </p:nvPicPr>
        <p:blipFill>
          <a:blip r:embed="rId2"/>
          <a:stretch>
            <a:fillRect/>
          </a:stretch>
        </p:blipFill>
        <p:spPr>
          <a:xfrm>
            <a:off x="1247775" y="4005263"/>
            <a:ext cx="9696450" cy="2171700"/>
          </a:xfrm>
          <a:prstGeom prst="rect">
            <a:avLst/>
          </a:prstGeom>
        </p:spPr>
      </p:pic>
    </p:spTree>
    <p:extLst>
      <p:ext uri="{BB962C8B-B14F-4D97-AF65-F5344CB8AC3E}">
        <p14:creationId xmlns:p14="http://schemas.microsoft.com/office/powerpoint/2010/main" val="1123881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198A463E-3D41-45DE-B14C-32994818471D}"/>
              </a:ext>
            </a:extLst>
          </p:cNvPr>
          <p:cNvPicPr>
            <a:picLocks noChangeAspect="1"/>
          </p:cNvPicPr>
          <p:nvPr/>
        </p:nvPicPr>
        <p:blipFill>
          <a:blip r:embed="rId2"/>
          <a:stretch>
            <a:fillRect/>
          </a:stretch>
        </p:blipFill>
        <p:spPr>
          <a:xfrm>
            <a:off x="1252538" y="3014662"/>
            <a:ext cx="9436178" cy="807225"/>
          </a:xfrm>
          <a:prstGeom prst="rect">
            <a:avLst/>
          </a:prstGeom>
        </p:spPr>
      </p:pic>
      <p:sp>
        <p:nvSpPr>
          <p:cNvPr id="6" name="מלבן: פינות מעוגלות 5">
            <a:extLst>
              <a:ext uri="{FF2B5EF4-FFF2-40B4-BE49-F238E27FC236}">
                <a16:creationId xmlns:a16="http://schemas.microsoft.com/office/drawing/2014/main" id="{B0D10717-9B83-44E7-872E-D0574767188B}"/>
              </a:ext>
            </a:extLst>
          </p:cNvPr>
          <p:cNvSpPr/>
          <p:nvPr/>
        </p:nvSpPr>
        <p:spPr>
          <a:xfrm>
            <a:off x="923278" y="2521258"/>
            <a:ext cx="10315852" cy="1899822"/>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5250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34063C3-6DD0-4773-9394-B3106052D25D}"/>
              </a:ext>
            </a:extLst>
          </p:cNvPr>
          <p:cNvSpPr>
            <a:spLocks noGrp="1"/>
          </p:cNvSpPr>
          <p:nvPr>
            <p:ph type="title"/>
          </p:nvPr>
        </p:nvSpPr>
        <p:spPr/>
        <p:txBody>
          <a:bodyPr/>
          <a:lstStyle/>
          <a:p>
            <a:r>
              <a:rPr lang="he-IL" dirty="0"/>
              <a:t>בנאי ללא פרמטרים</a:t>
            </a:r>
            <a:endParaRPr lang="en-US" dirty="0"/>
          </a:p>
        </p:txBody>
      </p:sp>
      <p:sp>
        <p:nvSpPr>
          <p:cNvPr id="3" name="מציין מיקום תוכן 2">
            <a:extLst>
              <a:ext uri="{FF2B5EF4-FFF2-40B4-BE49-F238E27FC236}">
                <a16:creationId xmlns:a16="http://schemas.microsoft.com/office/drawing/2014/main" id="{5931FCE6-B6C4-47B8-AE92-617CBB13B7E5}"/>
              </a:ext>
            </a:extLst>
          </p:cNvPr>
          <p:cNvSpPr>
            <a:spLocks noGrp="1"/>
          </p:cNvSpPr>
          <p:nvPr>
            <p:ph idx="1"/>
          </p:nvPr>
        </p:nvSpPr>
        <p:spPr/>
        <p:txBody>
          <a:bodyPr/>
          <a:lstStyle/>
          <a:p>
            <a:r>
              <a:rPr lang="he-IL" dirty="0"/>
              <a:t>רק אם לא מגדירים בנאי למחלקה הקומפיילר יוצר אוטומטית עבור המחלקה אחד כזה.</a:t>
            </a:r>
            <a:br>
              <a:rPr lang="en-US" dirty="0"/>
            </a:br>
            <a:br>
              <a:rPr lang="en-US" dirty="0"/>
            </a:br>
            <a:r>
              <a:rPr lang="he-IL" dirty="0"/>
              <a:t>בנאי ברירת-מחדל של מחלקה פשוטה לא עושה כלום - הוא לא מאתחל את הזיכרון בניגוד </a:t>
            </a:r>
            <a:r>
              <a:rPr lang="he-IL" dirty="0" err="1"/>
              <a:t>לג'אבה</a:t>
            </a:r>
            <a:r>
              <a:rPr lang="he-IL" dirty="0"/>
              <a:t>. לכן, הערכים לא מוגדרים - ייתכן שיהיו שם ערכים מוזרים שבמקרה היו בזיכרון באותו זמן.</a:t>
            </a:r>
            <a:br>
              <a:rPr lang="en-US" dirty="0"/>
            </a:br>
            <a:br>
              <a:rPr lang="en-US" dirty="0"/>
            </a:br>
            <a:endParaRPr lang="en-US" dirty="0"/>
          </a:p>
        </p:txBody>
      </p:sp>
    </p:spTree>
    <p:extLst>
      <p:ext uri="{BB962C8B-B14F-4D97-AF65-F5344CB8AC3E}">
        <p14:creationId xmlns:p14="http://schemas.microsoft.com/office/powerpoint/2010/main" val="2139134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7E7BF0-6DCB-4F89-80B0-D6D124E5B57F}"/>
              </a:ext>
            </a:extLst>
          </p:cNvPr>
          <p:cNvSpPr>
            <a:spLocks noGrp="1"/>
          </p:cNvSpPr>
          <p:nvPr>
            <p:ph type="title"/>
          </p:nvPr>
        </p:nvSpPr>
        <p:spPr/>
        <p:txBody>
          <a:bodyPr/>
          <a:lstStyle/>
          <a:p>
            <a:r>
              <a:rPr lang="he-IL" dirty="0"/>
              <a:t>מפרקים</a:t>
            </a:r>
            <a:endParaRPr lang="en-US" dirty="0"/>
          </a:p>
        </p:txBody>
      </p:sp>
      <p:pic>
        <p:nvPicPr>
          <p:cNvPr id="5" name="תמונה 4">
            <a:extLst>
              <a:ext uri="{FF2B5EF4-FFF2-40B4-BE49-F238E27FC236}">
                <a16:creationId xmlns:a16="http://schemas.microsoft.com/office/drawing/2014/main" id="{5EA790A9-20D1-4E5D-B521-187938D0CC32}"/>
              </a:ext>
            </a:extLst>
          </p:cNvPr>
          <p:cNvPicPr>
            <a:picLocks noChangeAspect="1"/>
          </p:cNvPicPr>
          <p:nvPr/>
        </p:nvPicPr>
        <p:blipFill>
          <a:blip r:embed="rId2"/>
          <a:stretch>
            <a:fillRect/>
          </a:stretch>
        </p:blipFill>
        <p:spPr>
          <a:xfrm>
            <a:off x="2266488" y="1690688"/>
            <a:ext cx="9239250" cy="1390650"/>
          </a:xfrm>
          <a:prstGeom prst="rect">
            <a:avLst/>
          </a:prstGeom>
        </p:spPr>
      </p:pic>
      <p:sp>
        <p:nvSpPr>
          <p:cNvPr id="7" name="תיבת טקסט 6">
            <a:extLst>
              <a:ext uri="{FF2B5EF4-FFF2-40B4-BE49-F238E27FC236}">
                <a16:creationId xmlns:a16="http://schemas.microsoft.com/office/drawing/2014/main" id="{A8EAB46F-9DD1-4B8E-8CD3-0E844404106A}"/>
              </a:ext>
            </a:extLst>
          </p:cNvPr>
          <p:cNvSpPr txBox="1"/>
          <p:nvPr/>
        </p:nvSpPr>
        <p:spPr>
          <a:xfrm>
            <a:off x="2896062" y="3167980"/>
            <a:ext cx="8457738" cy="369332"/>
          </a:xfrm>
          <a:prstGeom prst="rect">
            <a:avLst/>
          </a:prstGeom>
          <a:noFill/>
        </p:spPr>
        <p:txBody>
          <a:bodyPr wrap="square">
            <a:spAutoFit/>
          </a:bodyPr>
          <a:lstStyle/>
          <a:p>
            <a:r>
              <a:rPr lang="he-IL" dirty="0"/>
              <a:t>מפרק הוא שיטה בלי ערך מוחזר, ששמה מתחיל בגל )טילדה( ואחריו שם המחלקה; </a:t>
            </a:r>
            <a:endParaRPr lang="en-US" dirty="0"/>
          </a:p>
        </p:txBody>
      </p:sp>
      <p:pic>
        <p:nvPicPr>
          <p:cNvPr id="9" name="תמונה 8">
            <a:extLst>
              <a:ext uri="{FF2B5EF4-FFF2-40B4-BE49-F238E27FC236}">
                <a16:creationId xmlns:a16="http://schemas.microsoft.com/office/drawing/2014/main" id="{EA685415-F35D-42B7-A6FE-9E5CE668B420}"/>
              </a:ext>
            </a:extLst>
          </p:cNvPr>
          <p:cNvPicPr>
            <a:picLocks noChangeAspect="1"/>
          </p:cNvPicPr>
          <p:nvPr/>
        </p:nvPicPr>
        <p:blipFill>
          <a:blip r:embed="rId3"/>
          <a:stretch>
            <a:fillRect/>
          </a:stretch>
        </p:blipFill>
        <p:spPr>
          <a:xfrm>
            <a:off x="2332146" y="3623954"/>
            <a:ext cx="9173592" cy="2537915"/>
          </a:xfrm>
          <a:prstGeom prst="rect">
            <a:avLst/>
          </a:prstGeom>
        </p:spPr>
      </p:pic>
    </p:spTree>
    <p:extLst>
      <p:ext uri="{BB962C8B-B14F-4D97-AF65-F5344CB8AC3E}">
        <p14:creationId xmlns:p14="http://schemas.microsoft.com/office/powerpoint/2010/main" val="1039141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B3077144-E119-4B3E-9A63-F33169D0644C}"/>
              </a:ext>
            </a:extLst>
          </p:cNvPr>
          <p:cNvPicPr>
            <a:picLocks noChangeAspect="1"/>
          </p:cNvPicPr>
          <p:nvPr/>
        </p:nvPicPr>
        <p:blipFill>
          <a:blip r:embed="rId2"/>
          <a:stretch>
            <a:fillRect/>
          </a:stretch>
        </p:blipFill>
        <p:spPr>
          <a:xfrm>
            <a:off x="1125824" y="0"/>
            <a:ext cx="9940352" cy="6858000"/>
          </a:xfrm>
          <a:prstGeom prst="rect">
            <a:avLst/>
          </a:prstGeom>
        </p:spPr>
      </p:pic>
    </p:spTree>
    <p:extLst>
      <p:ext uri="{BB962C8B-B14F-4D97-AF65-F5344CB8AC3E}">
        <p14:creationId xmlns:p14="http://schemas.microsoft.com/office/powerpoint/2010/main" val="58747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F5A038-FC96-4574-BA36-ABE343C70B61}"/>
              </a:ext>
            </a:extLst>
          </p:cNvPr>
          <p:cNvSpPr>
            <a:spLocks noGrp="1"/>
          </p:cNvSpPr>
          <p:nvPr>
            <p:ph type="title"/>
          </p:nvPr>
        </p:nvSpPr>
        <p:spPr/>
        <p:txBody>
          <a:bodyPr/>
          <a:lstStyle/>
          <a:p>
            <a:r>
              <a:rPr lang="he-IL" dirty="0"/>
              <a:t>העמסת פונקציות</a:t>
            </a:r>
            <a:endParaRPr lang="en-US" dirty="0"/>
          </a:p>
        </p:txBody>
      </p:sp>
      <p:sp>
        <p:nvSpPr>
          <p:cNvPr id="3" name="מציין מיקום תוכן 2">
            <a:extLst>
              <a:ext uri="{FF2B5EF4-FFF2-40B4-BE49-F238E27FC236}">
                <a16:creationId xmlns:a16="http://schemas.microsoft.com/office/drawing/2014/main" id="{1F444640-7288-4678-B328-8CF3CCAED56C}"/>
              </a:ext>
            </a:extLst>
          </p:cNvPr>
          <p:cNvSpPr>
            <a:spLocks noGrp="1"/>
          </p:cNvSpPr>
          <p:nvPr>
            <p:ph idx="1"/>
          </p:nvPr>
        </p:nvSpPr>
        <p:spPr/>
        <p:txBody>
          <a:bodyPr>
            <a:normAutofit fontScale="92500" lnSpcReduction="20000"/>
          </a:bodyPr>
          <a:lstStyle/>
          <a:p>
            <a:r>
              <a:rPr lang="he-IL" dirty="0"/>
              <a:t>העמסה היא מצב שבו יש כמה פונקציות </a:t>
            </a:r>
            <a:r>
              <a:rPr lang="he-IL" b="1" dirty="0"/>
              <a:t>עם אותו שם וארגומנטים שונים. </a:t>
            </a:r>
            <a:r>
              <a:rPr lang="he-IL" u="sng" dirty="0"/>
              <a:t>הבחירה לאיזה פונקציה לקרוא מתבצעת ע"י הקומפיילר.</a:t>
            </a:r>
            <a:r>
              <a:rPr lang="he-IL" dirty="0"/>
              <a:t> </a:t>
            </a:r>
            <a:br>
              <a:rPr lang="en-US" dirty="0"/>
            </a:br>
            <a:br>
              <a:rPr lang="en-US" dirty="0"/>
            </a:br>
            <a:r>
              <a:rPr lang="he-IL" dirty="0"/>
              <a:t>למה זה חשוב? כי זה מאפשר לנו לקרוא לפונקציות בשמות קצרים וברורים, ולסמוך על הקומפיילר שיבחר את הפונקציה הנכונה לפי הצורך. </a:t>
            </a:r>
            <a:br>
              <a:rPr lang="en-US" dirty="0"/>
            </a:br>
            <a:br>
              <a:rPr lang="en-US" dirty="0"/>
            </a:br>
            <a:r>
              <a:rPr lang="he-IL" dirty="0"/>
              <a:t>הרבה מהתוכנות המתקדמות של שפת ++</a:t>
            </a:r>
            <a:r>
              <a:rPr lang="en-US" dirty="0"/>
              <a:t>C </a:t>
            </a:r>
            <a:r>
              <a:rPr lang="he-IL" dirty="0"/>
              <a:t>מסתמכות על העמסה, ולכן כדאי להכיר היטב את המנגנון.</a:t>
            </a:r>
            <a:br>
              <a:rPr lang="en-US" dirty="0"/>
            </a:br>
            <a:br>
              <a:rPr lang="en-US" dirty="0"/>
            </a:br>
            <a:r>
              <a:rPr lang="he-IL" b="1" dirty="0"/>
              <a:t> איך הקומפיילר יודע איזה פונקציה לבחור? </a:t>
            </a:r>
            <a:r>
              <a:rPr lang="he-IL" dirty="0"/>
              <a:t>הוא עובד בכמה שלבים:</a:t>
            </a:r>
            <a:br>
              <a:rPr lang="en-US" dirty="0"/>
            </a:br>
            <a:r>
              <a:rPr lang="he-IL" dirty="0"/>
              <a:t> 1 .מציאת כל הפונקציות עם השם המתאים. </a:t>
            </a:r>
            <a:br>
              <a:rPr lang="en-US" dirty="0"/>
            </a:br>
            <a:r>
              <a:rPr lang="he-IL" dirty="0"/>
              <a:t>2 .מתוך קבוצה 1 ,מציאת כל הפונקציות עם מספר הפרמטרים המתאים.</a:t>
            </a:r>
            <a:br>
              <a:rPr lang="en-US" dirty="0"/>
            </a:br>
            <a:r>
              <a:rPr lang="he-IL" dirty="0"/>
              <a:t>3 .מתוך קבוצה 2 ,מציאת הפונקציות עם סוג הפרמטרים המתאים ביותר.</a:t>
            </a:r>
            <a:br>
              <a:rPr lang="en-US" dirty="0"/>
            </a:br>
            <a:endParaRPr lang="en-US" dirty="0"/>
          </a:p>
        </p:txBody>
      </p:sp>
    </p:spTree>
    <p:extLst>
      <p:ext uri="{BB962C8B-B14F-4D97-AF65-F5344CB8AC3E}">
        <p14:creationId xmlns:p14="http://schemas.microsoft.com/office/powerpoint/2010/main" val="526814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A5822B7-646D-4A28-9055-8F0D97400527}"/>
              </a:ext>
            </a:extLst>
          </p:cNvPr>
          <p:cNvSpPr>
            <a:spLocks noGrp="1"/>
          </p:cNvSpPr>
          <p:nvPr>
            <p:ph type="title"/>
          </p:nvPr>
        </p:nvSpPr>
        <p:spPr/>
        <p:txBody>
          <a:bodyPr/>
          <a:lstStyle/>
          <a:p>
            <a:r>
              <a:rPr lang="he-IL" dirty="0"/>
              <a:t>דוגמה</a:t>
            </a:r>
            <a:endParaRPr lang="en-US" dirty="0"/>
          </a:p>
        </p:txBody>
      </p:sp>
      <p:pic>
        <p:nvPicPr>
          <p:cNvPr id="5" name="מציין מיקום תוכן 4">
            <a:extLst>
              <a:ext uri="{FF2B5EF4-FFF2-40B4-BE49-F238E27FC236}">
                <a16:creationId xmlns:a16="http://schemas.microsoft.com/office/drawing/2014/main" id="{FF0D7C8E-2F54-4E6C-904C-5A84D4D8EF62}"/>
              </a:ext>
            </a:extLst>
          </p:cNvPr>
          <p:cNvPicPr>
            <a:picLocks noGrp="1" noChangeAspect="1"/>
          </p:cNvPicPr>
          <p:nvPr>
            <p:ph idx="1"/>
          </p:nvPr>
        </p:nvPicPr>
        <p:blipFill>
          <a:blip r:embed="rId2"/>
          <a:stretch>
            <a:fillRect/>
          </a:stretch>
        </p:blipFill>
        <p:spPr>
          <a:xfrm>
            <a:off x="838200" y="1864778"/>
            <a:ext cx="10515600" cy="4273032"/>
          </a:xfrm>
        </p:spPr>
      </p:pic>
    </p:spTree>
    <p:extLst>
      <p:ext uri="{BB962C8B-B14F-4D97-AF65-F5344CB8AC3E}">
        <p14:creationId xmlns:p14="http://schemas.microsoft.com/office/powerpoint/2010/main" val="1020246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CF54752-169B-47A0-8318-5697212E88F4}"/>
              </a:ext>
            </a:extLst>
          </p:cNvPr>
          <p:cNvSpPr>
            <a:spLocks noGrp="1"/>
          </p:cNvSpPr>
          <p:nvPr>
            <p:ph type="title"/>
          </p:nvPr>
        </p:nvSpPr>
        <p:spPr>
          <a:xfrm>
            <a:off x="838200" y="2540154"/>
            <a:ext cx="10515600" cy="1325563"/>
          </a:xfrm>
        </p:spPr>
        <p:txBody>
          <a:bodyPr>
            <a:normAutofit fontScale="90000"/>
          </a:bodyPr>
          <a:lstStyle/>
          <a:p>
            <a:r>
              <a:rPr lang="he-IL" dirty="0"/>
              <a:t>המסקנה: צריך מאד להיזהר בהעמסת פונקציות, במיוחד כשהן עם אותו מספר פרמטרים ועם פרמטרים מספריים.</a:t>
            </a:r>
            <a:endParaRPr lang="en-US" dirty="0"/>
          </a:p>
        </p:txBody>
      </p:sp>
    </p:spTree>
    <p:extLst>
      <p:ext uri="{BB962C8B-B14F-4D97-AF65-F5344CB8AC3E}">
        <p14:creationId xmlns:p14="http://schemas.microsoft.com/office/powerpoint/2010/main" val="86725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80FD597E-5264-4717-AEBD-F1A4E93190EB}"/>
              </a:ext>
            </a:extLst>
          </p:cNvPr>
          <p:cNvSpPr txBox="1"/>
          <p:nvPr/>
        </p:nvSpPr>
        <p:spPr>
          <a:xfrm>
            <a:off x="168676" y="1225119"/>
            <a:ext cx="11656380" cy="4031873"/>
          </a:xfrm>
          <a:prstGeom prst="rect">
            <a:avLst/>
          </a:prstGeom>
          <a:noFill/>
        </p:spPr>
        <p:txBody>
          <a:bodyPr wrap="square" rtlCol="0">
            <a:spAutoFit/>
          </a:bodyPr>
          <a:lstStyle/>
          <a:p>
            <a:r>
              <a:rPr lang="he-IL" sz="3200" dirty="0"/>
              <a:t>שפת ++</a:t>
            </a:r>
            <a:r>
              <a:rPr lang="en-US" sz="3200" dirty="0"/>
              <a:t>C </a:t>
            </a:r>
            <a:r>
              <a:rPr lang="he-IL" sz="3200" dirty="0"/>
              <a:t>משלבת את היתרונות של שתי השפות גם של </a:t>
            </a:r>
            <a:r>
              <a:rPr lang="he-IL" sz="3200" dirty="0" err="1"/>
              <a:t>גאבה</a:t>
            </a:r>
            <a:r>
              <a:rPr lang="he-IL" sz="3200" dirty="0"/>
              <a:t> וגם של </a:t>
            </a:r>
            <a:r>
              <a:rPr lang="en-US" sz="3200" dirty="0"/>
              <a:t>C</a:t>
            </a:r>
            <a:r>
              <a:rPr lang="he-IL" sz="3200" dirty="0"/>
              <a:t>:</a:t>
            </a:r>
            <a:br>
              <a:rPr lang="en-US" sz="2800" dirty="0"/>
            </a:br>
            <a:r>
              <a:rPr lang="he-IL" sz="2800" dirty="0"/>
              <a:t> </a:t>
            </a:r>
            <a:br>
              <a:rPr lang="en-US" sz="2800" dirty="0"/>
            </a:br>
            <a:r>
              <a:rPr lang="he-IL" sz="2800" dirty="0"/>
              <a:t>• יש בה </a:t>
            </a:r>
            <a:r>
              <a:rPr lang="en-US" sz="2800" dirty="0"/>
              <a:t>struct </a:t>
            </a:r>
            <a:r>
              <a:rPr lang="he-IL" sz="2800" dirty="0"/>
              <a:t>כמו ב-</a:t>
            </a:r>
            <a:r>
              <a:rPr lang="en-US" sz="2800" dirty="0"/>
              <a:t>C ,</a:t>
            </a:r>
            <a:r>
              <a:rPr lang="he-IL" sz="2800" dirty="0"/>
              <a:t>אבל אפשר לשים בו גם שיטות. </a:t>
            </a:r>
            <a:br>
              <a:rPr lang="en-US" sz="2800" dirty="0"/>
            </a:br>
            <a:r>
              <a:rPr lang="he-IL" sz="2800" dirty="0"/>
              <a:t>• יש בה </a:t>
            </a:r>
            <a:r>
              <a:rPr lang="en-US" sz="2800" dirty="0"/>
              <a:t>class </a:t>
            </a:r>
            <a:r>
              <a:rPr lang="he-IL" sz="2800" dirty="0"/>
              <a:t>כמו ב-</a:t>
            </a:r>
            <a:r>
              <a:rPr lang="en-US" sz="2800" dirty="0"/>
              <a:t>Java ,</a:t>
            </a:r>
            <a:r>
              <a:rPr lang="he-IL" sz="2800" dirty="0"/>
              <a:t>אבל המשתנים נשמרים ברצף בזיכרון ולא ע"י </a:t>
            </a:r>
            <a:r>
              <a:rPr lang="he-IL" sz="2800" dirty="0" err="1"/>
              <a:t>פוינטרים</a:t>
            </a:r>
            <a:r>
              <a:rPr lang="he-IL" sz="2800" dirty="0"/>
              <a:t>.</a:t>
            </a:r>
            <a:br>
              <a:rPr lang="en-US" sz="2800" dirty="0"/>
            </a:br>
            <a:r>
              <a:rPr lang="he-IL" sz="2800" dirty="0"/>
              <a:t>למעשה, ב-++</a:t>
            </a:r>
            <a:r>
              <a:rPr lang="en-US" sz="2800" dirty="0"/>
              <a:t>C </a:t>
            </a:r>
            <a:r>
              <a:rPr lang="he-IL" sz="2800" dirty="0"/>
              <a:t>ההבדל היחיד בין </a:t>
            </a:r>
            <a:r>
              <a:rPr lang="en-US" sz="2800" dirty="0"/>
              <a:t>struct </a:t>
            </a:r>
            <a:r>
              <a:rPr lang="he-IL" sz="2800" dirty="0"/>
              <a:t>לבין </a:t>
            </a:r>
            <a:r>
              <a:rPr lang="en-US" sz="2800" dirty="0"/>
              <a:t>class </a:t>
            </a:r>
            <a:r>
              <a:rPr lang="he-IL" sz="2800" dirty="0"/>
              <a:t>הוא </a:t>
            </a:r>
            <a:r>
              <a:rPr lang="he-IL" sz="2800" u="sng" dirty="0"/>
              <a:t>בהרשאות הגישה: </a:t>
            </a:r>
            <a:br>
              <a:rPr lang="en-US" sz="2800" u="sng" dirty="0"/>
            </a:br>
            <a:br>
              <a:rPr lang="en-US" sz="2800" u="sng" dirty="0"/>
            </a:br>
            <a:r>
              <a:rPr lang="en-US" sz="2800" u="sng" dirty="0"/>
              <a:t>struct</a:t>
            </a:r>
            <a:r>
              <a:rPr lang="he-IL" sz="2800" u="sng" dirty="0"/>
              <a:t> הרשאת גישה היא פומבית</a:t>
            </a:r>
            <a:br>
              <a:rPr lang="en-US" sz="2800" u="sng" dirty="0"/>
            </a:br>
            <a:r>
              <a:rPr lang="en-US" sz="2800" u="sng" dirty="0"/>
              <a:t>class</a:t>
            </a:r>
            <a:r>
              <a:rPr lang="he-IL" sz="2800" u="sng" dirty="0"/>
              <a:t> הרשאת גישה היא פרטית </a:t>
            </a:r>
            <a:br>
              <a:rPr lang="en-US" sz="2800" u="sng" dirty="0"/>
            </a:br>
            <a:endParaRPr lang="en-US" sz="2800" dirty="0"/>
          </a:p>
        </p:txBody>
      </p:sp>
    </p:spTree>
    <p:extLst>
      <p:ext uri="{BB962C8B-B14F-4D97-AF65-F5344CB8AC3E}">
        <p14:creationId xmlns:p14="http://schemas.microsoft.com/office/powerpoint/2010/main" val="1149205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777DE8-1231-407A-AF1D-13D8DBD811CA}"/>
              </a:ext>
            </a:extLst>
          </p:cNvPr>
          <p:cNvSpPr>
            <a:spLocks noGrp="1"/>
          </p:cNvSpPr>
          <p:nvPr>
            <p:ph type="title"/>
          </p:nvPr>
        </p:nvSpPr>
        <p:spPr/>
        <p:txBody>
          <a:bodyPr/>
          <a:lstStyle/>
          <a:p>
            <a:r>
              <a:rPr lang="he-IL" dirty="0"/>
              <a:t>מימוש שיטות – בפנים או בחוץ</a:t>
            </a:r>
            <a:endParaRPr lang="en-US" dirty="0"/>
          </a:p>
        </p:txBody>
      </p:sp>
      <p:sp>
        <p:nvSpPr>
          <p:cNvPr id="3" name="מציין מיקום תוכן 2">
            <a:extLst>
              <a:ext uri="{FF2B5EF4-FFF2-40B4-BE49-F238E27FC236}">
                <a16:creationId xmlns:a16="http://schemas.microsoft.com/office/drawing/2014/main" id="{3EB5C5E1-E25F-4BB7-9991-846606D3BEB0}"/>
              </a:ext>
            </a:extLst>
          </p:cNvPr>
          <p:cNvSpPr>
            <a:spLocks noGrp="1"/>
          </p:cNvSpPr>
          <p:nvPr>
            <p:ph idx="1"/>
          </p:nvPr>
        </p:nvSpPr>
        <p:spPr/>
        <p:txBody>
          <a:bodyPr>
            <a:normAutofit lnSpcReduction="10000"/>
          </a:bodyPr>
          <a:lstStyle/>
          <a:p>
            <a:r>
              <a:rPr lang="he-IL" dirty="0"/>
              <a:t>יש שתי דרכים לממש שיטות של מחלקות ב-++</a:t>
            </a:r>
            <a:r>
              <a:rPr lang="en-US" dirty="0"/>
              <a:t>C </a:t>
            </a:r>
            <a:r>
              <a:rPr lang="he-IL" dirty="0"/>
              <a:t> </a:t>
            </a:r>
            <a:br>
              <a:rPr lang="en-US" dirty="0"/>
            </a:br>
            <a:r>
              <a:rPr lang="he-IL" dirty="0"/>
              <a:t>-דרך אחת היא לממש אותן ישירות בתוך המחלקה )כמו בגאווה ונקרא מימוש </a:t>
            </a:r>
            <a:r>
              <a:rPr lang="en-US" dirty="0"/>
              <a:t>inline</a:t>
            </a:r>
            <a:r>
              <a:rPr lang="he-IL" dirty="0"/>
              <a:t> , בדרך כלל אם זה מימוש של קוד קצר מאוד משתמשים במימוש זה</a:t>
            </a:r>
            <a:br>
              <a:rPr lang="en-US" dirty="0"/>
            </a:br>
            <a:br>
              <a:rPr lang="en-US" dirty="0"/>
            </a:br>
            <a:r>
              <a:rPr lang="en-US" dirty="0"/>
              <a:t>• </a:t>
            </a:r>
            <a:r>
              <a:rPr lang="he-IL" dirty="0"/>
              <a:t>דרך שניה היא לשים בתוך המחלקה רק הצהרה של השיטה, בלי גוף. </a:t>
            </a:r>
            <a:br>
              <a:rPr lang="en-US" dirty="0"/>
            </a:br>
            <a:r>
              <a:rPr lang="he-IL" dirty="0"/>
              <a:t>את המימוש עצמו שמים מחוץ למחלקה. זה נקרא מימוש "</a:t>
            </a:r>
            <a:r>
              <a:rPr lang="en-US" dirty="0"/>
              <a:t>out of line</a:t>
            </a:r>
            <a:br>
              <a:rPr lang="en-US" dirty="0"/>
            </a:br>
            <a:r>
              <a:rPr lang="he-IL" dirty="0"/>
              <a:t>עקרונית, גם את המימוש החיצוני אפשר לשים באותו קובץ , </a:t>
            </a:r>
            <a:br>
              <a:rPr lang="en-US" dirty="0"/>
            </a:br>
            <a:r>
              <a:rPr lang="he-IL" dirty="0"/>
              <a:t>אפשר גם לשים את כל המימוש בתוך המחלקה.</a:t>
            </a:r>
            <a:br>
              <a:rPr lang="en-US" dirty="0"/>
            </a:br>
            <a:br>
              <a:rPr lang="en-US" dirty="0"/>
            </a:br>
            <a:r>
              <a:rPr lang="he-IL" u="sng" dirty="0"/>
              <a:t>אבל, מקובל ורצוי מאד לשים את המימוש בקובץ נפרד. מקובל להגדיר כל מחלקה בשני קבצים, קובץ הכותרת וקובץ התוכן</a:t>
            </a:r>
            <a:endParaRPr lang="en-US" u="sng" dirty="0"/>
          </a:p>
        </p:txBody>
      </p:sp>
    </p:spTree>
    <p:extLst>
      <p:ext uri="{BB962C8B-B14F-4D97-AF65-F5344CB8AC3E}">
        <p14:creationId xmlns:p14="http://schemas.microsoft.com/office/powerpoint/2010/main" val="90054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95E32A38-6A9D-4D6B-9931-012B28A38501}"/>
              </a:ext>
            </a:extLst>
          </p:cNvPr>
          <p:cNvPicPr>
            <a:picLocks noChangeAspect="1"/>
          </p:cNvPicPr>
          <p:nvPr/>
        </p:nvPicPr>
        <p:blipFill>
          <a:blip r:embed="rId2"/>
          <a:stretch>
            <a:fillRect/>
          </a:stretch>
        </p:blipFill>
        <p:spPr>
          <a:xfrm>
            <a:off x="-365760" y="2518967"/>
            <a:ext cx="12192000" cy="1637185"/>
          </a:xfrm>
          <a:prstGeom prst="rect">
            <a:avLst/>
          </a:prstGeom>
        </p:spPr>
      </p:pic>
      <p:sp>
        <p:nvSpPr>
          <p:cNvPr id="6" name="אליפסה 5">
            <a:extLst>
              <a:ext uri="{FF2B5EF4-FFF2-40B4-BE49-F238E27FC236}">
                <a16:creationId xmlns:a16="http://schemas.microsoft.com/office/drawing/2014/main" id="{57A5BC0D-C587-4292-B0E8-0A6CA2C9133D}"/>
              </a:ext>
            </a:extLst>
          </p:cNvPr>
          <p:cNvSpPr/>
          <p:nvPr/>
        </p:nvSpPr>
        <p:spPr>
          <a:xfrm>
            <a:off x="508000" y="1410564"/>
            <a:ext cx="11684000" cy="369824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194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B3F8D718-1687-47A6-8622-C554361AEA44}"/>
              </a:ext>
            </a:extLst>
          </p:cNvPr>
          <p:cNvSpPr>
            <a:spLocks noGrp="1"/>
          </p:cNvSpPr>
          <p:nvPr>
            <p:ph idx="1"/>
          </p:nvPr>
        </p:nvSpPr>
        <p:spPr>
          <a:xfrm>
            <a:off x="926976" y="1088778"/>
            <a:ext cx="10515600" cy="4351338"/>
          </a:xfrm>
        </p:spPr>
        <p:txBody>
          <a:bodyPr>
            <a:normAutofit fontScale="92500" lnSpcReduction="20000"/>
          </a:bodyPr>
          <a:lstStyle/>
          <a:p>
            <a:r>
              <a:rPr lang="he-IL" dirty="0"/>
              <a:t>• קובץ הכותרת - בדרך-כלל עם סיומת </a:t>
            </a:r>
            <a:r>
              <a:rPr lang="en-US" dirty="0" err="1"/>
              <a:t>hpp</a:t>
            </a:r>
            <a:r>
              <a:rPr lang="en-US" dirty="0"/>
              <a:t> </a:t>
            </a:r>
            <a:r>
              <a:rPr lang="he-IL" dirty="0"/>
              <a:t>או </a:t>
            </a:r>
            <a:r>
              <a:rPr lang="en-US" dirty="0"/>
              <a:t>h - </a:t>
            </a:r>
            <a:r>
              <a:rPr lang="he-IL" dirty="0"/>
              <a:t>כולל את הגדרת המחלקה, השדות והשיטות שלה - אבל בלי מימוש השיטות.</a:t>
            </a:r>
            <a:br>
              <a:rPr lang="en-US" dirty="0"/>
            </a:br>
            <a:br>
              <a:rPr lang="en-US" dirty="0"/>
            </a:br>
            <a:r>
              <a:rPr lang="he-IL" dirty="0"/>
              <a:t> • קובץ התוכן - בדרך-כלל עם סיומת </a:t>
            </a:r>
            <a:r>
              <a:rPr lang="en-US" dirty="0" err="1"/>
              <a:t>cpp</a:t>
            </a:r>
            <a:r>
              <a:rPr lang="en-US" dirty="0"/>
              <a:t> - </a:t>
            </a:r>
            <a:r>
              <a:rPr lang="he-IL" dirty="0"/>
              <a:t>כולל את המימוש של השיטות.</a:t>
            </a:r>
            <a:br>
              <a:rPr lang="en-US" dirty="0"/>
            </a:br>
            <a:br>
              <a:rPr lang="en-US" dirty="0"/>
            </a:br>
            <a:r>
              <a:rPr lang="he-IL" dirty="0"/>
              <a:t>למה זה עדיף? שתי סיבות:</a:t>
            </a:r>
            <a:br>
              <a:rPr lang="en-US" dirty="0"/>
            </a:br>
            <a:r>
              <a:rPr lang="he-IL" dirty="0"/>
              <a:t> 1 .</a:t>
            </a:r>
            <a:r>
              <a:rPr lang="he-IL" b="1" dirty="0"/>
              <a:t>הנדסת תוכנה. </a:t>
            </a:r>
            <a:r>
              <a:rPr lang="he-IL" dirty="0"/>
              <a:t>אם ניתן את המחלקה שלנו למישהו אחר, הוא ירצה לראות איזה שיטות יש בה, אבל לא יעניין אותו לדעת איך בדיוק מימשנו אותן. לכן הוא יסתכל בקובץ הכותרת, ועדיף שהקובץ הזה יהיה קטן ופשוט ככל האפשר.</a:t>
            </a:r>
            <a:br>
              <a:rPr lang="en-US" dirty="0"/>
            </a:br>
            <a:br>
              <a:rPr lang="en-US" dirty="0"/>
            </a:br>
            <a:r>
              <a:rPr lang="he-IL" dirty="0"/>
              <a:t> 2 .</a:t>
            </a:r>
            <a:r>
              <a:rPr lang="he-IL" b="1" dirty="0"/>
              <a:t>זמן קומפילציה. </a:t>
            </a:r>
            <a:r>
              <a:rPr lang="he-IL" dirty="0"/>
              <a:t>במערכות תוכנה מורכבות, קומפילציה לוקחת הרבה זמן. בכל פעם שמשנים קובץ, צריך לקמפל מחדש את כל הקבצים שתלויים בו. כששמים את המימוש בקובץ נפרד, שינוי במימוש לא דורש </a:t>
            </a:r>
            <a:r>
              <a:rPr lang="he-IL" dirty="0" err="1"/>
              <a:t>קימפול</a:t>
            </a:r>
            <a:r>
              <a:rPr lang="he-IL" dirty="0"/>
              <a:t> מחדש של קוד שמשתמש בקובץ הכותרת.</a:t>
            </a:r>
            <a:br>
              <a:rPr lang="en-US" dirty="0"/>
            </a:br>
            <a:endParaRPr lang="en-US" dirty="0"/>
          </a:p>
        </p:txBody>
      </p:sp>
    </p:spTree>
    <p:extLst>
      <p:ext uri="{BB962C8B-B14F-4D97-AF65-F5344CB8AC3E}">
        <p14:creationId xmlns:p14="http://schemas.microsoft.com/office/powerpoint/2010/main" val="2925375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51908C8A-7972-4D81-A3E6-9BF76A62AF88}"/>
              </a:ext>
            </a:extLst>
          </p:cNvPr>
          <p:cNvPicPr>
            <a:picLocks noChangeAspect="1"/>
          </p:cNvPicPr>
          <p:nvPr/>
        </p:nvPicPr>
        <p:blipFill>
          <a:blip r:embed="rId2"/>
          <a:stretch>
            <a:fillRect/>
          </a:stretch>
        </p:blipFill>
        <p:spPr>
          <a:xfrm>
            <a:off x="180975" y="199214"/>
            <a:ext cx="12011025" cy="2647950"/>
          </a:xfrm>
          <a:prstGeom prst="rect">
            <a:avLst/>
          </a:prstGeom>
        </p:spPr>
      </p:pic>
      <p:sp>
        <p:nvSpPr>
          <p:cNvPr id="6" name="תיבת טקסט 5">
            <a:extLst>
              <a:ext uri="{FF2B5EF4-FFF2-40B4-BE49-F238E27FC236}">
                <a16:creationId xmlns:a16="http://schemas.microsoft.com/office/drawing/2014/main" id="{74F94299-E08C-43FA-A7A9-DC46315F1A7D}"/>
              </a:ext>
            </a:extLst>
          </p:cNvPr>
          <p:cNvSpPr txBox="1"/>
          <p:nvPr/>
        </p:nvSpPr>
        <p:spPr>
          <a:xfrm>
            <a:off x="2671982" y="3038918"/>
            <a:ext cx="8890000" cy="923330"/>
          </a:xfrm>
          <a:prstGeom prst="rect">
            <a:avLst/>
          </a:prstGeom>
          <a:noFill/>
        </p:spPr>
        <p:txBody>
          <a:bodyPr wrap="square" rtlCol="0">
            <a:spAutoFit/>
          </a:bodyPr>
          <a:lstStyle/>
          <a:p>
            <a:r>
              <a:rPr lang="he-IL" dirty="0"/>
              <a:t>הערה: </a:t>
            </a:r>
            <a:br>
              <a:rPr lang="en-US" dirty="0"/>
            </a:br>
            <a:r>
              <a:rPr lang="he-IL" dirty="0"/>
              <a:t>אם יש מחלקה שבתוכה יש משתנה סטטי לא ניתן </a:t>
            </a:r>
            <a:r>
              <a:rPr lang="he-IL" dirty="0" err="1"/>
              <a:t>להאתחל</a:t>
            </a:r>
            <a:r>
              <a:rPr lang="he-IL" dirty="0"/>
              <a:t> אותו בשורה! השורה הבאה גוררת שגיאת </a:t>
            </a:r>
            <a:r>
              <a:rPr lang="he-IL" dirty="0" err="1"/>
              <a:t>קומפלצייה</a:t>
            </a:r>
            <a:r>
              <a:rPr lang="he-IL" dirty="0"/>
              <a:t> </a:t>
            </a:r>
            <a:endParaRPr lang="en-US" dirty="0"/>
          </a:p>
        </p:txBody>
      </p:sp>
      <p:pic>
        <p:nvPicPr>
          <p:cNvPr id="8" name="תמונה 7">
            <a:extLst>
              <a:ext uri="{FF2B5EF4-FFF2-40B4-BE49-F238E27FC236}">
                <a16:creationId xmlns:a16="http://schemas.microsoft.com/office/drawing/2014/main" id="{826E2ED8-F79E-4ACF-B82A-C02E9314797A}"/>
              </a:ext>
            </a:extLst>
          </p:cNvPr>
          <p:cNvPicPr>
            <a:picLocks noChangeAspect="1"/>
          </p:cNvPicPr>
          <p:nvPr/>
        </p:nvPicPr>
        <p:blipFill>
          <a:blip r:embed="rId3"/>
          <a:stretch>
            <a:fillRect/>
          </a:stretch>
        </p:blipFill>
        <p:spPr>
          <a:xfrm>
            <a:off x="6837582" y="3914848"/>
            <a:ext cx="4724400" cy="1085850"/>
          </a:xfrm>
          <a:prstGeom prst="rect">
            <a:avLst/>
          </a:prstGeom>
        </p:spPr>
      </p:pic>
      <p:sp>
        <p:nvSpPr>
          <p:cNvPr id="10" name="תיבת טקסט 9">
            <a:extLst>
              <a:ext uri="{FF2B5EF4-FFF2-40B4-BE49-F238E27FC236}">
                <a16:creationId xmlns:a16="http://schemas.microsoft.com/office/drawing/2014/main" id="{75034523-2C1C-4C8E-B323-14BBBE442EDB}"/>
              </a:ext>
            </a:extLst>
          </p:cNvPr>
          <p:cNvSpPr txBox="1"/>
          <p:nvPr/>
        </p:nvSpPr>
        <p:spPr>
          <a:xfrm>
            <a:off x="5465982" y="5000698"/>
            <a:ext cx="6096000" cy="646331"/>
          </a:xfrm>
          <a:prstGeom prst="rect">
            <a:avLst/>
          </a:prstGeom>
          <a:noFill/>
        </p:spPr>
        <p:txBody>
          <a:bodyPr wrap="square">
            <a:spAutoFit/>
          </a:bodyPr>
          <a:lstStyle/>
          <a:p>
            <a:r>
              <a:rPr lang="he-IL" dirty="0"/>
              <a:t>הסיבה לקח שאתחול כזה בקובץ </a:t>
            </a:r>
            <a:r>
              <a:rPr lang="en-US" dirty="0" err="1"/>
              <a:t>hpp</a:t>
            </a:r>
            <a:r>
              <a:rPr lang="en-US" dirty="0"/>
              <a:t> </a:t>
            </a:r>
            <a:r>
              <a:rPr lang="he-IL" dirty="0"/>
              <a:t>יגרור לשכפול האתחול בכל קובץ שקשור אליו. ולכן חייב לאתחל אותו מחוץ למחלקה</a:t>
            </a:r>
            <a:endParaRPr lang="en-US" dirty="0"/>
          </a:p>
        </p:txBody>
      </p:sp>
      <p:pic>
        <p:nvPicPr>
          <p:cNvPr id="12" name="תמונה 11">
            <a:extLst>
              <a:ext uri="{FF2B5EF4-FFF2-40B4-BE49-F238E27FC236}">
                <a16:creationId xmlns:a16="http://schemas.microsoft.com/office/drawing/2014/main" id="{F541701C-7AE7-4FF0-9F73-47E1B08899A9}"/>
              </a:ext>
            </a:extLst>
          </p:cNvPr>
          <p:cNvPicPr>
            <a:picLocks noChangeAspect="1"/>
          </p:cNvPicPr>
          <p:nvPr/>
        </p:nvPicPr>
        <p:blipFill>
          <a:blip r:embed="rId4"/>
          <a:stretch>
            <a:fillRect/>
          </a:stretch>
        </p:blipFill>
        <p:spPr>
          <a:xfrm>
            <a:off x="1494057" y="5539085"/>
            <a:ext cx="10067925" cy="1000125"/>
          </a:xfrm>
          <a:prstGeom prst="rect">
            <a:avLst/>
          </a:prstGeom>
        </p:spPr>
      </p:pic>
    </p:spTree>
    <p:extLst>
      <p:ext uri="{BB962C8B-B14F-4D97-AF65-F5344CB8AC3E}">
        <p14:creationId xmlns:p14="http://schemas.microsoft.com/office/powerpoint/2010/main" val="3963082524"/>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796</Words>
  <Application>Microsoft Office PowerPoint</Application>
  <PresentationFormat>מסך רחב</PresentationFormat>
  <Paragraphs>27</Paragraphs>
  <Slides>17</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17</vt:i4>
      </vt:variant>
    </vt:vector>
  </HeadingPairs>
  <TitlesOfParts>
    <vt:vector size="21" baseType="lpstr">
      <vt:lpstr>Arial</vt:lpstr>
      <vt:lpstr>Calibri</vt:lpstr>
      <vt:lpstr>Calibri Light</vt:lpstr>
      <vt:lpstr>ערכת נושא Office</vt:lpstr>
      <vt:lpstr>תרגול מספר 2</vt:lpstr>
      <vt:lpstr>העמסת פונקציות</vt:lpstr>
      <vt:lpstr>דוגמה</vt:lpstr>
      <vt:lpstr>המסקנה: צריך מאד להיזהר בהעמסת פונקציות, במיוחד כשהן עם אותו מספר פרמטרים ועם פרמטרים מספריים.</vt:lpstr>
      <vt:lpstr>מצגת של PowerPoint‏</vt:lpstr>
      <vt:lpstr>מימוש שיטות – בפנים או בחוץ</vt:lpstr>
      <vt:lpstr>מצגת של PowerPoint‏</vt:lpstr>
      <vt:lpstr>מצגת של PowerPoint‏</vt:lpstr>
      <vt:lpstr>מצגת של PowerPoint‏</vt:lpstr>
      <vt:lpstr>המצביע this</vt:lpstr>
      <vt:lpstr>שדות סטטיים</vt:lpstr>
      <vt:lpstr>מצגת של PowerPoint‏</vt:lpstr>
      <vt:lpstr>בנאים</vt:lpstr>
      <vt:lpstr>מצגת של PowerPoint‏</vt:lpstr>
      <vt:lpstr>בנאי ללא פרמטרים</vt:lpstr>
      <vt:lpstr>מפרקים</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תרגול מספר 2</dc:title>
  <dc:creator>נופר טאוב</dc:creator>
  <cp:lastModifiedBy>נופר טאוב</cp:lastModifiedBy>
  <cp:revision>4</cp:revision>
  <dcterms:created xsi:type="dcterms:W3CDTF">2022-02-15T13:53:03Z</dcterms:created>
  <dcterms:modified xsi:type="dcterms:W3CDTF">2022-02-15T21:22:17Z</dcterms:modified>
</cp:coreProperties>
</file>