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C43BFA-5353-44B3-844F-35898F1C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DFD601-71C2-4B7C-B07D-505424B21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3BE9F0-17B8-4029-BC8B-DDE63ABA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60F0D7-E3A5-4CEF-A02E-5389B993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D5D71E-F568-4D7C-8A3C-2534C825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D3581-5980-42BB-A20C-9D4F3FA1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B54447-98CE-42AE-99DC-00D2745CF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465E89-320C-48CE-8B27-57F7936A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78C646-9319-4865-8078-5C8DC1A5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3BAA82-9EC3-4197-9938-F6AC42EC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7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53EF39E-CB33-4C42-8175-E431E9479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3C8B45C-96E7-4EBE-AD9E-2A6295AF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D9FA78-E743-4E42-8A52-F919D142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53E384-40C9-4276-B4BD-86ED437C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44C51F-83E3-412A-B7DF-16DEEBF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FED5BF-D62F-4A0B-9C32-B4D7A29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25DCA7-175C-419E-9182-E4EA1097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8AE515-F6E9-4C8E-9182-A96D79C9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2439A9-D222-46CF-B041-CAEBA6CB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8646B6-EC0F-4B3C-BE14-DBEAA0B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F972A1-73D8-46BF-BC55-1057F524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D63C0D-46FA-41E8-A08F-9CE2FFDE2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8E4446-1D96-4F00-BD77-F33F2BF6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E620F7-1EE5-453D-8554-66CB4BBF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D60557-98E8-4051-B8E6-3946AE90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21B433-BD9A-4EEB-9C6C-8C79EDB6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D33F4C-B077-4C0D-8D03-E0ECC483E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A058D2B-F9CE-494E-ABB6-1C3AEC9E4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8B27E7-9F61-4BFA-99A5-364AD00B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8FB547-B169-43F0-803E-72B4EB1B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31AAF1-7A70-4B3F-AA26-60F71C3F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214254-DFBE-4C19-80FA-29984E60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8A44919-F53B-416F-B67B-6EBCE57F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01BAAA1-624F-45B6-B438-6BEE2B0E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23A62DC-DB23-47FE-824A-9A0CC5271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5F43121-2D59-463B-A499-7CF8D6B6B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9A3A179-EDA1-40C9-99CA-F03FFCA4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5E6BC11-9C89-4983-8088-A8053CCD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A14315C-D557-4971-8DB3-4295AC24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68697E-43EF-40D7-A0A3-F02C5941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E9F50DA-09D2-461B-9D32-17110176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E52732-EED2-49F0-9856-E0735896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9D91FD8-CEDF-4360-986E-D714587D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B3DE448-E503-458C-BC36-8FAE6D77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42E1337-480B-47BA-9100-6480190D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560A111-17BB-42B4-9854-B9BB668D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0714EB-9371-4079-81D9-828F2EBA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2E12DF-F097-426D-A055-FCF3581E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3337D6C-0E9F-4CC0-A911-13448397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8290664-0AAD-42CB-BFF1-80F8B61B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B77163-DF2F-47A7-A214-1A7E84FF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36973F-32F8-4E13-B580-9E6337BC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B72FCD-ABC1-4AF5-88E4-7E6C15F8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EA88BA0-A7AB-4404-BCE7-0E5B34FD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8C9175A-5804-42A8-98F2-2AFB6E035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61A8CA-9969-43BF-8B1D-679F34B4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365B33-5C8C-4E02-840F-5DFDF494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DF1A87-0D83-4406-A7B2-423CCDA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7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A17DEC1-201D-4FAE-B817-4694207B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AA8B21-5469-49F2-8561-CD2F8835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7A1DCE-E394-4AB2-A30F-4BD50C2E3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60F34-A894-41A2-AAC7-B161C177824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3FDDA7-A606-475B-9473-538DA3B30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CF81E8-6386-4B49-86F2-C9D639E9B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1495-AD00-4A77-B510-E7F3D6B2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EEEFC8-820F-4B48-8AE3-1AD4F7A3C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25670"/>
            <a:ext cx="9144000" cy="2387600"/>
          </a:xfrm>
        </p:spPr>
        <p:txBody>
          <a:bodyPr/>
          <a:lstStyle/>
          <a:p>
            <a:r>
              <a:rPr lang="he-IL" dirty="0"/>
              <a:t>תרגול מספר 4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0676E80-E24A-4867-BBFB-8208D83A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005"/>
            <a:ext cx="9144000" cy="1655762"/>
          </a:xfrm>
        </p:spPr>
        <p:txBody>
          <a:bodyPr/>
          <a:lstStyle/>
          <a:p>
            <a:r>
              <a:rPr lang="he-IL" dirty="0"/>
              <a:t>מערך שיעור</a:t>
            </a:r>
            <a:endParaRPr lang="en-US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CDDFD3B-6E2E-4B2C-A4D6-B16924A46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28212"/>
              </p:ext>
            </p:extLst>
          </p:nvPr>
        </p:nvGraphicFramePr>
        <p:xfrm>
          <a:off x="2032000" y="2925682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635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146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חזרה קצרה על מושגים שנלמדו בשיעור הקודם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פתיחה(5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-העמסת אופרטורים</a:t>
                      </a:r>
                      <a:br>
                        <a:rPr lang="en-US" dirty="0"/>
                      </a:br>
                      <a:r>
                        <a:rPr lang="he-IL" dirty="0"/>
                        <a:t>-העתקה, השמה והמרה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גוף(35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סיכום נקודתי של הנושאים עליהם עברנו במהלך התרגול, וזמן לשאלות.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סיום(5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33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628338-6955-4565-AB44-B1569C96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העמסת אופרטורים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BE1680-89E4-44CD-9ECC-B53DB124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העמסה </a:t>
            </a:r>
            <a:r>
              <a:rPr lang="en-US" dirty="0"/>
              <a:t>overloading </a:t>
            </a:r>
            <a:r>
              <a:rPr lang="he-IL" dirty="0"/>
              <a:t>היא מצב </a:t>
            </a:r>
            <a:br>
              <a:rPr lang="en-US" dirty="0"/>
            </a:br>
            <a:r>
              <a:rPr lang="he-IL" b="1" dirty="0"/>
              <a:t>של כמה פונקציות עם אותו שם וארגומנטים מסוגים שונים. </a:t>
            </a:r>
            <a:br>
              <a:rPr lang="en-US" b="1" dirty="0"/>
            </a:br>
            <a:br>
              <a:rPr lang="en-US" dirty="0"/>
            </a:br>
            <a:r>
              <a:rPr lang="he-IL" dirty="0"/>
              <a:t>בשפת ++</a:t>
            </a:r>
            <a:r>
              <a:rPr lang="en-US" dirty="0"/>
              <a:t>C</a:t>
            </a:r>
            <a:r>
              <a:rPr lang="he-IL" dirty="0"/>
              <a:t>גם אופרטור הוא פונקציה, ולכן אפשר להעמיס אופרטורים: להגדיר אופרטורים המבצעים פעולות שונות לפי סוג הארגומנטים המועברים אליהם.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0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7F1C34-62CC-4D14-9CF3-5466285A708A}"/>
              </a:ext>
            </a:extLst>
          </p:cNvPr>
          <p:cNvSpPr txBox="1"/>
          <p:nvPr/>
        </p:nvSpPr>
        <p:spPr>
          <a:xfrm>
            <a:off x="1319753" y="490194"/>
            <a:ext cx="97850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/>
              <a:t>• אופרטורים חשבוניים חיבור, חיסור, כפל, השוואה, </a:t>
            </a:r>
            <a:r>
              <a:rPr lang="he-IL" sz="2400" dirty="0" err="1"/>
              <a:t>וכו</a:t>
            </a:r>
            <a:r>
              <a:rPr lang="he-IL" sz="2400" dirty="0"/>
              <a:t> מוגדרים על מספרים שלמים וממשיים אנחנו יכולים להעמיס אותם גם במחלקות שאנחנו בונים, המייצגים עצמים מתמטיים מורכבים יותר. למשל: מספרים מרוכבים מטריצות, פולינומים </a:t>
            </a:r>
            <a:r>
              <a:rPr lang="he-IL" sz="2400" dirty="0" err="1"/>
              <a:t>וכו</a:t>
            </a:r>
            <a:r>
              <a:rPr lang="he-IL" sz="2400" dirty="0"/>
              <a:t>’. </a:t>
            </a:r>
            <a:br>
              <a:rPr lang="en-US" sz="2400" dirty="0"/>
            </a:br>
            <a:br>
              <a:rPr lang="en-US" sz="2400" dirty="0"/>
            </a:br>
            <a:r>
              <a:rPr lang="he-IL" sz="2400" dirty="0" err="1"/>
              <a:t>אופרטורי</a:t>
            </a:r>
            <a:r>
              <a:rPr lang="he-IL" sz="2400" dirty="0"/>
              <a:t> זרימה - מוגדרים במקור בשפת סי על מספרים שלמים, אבל בשפת ++</a:t>
            </a:r>
            <a:r>
              <a:rPr lang="en-US" sz="2400" dirty="0"/>
              <a:t>C </a:t>
            </a:r>
            <a:r>
              <a:rPr lang="he-IL" sz="2400" dirty="0"/>
              <a:t>העמיסו אותם לזרמי קלט ופלט כפי שכבר ראינו. גם אנחנו יכולים להרחיב אותם כדי לכתוב ולקרוא מחלקות שאנחנו בונים</a:t>
            </a:r>
            <a:br>
              <a:rPr lang="en-US" sz="2400" dirty="0"/>
            </a:br>
            <a:endParaRPr lang="he-IL" sz="2400" dirty="0"/>
          </a:p>
          <a:p>
            <a:r>
              <a:rPr lang="he-IL" sz="2400" dirty="0"/>
              <a:t>אופרטור סוגריים מרובעים - מוגדר לגבי מערכים בסיסיים; אפשר להרחיב אותו גם למחלקות שאנחנו בונים, כשאנחנו רוצים לגשת לדברים לפי אינדקס</a:t>
            </a:r>
            <a:br>
              <a:rPr lang="en-US" sz="2400" dirty="0"/>
            </a:br>
            <a:br>
              <a:rPr lang="en-US" sz="2400" dirty="0"/>
            </a:br>
            <a:r>
              <a:rPr lang="he-IL" sz="2400" dirty="0"/>
              <a:t>אופרטור סוגריים עגולים - יכול לשמש להגדרת אובייקטים המתפקדים כמו פונקציות - "</a:t>
            </a:r>
            <a:r>
              <a:rPr lang="he-IL" sz="2400" dirty="0" err="1"/>
              <a:t>פונקטורים</a:t>
            </a:r>
            <a:r>
              <a:rPr lang="he-IL" sz="2400" dirty="0"/>
              <a:t>" </a:t>
            </a:r>
            <a:r>
              <a:rPr lang="en-US" sz="2400" dirty="0"/>
              <a:t>functors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57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BA90465-89E6-411C-BED9-C553ECCC8EC7}"/>
              </a:ext>
            </a:extLst>
          </p:cNvPr>
          <p:cNvSpPr txBox="1"/>
          <p:nvPr/>
        </p:nvSpPr>
        <p:spPr>
          <a:xfrm>
            <a:off x="3047215" y="612742"/>
            <a:ext cx="85760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b="1" dirty="0"/>
              <a:t>כשמעמיסים אופרטורים, חשוב לשים לב שהערך המוחזר תואם למשמעות של האופרטור.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למשל: • אופרטור + מחזיר את הסכום;</a:t>
            </a:r>
            <a:br>
              <a:rPr lang="en-US" dirty="0"/>
            </a:br>
            <a:r>
              <a:rPr lang="he-IL" dirty="0"/>
              <a:t> אופרטור += מגדיל את הארגומנט השמאלי שלו אבל גם מחזיר את הסכום שהוא הארגומנט השמאלי אחרי ההשמה.</a:t>
            </a:r>
            <a:br>
              <a:rPr lang="en-US" dirty="0"/>
            </a:br>
            <a:r>
              <a:rPr lang="he-IL" dirty="0"/>
              <a:t> • אופרטור = מחזיר *</a:t>
            </a:r>
            <a:r>
              <a:rPr lang="en-US" dirty="0"/>
              <a:t>this </a:t>
            </a:r>
            <a:r>
              <a:rPr lang="he-IL" dirty="0"/>
              <a:t>זה מאפשר לבצע השמות בשרשרת.</a:t>
            </a:r>
            <a:br>
              <a:rPr lang="en-US" dirty="0"/>
            </a:br>
            <a:r>
              <a:rPr lang="he-IL" dirty="0"/>
              <a:t> • האופרטורים &lt;&lt; &gt;&gt; מחזירים את זרם הקלט/פלט שהם מקבלים - שוב כדי לאפשר שרשרת. </a:t>
            </a:r>
            <a:br>
              <a:rPr lang="en-US" dirty="0"/>
            </a:br>
            <a:r>
              <a:rPr lang="he-IL" dirty="0"/>
              <a:t>• לאופרטור הגדלה באחד )++( והקטנה באחד )--( יש שתי </a:t>
            </a:r>
            <a:r>
              <a:rPr lang="he-IL" dirty="0" err="1"/>
              <a:t>גירסאות</a:t>
            </a:r>
            <a:r>
              <a:rPr lang="he-IL" dirty="0"/>
              <a:t>: כששמים אותו לפני המספר </a:t>
            </a:r>
            <a:r>
              <a:rPr lang="en-US" dirty="0"/>
              <a:t>prefix</a:t>
            </a:r>
            <a:r>
              <a:rPr lang="he-IL" dirty="0"/>
              <a:t>הוא מחזיר את המספר אחרי ההגדלה; כששמים אותו אחרי המספר </a:t>
            </a:r>
            <a:r>
              <a:rPr lang="en-US" dirty="0"/>
              <a:t>postfix </a:t>
            </a:r>
            <a:r>
              <a:rPr lang="he-IL" dirty="0"/>
              <a:t>הוא מחזיר את המספר לפני ההגדלה.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8B2E1D-0B48-41A6-BEB5-DB37E3C1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בנאי מעתיק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2FF7A6-9B61-4678-A424-47214035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בנאי מעתיק למחלקה </a:t>
            </a:r>
            <a:r>
              <a:rPr lang="en-US" dirty="0"/>
              <a:t>T </a:t>
            </a:r>
            <a:r>
              <a:rPr lang="he-IL" dirty="0"/>
              <a:t>הוא בנאי המקבל פרמטר אחד בלבד, שהסוג שלו הוא: </a:t>
            </a:r>
            <a:r>
              <a:rPr lang="en-US" dirty="0"/>
              <a:t>const T&amp;. </a:t>
            </a:r>
            <a:r>
              <a:rPr lang="he-IL" dirty="0"/>
              <a:t>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הקומפיילר קורא לבנאי הזה אוטומטית בכל פעם שצריך להעתיק עצם מהסוג </a:t>
            </a:r>
            <a:r>
              <a:rPr lang="en-US" dirty="0"/>
              <a:t>T </a:t>
            </a:r>
            <a:r>
              <a:rPr lang="he-IL" dirty="0"/>
              <a:t>לעצם חדש, למשל, כשמעבירים פרמטרים לפונקציות.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אם לא מגדירים בנאי מעתיק, ברירת המחדל היא לבצע העתקת סיביות</a:t>
            </a:r>
            <a:br>
              <a:rPr lang="en-US" dirty="0"/>
            </a:br>
            <a:r>
              <a:rPr lang="he-IL" dirty="0"/>
              <a:t>זה פחות טוב כשמדובר במבנים מורכבים עם מצביעים.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במקרה שברירת-המחדל לא מתאימה, אנחנו צריכים להגדיר בעצמנו בנאי מעתיק שיבצע "העתקה עמוקה".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F6F2C50-0502-4165-94CE-65098804C8F4}"/>
              </a:ext>
            </a:extLst>
          </p:cNvPr>
          <p:cNvSpPr txBox="1"/>
          <p:nvPr/>
        </p:nvSpPr>
        <p:spPr>
          <a:xfrm>
            <a:off x="1887718" y="2686639"/>
            <a:ext cx="86891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b="1" dirty="0"/>
              <a:t>מדוע הפרמטר חייב להיות מסוג </a:t>
            </a:r>
            <a:r>
              <a:rPr lang="en-US" sz="2400" b="1" dirty="0"/>
              <a:t>T const &amp;</a:t>
            </a:r>
            <a:r>
              <a:rPr lang="he-IL" sz="2400" b="1" dirty="0"/>
              <a:t>ולא פשוט מסוג </a:t>
            </a:r>
            <a:r>
              <a:rPr lang="en-US" sz="2400" b="1" dirty="0"/>
              <a:t>T? </a:t>
            </a:r>
            <a:br>
              <a:rPr lang="en-US" sz="2400" b="1" dirty="0"/>
            </a:br>
            <a:br>
              <a:rPr lang="en-US" sz="2400" b="1" dirty="0"/>
            </a:br>
            <a:r>
              <a:rPr lang="he-IL" sz="2400" b="1" dirty="0"/>
              <a:t>תשובה: כי כדי להעביר פרמטר מסוג </a:t>
            </a:r>
            <a:r>
              <a:rPr lang="en-US" sz="2400" b="1" dirty="0"/>
              <a:t>T ,</a:t>
            </a:r>
            <a:r>
              <a:rPr lang="he-IL" sz="2400" b="1" dirty="0"/>
              <a:t>הקומפיילר צריך לקרוא לבנאי המעתיק, אבל אנחנו מגדירים את הבנאי הזה עכשיו!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105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419A5B-4B9E-4CB5-94EC-26DB219C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אופרטור השמה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9F9D69-6A32-4DAE-B2C8-8156019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מגדיר איך להעתיק עצמים.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חשוב במיוחד להגדיר אותו נכון כשהעצמים הם "עמוקים" כלומר כוללים הקצאת זיכרון דינמית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בדרך כלל, במקרה זה נרצה להגדיר שלוש שיטות: בנאי מעתיק , מפרק ואופרטור השמה</a:t>
            </a:r>
            <a:br>
              <a:rPr lang="en-US" dirty="0"/>
            </a:br>
            <a:br>
              <a:rPr lang="en-US" dirty="0"/>
            </a:br>
            <a:r>
              <a:rPr lang="he-IL" b="1" dirty="0"/>
              <a:t>כלל האצבע אומר שאם צריך אחד אז צריך את כולם.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246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5264E3-D9E4-4F1A-9638-8AFBDB44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בנאי מעתיק לעומת אופרטור השמה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3854DB8-58C9-4E21-B8F8-91D1E94A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195614"/>
            <a:ext cx="11610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BC3D08-0928-43CA-B4FD-0DAA721F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אופרטורי</a:t>
            </a:r>
            <a:r>
              <a:rPr lang="he-IL" dirty="0"/>
              <a:t> המרה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734213-B347-47E6-A394-C11433E1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בנאי המרה ממיר ממחלקה אחרת למחלקה שלנו. </a:t>
            </a:r>
            <a:br>
              <a:rPr lang="en-US" dirty="0"/>
            </a:br>
            <a:r>
              <a:rPr lang="he-IL" dirty="0"/>
              <a:t>אופרטור המרה ממיר מהמחלקה שלנו למחלקה אחרת.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האם אפשר לשים גם בנאי המרה וגם אופרטור המרה? -- אפשר, אבל זה עלול לבלבל את הקומפיילר, כי במקרים מסוימים יהיו לו שתי דרכים לבצע המרה והוא לא יידע באיזו מהן להשתמש. פתרון אפשרי הוא להשתמש במילה השמורה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explicit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מילה זו אומרת לו להפעיל המרה רק כשמבקשים אותה באופן מפורש, המילה גם נועדה למנוע שגיאות לוגיות ולהפוך אותן לשגיאות קומפילציה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555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605</Words>
  <Application>Microsoft Office PowerPoint</Application>
  <PresentationFormat>מסך רחב</PresentationFormat>
  <Paragraphs>21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תרגול מספר 4</vt:lpstr>
      <vt:lpstr>העמסת אופרטורים</vt:lpstr>
      <vt:lpstr>מצגת של PowerPoint‏</vt:lpstr>
      <vt:lpstr>מצגת של PowerPoint‏</vt:lpstr>
      <vt:lpstr>בנאי מעתיק</vt:lpstr>
      <vt:lpstr>מצגת של PowerPoint‏</vt:lpstr>
      <vt:lpstr>אופרטור השמה</vt:lpstr>
      <vt:lpstr>בנאי מעתיק לעומת אופרטור השמה</vt:lpstr>
      <vt:lpstr>אופרטורי המרה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מספר 4</dc:title>
  <dc:creator>נופר טאוב</dc:creator>
  <cp:lastModifiedBy>נופר טאוב</cp:lastModifiedBy>
  <cp:revision>1</cp:revision>
  <dcterms:created xsi:type="dcterms:W3CDTF">2022-02-18T08:07:05Z</dcterms:created>
  <dcterms:modified xsi:type="dcterms:W3CDTF">2022-02-18T08:28:31Z</dcterms:modified>
</cp:coreProperties>
</file>