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74" r:id="rId22"/>
    <p:sldId id="275" r:id="rId23"/>
    <p:sldId id="276" r:id="rId24"/>
    <p:sldId id="296" r:id="rId25"/>
    <p:sldId id="297" r:id="rId26"/>
    <p:sldId id="312" r:id="rId27"/>
    <p:sldId id="298" r:id="rId28"/>
    <p:sldId id="299" r:id="rId29"/>
    <p:sldId id="300" r:id="rId30"/>
    <p:sldId id="303" r:id="rId31"/>
    <p:sldId id="301" r:id="rId32"/>
    <p:sldId id="302" r:id="rId33"/>
    <p:sldId id="304" r:id="rId34"/>
    <p:sldId id="305" r:id="rId35"/>
    <p:sldId id="306" r:id="rId36"/>
    <p:sldId id="307" r:id="rId37"/>
    <p:sldId id="308" r:id="rId38"/>
    <p:sldId id="309" r:id="rId39"/>
    <p:sldId id="310" r:id="rId40"/>
    <p:sldId id="31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5EEE527-6D8F-314D-B9B3-23E478B2FC43}">
          <p14:sldIdLst>
            <p14:sldId id="25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74"/>
            <p14:sldId id="275"/>
            <p14:sldId id="276"/>
            <p14:sldId id="296"/>
            <p14:sldId id="297"/>
            <p14:sldId id="312"/>
            <p14:sldId id="298"/>
            <p14:sldId id="299"/>
            <p14:sldId id="300"/>
            <p14:sldId id="303"/>
            <p14:sldId id="301"/>
            <p14:sldId id="302"/>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47"/>
  </p:normalViewPr>
  <p:slideViewPr>
    <p:cSldViewPr snapToGrid="0" snapToObjects="1">
      <p:cViewPr>
        <p:scale>
          <a:sx n="140" d="100"/>
          <a:sy n="140" d="100"/>
        </p:scale>
        <p:origin x="31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207421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37231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8777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504038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1352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115917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41389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07525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51158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96661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7497578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9222653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38609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23361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19767146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B12ADBB-6BF1-F148-B23E-E56F5956AD83}" type="datetimeFigureOut">
              <a:rPr kumimoji="1" lang="zh-CN" altLang="en-US" smtClean="0"/>
              <a:t>17/1/25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517408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12ADBB-6BF1-F148-B23E-E56F5956AD83}" type="datetimeFigureOut">
              <a:rPr kumimoji="1" lang="zh-CN" altLang="en-US" smtClean="0"/>
              <a:t>17/1/25</a:t>
            </a:fld>
            <a:endParaRPr kumimoji="1"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F2A401-51D7-E14E-B620-E6F29F836473}" type="slidenum">
              <a:rPr kumimoji="1" lang="zh-CN" altLang="en-US" smtClean="0"/>
              <a:t>‹#›</a:t>
            </a:fld>
            <a:endParaRPr kumimoji="1" lang="zh-CN" altLang="en-US"/>
          </a:p>
        </p:txBody>
      </p:sp>
    </p:spTree>
    <p:extLst>
      <p:ext uri="{BB962C8B-B14F-4D97-AF65-F5344CB8AC3E}">
        <p14:creationId xmlns:p14="http://schemas.microsoft.com/office/powerpoint/2010/main" val="44248278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图论杂题</a:t>
            </a:r>
            <a:r>
              <a:rPr kumimoji="1" lang="zh-CN" altLang="en-US" dirty="0" smtClean="0"/>
              <a:t>选讲</a:t>
            </a:r>
            <a:r>
              <a:rPr kumimoji="1" lang="en-US" altLang="zh-CN" dirty="0" smtClean="0"/>
              <a:t>2</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0773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en-US" altLang="zh-CN" dirty="0" err="1"/>
              <a:t>d</a:t>
            </a:r>
            <a:r>
              <a:rPr kumimoji="1" lang="en-US" altLang="zh-CN" dirty="0" err="1" smtClean="0"/>
              <a:t>p</a:t>
            </a:r>
            <a:r>
              <a:rPr kumimoji="1" lang="en-US" altLang="zh-CN" dirty="0" smtClean="0"/>
              <a:t>[</a:t>
            </a:r>
            <a:r>
              <a:rPr kumimoji="1" lang="en-US" altLang="zh-CN" dirty="0" err="1" smtClean="0"/>
              <a:t>i</a:t>
            </a:r>
            <a:r>
              <a:rPr kumimoji="1" lang="en-US" altLang="zh-CN" dirty="0" smtClean="0"/>
              <a:t>][j][k]</a:t>
            </a:r>
            <a:r>
              <a:rPr kumimoji="1" lang="zh-CN" altLang="en-US" dirty="0" smtClean="0"/>
              <a:t>表示做了前</a:t>
            </a:r>
            <a:r>
              <a:rPr kumimoji="1" lang="en-US" altLang="zh-CN" dirty="0" err="1" smtClean="0"/>
              <a:t>i</a:t>
            </a:r>
            <a:r>
              <a:rPr kumimoji="1" lang="zh-CN" altLang="en-US" dirty="0" smtClean="0"/>
              <a:t>层，上一层</a:t>
            </a:r>
            <a:r>
              <a:rPr kumimoji="1" lang="en-US" altLang="zh-CN" dirty="0" smtClean="0"/>
              <a:t>j</a:t>
            </a:r>
            <a:r>
              <a:rPr kumimoji="1" lang="zh-CN" altLang="en-US" dirty="0" smtClean="0"/>
              <a:t>个点，共</a:t>
            </a:r>
            <a:r>
              <a:rPr kumimoji="1" lang="en-US" altLang="zh-CN" dirty="0" smtClean="0"/>
              <a:t>k</a:t>
            </a:r>
            <a:r>
              <a:rPr kumimoji="1" lang="zh-CN" altLang="en-US" dirty="0" smtClean="0"/>
              <a:t>个点的方案。</a:t>
            </a:r>
          </a:p>
          <a:p>
            <a:r>
              <a:rPr kumimoji="1" lang="zh-CN" altLang="en-US" dirty="0" smtClean="0"/>
              <a:t>转移枚举这一层的连边方式，做到</a:t>
            </a:r>
            <a:r>
              <a:rPr kumimoji="1" lang="en-US" altLang="zh-CN" dirty="0" smtClean="0"/>
              <a:t>m</a:t>
            </a:r>
            <a:r>
              <a:rPr kumimoji="1" lang="zh-CN" altLang="en-US" dirty="0" smtClean="0"/>
              <a:t>层即可。</a:t>
            </a:r>
          </a:p>
          <a:p>
            <a:r>
              <a:rPr kumimoji="1" lang="zh-CN" altLang="en-US" dirty="0" smtClean="0"/>
              <a:t>对于</a:t>
            </a:r>
            <a:r>
              <a:rPr kumimoji="1" lang="en-US" altLang="zh-CN" dirty="0" smtClean="0"/>
              <a:t>m</a:t>
            </a:r>
            <a:r>
              <a:rPr kumimoji="1" lang="zh-CN" altLang="en-US" dirty="0" smtClean="0"/>
              <a:t>层之后的边可以随便乱连。</a:t>
            </a:r>
          </a:p>
          <a:p>
            <a:r>
              <a:rPr kumimoji="1" lang="zh-CN" altLang="en-US" dirty="0" smtClean="0"/>
              <a:t>一个小问题如何保证</a:t>
            </a:r>
            <a:r>
              <a:rPr kumimoji="1" lang="en-US" altLang="zh-CN" dirty="0" smtClean="0"/>
              <a:t>n</a:t>
            </a:r>
            <a:r>
              <a:rPr kumimoji="1" lang="zh-CN" altLang="en-US" dirty="0" smtClean="0"/>
              <a:t>在第</a:t>
            </a:r>
            <a:r>
              <a:rPr kumimoji="1" lang="en-US" altLang="zh-CN" dirty="0" smtClean="0"/>
              <a:t>m</a:t>
            </a:r>
            <a:r>
              <a:rPr kumimoji="1" lang="zh-CN" altLang="en-US" dirty="0" smtClean="0"/>
              <a:t>层，只要对答案*</a:t>
            </a:r>
            <a:r>
              <a:rPr kumimoji="1" lang="en-US" altLang="zh-CN" dirty="0" smtClean="0"/>
              <a:t>k/(n-1)</a:t>
            </a:r>
            <a:r>
              <a:rPr kumimoji="1" lang="zh-CN" altLang="en-US" dirty="0" smtClean="0"/>
              <a:t>即可。</a:t>
            </a:r>
            <a:endParaRPr kumimoji="1" lang="zh-CN" altLang="en-US" dirty="0"/>
          </a:p>
        </p:txBody>
      </p:sp>
    </p:spTree>
    <p:extLst>
      <p:ext uri="{BB962C8B-B14F-4D97-AF65-F5344CB8AC3E}">
        <p14:creationId xmlns:p14="http://schemas.microsoft.com/office/powerpoint/2010/main" val="144937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BigO</a:t>
            </a:r>
            <a:endParaRPr kumimoji="1" lang="zh-CN" altLang="en-US" dirty="0"/>
          </a:p>
        </p:txBody>
      </p:sp>
      <p:sp>
        <p:nvSpPr>
          <p:cNvPr id="3" name="内容占位符 2"/>
          <p:cNvSpPr>
            <a:spLocks noGrp="1"/>
          </p:cNvSpPr>
          <p:nvPr>
            <p:ph idx="1"/>
          </p:nvPr>
        </p:nvSpPr>
        <p:spPr/>
        <p:txBody>
          <a:bodyPr/>
          <a:lstStyle/>
          <a:p>
            <a:r>
              <a:rPr kumimoji="1" lang="zh-CN" altLang="en-US" dirty="0" smtClean="0"/>
              <a:t>给你一个</a:t>
            </a:r>
            <a:r>
              <a:rPr kumimoji="1" lang="en-US" altLang="zh-CN" dirty="0" smtClean="0"/>
              <a:t>n</a:t>
            </a:r>
            <a:r>
              <a:rPr kumimoji="1" lang="zh-CN" altLang="en-US" dirty="0" smtClean="0"/>
              <a:t>个点的简单图，问是否存在一个整数</a:t>
            </a:r>
            <a:r>
              <a:rPr kumimoji="1" lang="en-US" altLang="zh-CN" dirty="0" smtClean="0"/>
              <a:t>k</a:t>
            </a:r>
            <a:r>
              <a:rPr kumimoji="1" lang="zh-CN" altLang="en-US" dirty="0" smtClean="0"/>
              <a:t>，使得存在常数</a:t>
            </a:r>
            <a:r>
              <a:rPr kumimoji="1" lang="en-US" altLang="zh-CN" dirty="0" smtClean="0"/>
              <a:t>C</a:t>
            </a:r>
            <a:r>
              <a:rPr kumimoji="1" lang="zh-CN" altLang="en-US" dirty="0" smtClean="0"/>
              <a:t>有图上长度为</a:t>
            </a:r>
            <a:r>
              <a:rPr kumimoji="1" lang="en-US" altLang="zh-CN" dirty="0" smtClean="0"/>
              <a:t>L</a:t>
            </a:r>
            <a:r>
              <a:rPr kumimoji="1" lang="zh-CN" altLang="en-US" dirty="0" smtClean="0"/>
              <a:t>的路径不超过</a:t>
            </a:r>
            <a:r>
              <a:rPr kumimoji="1" lang="en-US" altLang="zh-CN" dirty="0" smtClean="0"/>
              <a:t>C</a:t>
            </a:r>
            <a:r>
              <a:rPr kumimoji="1" lang="zh-CN" altLang="en-US" dirty="0" smtClean="0"/>
              <a:t>*</a:t>
            </a:r>
            <a:r>
              <a:rPr kumimoji="1" lang="en-US" altLang="zh-CN" dirty="0" err="1" smtClean="0"/>
              <a:t>L^k</a:t>
            </a:r>
            <a:endParaRPr kumimoji="1" lang="zh-CN" altLang="en-US" dirty="0" smtClean="0"/>
          </a:p>
          <a:p>
            <a:r>
              <a:rPr kumimoji="1" lang="zh-CN" altLang="en-US" dirty="0" smtClean="0"/>
              <a:t>如果可以输出</a:t>
            </a:r>
            <a:r>
              <a:rPr kumimoji="1" lang="en-US" altLang="zh-CN" dirty="0" smtClean="0"/>
              <a:t>k</a:t>
            </a:r>
            <a:r>
              <a:rPr kumimoji="1" lang="zh-CN" altLang="en-US" dirty="0" smtClean="0"/>
              <a:t>，否则输出</a:t>
            </a:r>
            <a:r>
              <a:rPr kumimoji="1" lang="en-US" altLang="zh-CN" dirty="0" smtClean="0"/>
              <a:t>-1</a:t>
            </a:r>
            <a:r>
              <a:rPr kumimoji="1" lang="zh-CN" altLang="en-US" dirty="0" smtClean="0"/>
              <a:t>。</a:t>
            </a:r>
            <a:endParaRPr kumimoji="1" lang="zh-CN" altLang="en-US" dirty="0"/>
          </a:p>
        </p:txBody>
      </p:sp>
    </p:spTree>
    <p:extLst>
      <p:ext uri="{BB962C8B-B14F-4D97-AF65-F5344CB8AC3E}">
        <p14:creationId xmlns:p14="http://schemas.microsoft.com/office/powerpoint/2010/main" val="147055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如果一个强连通分量有两个环，那么答案一定是指数级的。</a:t>
            </a:r>
          </a:p>
          <a:p>
            <a:r>
              <a:rPr kumimoji="1" lang="zh-CN" altLang="en-US" dirty="0" smtClean="0"/>
              <a:t>所以每个强连通分量至多一个环，即恰好形成环的形式。</a:t>
            </a:r>
          </a:p>
          <a:p>
            <a:r>
              <a:rPr kumimoji="1" lang="zh-CN" altLang="en-US" dirty="0" smtClean="0"/>
              <a:t>剩下缩成一个</a:t>
            </a:r>
            <a:r>
              <a:rPr kumimoji="1" lang="en-US" altLang="zh-CN" dirty="0" smtClean="0"/>
              <a:t>DAG</a:t>
            </a:r>
            <a:r>
              <a:rPr kumimoji="1" lang="zh-CN" altLang="en-US" dirty="0" smtClean="0"/>
              <a:t>，如果一条链上有</a:t>
            </a:r>
            <a:r>
              <a:rPr kumimoji="1" lang="en-US" altLang="zh-CN" dirty="0" smtClean="0"/>
              <a:t>c</a:t>
            </a:r>
            <a:r>
              <a:rPr kumimoji="1" lang="zh-CN" altLang="en-US" dirty="0" smtClean="0"/>
              <a:t>个环，那么路径数为</a:t>
            </a:r>
            <a:r>
              <a:rPr kumimoji="1" lang="en-US" altLang="zh-CN" dirty="0" smtClean="0"/>
              <a:t>O(L^(c-1))</a:t>
            </a:r>
            <a:r>
              <a:rPr kumimoji="1" lang="zh-CN" altLang="en-US" dirty="0" smtClean="0"/>
              <a:t>。</a:t>
            </a:r>
          </a:p>
          <a:p>
            <a:r>
              <a:rPr kumimoji="1" lang="zh-CN" altLang="en-US" dirty="0" smtClean="0"/>
              <a:t>所以转化为求最长链。</a:t>
            </a:r>
          </a:p>
        </p:txBody>
      </p:sp>
    </p:spTree>
    <p:extLst>
      <p:ext uri="{BB962C8B-B14F-4D97-AF65-F5344CB8AC3E}">
        <p14:creationId xmlns:p14="http://schemas.microsoft.com/office/powerpoint/2010/main" val="96562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smtClean="0"/>
              <a:t>构造一个</a:t>
            </a:r>
            <a:r>
              <a:rPr kumimoji="1" lang="en-US" altLang="zh-CN" dirty="0" smtClean="0"/>
              <a:t>n^2</a:t>
            </a:r>
            <a:r>
              <a:rPr kumimoji="1" lang="zh-CN" altLang="en-US" dirty="0" smtClean="0"/>
              <a:t>*</a:t>
            </a:r>
            <a:r>
              <a:rPr kumimoji="1" lang="en-US" altLang="zh-CN" dirty="0" smtClean="0"/>
              <a:t>n^2</a:t>
            </a:r>
            <a:r>
              <a:rPr kumimoji="1" lang="zh-CN" altLang="en-US" dirty="0" smtClean="0"/>
              <a:t>的数组</a:t>
            </a:r>
            <a:r>
              <a:rPr kumimoji="1" lang="en-US" altLang="zh-CN" dirty="0" smtClean="0"/>
              <a:t>g</a:t>
            </a:r>
            <a:r>
              <a:rPr kumimoji="1" lang="zh-CN" altLang="en-US" dirty="0" smtClean="0"/>
              <a:t>，每个填</a:t>
            </a:r>
            <a:r>
              <a:rPr kumimoji="1" lang="en-US" altLang="zh-CN" dirty="0" smtClean="0"/>
              <a:t>1..n</a:t>
            </a:r>
            <a:r>
              <a:rPr kumimoji="1" lang="zh-CN" altLang="en-US" dirty="0" smtClean="0"/>
              <a:t>，使得</a:t>
            </a:r>
            <a:r>
              <a:rPr kumimoji="1" lang="en-US" altLang="zh-CN" dirty="0" smtClean="0"/>
              <a:t>(g(</a:t>
            </a:r>
            <a:r>
              <a:rPr kumimoji="1" lang="en-US" altLang="zh-CN" dirty="0" err="1" smtClean="0"/>
              <a:t>i,j</a:t>
            </a:r>
            <a:r>
              <a:rPr kumimoji="1" lang="en-US" altLang="zh-CN" dirty="0" smtClean="0"/>
              <a:t>),</a:t>
            </a:r>
            <a:r>
              <a:rPr kumimoji="1" lang="zh-CN" altLang="en-US" dirty="0" smtClean="0"/>
              <a:t> </a:t>
            </a:r>
            <a:r>
              <a:rPr kumimoji="1" lang="en-US" altLang="zh-CN" dirty="0" smtClean="0"/>
              <a:t>g(i+1,j),</a:t>
            </a:r>
            <a:r>
              <a:rPr kumimoji="1" lang="zh-CN" altLang="en-US" dirty="0" smtClean="0"/>
              <a:t> </a:t>
            </a:r>
            <a:r>
              <a:rPr kumimoji="1" lang="en-US" altLang="zh-CN" dirty="0" smtClean="0"/>
              <a:t>g(i,j+1),</a:t>
            </a:r>
            <a:r>
              <a:rPr kumimoji="1" lang="zh-CN" altLang="en-US" dirty="0" smtClean="0"/>
              <a:t> </a:t>
            </a:r>
            <a:r>
              <a:rPr kumimoji="1" lang="en-US" altLang="zh-CN" dirty="0" smtClean="0"/>
              <a:t>g(i+1,j+1))</a:t>
            </a:r>
            <a:r>
              <a:rPr kumimoji="1" lang="zh-CN" altLang="en-US" dirty="0" smtClean="0"/>
              <a:t>取遍所有不同的四元组，下标对</a:t>
            </a:r>
            <a:r>
              <a:rPr kumimoji="1" lang="en-US" altLang="zh-CN" dirty="0" smtClean="0"/>
              <a:t>n^2</a:t>
            </a:r>
            <a:r>
              <a:rPr kumimoji="1" lang="zh-CN" altLang="en-US" dirty="0" smtClean="0"/>
              <a:t>取模。</a:t>
            </a:r>
          </a:p>
          <a:p>
            <a:r>
              <a:rPr kumimoji="1" lang="en-US" altLang="zh-CN" dirty="0" smtClean="0"/>
              <a:t>n</a:t>
            </a:r>
            <a:r>
              <a:rPr kumimoji="1" lang="zh-CN" altLang="en-US" dirty="0" smtClean="0"/>
              <a:t>为奇数。</a:t>
            </a:r>
            <a:endParaRPr kumimoji="1" lang="zh-CN" altLang="en-US" dirty="0"/>
          </a:p>
        </p:txBody>
      </p:sp>
    </p:spTree>
    <p:extLst>
      <p:ext uri="{BB962C8B-B14F-4D97-AF65-F5344CB8AC3E}">
        <p14:creationId xmlns:p14="http://schemas.microsoft.com/office/powerpoint/2010/main" val="208217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维的情况直接使用欧拉回路即可。</a:t>
            </a:r>
          </a:p>
          <a:p>
            <a:r>
              <a:rPr kumimoji="1" lang="en-US" altLang="zh-CN" dirty="0" smtClean="0"/>
              <a:t>2</a:t>
            </a:r>
            <a:r>
              <a:rPr kumimoji="1" lang="zh-CN" altLang="en-US" dirty="0" smtClean="0"/>
              <a:t>维的情况对</a:t>
            </a:r>
            <a:r>
              <a:rPr kumimoji="1" lang="en-US" altLang="zh-CN" dirty="0" smtClean="0"/>
              <a:t>1</a:t>
            </a:r>
            <a:r>
              <a:rPr kumimoji="1" lang="zh-CN" altLang="en-US" dirty="0" smtClean="0"/>
              <a:t>维的情况，每行右移</a:t>
            </a:r>
            <a:r>
              <a:rPr kumimoji="1" lang="en-US" altLang="zh-CN" dirty="0" err="1" smtClean="0"/>
              <a:t>i</a:t>
            </a:r>
            <a:r>
              <a:rPr kumimoji="1" lang="zh-CN" altLang="en-US" dirty="0" smtClean="0"/>
              <a:t>即可。</a:t>
            </a:r>
            <a:endParaRPr kumimoji="1" lang="zh-CN" altLang="en-US" dirty="0"/>
          </a:p>
        </p:txBody>
      </p:sp>
    </p:spTree>
    <p:extLst>
      <p:ext uri="{BB962C8B-B14F-4D97-AF65-F5344CB8AC3E}">
        <p14:creationId xmlns:p14="http://schemas.microsoft.com/office/powerpoint/2010/main" val="205520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Puzzle58</a:t>
            </a:r>
            <a:endParaRPr kumimoji="1" lang="zh-CN" altLang="en-US" dirty="0"/>
          </a:p>
        </p:txBody>
      </p:sp>
      <p:sp>
        <p:nvSpPr>
          <p:cNvPr id="3" name="内容占位符 2"/>
          <p:cNvSpPr>
            <a:spLocks noGrp="1"/>
          </p:cNvSpPr>
          <p:nvPr>
            <p:ph idx="1"/>
          </p:nvPr>
        </p:nvSpPr>
        <p:spPr/>
        <p:txBody>
          <a:bodyPr/>
          <a:lstStyle/>
          <a:p>
            <a:r>
              <a:rPr kumimoji="1" lang="zh-CN" altLang="en-US" dirty="0" smtClean="0"/>
              <a:t>有一个</a:t>
            </a:r>
            <a:r>
              <a:rPr kumimoji="1" lang="en-US" altLang="zh-CN" dirty="0" smtClean="0"/>
              <a:t>n</a:t>
            </a:r>
            <a:r>
              <a:rPr kumimoji="1" lang="zh-CN" altLang="en-US" dirty="0" smtClean="0"/>
              <a:t>*</a:t>
            </a:r>
            <a:r>
              <a:rPr kumimoji="1" lang="en-US" altLang="zh-CN" dirty="0" smtClean="0"/>
              <a:t>m</a:t>
            </a:r>
            <a:r>
              <a:rPr kumimoji="1" lang="zh-CN" altLang="en-US" dirty="0" smtClean="0"/>
              <a:t>的网格，每个格子是空地或者是障碍。</a:t>
            </a:r>
          </a:p>
          <a:p>
            <a:r>
              <a:rPr kumimoji="1" lang="zh-CN" altLang="en-US" dirty="0" smtClean="0"/>
              <a:t>指定了</a:t>
            </a:r>
            <a:r>
              <a:rPr kumimoji="1" lang="en-US" altLang="zh-CN" dirty="0" smtClean="0"/>
              <a:t>k</a:t>
            </a:r>
            <a:r>
              <a:rPr kumimoji="1" lang="zh-CN" altLang="en-US" dirty="0" smtClean="0"/>
              <a:t>个点，要求在这</a:t>
            </a:r>
            <a:r>
              <a:rPr kumimoji="1" lang="en-US" altLang="zh-CN" dirty="0" smtClean="0"/>
              <a:t>k</a:t>
            </a:r>
            <a:r>
              <a:rPr kumimoji="1" lang="zh-CN" altLang="en-US" dirty="0" smtClean="0"/>
              <a:t>个点周围放砖。</a:t>
            </a:r>
          </a:p>
          <a:p>
            <a:r>
              <a:rPr kumimoji="1" lang="zh-CN" altLang="en-US" dirty="0" smtClean="0"/>
              <a:t>砖可以是</a:t>
            </a:r>
            <a:r>
              <a:rPr kumimoji="1" lang="en-US" altLang="zh-CN" dirty="0" smtClean="0"/>
              <a:t>L</a:t>
            </a:r>
            <a:r>
              <a:rPr kumimoji="1" lang="zh-CN" altLang="en-US" dirty="0" smtClean="0"/>
              <a:t>型或者</a:t>
            </a:r>
            <a:r>
              <a:rPr kumimoji="1" lang="en-US" altLang="zh-CN" dirty="0" smtClean="0"/>
              <a:t>C</a:t>
            </a:r>
            <a:r>
              <a:rPr kumimoji="1" lang="zh-CN" altLang="en-US" dirty="0" smtClean="0"/>
              <a:t>型的。</a:t>
            </a:r>
          </a:p>
          <a:p>
            <a:r>
              <a:rPr kumimoji="1" lang="zh-CN" altLang="en-US" dirty="0" smtClean="0"/>
              <a:t>这些砖之间要两两不相交，且不能放在障碍上。</a:t>
            </a:r>
          </a:p>
          <a:p>
            <a:r>
              <a:rPr kumimoji="1" lang="zh-CN" altLang="en-US" dirty="0" smtClean="0"/>
              <a:t>问是否有解。</a:t>
            </a:r>
          </a:p>
          <a:p>
            <a:r>
              <a:rPr kumimoji="1" lang="en-US" altLang="zh-CN" dirty="0" err="1" smtClean="0"/>
              <a:t>n,m</a:t>
            </a:r>
            <a:r>
              <a:rPr kumimoji="1" lang="en-US" altLang="zh-CN" dirty="0" smtClean="0"/>
              <a:t>&lt;=50</a:t>
            </a:r>
            <a:endParaRPr kumimoji="1" lang="zh-CN" altLang="en-US" dirty="0"/>
          </a:p>
        </p:txBody>
      </p:sp>
      <p:pic>
        <p:nvPicPr>
          <p:cNvPr id="4" name="图片 3"/>
          <p:cNvPicPr>
            <a:picLocks noChangeAspect="1"/>
          </p:cNvPicPr>
          <p:nvPr/>
        </p:nvPicPr>
        <p:blipFill>
          <a:blip r:embed="rId2"/>
          <a:stretch>
            <a:fillRect/>
          </a:stretch>
        </p:blipFill>
        <p:spPr>
          <a:xfrm>
            <a:off x="6652932" y="782449"/>
            <a:ext cx="2387600" cy="825500"/>
          </a:xfrm>
          <a:prstGeom prst="rect">
            <a:avLst/>
          </a:prstGeom>
        </p:spPr>
      </p:pic>
      <p:pic>
        <p:nvPicPr>
          <p:cNvPr id="5" name="图片 4"/>
          <p:cNvPicPr>
            <a:picLocks noChangeAspect="1"/>
          </p:cNvPicPr>
          <p:nvPr/>
        </p:nvPicPr>
        <p:blipFill>
          <a:blip r:embed="rId3"/>
          <a:stretch>
            <a:fillRect/>
          </a:stretch>
        </p:blipFill>
        <p:spPr>
          <a:xfrm>
            <a:off x="6652932" y="1838138"/>
            <a:ext cx="2705100" cy="850900"/>
          </a:xfrm>
          <a:prstGeom prst="rect">
            <a:avLst/>
          </a:prstGeom>
        </p:spPr>
      </p:pic>
    </p:spTree>
    <p:extLst>
      <p:ext uri="{BB962C8B-B14F-4D97-AF65-F5344CB8AC3E}">
        <p14:creationId xmlns:p14="http://schemas.microsoft.com/office/powerpoint/2010/main" val="9224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将一个点周围建立</a:t>
            </a:r>
            <a:r>
              <a:rPr kumimoji="1" lang="en-US" altLang="zh-CN" dirty="0" smtClean="0"/>
              <a:t>8</a:t>
            </a:r>
            <a:r>
              <a:rPr kumimoji="1" lang="zh-CN" altLang="en-US" dirty="0" smtClean="0"/>
              <a:t>个变量，要求相对的恰好选一个。</a:t>
            </a:r>
          </a:p>
          <a:p>
            <a:r>
              <a:rPr kumimoji="1" lang="zh-CN" altLang="en-US" dirty="0" smtClean="0"/>
              <a:t>于是就得到了恰好</a:t>
            </a:r>
            <a:r>
              <a:rPr kumimoji="1" lang="en-US" altLang="zh-CN" dirty="0" smtClean="0"/>
              <a:t>4</a:t>
            </a:r>
            <a:r>
              <a:rPr kumimoji="1" lang="zh-CN" altLang="en-US" dirty="0" smtClean="0"/>
              <a:t>块铺在周围，且至少存在</a:t>
            </a:r>
            <a:r>
              <a:rPr kumimoji="1" lang="en-US" altLang="zh-CN" dirty="0" smtClean="0"/>
              <a:t>4</a:t>
            </a:r>
            <a:r>
              <a:rPr kumimoji="1" lang="zh-CN" altLang="en-US" dirty="0" smtClean="0"/>
              <a:t>个是连续的。</a:t>
            </a:r>
          </a:p>
          <a:p>
            <a:r>
              <a:rPr kumimoji="1" lang="zh-CN" altLang="en-US" dirty="0" smtClean="0"/>
              <a:t>此外还有不同的中心点的相交的块至多只能选</a:t>
            </a:r>
            <a:r>
              <a:rPr kumimoji="1" lang="en-US" altLang="zh-CN" dirty="0" smtClean="0"/>
              <a:t>1</a:t>
            </a:r>
            <a:r>
              <a:rPr kumimoji="1" lang="zh-CN" altLang="en-US" dirty="0" smtClean="0"/>
              <a:t>个。</a:t>
            </a:r>
          </a:p>
          <a:p>
            <a:r>
              <a:rPr kumimoji="1" lang="zh-CN" altLang="en-US" dirty="0" smtClean="0"/>
              <a:t>然后跑</a:t>
            </a:r>
            <a:r>
              <a:rPr kumimoji="1" lang="en-US" altLang="zh-CN" dirty="0" smtClean="0"/>
              <a:t>2-SAT</a:t>
            </a:r>
            <a:r>
              <a:rPr kumimoji="1" lang="zh-CN" altLang="en-US" dirty="0" smtClean="0"/>
              <a:t>即可。</a:t>
            </a:r>
            <a:endParaRPr kumimoji="1" lang="zh-CN" altLang="en-US" dirty="0"/>
          </a:p>
        </p:txBody>
      </p:sp>
      <p:pic>
        <p:nvPicPr>
          <p:cNvPr id="5" name="图片 4"/>
          <p:cNvPicPr>
            <a:picLocks noChangeAspect="1"/>
          </p:cNvPicPr>
          <p:nvPr/>
        </p:nvPicPr>
        <p:blipFill>
          <a:blip r:embed="rId2"/>
          <a:stretch>
            <a:fillRect/>
          </a:stretch>
        </p:blipFill>
        <p:spPr>
          <a:xfrm>
            <a:off x="4127698" y="3785708"/>
            <a:ext cx="2704902" cy="2485843"/>
          </a:xfrm>
          <a:prstGeom prst="rect">
            <a:avLst/>
          </a:prstGeom>
        </p:spPr>
      </p:pic>
    </p:spTree>
    <p:extLst>
      <p:ext uri="{BB962C8B-B14F-4D97-AF65-F5344CB8AC3E}">
        <p14:creationId xmlns:p14="http://schemas.microsoft.com/office/powerpoint/2010/main" val="50580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Unfriending</a:t>
            </a:r>
            <a:endParaRPr kumimoji="1" lang="zh-CN" altLang="en-US" dirty="0"/>
          </a:p>
        </p:txBody>
      </p:sp>
      <p:sp>
        <p:nvSpPr>
          <p:cNvPr id="3" name="内容占位符 2"/>
          <p:cNvSpPr>
            <a:spLocks noGrp="1"/>
          </p:cNvSpPr>
          <p:nvPr>
            <p:ph idx="1"/>
          </p:nvPr>
        </p:nvSpPr>
        <p:spPr/>
        <p:txBody>
          <a:bodyPr/>
          <a:lstStyle/>
          <a:p>
            <a:r>
              <a:rPr kumimoji="1" lang="zh-CN" altLang="en-US" dirty="0" smtClean="0"/>
              <a:t>你有</a:t>
            </a:r>
            <a:r>
              <a:rPr kumimoji="1" lang="en-US" altLang="zh-CN" dirty="0" smtClean="0"/>
              <a:t>n</a:t>
            </a:r>
            <a:r>
              <a:rPr kumimoji="1" lang="zh-CN" altLang="en-US" dirty="0" smtClean="0"/>
              <a:t>个好友，</a:t>
            </a:r>
            <a:r>
              <a:rPr kumimoji="1" lang="en-US" altLang="zh-CN" dirty="0" smtClean="0"/>
              <a:t>m</a:t>
            </a:r>
            <a:r>
              <a:rPr kumimoji="1" lang="zh-CN" altLang="en-US" dirty="0" smtClean="0"/>
              <a:t>个朋友列表</a:t>
            </a:r>
            <a:r>
              <a:rPr kumimoji="1" lang="en-US" altLang="zh-CN" dirty="0" smtClean="0"/>
              <a:t>(</a:t>
            </a:r>
            <a:r>
              <a:rPr kumimoji="1" lang="zh-CN" altLang="en-US" dirty="0" smtClean="0"/>
              <a:t>可以重复</a:t>
            </a:r>
            <a:r>
              <a:rPr kumimoji="1" lang="en-US" altLang="zh-CN" dirty="0" smtClean="0"/>
              <a:t>)</a:t>
            </a:r>
            <a:r>
              <a:rPr kumimoji="1" lang="zh-CN" altLang="en-US" dirty="0" smtClean="0"/>
              <a:t>。</a:t>
            </a:r>
          </a:p>
          <a:p>
            <a:r>
              <a:rPr kumimoji="1" lang="zh-CN" altLang="en-US" dirty="0" smtClean="0"/>
              <a:t>你想在每个朋友列表里选择至多一个人删除，使得删完之后朋友之间的</a:t>
            </a:r>
            <a:r>
              <a:rPr kumimoji="1" lang="en-US" altLang="zh-CN" dirty="0" smtClean="0"/>
              <a:t>rating</a:t>
            </a:r>
            <a:r>
              <a:rPr kumimoji="1" lang="zh-CN" altLang="en-US" dirty="0" smtClean="0"/>
              <a:t>差最小值最大。</a:t>
            </a:r>
          </a:p>
          <a:p>
            <a:r>
              <a:rPr kumimoji="1" lang="en-US" altLang="zh-CN" dirty="0" smtClean="0"/>
              <a:t>n&lt;=1e5,</a:t>
            </a:r>
            <a:r>
              <a:rPr kumimoji="1" lang="zh-CN" altLang="en-US" dirty="0" smtClean="0"/>
              <a:t> 朋友列表总和不超过</a:t>
            </a:r>
            <a:r>
              <a:rPr kumimoji="1" lang="en-US" altLang="zh-CN" dirty="0" smtClean="0"/>
              <a:t>1e6</a:t>
            </a:r>
            <a:r>
              <a:rPr kumimoji="1" lang="zh-CN" altLang="en-US" dirty="0" smtClean="0"/>
              <a:t>，</a:t>
            </a:r>
            <a:r>
              <a:rPr kumimoji="1" lang="en-US" altLang="zh-CN" dirty="0" smtClean="0"/>
              <a:t>m&lt;=1500</a:t>
            </a:r>
            <a:endParaRPr kumimoji="1" lang="zh-CN" altLang="en-US" dirty="0"/>
          </a:p>
        </p:txBody>
      </p:sp>
    </p:spTree>
    <p:extLst>
      <p:ext uri="{BB962C8B-B14F-4D97-AF65-F5344CB8AC3E}">
        <p14:creationId xmlns:p14="http://schemas.microsoft.com/office/powerpoint/2010/main" val="17647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首先二分答案</a:t>
            </a:r>
            <a:r>
              <a:rPr kumimoji="1" lang="en-US" altLang="zh-CN" dirty="0" smtClean="0"/>
              <a:t>d</a:t>
            </a:r>
            <a:r>
              <a:rPr kumimoji="1" lang="zh-CN" altLang="en-US" dirty="0" smtClean="0"/>
              <a:t>。</a:t>
            </a:r>
          </a:p>
          <a:p>
            <a:r>
              <a:rPr kumimoji="1" lang="zh-CN" altLang="en-US" dirty="0" smtClean="0"/>
              <a:t>接着先统计所有</a:t>
            </a:r>
            <a:r>
              <a:rPr kumimoji="1" lang="en-US" altLang="zh-CN" dirty="0" smtClean="0"/>
              <a:t>|r[</a:t>
            </a:r>
            <a:r>
              <a:rPr kumimoji="1" lang="en-US" altLang="zh-CN" dirty="0" err="1" smtClean="0"/>
              <a:t>i</a:t>
            </a:r>
            <a:r>
              <a:rPr kumimoji="1" lang="en-US" altLang="zh-CN" dirty="0" smtClean="0"/>
              <a:t>]-r[j]|&lt;=d</a:t>
            </a:r>
            <a:r>
              <a:rPr kumimoji="1" lang="zh-CN" altLang="en-US" dirty="0" smtClean="0"/>
              <a:t>的对数，如果超过</a:t>
            </a:r>
            <a:r>
              <a:rPr kumimoji="1" lang="en-US" altLang="zh-CN" dirty="0" smtClean="0"/>
              <a:t>m</a:t>
            </a:r>
            <a:r>
              <a:rPr kumimoji="1" lang="zh-CN" altLang="en-US" dirty="0" smtClean="0"/>
              <a:t>*</a:t>
            </a:r>
            <a:r>
              <a:rPr kumimoji="1" lang="en-US" altLang="zh-CN" dirty="0" smtClean="0"/>
              <a:t>(m+1)/2</a:t>
            </a:r>
            <a:r>
              <a:rPr kumimoji="1" lang="zh-CN" altLang="en-US" dirty="0" smtClean="0"/>
              <a:t>，那么显然无解。</a:t>
            </a:r>
          </a:p>
          <a:p>
            <a:r>
              <a:rPr kumimoji="1" lang="zh-CN" altLang="en-US" dirty="0" smtClean="0"/>
              <a:t>否则把这些对之间连上边表示至少要删除一个。</a:t>
            </a:r>
          </a:p>
          <a:p>
            <a:r>
              <a:rPr kumimoji="1" lang="zh-CN" altLang="en-US" dirty="0" smtClean="0"/>
              <a:t>接着每个</a:t>
            </a:r>
            <a:r>
              <a:rPr kumimoji="1" lang="en-US" altLang="zh-CN" dirty="0" smtClean="0"/>
              <a:t>list</a:t>
            </a:r>
            <a:r>
              <a:rPr kumimoji="1" lang="zh-CN" altLang="en-US" dirty="0" smtClean="0"/>
              <a:t>至多只能删除一个，用前缀</a:t>
            </a:r>
            <a:r>
              <a:rPr kumimoji="1" lang="en-US" altLang="zh-CN" dirty="0" smtClean="0"/>
              <a:t>/</a:t>
            </a:r>
            <a:r>
              <a:rPr kumimoji="1" lang="zh-CN" altLang="en-US" dirty="0" smtClean="0"/>
              <a:t>后缀建变量的技巧处理。</a:t>
            </a:r>
            <a:endParaRPr kumimoji="1" lang="zh-CN" altLang="en-US" dirty="0"/>
          </a:p>
        </p:txBody>
      </p:sp>
    </p:spTree>
    <p:extLst>
      <p:ext uri="{BB962C8B-B14F-4D97-AF65-F5344CB8AC3E}">
        <p14:creationId xmlns:p14="http://schemas.microsoft.com/office/powerpoint/2010/main" val="1460097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平衡大师</a:t>
            </a:r>
            <a:endParaRPr kumimoji="1" lang="zh-CN" altLang="en-US" dirty="0"/>
          </a:p>
        </p:txBody>
      </p:sp>
      <p:sp>
        <p:nvSpPr>
          <p:cNvPr id="3" name="内容占位符 2"/>
          <p:cNvSpPr>
            <a:spLocks noGrp="1"/>
          </p:cNvSpPr>
          <p:nvPr>
            <p:ph idx="1"/>
          </p:nvPr>
        </p:nvSpPr>
        <p:spPr/>
        <p:txBody>
          <a:bodyPr/>
          <a:lstStyle/>
          <a:p>
            <a:r>
              <a:rPr kumimoji="1" lang="zh-CN" altLang="en-US" dirty="0" smtClean="0"/>
              <a:t>给定一个</a:t>
            </a:r>
            <a:r>
              <a:rPr kumimoji="1" lang="en-US" altLang="zh-CN" dirty="0" smtClean="0"/>
              <a:t>n</a:t>
            </a:r>
            <a:r>
              <a:rPr kumimoji="1" lang="zh-CN" altLang="en-US" dirty="0" smtClean="0"/>
              <a:t>个点</a:t>
            </a:r>
            <a:r>
              <a:rPr kumimoji="1" lang="en-US" altLang="zh-CN" dirty="0" smtClean="0"/>
              <a:t>m</a:t>
            </a:r>
            <a:r>
              <a:rPr kumimoji="1" lang="zh-CN" altLang="en-US" dirty="0" smtClean="0"/>
              <a:t>条边的有向图，最多可以删去</a:t>
            </a:r>
            <a:r>
              <a:rPr kumimoji="1" lang="en-US" altLang="zh-CN" dirty="0" smtClean="0"/>
              <a:t>k</a:t>
            </a:r>
            <a:r>
              <a:rPr kumimoji="1" lang="zh-CN" altLang="en-US" dirty="0" smtClean="0"/>
              <a:t>条边，要求使得入度与出度的差的绝对值的最大值最小。</a:t>
            </a:r>
            <a:endParaRPr kumimoji="1" lang="zh-CN" altLang="en-US" dirty="0"/>
          </a:p>
        </p:txBody>
      </p:sp>
    </p:spTree>
    <p:extLst>
      <p:ext uri="{BB962C8B-B14F-4D97-AF65-F5344CB8AC3E}">
        <p14:creationId xmlns:p14="http://schemas.microsoft.com/office/powerpoint/2010/main" val="116496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Pastoral Oddities</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个点的图，你要动态的加入</a:t>
            </a:r>
            <a:r>
              <a:rPr kumimoji="1" lang="en-US" altLang="zh-CN" dirty="0" smtClean="0"/>
              <a:t>m</a:t>
            </a:r>
            <a:r>
              <a:rPr kumimoji="1" lang="zh-CN" altLang="en-US" dirty="0" smtClean="0"/>
              <a:t>条边。</a:t>
            </a:r>
          </a:p>
          <a:p>
            <a:r>
              <a:rPr kumimoji="1" lang="zh-CN" altLang="en-US" dirty="0" smtClean="0"/>
              <a:t>每次询问图中找到一个最大边最小的子图使得每个点的度数都是奇数。</a:t>
            </a:r>
          </a:p>
          <a:p>
            <a:r>
              <a:rPr kumimoji="1" lang="zh-CN" altLang="en-US" dirty="0" smtClean="0"/>
              <a:t>输出最大边的最小值。</a:t>
            </a:r>
          </a:p>
          <a:p>
            <a:r>
              <a:rPr kumimoji="1" lang="en-US" altLang="zh-CN" dirty="0" smtClean="0"/>
              <a:t>n&lt;=10^5,</a:t>
            </a:r>
            <a:r>
              <a:rPr kumimoji="1" lang="zh-CN" altLang="en-US" dirty="0" smtClean="0"/>
              <a:t> </a:t>
            </a:r>
            <a:r>
              <a:rPr kumimoji="1" lang="en-US" altLang="zh-CN" dirty="0" smtClean="0"/>
              <a:t>m&lt;=3</a:t>
            </a:r>
            <a:r>
              <a:rPr kumimoji="1" lang="zh-CN" altLang="en-US" dirty="0" smtClean="0"/>
              <a:t>*</a:t>
            </a:r>
            <a:r>
              <a:rPr kumimoji="1" lang="en-US" altLang="zh-CN" dirty="0" smtClean="0"/>
              <a:t>10^5</a:t>
            </a:r>
            <a:endParaRPr kumimoji="1" lang="zh-CN" altLang="en-US" dirty="0"/>
          </a:p>
        </p:txBody>
      </p:sp>
    </p:spTree>
    <p:extLst>
      <p:ext uri="{BB962C8B-B14F-4D97-AF65-F5344CB8AC3E}">
        <p14:creationId xmlns:p14="http://schemas.microsoft.com/office/powerpoint/2010/main" val="659067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首先二分答案</a:t>
            </a:r>
            <a:r>
              <a:rPr kumimoji="1" lang="en-US" altLang="zh-CN" dirty="0" smtClean="0"/>
              <a:t>v</a:t>
            </a:r>
            <a:r>
              <a:rPr kumimoji="1" lang="zh-CN" altLang="en-US" dirty="0" smtClean="0"/>
              <a:t>，然后求最少需要删去多少的边。</a:t>
            </a:r>
          </a:p>
          <a:p>
            <a:r>
              <a:rPr kumimoji="1" lang="zh-CN" altLang="en-US" dirty="0" smtClean="0"/>
              <a:t>对每条边</a:t>
            </a:r>
            <a:r>
              <a:rPr kumimoji="1" lang="en-US" altLang="zh-CN" dirty="0" smtClean="0"/>
              <a:t>(</a:t>
            </a:r>
            <a:r>
              <a:rPr kumimoji="1" lang="en-US" altLang="zh-CN" dirty="0" err="1" smtClean="0"/>
              <a:t>u,v</a:t>
            </a:r>
            <a:r>
              <a:rPr kumimoji="1" lang="en-US" altLang="zh-CN" dirty="0" smtClean="0"/>
              <a:t>)</a:t>
            </a:r>
            <a:r>
              <a:rPr kumimoji="1" lang="zh-CN" altLang="en-US" dirty="0" smtClean="0"/>
              <a:t>，连一条</a:t>
            </a:r>
            <a:r>
              <a:rPr kumimoji="1" lang="en-US" altLang="zh-CN" dirty="0" smtClean="0"/>
              <a:t>(</a:t>
            </a:r>
            <a:r>
              <a:rPr kumimoji="1" lang="en-US" altLang="zh-CN" dirty="0" err="1" smtClean="0"/>
              <a:t>u,v</a:t>
            </a:r>
            <a:r>
              <a:rPr kumimoji="1" lang="en-US" altLang="zh-CN" dirty="0" smtClean="0"/>
              <a:t>)</a:t>
            </a:r>
            <a:r>
              <a:rPr kumimoji="1" lang="zh-CN" altLang="en-US" dirty="0" smtClean="0"/>
              <a:t>容量为</a:t>
            </a:r>
            <a:r>
              <a:rPr kumimoji="1" lang="en-US" altLang="zh-CN" dirty="0" smtClean="0"/>
              <a:t>1</a:t>
            </a:r>
            <a:r>
              <a:rPr kumimoji="1" lang="zh-CN" altLang="en-US" dirty="0" smtClean="0"/>
              <a:t>，费用为</a:t>
            </a:r>
            <a:r>
              <a:rPr kumimoji="1" lang="en-US" altLang="zh-CN" dirty="0" smtClean="0"/>
              <a:t>1</a:t>
            </a:r>
            <a:r>
              <a:rPr kumimoji="1" lang="zh-CN" altLang="en-US" dirty="0" smtClean="0"/>
              <a:t>的边。如果流了表示删去这条边。</a:t>
            </a:r>
          </a:p>
          <a:p>
            <a:r>
              <a:rPr kumimoji="1" lang="zh-CN" altLang="en-US" dirty="0" smtClean="0"/>
              <a:t>记</a:t>
            </a:r>
            <a:r>
              <a:rPr kumimoji="1" lang="en-US" altLang="zh-CN" dirty="0" smtClean="0"/>
              <a:t>d(u)</a:t>
            </a:r>
            <a:r>
              <a:rPr kumimoji="1" lang="zh-CN" altLang="en-US" dirty="0" smtClean="0"/>
              <a:t>表示</a:t>
            </a:r>
            <a:r>
              <a:rPr kumimoji="1" lang="en-US" altLang="zh-CN" dirty="0" smtClean="0"/>
              <a:t>u</a:t>
            </a:r>
            <a:r>
              <a:rPr kumimoji="1" lang="zh-CN" altLang="en-US" dirty="0" smtClean="0"/>
              <a:t>的入度</a:t>
            </a:r>
            <a:r>
              <a:rPr kumimoji="1" lang="en-US" altLang="zh-CN" dirty="0" smtClean="0"/>
              <a:t>-</a:t>
            </a:r>
            <a:r>
              <a:rPr kumimoji="1" lang="zh-CN" altLang="en-US" dirty="0" smtClean="0"/>
              <a:t>出度。</a:t>
            </a:r>
          </a:p>
          <a:p>
            <a:r>
              <a:rPr kumimoji="1" lang="zh-CN" altLang="en-US" dirty="0" smtClean="0"/>
              <a:t>如果</a:t>
            </a:r>
            <a:r>
              <a:rPr kumimoji="1" lang="en-US" altLang="zh-CN" dirty="0" smtClean="0"/>
              <a:t>d(u)&gt;=v</a:t>
            </a:r>
            <a:r>
              <a:rPr kumimoji="1" lang="zh-CN" altLang="en-US" dirty="0" smtClean="0"/>
              <a:t>，那么首先必需减小</a:t>
            </a:r>
            <a:r>
              <a:rPr kumimoji="1" lang="en-US" altLang="zh-CN" dirty="0" smtClean="0"/>
              <a:t>d(u)-v,</a:t>
            </a:r>
            <a:r>
              <a:rPr kumimoji="1" lang="zh-CN" altLang="en-US" dirty="0" smtClean="0"/>
              <a:t>接下来还可以减小</a:t>
            </a:r>
            <a:r>
              <a:rPr kumimoji="1" lang="en-US" altLang="zh-CN" dirty="0" smtClean="0"/>
              <a:t>2v</a:t>
            </a:r>
            <a:r>
              <a:rPr kumimoji="1" lang="zh-CN" altLang="en-US" dirty="0" smtClean="0"/>
              <a:t>，所以从</a:t>
            </a:r>
            <a:r>
              <a:rPr kumimoji="1" lang="en-US" altLang="zh-CN" dirty="0" smtClean="0"/>
              <a:t>S</a:t>
            </a:r>
            <a:r>
              <a:rPr kumimoji="1" lang="zh-CN" altLang="en-US" dirty="0" smtClean="0"/>
              <a:t>向</a:t>
            </a:r>
            <a:r>
              <a:rPr kumimoji="1" lang="en-US" altLang="zh-CN" dirty="0" smtClean="0"/>
              <a:t>u</a:t>
            </a:r>
            <a:r>
              <a:rPr kumimoji="1" lang="zh-CN" altLang="en-US" dirty="0" smtClean="0"/>
              <a:t>连下界为</a:t>
            </a:r>
            <a:r>
              <a:rPr kumimoji="1" lang="en-US" altLang="zh-CN" dirty="0" smtClean="0"/>
              <a:t>d(u)-v,</a:t>
            </a:r>
            <a:r>
              <a:rPr kumimoji="1" lang="zh-CN" altLang="en-US" dirty="0" smtClean="0"/>
              <a:t>上界为</a:t>
            </a:r>
            <a:r>
              <a:rPr kumimoji="1" lang="en-US" altLang="zh-CN" dirty="0" smtClean="0"/>
              <a:t>d(u)+v</a:t>
            </a:r>
            <a:r>
              <a:rPr kumimoji="1" lang="zh-CN" altLang="en-US" dirty="0" smtClean="0"/>
              <a:t>的边。</a:t>
            </a:r>
          </a:p>
          <a:p>
            <a:r>
              <a:rPr kumimoji="1" lang="zh-CN" altLang="en-US" dirty="0" smtClean="0"/>
              <a:t>如果</a:t>
            </a:r>
            <a:r>
              <a:rPr kumimoji="1" lang="en-US" altLang="zh-CN" dirty="0" smtClean="0"/>
              <a:t>-v&lt;d(u)&lt;v</a:t>
            </a:r>
            <a:r>
              <a:rPr kumimoji="1" lang="zh-CN" altLang="en-US" dirty="0" smtClean="0"/>
              <a:t>，那么从</a:t>
            </a:r>
            <a:r>
              <a:rPr kumimoji="1" lang="en-US" altLang="zh-CN" dirty="0" smtClean="0"/>
              <a:t>S</a:t>
            </a:r>
            <a:r>
              <a:rPr kumimoji="1" lang="zh-CN" altLang="en-US" dirty="0" smtClean="0"/>
              <a:t>向</a:t>
            </a:r>
            <a:r>
              <a:rPr kumimoji="1" lang="en-US" altLang="zh-CN" dirty="0" smtClean="0"/>
              <a:t>u</a:t>
            </a:r>
            <a:r>
              <a:rPr kumimoji="1" lang="zh-CN" altLang="en-US" dirty="0" smtClean="0"/>
              <a:t>连</a:t>
            </a:r>
            <a:r>
              <a:rPr kumimoji="1" lang="en-US" altLang="zh-CN" dirty="0" smtClean="0"/>
              <a:t>d(u)+v</a:t>
            </a:r>
            <a:r>
              <a:rPr kumimoji="1" lang="zh-CN" altLang="en-US" dirty="0" smtClean="0"/>
              <a:t>的边，从</a:t>
            </a:r>
            <a:r>
              <a:rPr kumimoji="1" lang="en-US" altLang="zh-CN" dirty="0" smtClean="0"/>
              <a:t>u</a:t>
            </a:r>
            <a:r>
              <a:rPr kumimoji="1" lang="zh-CN" altLang="en-US" dirty="0" smtClean="0"/>
              <a:t>向</a:t>
            </a:r>
            <a:r>
              <a:rPr kumimoji="1" lang="en-US" altLang="zh-CN" dirty="0" smtClean="0"/>
              <a:t>T</a:t>
            </a:r>
            <a:r>
              <a:rPr kumimoji="1" lang="zh-CN" altLang="en-US" dirty="0" smtClean="0"/>
              <a:t>连</a:t>
            </a:r>
            <a:r>
              <a:rPr kumimoji="1" lang="en-US" altLang="zh-CN" dirty="0" smtClean="0"/>
              <a:t>v-d(u)</a:t>
            </a:r>
            <a:r>
              <a:rPr kumimoji="1" lang="zh-CN" altLang="en-US" dirty="0" smtClean="0"/>
              <a:t>的边。</a:t>
            </a:r>
          </a:p>
          <a:p>
            <a:r>
              <a:rPr kumimoji="1" lang="zh-CN" altLang="en-US" dirty="0" smtClean="0"/>
              <a:t>如果</a:t>
            </a:r>
            <a:r>
              <a:rPr kumimoji="1" lang="en-US" altLang="zh-CN" dirty="0" smtClean="0"/>
              <a:t>d(u)&lt;=-v</a:t>
            </a:r>
            <a:r>
              <a:rPr kumimoji="1" lang="zh-CN" altLang="en-US" dirty="0" smtClean="0"/>
              <a:t>同上。</a:t>
            </a:r>
          </a:p>
          <a:p>
            <a:r>
              <a:rPr kumimoji="1" lang="zh-CN" altLang="en-US" dirty="0" smtClean="0"/>
              <a:t>求这个图上的最小费用流。</a:t>
            </a:r>
          </a:p>
          <a:p>
            <a:endParaRPr kumimoji="1" lang="zh-CN" altLang="en-US" dirty="0"/>
          </a:p>
        </p:txBody>
      </p:sp>
    </p:spTree>
    <p:extLst>
      <p:ext uri="{BB962C8B-B14F-4D97-AF65-F5344CB8AC3E}">
        <p14:creationId xmlns:p14="http://schemas.microsoft.com/office/powerpoint/2010/main" val="135365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ColorfulPath</a:t>
            </a:r>
            <a:endParaRPr kumimoji="1" lang="zh-CN" altLang="en-US" dirty="0"/>
          </a:p>
        </p:txBody>
      </p:sp>
      <p:sp>
        <p:nvSpPr>
          <p:cNvPr id="3" name="内容占位符 2"/>
          <p:cNvSpPr>
            <a:spLocks noGrp="1"/>
          </p:cNvSpPr>
          <p:nvPr>
            <p:ph idx="1"/>
          </p:nvPr>
        </p:nvSpPr>
        <p:spPr/>
        <p:txBody>
          <a:bodyPr/>
          <a:lstStyle/>
          <a:p>
            <a:r>
              <a:rPr kumimoji="1" lang="zh-CN" altLang="en-US" dirty="0" smtClean="0"/>
              <a:t>一个图有</a:t>
            </a:r>
            <a:r>
              <a:rPr kumimoji="1" lang="en-US" altLang="zh-CN" dirty="0" smtClean="0"/>
              <a:t>n+1</a:t>
            </a:r>
            <a:r>
              <a:rPr kumimoji="1" lang="zh-CN" altLang="en-US" dirty="0" smtClean="0"/>
              <a:t>个点，标号</a:t>
            </a:r>
            <a:r>
              <a:rPr kumimoji="1" lang="en-US" altLang="zh-CN" dirty="0" smtClean="0"/>
              <a:t>0</a:t>
            </a:r>
            <a:r>
              <a:rPr kumimoji="1" lang="zh-CN" altLang="en-US" dirty="0" smtClean="0"/>
              <a:t>到</a:t>
            </a:r>
            <a:r>
              <a:rPr kumimoji="1" lang="en-US" altLang="zh-CN" dirty="0" smtClean="0"/>
              <a:t>n</a:t>
            </a:r>
            <a:r>
              <a:rPr kumimoji="1" lang="zh-CN" altLang="en-US" dirty="0" smtClean="0"/>
              <a:t>，你要找一条</a:t>
            </a:r>
            <a:r>
              <a:rPr kumimoji="1" lang="en-US" altLang="zh-CN" dirty="0" smtClean="0"/>
              <a:t>0</a:t>
            </a:r>
            <a:r>
              <a:rPr kumimoji="1" lang="zh-CN" altLang="en-US" dirty="0" smtClean="0"/>
              <a:t>到</a:t>
            </a:r>
            <a:r>
              <a:rPr kumimoji="1" lang="en-US" altLang="zh-CN" dirty="0" smtClean="0"/>
              <a:t>n</a:t>
            </a:r>
            <a:r>
              <a:rPr kumimoji="1" lang="zh-CN" altLang="en-US" dirty="0" smtClean="0"/>
              <a:t>的最短路。</a:t>
            </a:r>
          </a:p>
          <a:p>
            <a:r>
              <a:rPr kumimoji="1" lang="zh-CN" altLang="en-US" dirty="0" smtClean="0"/>
              <a:t>每条边</a:t>
            </a:r>
            <a:r>
              <a:rPr kumimoji="1" lang="en-US" altLang="zh-CN" dirty="0" smtClean="0"/>
              <a:t>(</a:t>
            </a:r>
            <a:r>
              <a:rPr kumimoji="1" lang="en-US" altLang="zh-CN" dirty="0" err="1" smtClean="0"/>
              <a:t>a,b</a:t>
            </a:r>
            <a:r>
              <a:rPr kumimoji="1" lang="en-US" altLang="zh-CN" dirty="0" smtClean="0"/>
              <a:t>)</a:t>
            </a:r>
            <a:r>
              <a:rPr kumimoji="1" lang="zh-CN" altLang="en-US" dirty="0" smtClean="0"/>
              <a:t>满足</a:t>
            </a:r>
            <a:r>
              <a:rPr kumimoji="1" lang="en-US" altLang="zh-CN" dirty="0" smtClean="0"/>
              <a:t>a&lt;b</a:t>
            </a:r>
            <a:r>
              <a:rPr kumimoji="1" lang="zh-CN" altLang="en-US" dirty="0" smtClean="0"/>
              <a:t>，且不存在两条边满足</a:t>
            </a:r>
            <a:r>
              <a:rPr kumimoji="1" lang="en-US" altLang="zh-CN" dirty="0" smtClean="0"/>
              <a:t>a1&lt;a2&lt;b1&lt;b2</a:t>
            </a:r>
            <a:r>
              <a:rPr kumimoji="1" lang="zh-CN" altLang="en-US" dirty="0" smtClean="0"/>
              <a:t>。</a:t>
            </a:r>
          </a:p>
          <a:p>
            <a:r>
              <a:rPr kumimoji="1" lang="zh-CN" altLang="en-US" dirty="0" smtClean="0"/>
              <a:t>每个点有一个颜色，要求在路径中，若一种颜色被选了，那么这个颜色所有的点都要被选。</a:t>
            </a:r>
          </a:p>
        </p:txBody>
      </p:sp>
    </p:spTree>
    <p:extLst>
      <p:ext uri="{BB962C8B-B14F-4D97-AF65-F5344CB8AC3E}">
        <p14:creationId xmlns:p14="http://schemas.microsoft.com/office/powerpoint/2010/main" val="62008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首先可以分析的这些路径只可能不相交或者包含。</a:t>
            </a:r>
          </a:p>
          <a:p>
            <a:r>
              <a:rPr kumimoji="1" lang="zh-CN" altLang="en-US" dirty="0" smtClean="0"/>
              <a:t>如果选了</a:t>
            </a:r>
            <a:r>
              <a:rPr kumimoji="1" lang="en-US" altLang="zh-CN" dirty="0" smtClean="0"/>
              <a:t>u</a:t>
            </a:r>
            <a:r>
              <a:rPr kumimoji="1" lang="zh-CN" altLang="en-US" dirty="0" smtClean="0"/>
              <a:t>，那么记</a:t>
            </a:r>
            <a:r>
              <a:rPr kumimoji="1" lang="en-US" altLang="zh-CN" dirty="0" smtClean="0"/>
              <a:t>v</a:t>
            </a:r>
            <a:r>
              <a:rPr kumimoji="1" lang="zh-CN" altLang="en-US" dirty="0" smtClean="0"/>
              <a:t>是能直接走到</a:t>
            </a:r>
            <a:r>
              <a:rPr kumimoji="1" lang="en-US" altLang="zh-CN" dirty="0" smtClean="0"/>
              <a:t>u</a:t>
            </a:r>
            <a:r>
              <a:rPr kumimoji="1" lang="zh-CN" altLang="en-US" dirty="0" smtClean="0"/>
              <a:t>的最前面的点，那么</a:t>
            </a:r>
            <a:r>
              <a:rPr kumimoji="1" lang="en-US" altLang="zh-CN" dirty="0" smtClean="0"/>
              <a:t>v</a:t>
            </a:r>
            <a:r>
              <a:rPr kumimoji="1" lang="zh-CN" altLang="en-US" dirty="0" smtClean="0"/>
              <a:t>一定会被选到，同理对</a:t>
            </a:r>
            <a:r>
              <a:rPr kumimoji="1" lang="en-US" altLang="zh-CN" dirty="0" smtClean="0"/>
              <a:t>v</a:t>
            </a:r>
            <a:r>
              <a:rPr kumimoji="1" lang="zh-CN" altLang="en-US" dirty="0" smtClean="0"/>
              <a:t>也可以找到一定要选的点。</a:t>
            </a:r>
          </a:p>
          <a:p>
            <a:r>
              <a:rPr kumimoji="1" lang="zh-CN" altLang="en-US" dirty="0" smtClean="0"/>
              <a:t>可以不停重复这个过程，直到到</a:t>
            </a:r>
            <a:r>
              <a:rPr kumimoji="1" lang="en-US" altLang="zh-CN" dirty="0" smtClean="0"/>
              <a:t>0</a:t>
            </a:r>
            <a:r>
              <a:rPr kumimoji="1" lang="zh-CN" altLang="en-US" dirty="0" smtClean="0"/>
              <a:t>和</a:t>
            </a:r>
            <a:r>
              <a:rPr kumimoji="1" lang="en-US" altLang="zh-CN" dirty="0" smtClean="0"/>
              <a:t>n</a:t>
            </a:r>
            <a:r>
              <a:rPr kumimoji="1" lang="zh-CN" altLang="en-US" dirty="0" smtClean="0"/>
              <a:t>，找到选了</a:t>
            </a:r>
            <a:r>
              <a:rPr kumimoji="1" lang="en-US" altLang="zh-CN" dirty="0" smtClean="0"/>
              <a:t>u</a:t>
            </a:r>
            <a:r>
              <a:rPr kumimoji="1" lang="zh-CN" altLang="en-US" dirty="0" smtClean="0"/>
              <a:t>之后一定要选的点。</a:t>
            </a:r>
          </a:p>
          <a:p>
            <a:r>
              <a:rPr kumimoji="1" lang="zh-CN" altLang="en-US" dirty="0" smtClean="0"/>
              <a:t>记这样为从</a:t>
            </a:r>
            <a:r>
              <a:rPr kumimoji="1" lang="en-US" altLang="zh-CN" dirty="0" smtClean="0"/>
              <a:t>0</a:t>
            </a:r>
            <a:r>
              <a:rPr kumimoji="1" lang="zh-CN" altLang="en-US" dirty="0" smtClean="0"/>
              <a:t>到</a:t>
            </a:r>
            <a:r>
              <a:rPr kumimoji="1" lang="en-US" altLang="zh-CN" dirty="0" smtClean="0"/>
              <a:t>n</a:t>
            </a:r>
            <a:r>
              <a:rPr kumimoji="1" lang="zh-CN" altLang="en-US" dirty="0" smtClean="0"/>
              <a:t>的包含</a:t>
            </a:r>
            <a:r>
              <a:rPr kumimoji="1" lang="en-US" altLang="zh-CN" dirty="0" smtClean="0"/>
              <a:t>u</a:t>
            </a:r>
            <a:r>
              <a:rPr kumimoji="1" lang="zh-CN" altLang="en-US" dirty="0" smtClean="0"/>
              <a:t>的最小路径。</a:t>
            </a:r>
          </a:p>
          <a:p>
            <a:r>
              <a:rPr kumimoji="1" lang="zh-CN" altLang="en-US" dirty="0" smtClean="0"/>
              <a:t>所以可以得到一堆选择了颜色</a:t>
            </a:r>
            <a:r>
              <a:rPr kumimoji="1" lang="en-US" altLang="zh-CN" dirty="0" smtClean="0"/>
              <a:t>c1</a:t>
            </a:r>
            <a:r>
              <a:rPr kumimoji="1" lang="zh-CN" altLang="en-US" dirty="0" smtClean="0"/>
              <a:t>必须选颜色</a:t>
            </a:r>
            <a:r>
              <a:rPr kumimoji="1" lang="en-US" altLang="zh-CN" dirty="0" smtClean="0"/>
              <a:t>c2</a:t>
            </a:r>
            <a:r>
              <a:rPr kumimoji="1" lang="zh-CN" altLang="en-US" dirty="0" smtClean="0"/>
              <a:t>这样的限制。</a:t>
            </a:r>
          </a:p>
          <a:p>
            <a:endParaRPr kumimoji="1" lang="zh-CN" altLang="en-US" dirty="0" smtClean="0"/>
          </a:p>
        </p:txBody>
      </p:sp>
    </p:spTree>
    <p:extLst>
      <p:ext uri="{BB962C8B-B14F-4D97-AF65-F5344CB8AC3E}">
        <p14:creationId xmlns:p14="http://schemas.microsoft.com/office/powerpoint/2010/main" val="1389079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接下来考虑如何算权值。</a:t>
            </a:r>
          </a:p>
          <a:p>
            <a:r>
              <a:rPr kumimoji="1" lang="zh-CN" altLang="en-US" dirty="0" smtClean="0"/>
              <a:t>首先假设我们选择的路径为</a:t>
            </a:r>
            <a:r>
              <a:rPr kumimoji="1" lang="en-US" altLang="zh-CN" dirty="0" smtClean="0"/>
              <a:t>0-&gt;n</a:t>
            </a:r>
            <a:r>
              <a:rPr kumimoji="1" lang="zh-CN" altLang="en-US" dirty="0" smtClean="0"/>
              <a:t>。</a:t>
            </a:r>
          </a:p>
          <a:p>
            <a:r>
              <a:rPr kumimoji="1" lang="zh-CN" altLang="en-US" dirty="0" smtClean="0"/>
              <a:t>对于一个点</a:t>
            </a:r>
            <a:r>
              <a:rPr kumimoji="1" lang="en-US" altLang="zh-CN" dirty="0" smtClean="0"/>
              <a:t>u</a:t>
            </a:r>
            <a:r>
              <a:rPr kumimoji="1" lang="zh-CN" altLang="en-US" dirty="0" smtClean="0"/>
              <a:t>，假设包含</a:t>
            </a:r>
            <a:r>
              <a:rPr kumimoji="1" lang="en-US" altLang="zh-CN" dirty="0" smtClean="0"/>
              <a:t>u</a:t>
            </a:r>
            <a:r>
              <a:rPr kumimoji="1" lang="zh-CN" altLang="en-US" dirty="0" smtClean="0"/>
              <a:t>这个点的最小的边，为</a:t>
            </a:r>
            <a:r>
              <a:rPr kumimoji="1" lang="en-US" altLang="zh-CN" dirty="0" smtClean="0"/>
              <a:t>a-&gt;b</a:t>
            </a:r>
            <a:r>
              <a:rPr kumimoji="1" lang="zh-CN" altLang="en-US" dirty="0" smtClean="0"/>
              <a:t>。</a:t>
            </a:r>
          </a:p>
          <a:p>
            <a:r>
              <a:rPr kumimoji="1" lang="zh-CN" altLang="en-US" dirty="0" smtClean="0"/>
              <a:t>可以找出一条从</a:t>
            </a:r>
            <a:r>
              <a:rPr kumimoji="1" lang="en-US" altLang="zh-CN" dirty="0" smtClean="0"/>
              <a:t>a</a:t>
            </a:r>
            <a:r>
              <a:rPr kumimoji="1" lang="zh-CN" altLang="en-US" dirty="0" smtClean="0"/>
              <a:t>到</a:t>
            </a:r>
            <a:r>
              <a:rPr kumimoji="1" lang="en-US" altLang="zh-CN" dirty="0" smtClean="0"/>
              <a:t>b</a:t>
            </a:r>
            <a:r>
              <a:rPr kumimoji="1" lang="zh-CN" altLang="en-US" dirty="0" smtClean="0"/>
              <a:t>包含</a:t>
            </a:r>
            <a:r>
              <a:rPr kumimoji="1" lang="en-US" altLang="zh-CN" dirty="0" smtClean="0"/>
              <a:t>u</a:t>
            </a:r>
            <a:r>
              <a:rPr kumimoji="1" lang="zh-CN" altLang="en-US" dirty="0" smtClean="0"/>
              <a:t>的最小路径，然后把</a:t>
            </a:r>
            <a:r>
              <a:rPr kumimoji="1" lang="en-US" altLang="zh-CN" dirty="0" smtClean="0"/>
              <a:t>a</a:t>
            </a:r>
            <a:r>
              <a:rPr kumimoji="1" lang="zh-CN" altLang="en-US" dirty="0" smtClean="0"/>
              <a:t>直接走到</a:t>
            </a:r>
            <a:r>
              <a:rPr kumimoji="1" lang="en-US" altLang="zh-CN" dirty="0" smtClean="0"/>
              <a:t>b</a:t>
            </a:r>
            <a:r>
              <a:rPr kumimoji="1" lang="zh-CN" altLang="en-US" dirty="0" smtClean="0"/>
              <a:t>的路径换成下面的路径的代价为两条路径权值和的差。</a:t>
            </a:r>
          </a:p>
          <a:p>
            <a:r>
              <a:rPr kumimoji="1" lang="zh-CN" altLang="en-US" dirty="0" smtClean="0"/>
              <a:t>可以把这个费用摊在每个点上或者直接全部加到第一个点上。</a:t>
            </a:r>
          </a:p>
          <a:p>
            <a:r>
              <a:rPr kumimoji="1" lang="zh-CN" altLang="en-US" dirty="0" smtClean="0"/>
              <a:t>然后求最小权闭合子图。</a:t>
            </a:r>
            <a:endParaRPr kumimoji="1" lang="zh-CN" altLang="en-US" dirty="0"/>
          </a:p>
        </p:txBody>
      </p:sp>
      <p:pic>
        <p:nvPicPr>
          <p:cNvPr id="4" name="图片 3"/>
          <p:cNvPicPr>
            <a:picLocks noChangeAspect="1"/>
          </p:cNvPicPr>
          <p:nvPr/>
        </p:nvPicPr>
        <p:blipFill>
          <a:blip r:embed="rId2"/>
          <a:stretch>
            <a:fillRect/>
          </a:stretch>
        </p:blipFill>
        <p:spPr>
          <a:xfrm>
            <a:off x="4975668" y="1820583"/>
            <a:ext cx="4411382" cy="1100010"/>
          </a:xfrm>
          <a:prstGeom prst="rect">
            <a:avLst/>
          </a:prstGeom>
        </p:spPr>
      </p:pic>
    </p:spTree>
    <p:extLst>
      <p:ext uri="{BB962C8B-B14F-4D97-AF65-F5344CB8AC3E}">
        <p14:creationId xmlns:p14="http://schemas.microsoft.com/office/powerpoint/2010/main" val="438485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DemocraticAssignment</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个人</a:t>
            </a:r>
            <a:r>
              <a:rPr kumimoji="1" lang="en-US" altLang="zh-CN" dirty="0" smtClean="0"/>
              <a:t>n</a:t>
            </a:r>
            <a:r>
              <a:rPr kumimoji="1" lang="zh-CN" altLang="en-US" dirty="0" smtClean="0"/>
              <a:t>个房子，每个人对不同的房子有个不同的喜好值。</a:t>
            </a:r>
          </a:p>
          <a:p>
            <a:r>
              <a:rPr kumimoji="1" lang="zh-CN" altLang="en-US" dirty="0" smtClean="0"/>
              <a:t>我们将</a:t>
            </a:r>
            <a:r>
              <a:rPr kumimoji="1" lang="en-US" altLang="zh-CN" dirty="0" smtClean="0"/>
              <a:t>n</a:t>
            </a:r>
            <a:r>
              <a:rPr kumimoji="1" lang="zh-CN" altLang="en-US" dirty="0" smtClean="0"/>
              <a:t>个人分配到</a:t>
            </a:r>
            <a:r>
              <a:rPr kumimoji="1" lang="en-US" altLang="zh-CN" dirty="0" smtClean="0"/>
              <a:t>n</a:t>
            </a:r>
            <a:r>
              <a:rPr kumimoji="1" lang="zh-CN" altLang="en-US" dirty="0" smtClean="0"/>
              <a:t>个房子里面。</a:t>
            </a:r>
          </a:p>
          <a:p>
            <a:r>
              <a:rPr kumimoji="1" lang="zh-CN" altLang="en-US" dirty="0" smtClean="0"/>
              <a:t>对于方案</a:t>
            </a:r>
            <a:r>
              <a:rPr kumimoji="1" lang="en-US" altLang="zh-CN" dirty="0" smtClean="0"/>
              <a:t>A,B</a:t>
            </a:r>
            <a:r>
              <a:rPr kumimoji="1" lang="zh-CN" altLang="en-US" dirty="0" smtClean="0"/>
              <a:t>，如果</a:t>
            </a:r>
            <a:r>
              <a:rPr kumimoji="1" lang="en-US" altLang="zh-CN" dirty="0" smtClean="0"/>
              <a:t>A</a:t>
            </a:r>
            <a:r>
              <a:rPr kumimoji="1" lang="zh-CN" altLang="en-US" dirty="0" smtClean="0"/>
              <a:t>比</a:t>
            </a:r>
            <a:r>
              <a:rPr kumimoji="1" lang="en-US" altLang="zh-CN" dirty="0" smtClean="0"/>
              <a:t>B</a:t>
            </a:r>
            <a:r>
              <a:rPr kumimoji="1" lang="zh-CN" altLang="en-US" dirty="0" smtClean="0"/>
              <a:t>更优就是喜欢方案</a:t>
            </a:r>
            <a:r>
              <a:rPr kumimoji="1" lang="en-US" altLang="zh-CN" dirty="0" smtClean="0"/>
              <a:t>A</a:t>
            </a:r>
            <a:r>
              <a:rPr kumimoji="1" lang="zh-CN" altLang="en-US" dirty="0" smtClean="0"/>
              <a:t>的人严格多于</a:t>
            </a:r>
            <a:r>
              <a:rPr kumimoji="1" lang="en-US" altLang="zh-CN" dirty="0" smtClean="0"/>
              <a:t>B</a:t>
            </a:r>
            <a:r>
              <a:rPr kumimoji="1" lang="zh-CN" altLang="en-US" dirty="0" smtClean="0"/>
              <a:t>。</a:t>
            </a:r>
          </a:p>
          <a:p>
            <a:r>
              <a:rPr kumimoji="1" lang="zh-CN" altLang="en-US" dirty="0" smtClean="0"/>
              <a:t>问是否存在一个方案使得没有方案比这个更优，如果有输出字典序最小的。</a:t>
            </a:r>
            <a:endParaRPr kumimoji="1" lang="zh-CN" altLang="en-US" dirty="0"/>
          </a:p>
          <a:p>
            <a:r>
              <a:rPr kumimoji="1" lang="en-US" altLang="zh-CN" dirty="0"/>
              <a:t>n</a:t>
            </a:r>
            <a:r>
              <a:rPr kumimoji="1" lang="en-US" altLang="zh-CN" dirty="0" smtClean="0"/>
              <a:t>&lt;=50</a:t>
            </a:r>
            <a:endParaRPr kumimoji="1" lang="zh-CN" altLang="en-US" dirty="0"/>
          </a:p>
          <a:p>
            <a:r>
              <a:rPr kumimoji="1" lang="zh-CN" altLang="en-US" dirty="0" smtClean="0"/>
              <a:t>注意这里的更优的关系不存在传递性。</a:t>
            </a:r>
          </a:p>
          <a:p>
            <a:r>
              <a:rPr kumimoji="1" lang="zh-CN" altLang="en-US" dirty="0" smtClean="0"/>
              <a:t>比如</a:t>
            </a:r>
            <a:r>
              <a:rPr kumimoji="1" lang="en-US" altLang="zh-CN" dirty="0" smtClean="0"/>
              <a:t>n=3,</a:t>
            </a:r>
            <a:r>
              <a:rPr kumimoji="1" lang="zh-CN" altLang="en-US" dirty="0" smtClean="0"/>
              <a:t> 对于每个人都有</a:t>
            </a:r>
            <a:r>
              <a:rPr kumimoji="1" lang="en-US" altLang="zh-CN" dirty="0" smtClean="0"/>
              <a:t>2&gt;1&gt;0</a:t>
            </a:r>
            <a:r>
              <a:rPr kumimoji="1" lang="zh-CN" altLang="en-US" dirty="0" smtClean="0"/>
              <a:t>，那么任意一个方案，只要将选</a:t>
            </a:r>
            <a:r>
              <a:rPr kumimoji="1" lang="en-US" altLang="zh-CN" dirty="0" smtClean="0"/>
              <a:t>2,1,0</a:t>
            </a:r>
            <a:r>
              <a:rPr kumimoji="1" lang="zh-CN" altLang="en-US" dirty="0" smtClean="0"/>
              <a:t>的人右移一下就能得到一个更优的方案。</a:t>
            </a:r>
          </a:p>
        </p:txBody>
      </p:sp>
    </p:spTree>
    <p:extLst>
      <p:ext uri="{BB962C8B-B14F-4D97-AF65-F5344CB8AC3E}">
        <p14:creationId xmlns:p14="http://schemas.microsoft.com/office/powerpoint/2010/main" val="1083289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考虑方案的调整，关于方案</a:t>
            </a:r>
            <a:r>
              <a:rPr kumimoji="1" lang="en-US" altLang="zh-CN" dirty="0" smtClean="0"/>
              <a:t>A</a:t>
            </a:r>
            <a:r>
              <a:rPr kumimoji="1" lang="zh-CN" altLang="en-US" dirty="0" smtClean="0"/>
              <a:t>和方案</a:t>
            </a:r>
            <a:r>
              <a:rPr kumimoji="1" lang="en-US" altLang="zh-CN" dirty="0" smtClean="0"/>
              <a:t>B</a:t>
            </a:r>
            <a:r>
              <a:rPr kumimoji="1" lang="zh-CN" altLang="en-US" dirty="0" smtClean="0"/>
              <a:t>的调整，必然是若干个轮换。</a:t>
            </a:r>
          </a:p>
          <a:p>
            <a:r>
              <a:rPr kumimoji="1" lang="zh-CN" altLang="en-US" dirty="0" smtClean="0"/>
              <a:t>每一个调整，如果一个人变得更加喜欢了，就记成</a:t>
            </a:r>
            <a:r>
              <a:rPr kumimoji="1" lang="en-US" altLang="zh-CN" dirty="0" smtClean="0"/>
              <a:t>+1</a:t>
            </a:r>
            <a:r>
              <a:rPr kumimoji="1" lang="zh-CN" altLang="en-US" dirty="0" smtClean="0"/>
              <a:t>，否则为</a:t>
            </a:r>
            <a:r>
              <a:rPr kumimoji="1" lang="en-US" altLang="zh-CN" dirty="0" smtClean="0"/>
              <a:t>-1</a:t>
            </a:r>
            <a:r>
              <a:rPr kumimoji="1" lang="zh-CN" altLang="en-US" dirty="0" smtClean="0"/>
              <a:t>。</a:t>
            </a:r>
          </a:p>
          <a:p>
            <a:r>
              <a:rPr kumimoji="1" lang="zh-CN" altLang="en-US" dirty="0" smtClean="0"/>
              <a:t>因为总和为正的，所以必然存在相邻的的两项为</a:t>
            </a:r>
            <a:r>
              <a:rPr kumimoji="1" lang="en-US" altLang="zh-CN" dirty="0" smtClean="0"/>
              <a:t>+1</a:t>
            </a:r>
            <a:r>
              <a:rPr kumimoji="1" lang="zh-CN" altLang="en-US" dirty="0" smtClean="0"/>
              <a:t>，也就是</a:t>
            </a:r>
            <a:r>
              <a:rPr kumimoji="1" lang="en-US" altLang="zh-CN" dirty="0" smtClean="0"/>
              <a:t>a-&gt;h(a),</a:t>
            </a:r>
            <a:r>
              <a:rPr kumimoji="1" lang="zh-CN" altLang="en-US" dirty="0" smtClean="0"/>
              <a:t> </a:t>
            </a:r>
            <a:r>
              <a:rPr kumimoji="1" lang="en-US" altLang="zh-CN" dirty="0" smtClean="0"/>
              <a:t>b-&gt;h(b),</a:t>
            </a:r>
            <a:r>
              <a:rPr kumimoji="1" lang="zh-CN" altLang="en-US" dirty="0" smtClean="0"/>
              <a:t> </a:t>
            </a:r>
            <a:r>
              <a:rPr kumimoji="1" lang="en-US" altLang="zh-CN" dirty="0" smtClean="0"/>
              <a:t>c-&gt;h(c)</a:t>
            </a:r>
            <a:r>
              <a:rPr kumimoji="1" lang="zh-CN" altLang="en-US" dirty="0" smtClean="0"/>
              <a:t>，将其调整为</a:t>
            </a:r>
            <a:r>
              <a:rPr kumimoji="1" lang="en-US" altLang="zh-CN" dirty="0" smtClean="0"/>
              <a:t>a-&gt;h(b),</a:t>
            </a:r>
            <a:r>
              <a:rPr kumimoji="1" lang="zh-CN" altLang="en-US" dirty="0" smtClean="0"/>
              <a:t> </a:t>
            </a:r>
            <a:r>
              <a:rPr kumimoji="1" lang="en-US" altLang="zh-CN" dirty="0"/>
              <a:t>b</a:t>
            </a:r>
            <a:r>
              <a:rPr kumimoji="1" lang="en-US" altLang="zh-CN" dirty="0" smtClean="0"/>
              <a:t>-&gt;h(c),</a:t>
            </a:r>
            <a:r>
              <a:rPr kumimoji="1" lang="zh-CN" altLang="en-US" dirty="0" smtClean="0"/>
              <a:t> 有</a:t>
            </a:r>
            <a:r>
              <a:rPr kumimoji="1" lang="en-US" altLang="zh-CN" dirty="0" smtClean="0"/>
              <a:t>a</a:t>
            </a:r>
            <a:r>
              <a:rPr kumimoji="1" lang="zh-CN" altLang="en-US" dirty="0" smtClean="0"/>
              <a:t>更喜欢</a:t>
            </a:r>
            <a:r>
              <a:rPr kumimoji="1" lang="en-US" altLang="zh-CN" dirty="0" smtClean="0"/>
              <a:t>h(b)</a:t>
            </a:r>
            <a:r>
              <a:rPr kumimoji="1" lang="zh-CN" altLang="en-US" dirty="0" smtClean="0"/>
              <a:t>，</a:t>
            </a:r>
            <a:r>
              <a:rPr kumimoji="1" lang="en-US" altLang="zh-CN" dirty="0" smtClean="0"/>
              <a:t>b</a:t>
            </a:r>
            <a:r>
              <a:rPr kumimoji="1" lang="zh-CN" altLang="en-US" dirty="0" smtClean="0"/>
              <a:t>更喜欢</a:t>
            </a:r>
            <a:r>
              <a:rPr kumimoji="1" lang="en-US" altLang="zh-CN" dirty="0" smtClean="0"/>
              <a:t>h(c)</a:t>
            </a:r>
            <a:r>
              <a:rPr kumimoji="1" lang="zh-CN" altLang="en-US" dirty="0" smtClean="0"/>
              <a:t>。</a:t>
            </a:r>
          </a:p>
          <a:p>
            <a:r>
              <a:rPr kumimoji="1" lang="zh-CN" altLang="en-US" dirty="0" smtClean="0"/>
              <a:t>反过来如果对于</a:t>
            </a:r>
            <a:r>
              <a:rPr kumimoji="1" lang="en-US" altLang="zh-CN" dirty="0" smtClean="0"/>
              <a:t>a-&gt;h(a),</a:t>
            </a:r>
            <a:r>
              <a:rPr kumimoji="1" lang="zh-CN" altLang="en-US" dirty="0" smtClean="0"/>
              <a:t> </a:t>
            </a:r>
            <a:r>
              <a:rPr kumimoji="1" lang="en-US" altLang="zh-CN" dirty="0" smtClean="0"/>
              <a:t>b-&gt;h(b)</a:t>
            </a:r>
            <a:r>
              <a:rPr kumimoji="1" lang="zh-CN" altLang="en-US" dirty="0" smtClean="0"/>
              <a:t>，如果更喜欢</a:t>
            </a:r>
            <a:r>
              <a:rPr kumimoji="1" lang="en-US" altLang="zh-CN" dirty="0" smtClean="0"/>
              <a:t>h(b)</a:t>
            </a:r>
            <a:r>
              <a:rPr kumimoji="1" lang="zh-CN" altLang="en-US" dirty="0" smtClean="0"/>
              <a:t>，</a:t>
            </a:r>
            <a:r>
              <a:rPr kumimoji="1" lang="en-US" altLang="zh-CN" dirty="0" smtClean="0"/>
              <a:t>b</a:t>
            </a:r>
            <a:r>
              <a:rPr kumimoji="1" lang="zh-CN" altLang="en-US" dirty="0" smtClean="0"/>
              <a:t>更喜欢</a:t>
            </a:r>
            <a:r>
              <a:rPr kumimoji="1" lang="en-US" altLang="zh-CN" dirty="0" smtClean="0"/>
              <a:t>h(c),</a:t>
            </a:r>
            <a:r>
              <a:rPr kumimoji="1" lang="zh-CN" altLang="en-US" dirty="0" smtClean="0"/>
              <a:t> 那么将</a:t>
            </a:r>
            <a:r>
              <a:rPr kumimoji="1" lang="en-US" altLang="zh-CN" dirty="0" smtClean="0"/>
              <a:t>c</a:t>
            </a:r>
            <a:r>
              <a:rPr kumimoji="1" lang="zh-CN" altLang="en-US" dirty="0" smtClean="0"/>
              <a:t>的房间调整为</a:t>
            </a:r>
            <a:r>
              <a:rPr kumimoji="1" lang="en-US" altLang="zh-CN" dirty="0" smtClean="0"/>
              <a:t>h(a)</a:t>
            </a:r>
            <a:r>
              <a:rPr kumimoji="1" lang="zh-CN" altLang="en-US" dirty="0" smtClean="0"/>
              <a:t>，就得到了更优的方案。</a:t>
            </a:r>
          </a:p>
          <a:p>
            <a:r>
              <a:rPr kumimoji="1" lang="zh-CN" altLang="en-US" dirty="0" smtClean="0"/>
              <a:t>换句话说，如果</a:t>
            </a:r>
            <a:r>
              <a:rPr kumimoji="1" lang="en-US" altLang="zh-CN" dirty="0" smtClean="0"/>
              <a:t>a</a:t>
            </a:r>
            <a:r>
              <a:rPr kumimoji="1" lang="zh-CN" altLang="en-US" dirty="0" smtClean="0"/>
              <a:t>选的不是最喜欢的房子，那么</a:t>
            </a:r>
          </a:p>
          <a:p>
            <a:pPr lvl="1"/>
            <a:r>
              <a:rPr kumimoji="1" lang="zh-CN" altLang="en-US" dirty="0" smtClean="0"/>
              <a:t>之前的房子必须是其他人最喜欢且被选的，否则他可以调整。</a:t>
            </a:r>
          </a:p>
          <a:p>
            <a:pPr lvl="1"/>
            <a:r>
              <a:rPr kumimoji="1" lang="zh-CN" altLang="en-US" dirty="0" smtClean="0"/>
              <a:t>如果是其他人最喜欢的，其他人可以调整。</a:t>
            </a:r>
          </a:p>
        </p:txBody>
      </p:sp>
    </p:spTree>
    <p:extLst>
      <p:ext uri="{BB962C8B-B14F-4D97-AF65-F5344CB8AC3E}">
        <p14:creationId xmlns:p14="http://schemas.microsoft.com/office/powerpoint/2010/main" val="71597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综上所述，每个人只能选自己最喜欢的，和第一个不被别人最喜欢的房子。</a:t>
            </a:r>
          </a:p>
          <a:p>
            <a:r>
              <a:rPr kumimoji="1" lang="zh-CN" altLang="en-US" dirty="0" smtClean="0"/>
              <a:t>这样选是充要的，因为不存在可以调整的连续两个</a:t>
            </a:r>
            <a:r>
              <a:rPr kumimoji="1" lang="en-US" altLang="zh-CN" dirty="0" smtClean="0"/>
              <a:t>+1</a:t>
            </a:r>
            <a:r>
              <a:rPr kumimoji="1" lang="zh-CN" altLang="en-US" dirty="0" smtClean="0"/>
              <a:t>。</a:t>
            </a:r>
          </a:p>
          <a:p>
            <a:r>
              <a:rPr kumimoji="1" lang="zh-CN" altLang="en-US" dirty="0" smtClean="0"/>
              <a:t>所以求出字典序最小的匹配即可。</a:t>
            </a:r>
            <a:endParaRPr kumimoji="1" lang="zh-CN" altLang="en-US" dirty="0"/>
          </a:p>
        </p:txBody>
      </p:sp>
    </p:spTree>
    <p:extLst>
      <p:ext uri="{BB962C8B-B14F-4D97-AF65-F5344CB8AC3E}">
        <p14:creationId xmlns:p14="http://schemas.microsoft.com/office/powerpoint/2010/main" val="147386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LP</a:t>
            </a:r>
            <a:r>
              <a:rPr kumimoji="1" lang="zh-CN" altLang="en-US" dirty="0" smtClean="0"/>
              <a:t>的对偶</a:t>
            </a:r>
            <a:endParaRPr kumimoji="1" lang="zh-CN" altLang="en-US" dirty="0"/>
          </a:p>
        </p:txBody>
      </p:sp>
      <p:sp>
        <p:nvSpPr>
          <p:cNvPr id="3" name="内容占位符 2"/>
          <p:cNvSpPr>
            <a:spLocks noGrp="1"/>
          </p:cNvSpPr>
          <p:nvPr>
            <p:ph idx="1"/>
          </p:nvPr>
        </p:nvSpPr>
        <p:spPr/>
        <p:txBody>
          <a:bodyPr/>
          <a:lstStyle/>
          <a:p>
            <a:r>
              <a:rPr kumimoji="1" lang="zh-CN" altLang="en-US" dirty="0" smtClean="0"/>
              <a:t>假设有</a:t>
            </a:r>
            <a:r>
              <a:rPr kumimoji="1" lang="en-US" altLang="zh-CN" dirty="0" smtClean="0"/>
              <a:t>n</a:t>
            </a:r>
            <a:r>
              <a:rPr kumimoji="1" lang="zh-CN" altLang="en-US" dirty="0" smtClean="0"/>
              <a:t>个限制</a:t>
            </a:r>
            <a:r>
              <a:rPr kumimoji="1" lang="en-US" altLang="zh-CN" dirty="0" smtClean="0"/>
              <a:t>sum</a:t>
            </a:r>
            <a:r>
              <a:rPr kumimoji="1" lang="zh-CN" altLang="en-US" dirty="0" smtClean="0"/>
              <a:t> </a:t>
            </a:r>
            <a:r>
              <a:rPr kumimoji="1" lang="en-US" altLang="zh-CN" dirty="0" smtClean="0"/>
              <a:t>a(</a:t>
            </a:r>
            <a:r>
              <a:rPr kumimoji="1" lang="en-US" altLang="zh-CN" dirty="0" err="1" smtClean="0"/>
              <a:t>i,j</a:t>
            </a:r>
            <a:r>
              <a:rPr kumimoji="1" lang="en-US" altLang="zh-CN" dirty="0" smtClean="0"/>
              <a:t>)</a:t>
            </a:r>
            <a:r>
              <a:rPr kumimoji="1" lang="zh-CN" altLang="en-US" dirty="0" smtClean="0"/>
              <a:t>*</a:t>
            </a:r>
            <a:r>
              <a:rPr kumimoji="1" lang="en-US" altLang="zh-CN" dirty="0" smtClean="0"/>
              <a:t>x(j)&gt;=b(</a:t>
            </a:r>
            <a:r>
              <a:rPr kumimoji="1" lang="en-US" altLang="zh-CN" dirty="0" err="1" smtClean="0"/>
              <a:t>i</a:t>
            </a:r>
            <a:r>
              <a:rPr kumimoji="1" lang="en-US" altLang="zh-CN" dirty="0" smtClean="0"/>
              <a:t>),</a:t>
            </a:r>
            <a:r>
              <a:rPr kumimoji="1" lang="zh-CN" altLang="en-US" dirty="0" smtClean="0"/>
              <a:t> 要求最小化</a:t>
            </a:r>
            <a:r>
              <a:rPr kumimoji="1" lang="en-US" altLang="zh-CN" dirty="0" smtClean="0"/>
              <a:t>sum</a:t>
            </a:r>
            <a:r>
              <a:rPr kumimoji="1" lang="zh-CN" altLang="en-US" dirty="0" smtClean="0"/>
              <a:t> </a:t>
            </a:r>
            <a:r>
              <a:rPr kumimoji="1" lang="en-US" altLang="zh-CN" dirty="0" smtClean="0"/>
              <a:t>c(j)</a:t>
            </a:r>
            <a:r>
              <a:rPr kumimoji="1" lang="zh-CN" altLang="en-US" dirty="0" smtClean="0"/>
              <a:t>*</a:t>
            </a:r>
            <a:r>
              <a:rPr kumimoji="1" lang="en-US" altLang="zh-CN" dirty="0" smtClean="0"/>
              <a:t>x(j)</a:t>
            </a:r>
            <a:r>
              <a:rPr kumimoji="1" lang="zh-CN" altLang="en-US" dirty="0" smtClean="0"/>
              <a:t>。</a:t>
            </a:r>
          </a:p>
          <a:p>
            <a:r>
              <a:rPr kumimoji="1" lang="zh-CN" altLang="en-US" dirty="0" smtClean="0"/>
              <a:t>那么这个问题的对偶问题为</a:t>
            </a:r>
            <a:r>
              <a:rPr kumimoji="1" lang="en-US" altLang="zh-CN" dirty="0" smtClean="0"/>
              <a:t>sum</a:t>
            </a:r>
            <a:r>
              <a:rPr kumimoji="1" lang="zh-CN" altLang="en-US" dirty="0" smtClean="0"/>
              <a:t> </a:t>
            </a:r>
            <a:r>
              <a:rPr kumimoji="1" lang="en-US" altLang="zh-CN" dirty="0" smtClean="0"/>
              <a:t>a(</a:t>
            </a:r>
            <a:r>
              <a:rPr kumimoji="1" lang="en-US" altLang="zh-CN" dirty="0" err="1" smtClean="0"/>
              <a:t>i,j</a:t>
            </a:r>
            <a:r>
              <a:rPr kumimoji="1" lang="en-US" altLang="zh-CN" dirty="0" smtClean="0"/>
              <a:t>)</a:t>
            </a:r>
            <a:r>
              <a:rPr kumimoji="1" lang="zh-CN" altLang="en-US" dirty="0" smtClean="0"/>
              <a:t>*</a:t>
            </a:r>
            <a:r>
              <a:rPr kumimoji="1" lang="en-US" altLang="zh-CN" dirty="0" smtClean="0"/>
              <a:t>y(</a:t>
            </a:r>
            <a:r>
              <a:rPr kumimoji="1" lang="en-US" altLang="zh-CN" dirty="0" err="1" smtClean="0"/>
              <a:t>i</a:t>
            </a:r>
            <a:r>
              <a:rPr kumimoji="1" lang="en-US" altLang="zh-CN" dirty="0" smtClean="0"/>
              <a:t>)&lt;=c(j)</a:t>
            </a:r>
            <a:r>
              <a:rPr kumimoji="1" lang="zh-CN" altLang="en-US" dirty="0" smtClean="0"/>
              <a:t>，最大化</a:t>
            </a:r>
            <a:r>
              <a:rPr kumimoji="1" lang="en-US" altLang="zh-CN" dirty="0" smtClean="0"/>
              <a:t>sum</a:t>
            </a:r>
            <a:r>
              <a:rPr kumimoji="1" lang="zh-CN" altLang="en-US" dirty="0" smtClean="0"/>
              <a:t> </a:t>
            </a:r>
            <a:r>
              <a:rPr kumimoji="1" lang="en-US" altLang="zh-CN" dirty="0" smtClean="0"/>
              <a:t>b(</a:t>
            </a:r>
            <a:r>
              <a:rPr kumimoji="1" lang="en-US" altLang="zh-CN" dirty="0" err="1" smtClean="0"/>
              <a:t>i</a:t>
            </a:r>
            <a:r>
              <a:rPr kumimoji="1" lang="en-US" altLang="zh-CN" dirty="0" smtClean="0"/>
              <a:t>)</a:t>
            </a:r>
            <a:r>
              <a:rPr kumimoji="1" lang="zh-CN" altLang="en-US" dirty="0" smtClean="0"/>
              <a:t>*</a:t>
            </a:r>
            <a:r>
              <a:rPr kumimoji="1" lang="en-US" altLang="zh-CN" dirty="0" smtClean="0"/>
              <a:t>y(</a:t>
            </a:r>
            <a:r>
              <a:rPr kumimoji="1" lang="en-US" altLang="zh-CN" dirty="0" err="1" smtClean="0"/>
              <a:t>i</a:t>
            </a:r>
            <a:r>
              <a:rPr kumimoji="1" lang="en-US" altLang="zh-CN" dirty="0" smtClean="0"/>
              <a:t>)</a:t>
            </a:r>
            <a:endParaRPr kumimoji="1" lang="zh-CN" altLang="en-US" dirty="0" smtClean="0"/>
          </a:p>
          <a:p>
            <a:r>
              <a:rPr kumimoji="1" lang="zh-CN" altLang="en-US" dirty="0" smtClean="0"/>
              <a:t>原始问题的最优解</a:t>
            </a:r>
            <a:r>
              <a:rPr kumimoji="1" lang="en-US" altLang="zh-CN" dirty="0" smtClean="0"/>
              <a:t>=</a:t>
            </a:r>
            <a:r>
              <a:rPr kumimoji="1" lang="zh-CN" altLang="en-US" dirty="0" smtClean="0"/>
              <a:t>对偶问题的最优解</a:t>
            </a:r>
          </a:p>
          <a:p>
            <a:r>
              <a:rPr kumimoji="1" lang="zh-CN" altLang="en-US" dirty="0" smtClean="0"/>
              <a:t>并且任意满足的限制的解有，原始问题</a:t>
            </a:r>
            <a:r>
              <a:rPr kumimoji="1" lang="en-US" altLang="zh-CN" dirty="0" smtClean="0"/>
              <a:t>&gt;=</a:t>
            </a:r>
            <a:r>
              <a:rPr kumimoji="1" lang="zh-CN" altLang="en-US" dirty="0" smtClean="0"/>
              <a:t>对偶问题</a:t>
            </a:r>
          </a:p>
          <a:p>
            <a:r>
              <a:rPr kumimoji="1" lang="zh-CN" altLang="en-US" dirty="0" smtClean="0"/>
              <a:t>最大权匹配</a:t>
            </a:r>
            <a:r>
              <a:rPr kumimoji="1" lang="en-US" altLang="zh-CN" dirty="0" smtClean="0"/>
              <a:t>=</a:t>
            </a:r>
            <a:r>
              <a:rPr kumimoji="1" lang="zh-CN" altLang="en-US" dirty="0" smtClean="0"/>
              <a:t>最小顶标和，且任意顶标和</a:t>
            </a:r>
            <a:r>
              <a:rPr kumimoji="1" lang="en-US" altLang="zh-CN" dirty="0" smtClean="0"/>
              <a:t>&gt;=</a:t>
            </a:r>
            <a:r>
              <a:rPr kumimoji="1" lang="zh-CN" altLang="en-US" dirty="0" smtClean="0"/>
              <a:t>任意匹配和。</a:t>
            </a:r>
            <a:endParaRPr kumimoji="1" lang="zh-CN" altLang="en-US" dirty="0"/>
          </a:p>
        </p:txBody>
      </p:sp>
    </p:spTree>
    <p:extLst>
      <p:ext uri="{BB962C8B-B14F-4D97-AF65-F5344CB8AC3E}">
        <p14:creationId xmlns:p14="http://schemas.microsoft.com/office/powerpoint/2010/main" val="164692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Freelancer's Dreams</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种物品，第</a:t>
            </a:r>
            <a:r>
              <a:rPr kumimoji="1" lang="en-US" altLang="zh-CN" dirty="0" err="1" smtClean="0"/>
              <a:t>i</a:t>
            </a:r>
            <a:r>
              <a:rPr kumimoji="1" lang="zh-CN" altLang="en-US" dirty="0" smtClean="0"/>
              <a:t>个物品买</a:t>
            </a:r>
            <a:r>
              <a:rPr kumimoji="1" lang="en-US" altLang="zh-CN" dirty="0" smtClean="0"/>
              <a:t>1</a:t>
            </a:r>
            <a:r>
              <a:rPr kumimoji="1" lang="zh-CN" altLang="en-US" dirty="0" smtClean="0"/>
              <a:t>份有收益</a:t>
            </a:r>
            <a:r>
              <a:rPr kumimoji="1" lang="en-US" altLang="zh-CN" dirty="0" smtClean="0"/>
              <a:t>(</a:t>
            </a:r>
            <a:r>
              <a:rPr kumimoji="1" lang="en-US" altLang="zh-CN" dirty="0" err="1" smtClean="0"/>
              <a:t>ai,bi</a:t>
            </a:r>
            <a:r>
              <a:rPr kumimoji="1" lang="en-US" altLang="zh-CN" dirty="0" smtClean="0"/>
              <a:t>)(</a:t>
            </a:r>
            <a:r>
              <a:rPr kumimoji="1" lang="zh-CN" altLang="en-US" dirty="0" smtClean="0"/>
              <a:t>可以买实数份</a:t>
            </a:r>
            <a:r>
              <a:rPr kumimoji="1" lang="en-US" altLang="zh-CN" dirty="0" smtClean="0"/>
              <a:t>)</a:t>
            </a:r>
            <a:r>
              <a:rPr kumimoji="1" lang="zh-CN" altLang="en-US" dirty="0" smtClean="0"/>
              <a:t>。</a:t>
            </a:r>
          </a:p>
          <a:p>
            <a:r>
              <a:rPr kumimoji="1" lang="zh-CN" altLang="en-US" dirty="0" smtClean="0"/>
              <a:t>问最少买多少份物品使得</a:t>
            </a:r>
            <a:r>
              <a:rPr kumimoji="1" lang="en-US" altLang="zh-CN" dirty="0" smtClean="0"/>
              <a:t>A</a:t>
            </a:r>
            <a:r>
              <a:rPr kumimoji="1" lang="zh-CN" altLang="en-US" dirty="0" smtClean="0"/>
              <a:t>属性的和超过</a:t>
            </a:r>
            <a:r>
              <a:rPr kumimoji="1" lang="en-US" altLang="zh-CN" dirty="0"/>
              <a:t>p</a:t>
            </a:r>
            <a:r>
              <a:rPr kumimoji="1" lang="en-US" altLang="zh-CN" dirty="0" smtClean="0"/>
              <a:t>,</a:t>
            </a:r>
            <a:r>
              <a:rPr kumimoji="1" lang="zh-CN" altLang="en-US" dirty="0" smtClean="0"/>
              <a:t> </a:t>
            </a:r>
            <a:r>
              <a:rPr kumimoji="1" lang="en-US" altLang="zh-CN" dirty="0" smtClean="0"/>
              <a:t>B</a:t>
            </a:r>
            <a:r>
              <a:rPr kumimoji="1" lang="zh-CN" altLang="en-US" dirty="0" smtClean="0"/>
              <a:t>属性的和超过</a:t>
            </a:r>
            <a:r>
              <a:rPr kumimoji="1" lang="en-US" altLang="zh-CN" dirty="0" smtClean="0"/>
              <a:t>q</a:t>
            </a:r>
            <a:r>
              <a:rPr kumimoji="1" lang="zh-CN" altLang="en-US" dirty="0" smtClean="0"/>
              <a:t>。</a:t>
            </a:r>
          </a:p>
          <a:p>
            <a:endParaRPr kumimoji="1" lang="zh-CN" altLang="en-US" dirty="0"/>
          </a:p>
        </p:txBody>
      </p:sp>
    </p:spTree>
    <p:extLst>
      <p:ext uri="{BB962C8B-B14F-4D97-AF65-F5344CB8AC3E}">
        <p14:creationId xmlns:p14="http://schemas.microsoft.com/office/powerpoint/2010/main" val="111977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问题为在 </a:t>
            </a:r>
            <a:r>
              <a:rPr kumimoji="1" lang="en-US" altLang="zh-CN" dirty="0" smtClean="0"/>
              <a:t>sum</a:t>
            </a:r>
            <a:r>
              <a:rPr kumimoji="1" lang="zh-CN" altLang="en-US" dirty="0" smtClean="0"/>
              <a:t> </a:t>
            </a:r>
            <a:r>
              <a:rPr kumimoji="1" lang="en-US" altLang="zh-CN" dirty="0" err="1" smtClean="0"/>
              <a:t>ai</a:t>
            </a:r>
            <a:r>
              <a:rPr kumimoji="1" lang="zh-CN" altLang="en-US" dirty="0" smtClean="0"/>
              <a:t>*</a:t>
            </a:r>
            <a:r>
              <a:rPr kumimoji="1" lang="en-US" altLang="zh-CN" dirty="0" smtClean="0"/>
              <a:t>xi&gt;=p,</a:t>
            </a:r>
            <a:r>
              <a:rPr kumimoji="1" lang="zh-CN" altLang="en-US" dirty="0" smtClean="0"/>
              <a:t> </a:t>
            </a:r>
            <a:r>
              <a:rPr kumimoji="1" lang="en-US" altLang="zh-CN" dirty="0" smtClean="0"/>
              <a:t>sum</a:t>
            </a:r>
            <a:r>
              <a:rPr kumimoji="1" lang="zh-CN" altLang="en-US" dirty="0" smtClean="0"/>
              <a:t> </a:t>
            </a:r>
            <a:r>
              <a:rPr kumimoji="1" lang="en-US" altLang="zh-CN" dirty="0" smtClean="0"/>
              <a:t>bi</a:t>
            </a:r>
            <a:r>
              <a:rPr kumimoji="1" lang="zh-CN" altLang="en-US" dirty="0" smtClean="0"/>
              <a:t>*</a:t>
            </a:r>
            <a:r>
              <a:rPr kumimoji="1" lang="en-US" altLang="zh-CN" dirty="0" smtClean="0"/>
              <a:t>xi&gt;=q</a:t>
            </a:r>
            <a:r>
              <a:rPr kumimoji="1" lang="zh-CN" altLang="en-US" dirty="0" smtClean="0"/>
              <a:t>的限制下最小化</a:t>
            </a:r>
            <a:r>
              <a:rPr kumimoji="1" lang="en-US" altLang="zh-CN" dirty="0" smtClean="0"/>
              <a:t>sum</a:t>
            </a:r>
            <a:r>
              <a:rPr kumimoji="1" lang="zh-CN" altLang="en-US" dirty="0" smtClean="0"/>
              <a:t> </a:t>
            </a:r>
            <a:r>
              <a:rPr kumimoji="1" lang="en-US" altLang="zh-CN" dirty="0" smtClean="0"/>
              <a:t>xi</a:t>
            </a:r>
            <a:endParaRPr kumimoji="1" lang="zh-CN" altLang="en-US" dirty="0" smtClean="0"/>
          </a:p>
          <a:p>
            <a:r>
              <a:rPr kumimoji="1" lang="zh-CN" altLang="en-US" dirty="0" smtClean="0"/>
              <a:t>对偶为在</a:t>
            </a:r>
            <a:r>
              <a:rPr kumimoji="1" lang="en-US" altLang="zh-CN" dirty="0" err="1" smtClean="0"/>
              <a:t>ai</a:t>
            </a:r>
            <a:r>
              <a:rPr kumimoji="1" lang="zh-CN" altLang="en-US" dirty="0" smtClean="0"/>
              <a:t>*</a:t>
            </a:r>
            <a:r>
              <a:rPr kumimoji="1" lang="en-US" altLang="zh-CN" dirty="0" smtClean="0"/>
              <a:t>y1+bi</a:t>
            </a:r>
            <a:r>
              <a:rPr kumimoji="1" lang="zh-CN" altLang="en-US" dirty="0" smtClean="0"/>
              <a:t>*</a:t>
            </a:r>
            <a:r>
              <a:rPr kumimoji="1" lang="en-US" altLang="zh-CN" dirty="0" smtClean="0"/>
              <a:t>y2&lt;=1</a:t>
            </a:r>
            <a:r>
              <a:rPr kumimoji="1" lang="zh-CN" altLang="en-US" dirty="0" smtClean="0"/>
              <a:t>的限制下，最大化</a:t>
            </a:r>
            <a:r>
              <a:rPr kumimoji="1" lang="en-US" altLang="zh-CN" dirty="0" smtClean="0"/>
              <a:t>p</a:t>
            </a:r>
            <a:r>
              <a:rPr kumimoji="1" lang="zh-CN" altLang="en-US" dirty="0" smtClean="0"/>
              <a:t>*</a:t>
            </a:r>
            <a:r>
              <a:rPr kumimoji="1" lang="en-US" altLang="zh-CN" dirty="0" smtClean="0"/>
              <a:t>y1+q</a:t>
            </a:r>
            <a:r>
              <a:rPr kumimoji="1" lang="zh-CN" altLang="en-US" dirty="0" smtClean="0"/>
              <a:t>*</a:t>
            </a:r>
            <a:r>
              <a:rPr kumimoji="1" lang="en-US" altLang="zh-CN" dirty="0" smtClean="0"/>
              <a:t>y2</a:t>
            </a:r>
            <a:endParaRPr kumimoji="1" lang="zh-CN" altLang="en-US" dirty="0" smtClean="0"/>
          </a:p>
          <a:p>
            <a:r>
              <a:rPr kumimoji="1" lang="zh-CN" altLang="en-US" dirty="0" smtClean="0"/>
              <a:t>使用三分即可。</a:t>
            </a:r>
            <a:endParaRPr kumimoji="1" lang="zh-CN" altLang="en-US" dirty="0" smtClean="0"/>
          </a:p>
        </p:txBody>
      </p:sp>
    </p:spTree>
    <p:extLst>
      <p:ext uri="{BB962C8B-B14F-4D97-AF65-F5344CB8AC3E}">
        <p14:creationId xmlns:p14="http://schemas.microsoft.com/office/powerpoint/2010/main" val="81736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由之前的分析，当且仅当每个连通块的个数为偶数满足条件。</a:t>
            </a:r>
          </a:p>
          <a:p>
            <a:r>
              <a:rPr kumimoji="1" lang="zh-CN" altLang="en-US" dirty="0" smtClean="0"/>
              <a:t>方法</a:t>
            </a:r>
            <a:r>
              <a:rPr kumimoji="1" lang="en-US" altLang="zh-CN" dirty="0" smtClean="0"/>
              <a:t>1:</a:t>
            </a:r>
            <a:r>
              <a:rPr kumimoji="1" lang="zh-CN" altLang="en-US" dirty="0" smtClean="0"/>
              <a:t> 动态维护连通性和两端为奇数边的最小值。</a:t>
            </a:r>
          </a:p>
          <a:p>
            <a:r>
              <a:rPr kumimoji="1" lang="zh-CN" altLang="en-US" dirty="0" smtClean="0"/>
              <a:t>找到一个环之后如果删去了奇数边，那么路径上所有的边奇偶性都要修改。</a:t>
            </a:r>
          </a:p>
          <a:p>
            <a:r>
              <a:rPr kumimoji="1" lang="zh-CN" altLang="en-US" dirty="0" smtClean="0"/>
              <a:t>由于答案递减，可以暴力往下减答案找到一个奇数边即可。</a:t>
            </a:r>
          </a:p>
          <a:p>
            <a:r>
              <a:rPr kumimoji="1" lang="zh-CN" altLang="en-US" dirty="0" smtClean="0"/>
              <a:t>方法</a:t>
            </a:r>
            <a:r>
              <a:rPr kumimoji="1" lang="en-US" altLang="zh-CN" dirty="0" smtClean="0"/>
              <a:t>2:</a:t>
            </a:r>
            <a:r>
              <a:rPr kumimoji="1" lang="zh-CN" altLang="en-US" dirty="0" smtClean="0"/>
              <a:t> 分治，记</a:t>
            </a:r>
            <a:r>
              <a:rPr kumimoji="1" lang="en-US" altLang="zh-CN" dirty="0" smtClean="0"/>
              <a:t>[l,</a:t>
            </a:r>
            <a:r>
              <a:rPr kumimoji="1" lang="zh-CN" altLang="en-US" dirty="0" smtClean="0"/>
              <a:t> </a:t>
            </a:r>
            <a:r>
              <a:rPr kumimoji="1" lang="en-US" altLang="zh-CN" dirty="0" smtClean="0"/>
              <a:t>r]</a:t>
            </a:r>
            <a:r>
              <a:rPr kumimoji="1" lang="zh-CN" altLang="en-US" dirty="0" smtClean="0"/>
              <a:t>之间的答案在</a:t>
            </a:r>
            <a:r>
              <a:rPr kumimoji="1" lang="en-US" altLang="zh-CN" dirty="0" smtClean="0"/>
              <a:t>[lo,</a:t>
            </a:r>
            <a:r>
              <a:rPr kumimoji="1" lang="zh-CN" altLang="en-US" dirty="0" smtClean="0"/>
              <a:t> </a:t>
            </a:r>
            <a:r>
              <a:rPr kumimoji="1" lang="en-US" altLang="zh-CN" dirty="0" smtClean="0"/>
              <a:t>hi]</a:t>
            </a:r>
            <a:r>
              <a:rPr kumimoji="1" lang="zh-CN" altLang="en-US" dirty="0" smtClean="0"/>
              <a:t>之间，首先考虑</a:t>
            </a:r>
            <a:r>
              <a:rPr kumimoji="1" lang="en-US" altLang="zh-CN" dirty="0" smtClean="0"/>
              <a:t>mid</a:t>
            </a:r>
            <a:r>
              <a:rPr kumimoji="1" lang="zh-CN" altLang="en-US" dirty="0" smtClean="0"/>
              <a:t>的点，从</a:t>
            </a:r>
            <a:r>
              <a:rPr kumimoji="1" lang="en-US" altLang="zh-CN" dirty="0" smtClean="0"/>
              <a:t>lo</a:t>
            </a:r>
            <a:r>
              <a:rPr kumimoji="1" lang="zh-CN" altLang="en-US" dirty="0" smtClean="0"/>
              <a:t>到</a:t>
            </a:r>
            <a:r>
              <a:rPr kumimoji="1" lang="en-US" altLang="zh-CN" dirty="0" smtClean="0"/>
              <a:t>hi</a:t>
            </a:r>
            <a:r>
              <a:rPr kumimoji="1" lang="zh-CN" altLang="en-US" dirty="0" smtClean="0"/>
              <a:t>加边直到没有奇连通分量即可。然后递归求解。</a:t>
            </a:r>
          </a:p>
          <a:p>
            <a:r>
              <a:rPr kumimoji="1" lang="zh-CN" altLang="en-US" dirty="0" smtClean="0"/>
              <a:t>用并查集保留边的连通性和撤销。</a:t>
            </a:r>
            <a:endParaRPr kumimoji="1" lang="zh-CN" altLang="en-US" dirty="0"/>
          </a:p>
        </p:txBody>
      </p:sp>
    </p:spTree>
    <p:extLst>
      <p:ext uri="{BB962C8B-B14F-4D97-AF65-F5344CB8AC3E}">
        <p14:creationId xmlns:p14="http://schemas.microsoft.com/office/powerpoint/2010/main" val="136864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最大费用循环流</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3381661" y="2040604"/>
            <a:ext cx="3517900" cy="3517900"/>
          </a:xfrm>
          <a:prstGeom prst="rect">
            <a:avLst/>
          </a:prstGeom>
        </p:spPr>
      </p:pic>
    </p:spTree>
    <p:extLst>
      <p:ext uri="{BB962C8B-B14F-4D97-AF65-F5344CB8AC3E}">
        <p14:creationId xmlns:p14="http://schemas.microsoft.com/office/powerpoint/2010/main" val="625157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ZJOI</a:t>
            </a:r>
            <a:r>
              <a:rPr kumimoji="1" lang="zh-CN" altLang="en-US" dirty="0" smtClean="0"/>
              <a:t> </a:t>
            </a:r>
            <a:r>
              <a:rPr kumimoji="1" lang="zh-CN" altLang="en-US" dirty="0" smtClean="0"/>
              <a:t>防守战线</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个点，在第</a:t>
            </a:r>
            <a:r>
              <a:rPr kumimoji="1" lang="en-US" altLang="zh-CN" dirty="0" err="1" smtClean="0"/>
              <a:t>i</a:t>
            </a:r>
            <a:r>
              <a:rPr kumimoji="1" lang="zh-CN" altLang="en-US" dirty="0" smtClean="0"/>
              <a:t>个点放一个人的代价为</a:t>
            </a:r>
            <a:r>
              <a:rPr kumimoji="1" lang="en-US" altLang="zh-CN" dirty="0" smtClean="0"/>
              <a:t>di</a:t>
            </a:r>
            <a:r>
              <a:rPr kumimoji="1" lang="zh-CN" altLang="en-US" dirty="0" smtClean="0"/>
              <a:t>。</a:t>
            </a:r>
          </a:p>
          <a:p>
            <a:r>
              <a:rPr kumimoji="1" lang="zh-CN" altLang="en-US" dirty="0" smtClean="0"/>
              <a:t>有</a:t>
            </a:r>
            <a:r>
              <a:rPr kumimoji="1" lang="en-US" altLang="zh-CN" dirty="0" smtClean="0"/>
              <a:t>m</a:t>
            </a:r>
            <a:r>
              <a:rPr kumimoji="1" lang="zh-CN" altLang="en-US" dirty="0" smtClean="0"/>
              <a:t>个限制，为在</a:t>
            </a:r>
            <a:r>
              <a:rPr kumimoji="1" lang="en-US" altLang="zh-CN" dirty="0" smtClean="0"/>
              <a:t>[</a:t>
            </a:r>
            <a:r>
              <a:rPr kumimoji="1" lang="en-US" altLang="zh-CN" dirty="0" err="1" smtClean="0"/>
              <a:t>l,r</a:t>
            </a:r>
            <a:r>
              <a:rPr kumimoji="1" lang="en-US" altLang="zh-CN" dirty="0" smtClean="0"/>
              <a:t>]</a:t>
            </a:r>
            <a:r>
              <a:rPr kumimoji="1" lang="zh-CN" altLang="en-US" dirty="0" smtClean="0"/>
              <a:t>这一段内至少放</a:t>
            </a:r>
            <a:r>
              <a:rPr kumimoji="1" lang="en-US" altLang="zh-CN" dirty="0" smtClean="0"/>
              <a:t>ci</a:t>
            </a:r>
            <a:r>
              <a:rPr kumimoji="1" lang="zh-CN" altLang="en-US" dirty="0" smtClean="0"/>
              <a:t>个人。</a:t>
            </a:r>
          </a:p>
          <a:p>
            <a:r>
              <a:rPr kumimoji="1" lang="zh-CN" altLang="en-US" dirty="0" smtClean="0"/>
              <a:t>问最小代价。</a:t>
            </a:r>
            <a:endParaRPr kumimoji="1" lang="zh-CN" altLang="en-US" dirty="0"/>
          </a:p>
        </p:txBody>
      </p:sp>
    </p:spTree>
    <p:extLst>
      <p:ext uri="{BB962C8B-B14F-4D97-AF65-F5344CB8AC3E}">
        <p14:creationId xmlns:p14="http://schemas.microsoft.com/office/powerpoint/2010/main" val="1273860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记</a:t>
            </a:r>
            <a:r>
              <a:rPr kumimoji="1" lang="en-US" altLang="zh-CN" dirty="0" smtClean="0"/>
              <a:t>s(</a:t>
            </a:r>
            <a:r>
              <a:rPr kumimoji="1" lang="en-US" altLang="zh-CN" dirty="0" err="1" smtClean="0"/>
              <a:t>i</a:t>
            </a:r>
            <a:r>
              <a:rPr kumimoji="1" lang="en-US" altLang="zh-CN" dirty="0" smtClean="0"/>
              <a:t>)</a:t>
            </a:r>
            <a:r>
              <a:rPr kumimoji="1" lang="zh-CN" altLang="en-US" dirty="0" smtClean="0"/>
              <a:t>为前缀和</a:t>
            </a:r>
            <a:r>
              <a:rPr kumimoji="1" lang="en-US" altLang="zh-CN" dirty="0" smtClean="0"/>
              <a:t>,</a:t>
            </a:r>
            <a:r>
              <a:rPr kumimoji="1" lang="zh-CN" altLang="en-US" dirty="0" smtClean="0"/>
              <a:t> </a:t>
            </a:r>
            <a:r>
              <a:rPr kumimoji="1" lang="en-US" altLang="zh-CN" dirty="0" smtClean="0"/>
              <a:t>v(</a:t>
            </a:r>
            <a:r>
              <a:rPr kumimoji="1" lang="en-US" altLang="zh-CN" dirty="0" err="1" smtClean="0"/>
              <a:t>i</a:t>
            </a:r>
            <a:r>
              <a:rPr kumimoji="1" lang="en-US" altLang="zh-CN" dirty="0" smtClean="0"/>
              <a:t>)</a:t>
            </a:r>
            <a:r>
              <a:rPr kumimoji="1" lang="zh-CN" altLang="en-US" dirty="0" smtClean="0"/>
              <a:t>表示第</a:t>
            </a:r>
            <a:r>
              <a:rPr kumimoji="1" lang="en-US" altLang="zh-CN" dirty="0" err="1" smtClean="0"/>
              <a:t>i</a:t>
            </a:r>
            <a:r>
              <a:rPr kumimoji="1" lang="zh-CN" altLang="en-US" dirty="0" smtClean="0"/>
              <a:t>个选了几个。</a:t>
            </a:r>
          </a:p>
          <a:p>
            <a:r>
              <a:rPr kumimoji="1" lang="zh-CN" altLang="en-US" dirty="0" smtClean="0"/>
              <a:t>所以有</a:t>
            </a:r>
            <a:r>
              <a:rPr kumimoji="1" lang="en-US" altLang="zh-CN" dirty="0" smtClean="0"/>
              <a:t>s(</a:t>
            </a:r>
            <a:r>
              <a:rPr kumimoji="1" lang="en-US" altLang="zh-CN" dirty="0" err="1" smtClean="0"/>
              <a:t>i</a:t>
            </a:r>
            <a:r>
              <a:rPr kumimoji="1" lang="en-US" altLang="zh-CN" dirty="0" smtClean="0"/>
              <a:t>)&gt;=v(</a:t>
            </a:r>
            <a:r>
              <a:rPr kumimoji="1" lang="en-US" altLang="zh-CN" dirty="0" err="1" smtClean="0"/>
              <a:t>i</a:t>
            </a:r>
            <a:r>
              <a:rPr kumimoji="1" lang="en-US" altLang="zh-CN" dirty="0" smtClean="0"/>
              <a:t>)+s(i-1)</a:t>
            </a:r>
            <a:r>
              <a:rPr kumimoji="1" lang="zh-CN" altLang="en-US" dirty="0" smtClean="0"/>
              <a:t>以及</a:t>
            </a:r>
            <a:r>
              <a:rPr kumimoji="1" lang="en-US" altLang="zh-CN" dirty="0" smtClean="0"/>
              <a:t>s(r)-s(l-1)&gt;=c</a:t>
            </a:r>
            <a:r>
              <a:rPr kumimoji="1" lang="zh-CN" altLang="en-US" dirty="0" smtClean="0"/>
              <a:t>这样的限制。</a:t>
            </a:r>
          </a:p>
          <a:p>
            <a:r>
              <a:rPr kumimoji="1" lang="zh-CN" altLang="en-US" dirty="0" smtClean="0"/>
              <a:t>然后最小化</a:t>
            </a:r>
            <a:r>
              <a:rPr kumimoji="1" lang="en-US" altLang="zh-CN" dirty="0" smtClean="0"/>
              <a:t>sum</a:t>
            </a:r>
            <a:r>
              <a:rPr kumimoji="1" lang="zh-CN" altLang="en-US" dirty="0" smtClean="0"/>
              <a:t> </a:t>
            </a:r>
            <a:r>
              <a:rPr kumimoji="1" lang="en-US" altLang="zh-CN" dirty="0" smtClean="0"/>
              <a:t>vi</a:t>
            </a:r>
            <a:r>
              <a:rPr kumimoji="1" lang="zh-CN" altLang="en-US" dirty="0" smtClean="0"/>
              <a:t>*</a:t>
            </a:r>
            <a:r>
              <a:rPr kumimoji="1" lang="en-US" altLang="zh-CN" dirty="0" smtClean="0"/>
              <a:t>di</a:t>
            </a:r>
            <a:r>
              <a:rPr kumimoji="1" lang="zh-CN" altLang="en-US" dirty="0" smtClean="0"/>
              <a:t>。</a:t>
            </a:r>
          </a:p>
          <a:p>
            <a:r>
              <a:rPr kumimoji="1" lang="zh-CN" altLang="en-US" dirty="0" smtClean="0"/>
              <a:t>对于</a:t>
            </a:r>
            <a:r>
              <a:rPr kumimoji="1" lang="en-US" altLang="zh-CN" dirty="0" smtClean="0"/>
              <a:t>s(r)-s(l-1)&gt;=c</a:t>
            </a:r>
            <a:r>
              <a:rPr kumimoji="1" lang="zh-CN" altLang="en-US" dirty="0" smtClean="0"/>
              <a:t>可以加入辅助变量</a:t>
            </a:r>
            <a:r>
              <a:rPr kumimoji="1" lang="en-US" altLang="zh-CN" dirty="0" smtClean="0"/>
              <a:t>w(</a:t>
            </a:r>
            <a:r>
              <a:rPr kumimoji="1" lang="en-US" altLang="zh-CN" dirty="0" err="1" smtClean="0"/>
              <a:t>i</a:t>
            </a:r>
            <a:r>
              <a:rPr kumimoji="1" lang="en-US" altLang="zh-CN" dirty="0" smtClean="0"/>
              <a:t>)</a:t>
            </a:r>
            <a:r>
              <a:rPr kumimoji="1" lang="zh-CN" altLang="en-US" dirty="0" smtClean="0"/>
              <a:t>，然后把</a:t>
            </a:r>
            <a:r>
              <a:rPr kumimoji="1" lang="en-US" altLang="zh-CN" dirty="0" smtClean="0"/>
              <a:t>w(</a:t>
            </a:r>
            <a:r>
              <a:rPr kumimoji="1" lang="en-US" altLang="zh-CN" dirty="0" err="1" smtClean="0"/>
              <a:t>i</a:t>
            </a:r>
            <a:r>
              <a:rPr kumimoji="1" lang="en-US" altLang="zh-CN" dirty="0" smtClean="0"/>
              <a:t>)</a:t>
            </a:r>
            <a:r>
              <a:rPr kumimoji="1" lang="zh-CN" altLang="en-US" dirty="0" smtClean="0"/>
              <a:t>对应的权值设成</a:t>
            </a:r>
            <a:r>
              <a:rPr kumimoji="1" lang="en-US" altLang="zh-CN" dirty="0" err="1" smtClean="0"/>
              <a:t>inf</a:t>
            </a:r>
            <a:r>
              <a:rPr kumimoji="1" lang="zh-CN" altLang="en-US" dirty="0" smtClean="0"/>
              <a:t>。</a:t>
            </a:r>
          </a:p>
          <a:p>
            <a:r>
              <a:rPr kumimoji="1" lang="zh-CN" altLang="en-US" dirty="0" smtClean="0"/>
              <a:t>所以就转化为经典模型，对偶后用费用流解决。</a:t>
            </a:r>
            <a:endParaRPr kumimoji="1" lang="zh-CN" altLang="en-US" dirty="0"/>
          </a:p>
        </p:txBody>
      </p:sp>
      <p:pic>
        <p:nvPicPr>
          <p:cNvPr id="4" name="图片 3"/>
          <p:cNvPicPr>
            <a:picLocks noChangeAspect="1"/>
          </p:cNvPicPr>
          <p:nvPr/>
        </p:nvPicPr>
        <p:blipFill>
          <a:blip r:embed="rId2"/>
          <a:stretch>
            <a:fillRect/>
          </a:stretch>
        </p:blipFill>
        <p:spPr>
          <a:xfrm>
            <a:off x="5323332" y="298450"/>
            <a:ext cx="3886200" cy="1231900"/>
          </a:xfrm>
          <a:prstGeom prst="rect">
            <a:avLst/>
          </a:prstGeom>
        </p:spPr>
      </p:pic>
    </p:spTree>
    <p:extLst>
      <p:ext uri="{BB962C8B-B14F-4D97-AF65-F5344CB8AC3E}">
        <p14:creationId xmlns:p14="http://schemas.microsoft.com/office/powerpoint/2010/main" val="867398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Farmville</a:t>
            </a:r>
            <a:endParaRPr kumimoji="1"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种植物，每种植物生长需要</a:t>
            </a:r>
            <a:r>
              <a:rPr lang="en-US" altLang="zh-CN" dirty="0" err="1"/>
              <a:t>ti</a:t>
            </a:r>
            <a:r>
              <a:rPr lang="zh-CN" altLang="en-US" dirty="0"/>
              <a:t>的</a:t>
            </a:r>
            <a:r>
              <a:rPr lang="zh-CN" altLang="en-US" dirty="0" smtClean="0"/>
              <a:t>时间。</a:t>
            </a:r>
          </a:p>
          <a:p>
            <a:r>
              <a:rPr lang="zh-CN" altLang="en-US" dirty="0" smtClean="0"/>
              <a:t>现在</a:t>
            </a:r>
            <a:r>
              <a:rPr lang="zh-CN" altLang="en-US" dirty="0"/>
              <a:t>有若干条限制</a:t>
            </a:r>
            <a:r>
              <a:rPr lang="en-US" altLang="zh-CN" dirty="0" err="1"/>
              <a:t>xi,yi</a:t>
            </a:r>
            <a:r>
              <a:rPr lang="zh-CN" altLang="en-US" dirty="0"/>
              <a:t>，表示植物</a:t>
            </a:r>
            <a:r>
              <a:rPr lang="en-US" altLang="zh-CN" dirty="0" err="1"/>
              <a:t>yi</a:t>
            </a:r>
            <a:r>
              <a:rPr lang="zh-CN" altLang="en-US" dirty="0"/>
              <a:t>要等</a:t>
            </a:r>
            <a:r>
              <a:rPr lang="en-US" altLang="zh-CN" dirty="0"/>
              <a:t>xi</a:t>
            </a:r>
            <a:r>
              <a:rPr lang="zh-CN" altLang="en-US" dirty="0"/>
              <a:t>生长完了他才能开始生成长</a:t>
            </a:r>
            <a:r>
              <a:rPr lang="zh-CN" altLang="en-US" dirty="0" smtClean="0"/>
              <a:t>。</a:t>
            </a:r>
          </a:p>
          <a:p>
            <a:r>
              <a:rPr lang="zh-CN" altLang="en-US" dirty="0" smtClean="0"/>
              <a:t>对于</a:t>
            </a:r>
            <a:r>
              <a:rPr lang="zh-CN" altLang="en-US" dirty="0"/>
              <a:t>每种植物，可以用</a:t>
            </a:r>
            <a:r>
              <a:rPr lang="en-US" altLang="zh-CN" dirty="0"/>
              <a:t>ci</a:t>
            </a:r>
            <a:r>
              <a:rPr lang="zh-CN" altLang="en-US" dirty="0"/>
              <a:t>的代价使其生长时间减</a:t>
            </a:r>
            <a:r>
              <a:rPr lang="en-US" altLang="zh-CN" dirty="0"/>
              <a:t>1</a:t>
            </a:r>
            <a:r>
              <a:rPr lang="zh-CN" altLang="en-US" dirty="0"/>
              <a:t>，可以重复使用，但最多减为</a:t>
            </a:r>
            <a:r>
              <a:rPr lang="en-US" altLang="zh-CN" dirty="0"/>
              <a:t>0</a:t>
            </a:r>
            <a:r>
              <a:rPr lang="zh-CN" altLang="en-US" dirty="0" smtClean="0"/>
              <a:t>。</a:t>
            </a:r>
          </a:p>
          <a:p>
            <a:r>
              <a:rPr lang="zh-CN" altLang="en-US" dirty="0" smtClean="0"/>
              <a:t>问</a:t>
            </a:r>
            <a:r>
              <a:rPr lang="zh-CN" altLang="en-US" dirty="0"/>
              <a:t>最少要多少时间所有植物才能长完。 </a:t>
            </a:r>
            <a:endParaRPr lang="zh-CN" altLang="en-US" dirty="0" smtClean="0"/>
          </a:p>
          <a:p>
            <a:r>
              <a:rPr kumimoji="1" lang="en-US" altLang="zh-CN" dirty="0"/>
              <a:t>n</a:t>
            </a:r>
            <a:r>
              <a:rPr kumimoji="1" lang="en-US" altLang="zh-CN" dirty="0" smtClean="0"/>
              <a:t>&lt;=50</a:t>
            </a:r>
            <a:endParaRPr kumimoji="1" lang="zh-CN" altLang="en-US" dirty="0"/>
          </a:p>
        </p:txBody>
      </p:sp>
    </p:spTree>
    <p:extLst>
      <p:ext uri="{BB962C8B-B14F-4D97-AF65-F5344CB8AC3E}">
        <p14:creationId xmlns:p14="http://schemas.microsoft.com/office/powerpoint/2010/main" val="1889705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二分答案</a:t>
            </a:r>
            <a:r>
              <a:rPr kumimoji="1" lang="en-US" altLang="zh-CN" dirty="0" smtClean="0"/>
              <a:t>T</a:t>
            </a:r>
            <a:r>
              <a:rPr kumimoji="1" lang="zh-CN" altLang="en-US" dirty="0" smtClean="0"/>
              <a:t>之后转化成求最小费用。</a:t>
            </a:r>
          </a:p>
          <a:p>
            <a:r>
              <a:rPr kumimoji="1" lang="zh-CN" altLang="en-US" dirty="0" smtClean="0"/>
              <a:t>加超级源和超级汇。</a:t>
            </a:r>
          </a:p>
          <a:p>
            <a:r>
              <a:rPr kumimoji="1" lang="zh-CN" altLang="en-US" dirty="0" smtClean="0"/>
              <a:t>记每个植物生长的时间为</a:t>
            </a:r>
            <a:r>
              <a:rPr kumimoji="1" lang="en-US" altLang="zh-CN" dirty="0" smtClean="0"/>
              <a:t>xi,</a:t>
            </a:r>
            <a:r>
              <a:rPr kumimoji="1" lang="zh-CN" altLang="en-US" dirty="0" smtClean="0"/>
              <a:t>结束的时间为</a:t>
            </a:r>
            <a:r>
              <a:rPr kumimoji="1" lang="en-US" altLang="zh-CN" dirty="0" err="1" smtClean="0"/>
              <a:t>yi</a:t>
            </a:r>
            <a:r>
              <a:rPr kumimoji="1" lang="en-US" altLang="zh-CN" dirty="0" smtClean="0"/>
              <a:t>,</a:t>
            </a:r>
            <a:r>
              <a:rPr kumimoji="1" lang="zh-CN" altLang="en-US" dirty="0" smtClean="0"/>
              <a:t>减少的时间为</a:t>
            </a:r>
            <a:r>
              <a:rPr kumimoji="1" lang="en-US" altLang="zh-CN" dirty="0" smtClean="0"/>
              <a:t>di</a:t>
            </a:r>
            <a:r>
              <a:rPr kumimoji="1" lang="zh-CN" altLang="en-US" dirty="0" smtClean="0"/>
              <a:t>。</a:t>
            </a:r>
          </a:p>
          <a:p>
            <a:r>
              <a:rPr kumimoji="1" lang="zh-CN" altLang="en-US" dirty="0" smtClean="0"/>
              <a:t>那么限制为 </a:t>
            </a:r>
            <a:r>
              <a:rPr kumimoji="1" lang="en-US" altLang="zh-CN" dirty="0" err="1" smtClean="0"/>
              <a:t>yi</a:t>
            </a:r>
            <a:r>
              <a:rPr kumimoji="1" lang="en-US" altLang="zh-CN" dirty="0" smtClean="0"/>
              <a:t>&gt;=</a:t>
            </a:r>
            <a:r>
              <a:rPr kumimoji="1" lang="en-US" altLang="zh-CN" dirty="0" err="1" smtClean="0"/>
              <a:t>xi+ti-di</a:t>
            </a:r>
            <a:r>
              <a:rPr kumimoji="1" lang="en-US" altLang="zh-CN" dirty="0" smtClean="0"/>
              <a:t>,</a:t>
            </a:r>
            <a:r>
              <a:rPr kumimoji="1" lang="zh-CN" altLang="en-US" dirty="0" smtClean="0"/>
              <a:t> </a:t>
            </a:r>
            <a:r>
              <a:rPr kumimoji="1" lang="en-US" altLang="zh-CN" dirty="0" err="1" smtClean="0"/>
              <a:t>xj</a:t>
            </a:r>
            <a:r>
              <a:rPr kumimoji="1" lang="en-US" altLang="zh-CN" dirty="0" smtClean="0"/>
              <a:t>&gt;=</a:t>
            </a:r>
            <a:r>
              <a:rPr kumimoji="1" lang="en-US" altLang="zh-CN" dirty="0" err="1" smtClean="0"/>
              <a:t>yi</a:t>
            </a:r>
            <a:r>
              <a:rPr kumimoji="1" lang="en-US" altLang="zh-CN" dirty="0" smtClean="0"/>
              <a:t>,</a:t>
            </a:r>
            <a:r>
              <a:rPr kumimoji="1" lang="zh-CN" altLang="en-US" dirty="0" smtClean="0"/>
              <a:t> </a:t>
            </a:r>
            <a:r>
              <a:rPr kumimoji="1" lang="en-US" altLang="zh-CN" dirty="0" err="1" smtClean="0"/>
              <a:t>ys+T</a:t>
            </a:r>
            <a:r>
              <a:rPr kumimoji="1" lang="en-US" altLang="zh-CN" dirty="0" smtClean="0"/>
              <a:t>&gt;=</a:t>
            </a:r>
            <a:r>
              <a:rPr kumimoji="1" lang="en-US" altLang="zh-CN" dirty="0" err="1" smtClean="0"/>
              <a:t>xt</a:t>
            </a:r>
            <a:r>
              <a:rPr kumimoji="1" lang="en-US" altLang="zh-CN" dirty="0" smtClean="0"/>
              <a:t>,</a:t>
            </a:r>
            <a:r>
              <a:rPr kumimoji="1" lang="zh-CN" altLang="en-US" dirty="0" smtClean="0"/>
              <a:t> 最小化</a:t>
            </a:r>
            <a:r>
              <a:rPr kumimoji="1" lang="en-US" altLang="zh-CN" dirty="0" smtClean="0"/>
              <a:t>sum</a:t>
            </a:r>
            <a:r>
              <a:rPr kumimoji="1" lang="zh-CN" altLang="en-US" dirty="0" smtClean="0"/>
              <a:t> </a:t>
            </a:r>
            <a:r>
              <a:rPr kumimoji="1" lang="en-US" altLang="zh-CN" dirty="0" smtClean="0"/>
              <a:t>di</a:t>
            </a:r>
            <a:r>
              <a:rPr kumimoji="1" lang="zh-CN" altLang="en-US" dirty="0" smtClean="0"/>
              <a:t>*</a:t>
            </a:r>
            <a:r>
              <a:rPr kumimoji="1" lang="en-US" altLang="zh-CN" dirty="0" smtClean="0"/>
              <a:t>ci</a:t>
            </a:r>
            <a:endParaRPr kumimoji="1" lang="zh-CN" altLang="en-US" dirty="0"/>
          </a:p>
        </p:txBody>
      </p:sp>
      <p:pic>
        <p:nvPicPr>
          <p:cNvPr id="4" name="图片 3"/>
          <p:cNvPicPr>
            <a:picLocks noChangeAspect="1"/>
          </p:cNvPicPr>
          <p:nvPr/>
        </p:nvPicPr>
        <p:blipFill>
          <a:blip r:embed="rId2"/>
          <a:stretch>
            <a:fillRect/>
          </a:stretch>
        </p:blipFill>
        <p:spPr>
          <a:xfrm>
            <a:off x="5323332" y="298450"/>
            <a:ext cx="3886200" cy="1231900"/>
          </a:xfrm>
          <a:prstGeom prst="rect">
            <a:avLst/>
          </a:prstGeom>
        </p:spPr>
      </p:pic>
    </p:spTree>
    <p:extLst>
      <p:ext uri="{BB962C8B-B14F-4D97-AF65-F5344CB8AC3E}">
        <p14:creationId xmlns:p14="http://schemas.microsoft.com/office/powerpoint/2010/main" val="1356676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Rikka</a:t>
            </a:r>
            <a:r>
              <a:rPr lang="en-US" altLang="zh-CN" dirty="0"/>
              <a:t> with </a:t>
            </a:r>
            <a:r>
              <a:rPr lang="en-US" altLang="zh-CN" dirty="0" smtClean="0"/>
              <a:t>Flow</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a:t>
            </a:r>
            <a:r>
              <a:rPr kumimoji="1" lang="en-US" altLang="zh-CN" dirty="0" smtClean="0"/>
              <a:t>n</a:t>
            </a:r>
            <a:r>
              <a:rPr kumimoji="1" lang="zh-CN" altLang="en-US" dirty="0" smtClean="0"/>
              <a:t>个点</a:t>
            </a:r>
            <a:r>
              <a:rPr kumimoji="1" lang="en-US" altLang="zh-CN" dirty="0" smtClean="0"/>
              <a:t>m</a:t>
            </a:r>
            <a:r>
              <a:rPr kumimoji="1" lang="zh-CN" altLang="en-US" dirty="0" smtClean="0"/>
              <a:t>条边的网络，可以花</a:t>
            </a:r>
            <a:r>
              <a:rPr kumimoji="1" lang="en-US" altLang="zh-CN" dirty="0" smtClean="0"/>
              <a:t>x</a:t>
            </a:r>
            <a:r>
              <a:rPr kumimoji="1" lang="zh-CN" altLang="en-US" dirty="0" smtClean="0"/>
              <a:t>的代价将一条边的费用减小</a:t>
            </a:r>
            <a:r>
              <a:rPr kumimoji="1" lang="en-US" altLang="zh-CN" dirty="0" smtClean="0"/>
              <a:t>x</a:t>
            </a:r>
            <a:r>
              <a:rPr kumimoji="1" lang="zh-CN" altLang="en-US" dirty="0" smtClean="0"/>
              <a:t>，但是不能减到负数。</a:t>
            </a:r>
          </a:p>
          <a:p>
            <a:r>
              <a:rPr kumimoji="1" lang="zh-CN" altLang="en-US" dirty="0" smtClean="0"/>
              <a:t>问最少多少代价使得这个图的最大费用循环流的费用不超过</a:t>
            </a:r>
            <a:r>
              <a:rPr kumimoji="1" lang="en-US" altLang="zh-CN" dirty="0" smtClean="0"/>
              <a:t>c</a:t>
            </a:r>
            <a:r>
              <a:rPr kumimoji="1" lang="zh-CN" altLang="en-US" dirty="0" smtClean="0"/>
              <a:t>。</a:t>
            </a:r>
          </a:p>
          <a:p>
            <a:endParaRPr kumimoji="1" lang="zh-CN" altLang="en-US" dirty="0"/>
          </a:p>
        </p:txBody>
      </p:sp>
    </p:spTree>
    <p:extLst>
      <p:ext uri="{BB962C8B-B14F-4D97-AF65-F5344CB8AC3E}">
        <p14:creationId xmlns:p14="http://schemas.microsoft.com/office/powerpoint/2010/main" val="1185599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430782" y="0"/>
            <a:ext cx="7612634" cy="6768403"/>
          </a:xfrm>
          <a:prstGeom prst="rect">
            <a:avLst/>
          </a:prstGeom>
        </p:spPr>
      </p:pic>
    </p:spTree>
    <p:extLst>
      <p:ext uri="{BB962C8B-B14F-4D97-AF65-F5344CB8AC3E}">
        <p14:creationId xmlns:p14="http://schemas.microsoft.com/office/powerpoint/2010/main" val="649829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Longest Shortest Path</a:t>
            </a:r>
            <a:br>
              <a:rPr lang="en-US" altLang="zh-CN" dirty="0"/>
            </a:br>
            <a:endParaRPr kumimoji="1" lang="zh-CN" altLang="en-US" dirty="0"/>
          </a:p>
        </p:txBody>
      </p:sp>
      <p:sp>
        <p:nvSpPr>
          <p:cNvPr id="3" name="内容占位符 2"/>
          <p:cNvSpPr>
            <a:spLocks noGrp="1"/>
          </p:cNvSpPr>
          <p:nvPr>
            <p:ph idx="1"/>
          </p:nvPr>
        </p:nvSpPr>
        <p:spPr/>
        <p:txBody>
          <a:bodyPr/>
          <a:lstStyle/>
          <a:p>
            <a:r>
              <a:rPr lang="zh-CN" altLang="en-US" dirty="0" smtClean="0"/>
              <a:t>你有一个有向图，起点为</a:t>
            </a:r>
            <a:r>
              <a:rPr lang="en-US" altLang="zh-CN" dirty="0" smtClean="0"/>
              <a:t>s,</a:t>
            </a:r>
            <a:r>
              <a:rPr lang="zh-CN" altLang="en-US" dirty="0" smtClean="0"/>
              <a:t> 终点为</a:t>
            </a:r>
            <a:r>
              <a:rPr lang="en-US" altLang="zh-CN" dirty="0" smtClean="0"/>
              <a:t>t</a:t>
            </a:r>
            <a:r>
              <a:rPr lang="zh-CN" altLang="en-US" dirty="0" smtClean="0"/>
              <a:t>。每条边有个初始长度</a:t>
            </a:r>
            <a:r>
              <a:rPr lang="en-US" altLang="zh-CN" dirty="0" smtClean="0"/>
              <a:t>de</a:t>
            </a:r>
            <a:r>
              <a:rPr lang="zh-CN" altLang="en-US" dirty="0" smtClean="0"/>
              <a:t>和边权</a:t>
            </a:r>
            <a:r>
              <a:rPr lang="en-US" altLang="zh-CN" dirty="0" err="1" smtClean="0"/>
              <a:t>ce</a:t>
            </a:r>
            <a:r>
              <a:rPr lang="zh-CN" altLang="en-US" dirty="0" smtClean="0"/>
              <a:t>。</a:t>
            </a:r>
          </a:p>
          <a:p>
            <a:r>
              <a:rPr lang="zh-CN" altLang="en-US" dirty="0" smtClean="0"/>
              <a:t>你可以花</a:t>
            </a:r>
            <a:r>
              <a:rPr lang="en-US" altLang="zh-CN" dirty="0" smtClean="0"/>
              <a:t>x</a:t>
            </a:r>
            <a:r>
              <a:rPr lang="zh-CN" altLang="en-US" dirty="0" smtClean="0"/>
              <a:t>*</a:t>
            </a:r>
            <a:r>
              <a:rPr lang="en-US" altLang="zh-CN" dirty="0" err="1" smtClean="0"/>
              <a:t>ce</a:t>
            </a:r>
            <a:r>
              <a:rPr lang="zh-CN" altLang="en-US" dirty="0" smtClean="0"/>
              <a:t>的代价将一条边的长度增加</a:t>
            </a:r>
            <a:r>
              <a:rPr lang="en-US" altLang="zh-CN" dirty="0" smtClean="0"/>
              <a:t>x</a:t>
            </a:r>
            <a:r>
              <a:rPr lang="zh-CN" altLang="en-US" dirty="0" smtClean="0"/>
              <a:t>，但是不能减小。</a:t>
            </a:r>
          </a:p>
          <a:p>
            <a:r>
              <a:rPr lang="zh-CN" altLang="en-US" dirty="0" smtClean="0"/>
              <a:t>问不超过</a:t>
            </a:r>
            <a:r>
              <a:rPr lang="en-US" altLang="zh-CN" dirty="0" smtClean="0"/>
              <a:t>P</a:t>
            </a:r>
            <a:r>
              <a:rPr lang="zh-CN" altLang="en-US" dirty="0" smtClean="0"/>
              <a:t>的代价最大化</a:t>
            </a:r>
            <a:r>
              <a:rPr lang="en-US" altLang="zh-CN" dirty="0" smtClean="0"/>
              <a:t>s</a:t>
            </a:r>
            <a:r>
              <a:rPr lang="zh-CN" altLang="en-US" dirty="0" smtClean="0"/>
              <a:t>到</a:t>
            </a:r>
            <a:r>
              <a:rPr lang="en-US" altLang="zh-CN" dirty="0" smtClean="0"/>
              <a:t>t</a:t>
            </a:r>
            <a:r>
              <a:rPr lang="zh-CN" altLang="en-US" dirty="0" smtClean="0"/>
              <a:t>的最短路。</a:t>
            </a:r>
          </a:p>
          <a:p>
            <a:endParaRPr lang="zh-CN" altLang="en-US" dirty="0" smtClean="0"/>
          </a:p>
        </p:txBody>
      </p:sp>
    </p:spTree>
    <p:extLst>
      <p:ext uri="{BB962C8B-B14F-4D97-AF65-F5344CB8AC3E}">
        <p14:creationId xmlns:p14="http://schemas.microsoft.com/office/powerpoint/2010/main" val="1169464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677334" y="1462532"/>
            <a:ext cx="7067634" cy="2268391"/>
          </a:xfrm>
          <a:prstGeom prst="rect">
            <a:avLst/>
          </a:prstGeom>
        </p:spPr>
      </p:pic>
      <p:pic>
        <p:nvPicPr>
          <p:cNvPr id="5" name="图片 4"/>
          <p:cNvPicPr>
            <a:picLocks noChangeAspect="1"/>
          </p:cNvPicPr>
          <p:nvPr/>
        </p:nvPicPr>
        <p:blipFill>
          <a:blip r:embed="rId3"/>
          <a:stretch>
            <a:fillRect/>
          </a:stretch>
        </p:blipFill>
        <p:spPr>
          <a:xfrm>
            <a:off x="677334" y="4008320"/>
            <a:ext cx="7067634" cy="2263231"/>
          </a:xfrm>
          <a:prstGeom prst="rect">
            <a:avLst/>
          </a:prstGeom>
        </p:spPr>
      </p:pic>
    </p:spTree>
    <p:extLst>
      <p:ext uri="{BB962C8B-B14F-4D97-AF65-F5344CB8AC3E}">
        <p14:creationId xmlns:p14="http://schemas.microsoft.com/office/powerpoint/2010/main" val="1074939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677334" y="1376172"/>
            <a:ext cx="7625418" cy="2414544"/>
          </a:xfrm>
          <a:prstGeom prst="rect">
            <a:avLst/>
          </a:prstGeom>
        </p:spPr>
      </p:pic>
      <p:pic>
        <p:nvPicPr>
          <p:cNvPr id="5" name="图片 4"/>
          <p:cNvPicPr>
            <a:picLocks noChangeAspect="1"/>
          </p:cNvPicPr>
          <p:nvPr/>
        </p:nvPicPr>
        <p:blipFill>
          <a:blip r:embed="rId3"/>
          <a:stretch>
            <a:fillRect/>
          </a:stretch>
        </p:blipFill>
        <p:spPr>
          <a:xfrm>
            <a:off x="677334" y="3886962"/>
            <a:ext cx="5907532" cy="2656157"/>
          </a:xfrm>
          <a:prstGeom prst="rect">
            <a:avLst/>
          </a:prstGeom>
        </p:spPr>
      </p:pic>
    </p:spTree>
    <p:extLst>
      <p:ext uri="{BB962C8B-B14F-4D97-AF65-F5344CB8AC3E}">
        <p14:creationId xmlns:p14="http://schemas.microsoft.com/office/powerpoint/2010/main" val="163344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Cycling City</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a:t>
            </a:r>
            <a:r>
              <a:rPr kumimoji="1" lang="en-US" altLang="zh-CN" dirty="0" smtClean="0"/>
              <a:t>n</a:t>
            </a:r>
            <a:r>
              <a:rPr kumimoji="1" lang="zh-CN" altLang="en-US" dirty="0" smtClean="0"/>
              <a:t>个点</a:t>
            </a:r>
            <a:r>
              <a:rPr kumimoji="1" lang="en-US" altLang="zh-CN" dirty="0" smtClean="0"/>
              <a:t>m</a:t>
            </a:r>
            <a:r>
              <a:rPr kumimoji="1" lang="zh-CN" altLang="en-US" dirty="0" smtClean="0"/>
              <a:t>条边的无向连通图，找</a:t>
            </a:r>
            <a:r>
              <a:rPr kumimoji="1" lang="en-US" altLang="zh-CN" dirty="0" err="1" smtClean="0"/>
              <a:t>s,t</a:t>
            </a:r>
            <a:r>
              <a:rPr kumimoji="1" lang="zh-CN" altLang="en-US" dirty="0" smtClean="0"/>
              <a:t>使得</a:t>
            </a:r>
            <a:r>
              <a:rPr kumimoji="1" lang="en-US" altLang="zh-CN" dirty="0" smtClean="0"/>
              <a:t>s</a:t>
            </a:r>
            <a:r>
              <a:rPr kumimoji="1" lang="zh-CN" altLang="en-US" dirty="0" smtClean="0"/>
              <a:t>到</a:t>
            </a:r>
            <a:r>
              <a:rPr kumimoji="1" lang="en-US" altLang="zh-CN" dirty="0" smtClean="0"/>
              <a:t>t</a:t>
            </a:r>
            <a:r>
              <a:rPr kumimoji="1" lang="zh-CN" altLang="en-US" dirty="0" smtClean="0"/>
              <a:t>有至少三条不相交的路径。</a:t>
            </a:r>
          </a:p>
          <a:p>
            <a:r>
              <a:rPr kumimoji="1" lang="en-US" altLang="zh-CN" dirty="0" smtClean="0"/>
              <a:t>n&lt;=10^5,</a:t>
            </a:r>
            <a:r>
              <a:rPr kumimoji="1" lang="zh-CN" altLang="en-US" dirty="0" smtClean="0"/>
              <a:t> </a:t>
            </a:r>
            <a:r>
              <a:rPr kumimoji="1" lang="en-US" altLang="zh-CN" dirty="0" smtClean="0"/>
              <a:t>m&lt;=3</a:t>
            </a:r>
            <a:r>
              <a:rPr kumimoji="1" lang="zh-CN" altLang="en-US" dirty="0" smtClean="0"/>
              <a:t>*</a:t>
            </a:r>
            <a:r>
              <a:rPr kumimoji="1" lang="en-US" altLang="zh-CN" dirty="0" smtClean="0"/>
              <a:t>10^5</a:t>
            </a:r>
            <a:endParaRPr kumimoji="1" lang="zh-CN" altLang="en-US" dirty="0"/>
          </a:p>
        </p:txBody>
      </p:sp>
    </p:spTree>
    <p:extLst>
      <p:ext uri="{BB962C8B-B14F-4D97-AF65-F5344CB8AC3E}">
        <p14:creationId xmlns:p14="http://schemas.microsoft.com/office/powerpoint/2010/main" val="1632565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pic>
        <p:nvPicPr>
          <p:cNvPr id="4" name="图片 3"/>
          <p:cNvPicPr>
            <a:picLocks noChangeAspect="1"/>
          </p:cNvPicPr>
          <p:nvPr/>
        </p:nvPicPr>
        <p:blipFill>
          <a:blip r:embed="rId2"/>
          <a:stretch>
            <a:fillRect/>
          </a:stretch>
        </p:blipFill>
        <p:spPr>
          <a:xfrm>
            <a:off x="677334" y="1470914"/>
            <a:ext cx="7031228" cy="4491671"/>
          </a:xfrm>
          <a:prstGeom prst="rect">
            <a:avLst/>
          </a:prstGeom>
        </p:spPr>
      </p:pic>
    </p:spTree>
    <p:extLst>
      <p:ext uri="{BB962C8B-B14F-4D97-AF65-F5344CB8AC3E}">
        <p14:creationId xmlns:p14="http://schemas.microsoft.com/office/powerpoint/2010/main" val="50626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判仙人掌。</a:t>
            </a:r>
            <a:endParaRPr kumimoji="1" lang="zh-CN" altLang="en-US" dirty="0"/>
          </a:p>
        </p:txBody>
      </p:sp>
    </p:spTree>
    <p:extLst>
      <p:ext uri="{BB962C8B-B14F-4D97-AF65-F5344CB8AC3E}">
        <p14:creationId xmlns:p14="http://schemas.microsoft.com/office/powerpoint/2010/main" val="179303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Rikka</a:t>
            </a:r>
            <a:r>
              <a:rPr lang="en-US" altLang="zh-CN" dirty="0"/>
              <a:t> with Cactus</a:t>
            </a:r>
            <a:br>
              <a:rPr lang="en-US" altLang="zh-CN" dirty="0"/>
            </a:br>
            <a:endParaRPr kumimoji="1" lang="zh-CN" altLang="en-US" dirty="0"/>
          </a:p>
        </p:txBody>
      </p:sp>
      <p:sp>
        <p:nvSpPr>
          <p:cNvPr id="3" name="内容占位符 2"/>
          <p:cNvSpPr>
            <a:spLocks noGrp="1"/>
          </p:cNvSpPr>
          <p:nvPr>
            <p:ph idx="1"/>
          </p:nvPr>
        </p:nvSpPr>
        <p:spPr/>
        <p:txBody>
          <a:bodyPr/>
          <a:lstStyle/>
          <a:p>
            <a:r>
              <a:rPr lang="zh-CN" altLang="en-US" dirty="0"/>
              <a:t>有一张 </a:t>
            </a:r>
            <a:r>
              <a:rPr lang="en-US" altLang="zh-CN" i="1" dirty="0"/>
              <a:t>n</a:t>
            </a:r>
            <a:r>
              <a:rPr lang="zh-CN" altLang="en-US" dirty="0"/>
              <a:t> 个点 </a:t>
            </a:r>
            <a:r>
              <a:rPr lang="en-US" altLang="zh-CN" i="1" dirty="0"/>
              <a:t>m</a:t>
            </a:r>
            <a:r>
              <a:rPr lang="zh-CN" altLang="en-US" dirty="0"/>
              <a:t> 条边的无向图</a:t>
            </a:r>
            <a:r>
              <a:rPr lang="zh-CN" altLang="en-US" dirty="0" smtClean="0"/>
              <a:t>。</a:t>
            </a:r>
            <a:r>
              <a:rPr lang="zh-CN" altLang="en-US" dirty="0" smtClean="0"/>
              <a:t>询问删除每条边之后是不是仙人掌。</a:t>
            </a:r>
          </a:p>
          <a:p>
            <a:r>
              <a:rPr lang="zh-CN" altLang="en-US" dirty="0"/>
              <a:t>仙人掌为任何一条边至多只在一个简单环中的连通图。</a:t>
            </a:r>
            <a:endParaRPr lang="zh-CN" altLang="en-US" dirty="0" smtClean="0"/>
          </a:p>
          <a:p>
            <a:r>
              <a:rPr kumimoji="1" lang="en-US" altLang="zh-CN" dirty="0" smtClean="0"/>
              <a:t>n&lt;=5e5,</a:t>
            </a:r>
            <a:r>
              <a:rPr kumimoji="1" lang="zh-CN" altLang="en-US" dirty="0" smtClean="0"/>
              <a:t> </a:t>
            </a:r>
            <a:r>
              <a:rPr kumimoji="1" lang="en-US" altLang="zh-CN" dirty="0" smtClean="0"/>
              <a:t>m&lt;=1e6</a:t>
            </a:r>
            <a:endParaRPr kumimoji="1" lang="zh-CN" altLang="en-US" dirty="0"/>
          </a:p>
        </p:txBody>
      </p:sp>
    </p:spTree>
    <p:extLst>
      <p:ext uri="{BB962C8B-B14F-4D97-AF65-F5344CB8AC3E}">
        <p14:creationId xmlns:p14="http://schemas.microsoft.com/office/powerpoint/2010/main" val="161471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lang="zh-CN" altLang="en-US" dirty="0"/>
              <a:t>如果图不连通，答案为 </a:t>
            </a:r>
            <a:r>
              <a:rPr lang="en-US" altLang="zh-CN" dirty="0"/>
              <a:t>0</a:t>
            </a:r>
            <a:r>
              <a:rPr lang="zh-CN" altLang="en-US" dirty="0"/>
              <a:t>。 </a:t>
            </a:r>
            <a:endParaRPr lang="zh-CN" altLang="en-US" dirty="0" smtClean="0"/>
          </a:p>
          <a:p>
            <a:r>
              <a:rPr lang="zh-CN" altLang="en-US" dirty="0" smtClean="0"/>
              <a:t>首先</a:t>
            </a:r>
            <a:r>
              <a:rPr lang="zh-CN" altLang="en-US" dirty="0"/>
              <a:t>我们求出一棵 </a:t>
            </a:r>
            <a:r>
              <a:rPr lang="en-US" altLang="zh-CN" dirty="0"/>
              <a:t>DFS </a:t>
            </a:r>
            <a:r>
              <a:rPr lang="zh-CN" altLang="en-US" dirty="0"/>
              <a:t>树，每条非树边对应 </a:t>
            </a:r>
            <a:r>
              <a:rPr lang="en-US" altLang="zh-CN" dirty="0"/>
              <a:t>DFS </a:t>
            </a:r>
            <a:r>
              <a:rPr lang="zh-CN" altLang="en-US" dirty="0"/>
              <a:t>树上的一条链，对于每条边，它被</a:t>
            </a:r>
            <a:r>
              <a:rPr lang="zh-CN" altLang="en-US" dirty="0" smtClean="0"/>
              <a:t>若干条非</a:t>
            </a:r>
            <a:r>
              <a:rPr lang="zh-CN" altLang="en-US" dirty="0"/>
              <a:t>树边覆盖。 </a:t>
            </a:r>
            <a:endParaRPr lang="zh-CN" altLang="en-US" dirty="0" smtClean="0"/>
          </a:p>
          <a:p>
            <a:r>
              <a:rPr lang="zh-CN" altLang="en-US" dirty="0" smtClean="0"/>
              <a:t>如果</a:t>
            </a:r>
            <a:r>
              <a:rPr lang="zh-CN" altLang="en-US" dirty="0"/>
              <a:t>最大的覆盖数是 </a:t>
            </a:r>
            <a:r>
              <a:rPr lang="en-US" altLang="zh-CN" dirty="0"/>
              <a:t>0</a:t>
            </a:r>
            <a:r>
              <a:rPr lang="zh-CN" altLang="en-US" dirty="0"/>
              <a:t>，整个图是一棵树，每条边都不能删</a:t>
            </a:r>
            <a:r>
              <a:rPr lang="zh-CN" altLang="en-US" dirty="0" smtClean="0"/>
              <a:t>。</a:t>
            </a:r>
          </a:p>
          <a:p>
            <a:r>
              <a:rPr lang="zh-CN" altLang="en-US" dirty="0" smtClean="0"/>
              <a:t>如果</a:t>
            </a:r>
            <a:r>
              <a:rPr lang="zh-CN" altLang="en-US" dirty="0"/>
              <a:t>最大的覆盖数是 </a:t>
            </a:r>
            <a:r>
              <a:rPr lang="en-US" altLang="zh-CN" dirty="0"/>
              <a:t>1</a:t>
            </a:r>
            <a:r>
              <a:rPr lang="zh-CN" altLang="en-US" dirty="0"/>
              <a:t>，整个图是仙人掌，所有覆盖 </a:t>
            </a:r>
            <a:r>
              <a:rPr lang="en-US" altLang="zh-CN" dirty="0" smtClean="0"/>
              <a:t>0</a:t>
            </a:r>
            <a:r>
              <a:rPr lang="zh-CN" altLang="en-US" dirty="0" smtClean="0"/>
              <a:t> 次</a:t>
            </a:r>
            <a:r>
              <a:rPr lang="zh-CN" altLang="en-US" dirty="0"/>
              <a:t>树边，删除后会不连通，所以不</a:t>
            </a:r>
            <a:r>
              <a:rPr lang="zh-CN" altLang="en-US" dirty="0" smtClean="0"/>
              <a:t>能删</a:t>
            </a:r>
            <a:r>
              <a:rPr lang="zh-CN" altLang="en-US" dirty="0"/>
              <a:t>，其他边都能删</a:t>
            </a:r>
            <a:r>
              <a:rPr lang="zh-CN" altLang="en-US" dirty="0" smtClean="0"/>
              <a:t>。</a:t>
            </a:r>
          </a:p>
          <a:p>
            <a:r>
              <a:rPr lang="zh-CN" altLang="en-US" dirty="0" smtClean="0"/>
              <a:t>如果</a:t>
            </a:r>
            <a:r>
              <a:rPr lang="zh-CN" altLang="en-US" dirty="0" smtClean="0"/>
              <a:t>最</a:t>
            </a:r>
            <a:r>
              <a:rPr lang="zh-CN" altLang="en-US" dirty="0"/>
              <a:t>大覆盖数超过了 </a:t>
            </a:r>
            <a:r>
              <a:rPr lang="en-US" altLang="zh-CN" dirty="0"/>
              <a:t>3</a:t>
            </a:r>
            <a:r>
              <a:rPr lang="zh-CN" altLang="en-US" dirty="0"/>
              <a:t>，那就肯定无解</a:t>
            </a:r>
            <a:r>
              <a:rPr lang="zh-CN" altLang="en-US" dirty="0" smtClean="0"/>
              <a:t>。</a:t>
            </a:r>
            <a:r>
              <a:rPr lang="zh-CN" altLang="en-US" dirty="0" smtClean="0"/>
              <a:t>如果删除了覆盖数超过</a:t>
            </a:r>
            <a:r>
              <a:rPr lang="en-US" altLang="zh-CN" dirty="0" smtClean="0"/>
              <a:t>2</a:t>
            </a:r>
            <a:r>
              <a:rPr lang="zh-CN" altLang="en-US" dirty="0" smtClean="0"/>
              <a:t>的边，那么会无解，否则至多减小</a:t>
            </a:r>
            <a:r>
              <a:rPr lang="en-US" altLang="zh-CN" dirty="0" smtClean="0"/>
              <a:t>2</a:t>
            </a:r>
            <a:r>
              <a:rPr lang="zh-CN" altLang="en-US" dirty="0" smtClean="0"/>
              <a:t>的覆盖数，还是无解。</a:t>
            </a:r>
            <a:endParaRPr kumimoji="1" lang="zh-CN" altLang="en-US" dirty="0"/>
          </a:p>
        </p:txBody>
      </p:sp>
    </p:spTree>
    <p:extLst>
      <p:ext uri="{BB962C8B-B14F-4D97-AF65-F5344CB8AC3E}">
        <p14:creationId xmlns:p14="http://schemas.microsoft.com/office/powerpoint/2010/main" val="204182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考虑删除</a:t>
            </a:r>
            <a:r>
              <a:rPr kumimoji="1" lang="en-US" altLang="zh-CN" dirty="0" smtClean="0"/>
              <a:t>2</a:t>
            </a:r>
            <a:r>
              <a:rPr kumimoji="1" lang="zh-CN" altLang="en-US" dirty="0" smtClean="0"/>
              <a:t>的边的效果。</a:t>
            </a:r>
          </a:p>
          <a:p>
            <a:r>
              <a:rPr kumimoji="1" lang="zh-CN" altLang="en-US" dirty="0" smtClean="0"/>
              <a:t>只有两条链的交的部分的覆盖数减了</a:t>
            </a:r>
            <a:r>
              <a:rPr kumimoji="1" lang="en-US" altLang="zh-CN" dirty="0" smtClean="0"/>
              <a:t>2</a:t>
            </a:r>
            <a:r>
              <a:rPr kumimoji="1" lang="zh-CN" altLang="en-US" dirty="0" smtClean="0"/>
              <a:t>，其他不变。</a:t>
            </a:r>
          </a:p>
          <a:p>
            <a:r>
              <a:rPr kumimoji="1" lang="zh-CN" altLang="en-US" dirty="0" smtClean="0"/>
              <a:t>所以对于最大覆盖是</a:t>
            </a:r>
            <a:r>
              <a:rPr kumimoji="1" lang="en-US" altLang="zh-CN" dirty="0" smtClean="0"/>
              <a:t>2</a:t>
            </a:r>
            <a:r>
              <a:rPr kumimoji="1" lang="zh-CN" altLang="en-US" dirty="0" smtClean="0"/>
              <a:t>和</a:t>
            </a:r>
            <a:r>
              <a:rPr kumimoji="1" lang="en-US" altLang="zh-CN" dirty="0" smtClean="0"/>
              <a:t>3</a:t>
            </a:r>
            <a:r>
              <a:rPr kumimoji="1" lang="zh-CN" altLang="en-US" dirty="0" smtClean="0"/>
              <a:t>，做一些简单的讨论即可。</a:t>
            </a:r>
            <a:endParaRPr kumimoji="1" lang="zh-CN" altLang="en-US" dirty="0"/>
          </a:p>
        </p:txBody>
      </p:sp>
      <p:pic>
        <p:nvPicPr>
          <p:cNvPr id="4" name="图片 3"/>
          <p:cNvPicPr>
            <a:picLocks noChangeAspect="1"/>
          </p:cNvPicPr>
          <p:nvPr/>
        </p:nvPicPr>
        <p:blipFill>
          <a:blip r:embed="rId2"/>
          <a:stretch>
            <a:fillRect/>
          </a:stretch>
        </p:blipFill>
        <p:spPr>
          <a:xfrm>
            <a:off x="7302499" y="1930400"/>
            <a:ext cx="2316630" cy="3297878"/>
          </a:xfrm>
          <a:prstGeom prst="rect">
            <a:avLst/>
          </a:prstGeom>
        </p:spPr>
      </p:pic>
    </p:spTree>
    <p:extLst>
      <p:ext uri="{BB962C8B-B14F-4D97-AF65-F5344CB8AC3E}">
        <p14:creationId xmlns:p14="http://schemas.microsoft.com/office/powerpoint/2010/main" val="20917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时空阵</a:t>
            </a:r>
            <a:endParaRPr kumimoji="1" lang="zh-CN" altLang="en-US" dirty="0"/>
          </a:p>
        </p:txBody>
      </p:sp>
      <p:sp>
        <p:nvSpPr>
          <p:cNvPr id="3" name="内容占位符 2"/>
          <p:cNvSpPr>
            <a:spLocks noGrp="1"/>
          </p:cNvSpPr>
          <p:nvPr>
            <p:ph idx="1"/>
          </p:nvPr>
        </p:nvSpPr>
        <p:spPr/>
        <p:txBody>
          <a:bodyPr/>
          <a:lstStyle/>
          <a:p>
            <a:r>
              <a:rPr kumimoji="1" lang="zh-CN" altLang="en-US" dirty="0" smtClean="0"/>
              <a:t>问</a:t>
            </a:r>
            <a:r>
              <a:rPr kumimoji="1" lang="en-US" altLang="zh-CN" dirty="0" smtClean="0"/>
              <a:t>1</a:t>
            </a:r>
            <a:r>
              <a:rPr kumimoji="1" lang="zh-CN" altLang="en-US" dirty="0" smtClean="0"/>
              <a:t>号点到</a:t>
            </a:r>
            <a:r>
              <a:rPr kumimoji="1" lang="en-US" altLang="zh-CN" dirty="0" smtClean="0"/>
              <a:t>n</a:t>
            </a:r>
            <a:r>
              <a:rPr kumimoji="1" lang="zh-CN" altLang="en-US" dirty="0" smtClean="0"/>
              <a:t>号点距离恰好为</a:t>
            </a:r>
            <a:r>
              <a:rPr kumimoji="1" lang="en-US" altLang="zh-CN" dirty="0" smtClean="0"/>
              <a:t>m</a:t>
            </a:r>
            <a:r>
              <a:rPr kumimoji="1" lang="zh-CN" altLang="en-US" dirty="0" smtClean="0"/>
              <a:t>的图的个数。图的边权为</a:t>
            </a:r>
            <a:r>
              <a:rPr kumimoji="1" lang="en-US" altLang="zh-CN" dirty="0" smtClean="0"/>
              <a:t>1</a:t>
            </a:r>
            <a:r>
              <a:rPr kumimoji="1" lang="zh-CN" altLang="en-US" dirty="0" smtClean="0"/>
              <a:t>。</a:t>
            </a:r>
          </a:p>
          <a:p>
            <a:r>
              <a:rPr kumimoji="1" lang="en-US" altLang="zh-CN" dirty="0" err="1" smtClean="0"/>
              <a:t>n,k</a:t>
            </a:r>
            <a:r>
              <a:rPr kumimoji="1" lang="en-US" altLang="zh-CN" dirty="0" smtClean="0"/>
              <a:t>&lt;=100</a:t>
            </a:r>
            <a:endParaRPr kumimoji="1" lang="zh-CN" altLang="en-US" dirty="0"/>
          </a:p>
        </p:txBody>
      </p:sp>
    </p:spTree>
    <p:extLst>
      <p:ext uri="{BB962C8B-B14F-4D97-AF65-F5344CB8AC3E}">
        <p14:creationId xmlns:p14="http://schemas.microsoft.com/office/powerpoint/2010/main" val="199307730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629</TotalTime>
  <Words>2332</Words>
  <Application>Microsoft Macintosh PowerPoint</Application>
  <PresentationFormat>宽屏</PresentationFormat>
  <Paragraphs>166</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Trebuchet MS</vt:lpstr>
      <vt:lpstr>Wingdings 3</vt:lpstr>
      <vt:lpstr>方正姚体</vt:lpstr>
      <vt:lpstr>华文新魏</vt:lpstr>
      <vt:lpstr>Arial</vt:lpstr>
      <vt:lpstr>平面</vt:lpstr>
      <vt:lpstr>图论杂题选讲2</vt:lpstr>
      <vt:lpstr>Pastoral Oddities</vt:lpstr>
      <vt:lpstr>Solution</vt:lpstr>
      <vt:lpstr>Cycling City</vt:lpstr>
      <vt:lpstr>Solution</vt:lpstr>
      <vt:lpstr>Rikka with Cactus </vt:lpstr>
      <vt:lpstr>Solution</vt:lpstr>
      <vt:lpstr>Solution</vt:lpstr>
      <vt:lpstr>时空阵</vt:lpstr>
      <vt:lpstr>Solution</vt:lpstr>
      <vt:lpstr>BigO</vt:lpstr>
      <vt:lpstr>Solution</vt:lpstr>
      <vt:lpstr>PowerPoint 演示文稿</vt:lpstr>
      <vt:lpstr>Solution</vt:lpstr>
      <vt:lpstr>Puzzle58</vt:lpstr>
      <vt:lpstr>Solution</vt:lpstr>
      <vt:lpstr>Unfriending</vt:lpstr>
      <vt:lpstr>Solution</vt:lpstr>
      <vt:lpstr>平衡大师</vt:lpstr>
      <vt:lpstr>Solution</vt:lpstr>
      <vt:lpstr>ColorfulPath</vt:lpstr>
      <vt:lpstr>Solution</vt:lpstr>
      <vt:lpstr>Solution</vt:lpstr>
      <vt:lpstr>DemocraticAssignment</vt:lpstr>
      <vt:lpstr>Solution</vt:lpstr>
      <vt:lpstr>Solution</vt:lpstr>
      <vt:lpstr>LP的对偶</vt:lpstr>
      <vt:lpstr>Freelancer's Dreams</vt:lpstr>
      <vt:lpstr>Solution</vt:lpstr>
      <vt:lpstr>最大费用循环流</vt:lpstr>
      <vt:lpstr>ZJOI 防守战线</vt:lpstr>
      <vt:lpstr>Solution</vt:lpstr>
      <vt:lpstr>Farmville</vt:lpstr>
      <vt:lpstr>Solution</vt:lpstr>
      <vt:lpstr>Rikka with Flow</vt:lpstr>
      <vt:lpstr>PowerPoint 演示文稿</vt:lpstr>
      <vt:lpstr>Longest Shortest Path </vt:lpstr>
      <vt:lpstr>Solution</vt:lpstr>
      <vt:lpstr>Solution</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图论杂题选讲</dc:title>
  <dc:creator>Microsoft Office 用户</dc:creator>
  <cp:lastModifiedBy>Microsoft Office 用户</cp:lastModifiedBy>
  <cp:revision>256</cp:revision>
  <dcterms:created xsi:type="dcterms:W3CDTF">2016-12-30T19:01:47Z</dcterms:created>
  <dcterms:modified xsi:type="dcterms:W3CDTF">2017-01-24T23:30:31Z</dcterms:modified>
</cp:coreProperties>
</file>