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5" r:id="rId27"/>
    <p:sldId id="286" r:id="rId28"/>
    <p:sldId id="281" r:id="rId29"/>
    <p:sldId id="282" r:id="rId30"/>
    <p:sldId id="283" r:id="rId31"/>
    <p:sldId id="28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5EEE527-6D8F-314D-B9B3-23E478B2FC43}">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5"/>
            <p14:sldId id="286"/>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94647"/>
  </p:normalViewPr>
  <p:slideViewPr>
    <p:cSldViewPr snapToGrid="0" snapToObjects="1">
      <p:cViewPr varScale="1">
        <p:scale>
          <a:sx n="142" d="100"/>
          <a:sy n="142" d="100"/>
        </p:scale>
        <p:origin x="20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82106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205934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82152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738647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2970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94307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51245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090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53732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55024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572723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10462732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910858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31299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1403841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B12ADBB-6BF1-F148-B23E-E56F5956AD83}" type="datetimeFigureOut">
              <a:rPr kumimoji="1" lang="zh-CN" altLang="en-US" smtClean="0"/>
              <a:t>16/12/31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7637944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12ADBB-6BF1-F148-B23E-E56F5956AD83}" type="datetimeFigureOut">
              <a:rPr kumimoji="1" lang="zh-CN" altLang="en-US" smtClean="0"/>
              <a:t>16/12/31</a:t>
            </a:fld>
            <a:endParaRPr kumimoji="1"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1313592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图论杂题选讲</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0773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kumimoji="1" lang="zh-CN" altLang="en-US" dirty="0"/>
              <a:t>你只知道</a:t>
            </a:r>
            <a:r>
              <a:rPr kumimoji="1" lang="en-US" altLang="zh-CN" dirty="0"/>
              <a:t>m</a:t>
            </a:r>
            <a:r>
              <a:rPr kumimoji="1" lang="zh-CN" altLang="en-US" dirty="0"/>
              <a:t>，连有多少个房间都不知道，房间个数不超过</a:t>
            </a:r>
            <a:r>
              <a:rPr kumimoji="1" lang="en-US" altLang="zh-CN" dirty="0"/>
              <a:t>20,m</a:t>
            </a:r>
            <a:r>
              <a:rPr kumimoji="1" lang="zh-CN" altLang="en-US" dirty="0"/>
              <a:t>不超过</a:t>
            </a:r>
            <a:r>
              <a:rPr kumimoji="1" lang="en-US" altLang="zh-CN" dirty="0"/>
              <a:t>20</a:t>
            </a:r>
            <a:r>
              <a:rPr kumimoji="1" lang="zh-CN" altLang="en-US" dirty="0"/>
              <a:t>，你可以走</a:t>
            </a:r>
            <a:r>
              <a:rPr kumimoji="1" lang="en-US" altLang="zh-CN" dirty="0"/>
              <a:t>20000</a:t>
            </a:r>
            <a:r>
              <a:rPr kumimoji="1" lang="zh-CN" altLang="en-US" dirty="0"/>
              <a:t>步。</a:t>
            </a:r>
          </a:p>
          <a:p>
            <a:r>
              <a:rPr kumimoji="1" lang="zh-CN" altLang="en-US" dirty="0" smtClean="0"/>
              <a:t>你每次能指定的是把石头放到当前放石头的通道顺时针若干个的通道，沿着当前放石头的通道顺时针若干个通道走。</a:t>
            </a:r>
          </a:p>
          <a:p>
            <a:r>
              <a:rPr kumimoji="1" lang="zh-CN" altLang="en-US" dirty="0" smtClean="0"/>
              <a:t>一开始你不知道你在哪个房间，而且第一步放石头的位置也是随机的。</a:t>
            </a:r>
          </a:p>
          <a:p>
            <a:r>
              <a:rPr kumimoji="1" lang="zh-CN" altLang="en-US" dirty="0" smtClean="0"/>
              <a:t>通道是单向的，并且你也不知道是从哪条通道过来的。</a:t>
            </a:r>
            <a:endParaRPr kumimoji="1" lang="zh-CN" altLang="en-US" dirty="0"/>
          </a:p>
        </p:txBody>
      </p:sp>
    </p:spTree>
    <p:extLst>
      <p:ext uri="{BB962C8B-B14F-4D97-AF65-F5344CB8AC3E}">
        <p14:creationId xmlns:p14="http://schemas.microsoft.com/office/powerpoint/2010/main" val="189324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随机</a:t>
            </a:r>
            <a:r>
              <a:rPr kumimoji="1" lang="en-US" altLang="zh-CN" dirty="0" smtClean="0"/>
              <a:t>?</a:t>
            </a:r>
            <a:endParaRPr kumimoji="1" lang="zh-CN" altLang="en-US" dirty="0" smtClean="0"/>
          </a:p>
          <a:p>
            <a:r>
              <a:rPr kumimoji="1" lang="zh-CN" altLang="en-US" dirty="0" smtClean="0"/>
              <a:t>显然是指数级的。</a:t>
            </a:r>
            <a:endParaRPr kumimoji="1" lang="zh-CN" altLang="en-US" dirty="0"/>
          </a:p>
        </p:txBody>
      </p:sp>
    </p:spTree>
    <p:extLst>
      <p:ext uri="{BB962C8B-B14F-4D97-AF65-F5344CB8AC3E}">
        <p14:creationId xmlns:p14="http://schemas.microsoft.com/office/powerpoint/2010/main" val="182043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你知道的信息当前节点的状态</a:t>
            </a:r>
            <a:r>
              <a:rPr kumimoji="1" lang="en-US" altLang="zh-CN" dirty="0" smtClean="0"/>
              <a:t>c(center),l(left),r(right)</a:t>
            </a:r>
            <a:r>
              <a:rPr kumimoji="1" lang="zh-CN" altLang="en-US" dirty="0" smtClean="0"/>
              <a:t>。</a:t>
            </a:r>
          </a:p>
          <a:p>
            <a:r>
              <a:rPr kumimoji="1" lang="zh-CN" altLang="en-US" dirty="0" smtClean="0"/>
              <a:t>考虑如何在只有这样的信息的条件下</a:t>
            </a:r>
            <a:r>
              <a:rPr kumimoji="1" lang="en-US" altLang="zh-CN" dirty="0" err="1" smtClean="0"/>
              <a:t>dfs</a:t>
            </a:r>
            <a:r>
              <a:rPr kumimoji="1" lang="zh-CN" altLang="en-US" dirty="0" smtClean="0"/>
              <a:t>。</a:t>
            </a:r>
          </a:p>
          <a:p>
            <a:r>
              <a:rPr kumimoji="1" lang="zh-CN" altLang="en-US" dirty="0" smtClean="0"/>
              <a:t>令</a:t>
            </a:r>
            <a:r>
              <a:rPr kumimoji="1" lang="en-US" altLang="zh-CN" dirty="0" smtClean="0"/>
              <a:t>c</a:t>
            </a:r>
            <a:r>
              <a:rPr kumimoji="1" lang="zh-CN" altLang="en-US" dirty="0" smtClean="0"/>
              <a:t>对应的为</a:t>
            </a:r>
            <a:r>
              <a:rPr kumimoji="1" lang="en-US" altLang="zh-CN" dirty="0" smtClean="0"/>
              <a:t>unvisited,</a:t>
            </a:r>
            <a:r>
              <a:rPr kumimoji="1" lang="zh-CN" altLang="en-US" dirty="0" smtClean="0"/>
              <a:t> </a:t>
            </a:r>
            <a:r>
              <a:rPr kumimoji="1" lang="en-US" altLang="zh-CN" dirty="0" smtClean="0"/>
              <a:t>r</a:t>
            </a:r>
            <a:r>
              <a:rPr kumimoji="1" lang="zh-CN" altLang="en-US" dirty="0" smtClean="0"/>
              <a:t>对应在栈中</a:t>
            </a:r>
            <a:r>
              <a:rPr kumimoji="1" lang="en-US" altLang="zh-CN" dirty="0" smtClean="0"/>
              <a:t>,</a:t>
            </a:r>
            <a:r>
              <a:rPr kumimoji="1" lang="zh-CN" altLang="en-US" dirty="0" smtClean="0"/>
              <a:t> </a:t>
            </a:r>
            <a:r>
              <a:rPr kumimoji="1" lang="en-US" altLang="zh-CN" dirty="0"/>
              <a:t>l</a:t>
            </a:r>
            <a:r>
              <a:rPr kumimoji="1" lang="zh-CN" altLang="en-US" dirty="0" smtClean="0"/>
              <a:t>对应不在栈中。</a:t>
            </a:r>
          </a:p>
          <a:p>
            <a:r>
              <a:rPr kumimoji="1" lang="zh-CN" altLang="en-US" dirty="0" smtClean="0"/>
              <a:t>对于</a:t>
            </a:r>
            <a:r>
              <a:rPr kumimoji="1" lang="en-US" altLang="zh-CN" dirty="0" smtClean="0"/>
              <a:t>r</a:t>
            </a:r>
            <a:r>
              <a:rPr kumimoji="1" lang="zh-CN" altLang="en-US" dirty="0" smtClean="0"/>
              <a:t>节点，将石头放在当前访问边上。</a:t>
            </a:r>
          </a:p>
          <a:p>
            <a:r>
              <a:rPr kumimoji="1" lang="zh-CN" altLang="en-US" dirty="0" smtClean="0"/>
              <a:t>然后当前边被访问完之后将石头往后挪一格，挪完</a:t>
            </a:r>
            <a:r>
              <a:rPr kumimoji="1" lang="en-US" altLang="zh-CN" dirty="0" smtClean="0"/>
              <a:t>m</a:t>
            </a:r>
            <a:r>
              <a:rPr kumimoji="1" lang="zh-CN" altLang="en-US" dirty="0" smtClean="0"/>
              <a:t>格之后回到父亲节点。</a:t>
            </a:r>
          </a:p>
        </p:txBody>
      </p:sp>
    </p:spTree>
    <p:extLst>
      <p:ext uri="{BB962C8B-B14F-4D97-AF65-F5344CB8AC3E}">
        <p14:creationId xmlns:p14="http://schemas.microsoft.com/office/powerpoint/2010/main" val="58913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a:xfrm>
            <a:off x="677334" y="2160589"/>
            <a:ext cx="6270313" cy="3880773"/>
          </a:xfrm>
        </p:spPr>
        <p:txBody>
          <a:bodyPr/>
          <a:lstStyle/>
          <a:p>
            <a:r>
              <a:rPr kumimoji="1" lang="zh-CN" altLang="en-US" dirty="0" smtClean="0"/>
              <a:t>但是关键问题是无法回溯，所以无法简单回到上一个节点。</a:t>
            </a:r>
          </a:p>
          <a:p>
            <a:r>
              <a:rPr kumimoji="1" lang="zh-CN" altLang="en-US" dirty="0" smtClean="0"/>
              <a:t>假设当前点为</a:t>
            </a:r>
            <a:r>
              <a:rPr kumimoji="1" lang="en-US" altLang="zh-CN" dirty="0" smtClean="0"/>
              <a:t>u,</a:t>
            </a:r>
            <a:r>
              <a:rPr kumimoji="1" lang="zh-CN" altLang="en-US" dirty="0" smtClean="0"/>
              <a:t> 沿着通道到达了一个</a:t>
            </a:r>
            <a:r>
              <a:rPr kumimoji="1" lang="en-US" altLang="zh-CN" dirty="0" smtClean="0"/>
              <a:t>r</a:t>
            </a:r>
            <a:r>
              <a:rPr kumimoji="1" lang="zh-CN" altLang="en-US" dirty="0" smtClean="0"/>
              <a:t>节点</a:t>
            </a:r>
            <a:r>
              <a:rPr kumimoji="1" lang="en-US" altLang="zh-CN" dirty="0" smtClean="0"/>
              <a:t>v</a:t>
            </a:r>
            <a:r>
              <a:rPr kumimoji="1" lang="zh-CN" altLang="en-US" dirty="0" smtClean="0"/>
              <a:t>。</a:t>
            </a:r>
          </a:p>
          <a:p>
            <a:r>
              <a:rPr kumimoji="1" lang="zh-CN" altLang="en-US" dirty="0" smtClean="0"/>
              <a:t>这种情况比较简单，只要沿着当前边走，然后将沿路的节点设成</a:t>
            </a:r>
            <a:r>
              <a:rPr kumimoji="1" lang="en-US" altLang="zh-CN" dirty="0" smtClean="0"/>
              <a:t>l</a:t>
            </a:r>
            <a:r>
              <a:rPr kumimoji="1" lang="zh-CN" altLang="en-US" dirty="0" smtClean="0"/>
              <a:t>，当你第一次碰到</a:t>
            </a:r>
            <a:r>
              <a:rPr kumimoji="1" lang="en-US" altLang="zh-CN" dirty="0" smtClean="0"/>
              <a:t>l</a:t>
            </a:r>
            <a:r>
              <a:rPr kumimoji="1" lang="zh-CN" altLang="en-US" dirty="0" smtClean="0"/>
              <a:t>的时候表示回到了</a:t>
            </a:r>
            <a:r>
              <a:rPr kumimoji="1" lang="en-US" altLang="zh-CN" dirty="0" smtClean="0"/>
              <a:t>v</a:t>
            </a:r>
            <a:r>
              <a:rPr kumimoji="1" lang="zh-CN" altLang="en-US" dirty="0" smtClean="0"/>
              <a:t>，这个时候你知道了路径上有</a:t>
            </a:r>
            <a:r>
              <a:rPr kumimoji="1" lang="en-US" altLang="zh-CN" dirty="0" smtClean="0"/>
              <a:t>x</a:t>
            </a:r>
            <a:r>
              <a:rPr kumimoji="1" lang="zh-CN" altLang="en-US" dirty="0" smtClean="0"/>
              <a:t>个点，沿着走</a:t>
            </a:r>
            <a:r>
              <a:rPr kumimoji="1" lang="en-US" altLang="zh-CN" dirty="0" smtClean="0"/>
              <a:t>x-1</a:t>
            </a:r>
            <a:r>
              <a:rPr kumimoji="1" lang="zh-CN" altLang="en-US" dirty="0" smtClean="0"/>
              <a:t>步，然后就回到了</a:t>
            </a:r>
            <a:r>
              <a:rPr kumimoji="1" lang="en-US" altLang="zh-CN" dirty="0" smtClean="0"/>
              <a:t>u</a:t>
            </a:r>
            <a:r>
              <a:rPr kumimoji="1" lang="zh-CN" altLang="en-US" dirty="0" smtClean="0"/>
              <a:t>，注意要把路径上的改回</a:t>
            </a:r>
            <a:r>
              <a:rPr kumimoji="1" lang="en-US" altLang="zh-CN" dirty="0" smtClean="0"/>
              <a:t>r</a:t>
            </a:r>
            <a:r>
              <a:rPr kumimoji="1" lang="zh-CN" altLang="en-US" dirty="0" smtClean="0"/>
              <a:t>。</a:t>
            </a:r>
          </a:p>
          <a:p>
            <a:r>
              <a:rPr kumimoji="1" lang="zh-CN" altLang="en-US" dirty="0" smtClean="0"/>
              <a:t>如果沿着通道走到了</a:t>
            </a:r>
            <a:r>
              <a:rPr kumimoji="1" lang="en-US" altLang="zh-CN" dirty="0" smtClean="0"/>
              <a:t>l</a:t>
            </a:r>
            <a:r>
              <a:rPr kumimoji="1" lang="zh-CN" altLang="en-US" dirty="0" smtClean="0"/>
              <a:t>节点，也就是已经被访问过的节点。</a:t>
            </a:r>
          </a:p>
          <a:p>
            <a:r>
              <a:rPr kumimoji="1" lang="zh-CN" altLang="en-US" dirty="0" smtClean="0"/>
              <a:t>我们的想法是对于</a:t>
            </a:r>
            <a:r>
              <a:rPr kumimoji="1" lang="en-US" altLang="zh-CN" dirty="0" smtClean="0"/>
              <a:t>l</a:t>
            </a:r>
            <a:r>
              <a:rPr kumimoji="1" lang="zh-CN" altLang="en-US" dirty="0" smtClean="0"/>
              <a:t>节点，让它沿着放这石头的边跳，能尽量往回跳，跳回栈里面的点。</a:t>
            </a:r>
          </a:p>
          <a:p>
            <a:r>
              <a:rPr kumimoji="1" lang="zh-CN" altLang="en-US" dirty="0" smtClean="0"/>
              <a:t>如果跳回了栈里面的点，直接按刚才的方法走就可以了。</a:t>
            </a:r>
            <a:endParaRPr kumimoji="1" lang="zh-CN" altLang="en-US" dirty="0"/>
          </a:p>
        </p:txBody>
      </p:sp>
      <p:pic>
        <p:nvPicPr>
          <p:cNvPr id="4" name="图片 3"/>
          <p:cNvPicPr>
            <a:picLocks noChangeAspect="1"/>
          </p:cNvPicPr>
          <p:nvPr/>
        </p:nvPicPr>
        <p:blipFill>
          <a:blip r:embed="rId2"/>
          <a:stretch>
            <a:fillRect/>
          </a:stretch>
        </p:blipFill>
        <p:spPr>
          <a:xfrm>
            <a:off x="6813175" y="2428315"/>
            <a:ext cx="3298265" cy="947374"/>
          </a:xfrm>
          <a:prstGeom prst="rect">
            <a:avLst/>
          </a:prstGeom>
        </p:spPr>
      </p:pic>
      <p:pic>
        <p:nvPicPr>
          <p:cNvPr id="5" name="图片 4"/>
          <p:cNvPicPr>
            <a:picLocks noChangeAspect="1"/>
          </p:cNvPicPr>
          <p:nvPr/>
        </p:nvPicPr>
        <p:blipFill>
          <a:blip r:embed="rId3"/>
          <a:stretch>
            <a:fillRect/>
          </a:stretch>
        </p:blipFill>
        <p:spPr>
          <a:xfrm>
            <a:off x="6813175" y="3993039"/>
            <a:ext cx="2910998" cy="623786"/>
          </a:xfrm>
          <a:prstGeom prst="rect">
            <a:avLst/>
          </a:prstGeom>
        </p:spPr>
      </p:pic>
    </p:spTree>
    <p:extLst>
      <p:ext uri="{BB962C8B-B14F-4D97-AF65-F5344CB8AC3E}">
        <p14:creationId xmlns:p14="http://schemas.microsoft.com/office/powerpoint/2010/main" val="153558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也就是当一个点变成</a:t>
            </a:r>
            <a:r>
              <a:rPr kumimoji="1" lang="en-US" altLang="zh-CN" dirty="0" smtClean="0"/>
              <a:t>l</a:t>
            </a:r>
            <a:r>
              <a:rPr kumimoji="1" lang="zh-CN" altLang="en-US" dirty="0" smtClean="0"/>
              <a:t>的时候要选择出边尽量让它能往回跳。</a:t>
            </a:r>
          </a:p>
          <a:p>
            <a:r>
              <a:rPr kumimoji="1" lang="zh-CN" altLang="en-US" dirty="0" smtClean="0"/>
              <a:t>注意对于</a:t>
            </a:r>
            <a:r>
              <a:rPr kumimoji="1" lang="en-US" altLang="zh-CN" dirty="0" smtClean="0"/>
              <a:t>u</a:t>
            </a:r>
            <a:r>
              <a:rPr kumimoji="1" lang="zh-CN" altLang="en-US" dirty="0" smtClean="0"/>
              <a:t>的每个走到的点，都知道会回到栈里的哪个位置，可以选择让</a:t>
            </a:r>
            <a:r>
              <a:rPr kumimoji="1" lang="en-US" altLang="zh-CN" dirty="0" smtClean="0"/>
              <a:t>u</a:t>
            </a:r>
            <a:r>
              <a:rPr kumimoji="1" lang="zh-CN" altLang="en-US" dirty="0" smtClean="0"/>
              <a:t>走向能回到栈中的最浅位置的点。</a:t>
            </a:r>
          </a:p>
          <a:p>
            <a:r>
              <a:rPr kumimoji="1" lang="zh-CN" altLang="en-US" dirty="0" smtClean="0"/>
              <a:t>因为图强连通，所以肯定能跳回去。就像</a:t>
            </a:r>
            <a:r>
              <a:rPr kumimoji="1" lang="en-US" altLang="zh-CN" dirty="0" err="1" smtClean="0"/>
              <a:t>tarjan</a:t>
            </a:r>
            <a:r>
              <a:rPr kumimoji="1" lang="zh-CN" altLang="en-US" dirty="0" smtClean="0"/>
              <a:t>算法中选择</a:t>
            </a:r>
            <a:r>
              <a:rPr kumimoji="1" lang="en-US" altLang="zh-CN" dirty="0" smtClean="0"/>
              <a:t>low</a:t>
            </a:r>
            <a:r>
              <a:rPr kumimoji="1" lang="zh-CN" altLang="en-US" dirty="0" smtClean="0"/>
              <a:t>数组最小的点一样。</a:t>
            </a:r>
          </a:p>
          <a:p>
            <a:r>
              <a:rPr kumimoji="1" lang="zh-CN" altLang="en-US" dirty="0" smtClean="0"/>
              <a:t>然后就做完了。</a:t>
            </a:r>
            <a:endParaRPr kumimoji="1" lang="zh-CN" altLang="en-US" dirty="0"/>
          </a:p>
        </p:txBody>
      </p:sp>
    </p:spTree>
    <p:extLst>
      <p:ext uri="{BB962C8B-B14F-4D97-AF65-F5344CB8AC3E}">
        <p14:creationId xmlns:p14="http://schemas.microsoft.com/office/powerpoint/2010/main" val="395738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Binary </a:t>
            </a:r>
            <a:r>
              <a:rPr lang="en-US" altLang="zh-CN" dirty="0" smtClean="0"/>
              <a:t>Code</a:t>
            </a:r>
            <a:r>
              <a:rPr lang="zh-CN" altLang="en-US" dirty="0" smtClean="0"/>
              <a:t> </a:t>
            </a:r>
            <a:r>
              <a:rPr lang="en-US" altLang="zh-CN" dirty="0" smtClean="0"/>
              <a:t>(NEERC</a:t>
            </a:r>
            <a:r>
              <a:rPr lang="zh-CN" altLang="en-US" dirty="0" smtClean="0"/>
              <a:t> </a:t>
            </a:r>
            <a:r>
              <a:rPr lang="en-US" altLang="zh-CN" dirty="0" smtClean="0"/>
              <a:t>16)</a:t>
            </a:r>
            <a:endParaRPr kumimoji="1" lang="zh-CN" altLang="en-US" dirty="0"/>
          </a:p>
        </p:txBody>
      </p:sp>
      <p:sp>
        <p:nvSpPr>
          <p:cNvPr id="3" name="内容占位符 2"/>
          <p:cNvSpPr>
            <a:spLocks noGrp="1"/>
          </p:cNvSpPr>
          <p:nvPr>
            <p:ph idx="1"/>
          </p:nvPr>
        </p:nvSpPr>
        <p:spPr/>
        <p:txBody>
          <a:bodyPr/>
          <a:lstStyle/>
          <a:p>
            <a:r>
              <a:rPr kumimoji="1" lang="zh-CN" altLang="en-US" dirty="0" smtClean="0"/>
              <a:t>每个串为至多一个</a:t>
            </a:r>
            <a:r>
              <a:rPr kumimoji="1" lang="en-US" altLang="zh-CN" dirty="0" smtClean="0"/>
              <a:t>?</a:t>
            </a:r>
            <a:r>
              <a:rPr kumimoji="1" lang="zh-CN" altLang="en-US" dirty="0" smtClean="0"/>
              <a:t>的</a:t>
            </a:r>
            <a:r>
              <a:rPr kumimoji="1" lang="en-US" altLang="zh-CN" dirty="0" smtClean="0"/>
              <a:t>01</a:t>
            </a:r>
            <a:r>
              <a:rPr kumimoji="1" lang="zh-CN" altLang="en-US" dirty="0" smtClean="0"/>
              <a:t>串，可以选择把</a:t>
            </a:r>
            <a:r>
              <a:rPr kumimoji="1" lang="en-US" altLang="zh-CN" dirty="0" smtClean="0"/>
              <a:t>?</a:t>
            </a:r>
            <a:r>
              <a:rPr kumimoji="1" lang="zh-CN" altLang="en-US" dirty="0" smtClean="0"/>
              <a:t>替换成</a:t>
            </a:r>
            <a:r>
              <a:rPr kumimoji="1" lang="en-US" altLang="zh-CN" dirty="0" smtClean="0"/>
              <a:t>0</a:t>
            </a:r>
            <a:r>
              <a:rPr kumimoji="1" lang="zh-CN" altLang="en-US" dirty="0" smtClean="0"/>
              <a:t>或者</a:t>
            </a:r>
            <a:r>
              <a:rPr kumimoji="1" lang="en-US" altLang="zh-CN" dirty="0" smtClean="0"/>
              <a:t>1</a:t>
            </a:r>
            <a:r>
              <a:rPr kumimoji="1" lang="zh-CN" altLang="en-US" dirty="0" smtClean="0"/>
              <a:t>。</a:t>
            </a:r>
          </a:p>
          <a:p>
            <a:r>
              <a:rPr kumimoji="1" lang="zh-CN" altLang="en-US" dirty="0" smtClean="0"/>
              <a:t>问能否构成</a:t>
            </a:r>
            <a:r>
              <a:rPr kumimoji="1" lang="en-US" altLang="zh-CN" dirty="0" smtClean="0"/>
              <a:t>prefix</a:t>
            </a:r>
            <a:r>
              <a:rPr kumimoji="1" lang="zh-CN" altLang="en-US" dirty="0" smtClean="0"/>
              <a:t> </a:t>
            </a:r>
            <a:r>
              <a:rPr kumimoji="1" lang="en-US" altLang="zh-CN" dirty="0" smtClean="0"/>
              <a:t>code</a:t>
            </a:r>
            <a:r>
              <a:rPr kumimoji="1" lang="zh-CN" altLang="en-US" dirty="0" smtClean="0"/>
              <a:t>，即没有一个串是另一个</a:t>
            </a:r>
            <a:r>
              <a:rPr kumimoji="1" lang="zh-CN" altLang="en-US" smtClean="0"/>
              <a:t>串的前缀。</a:t>
            </a:r>
            <a:endParaRPr kumimoji="1" lang="zh-CN" altLang="en-US" dirty="0" smtClean="0"/>
          </a:p>
          <a:p>
            <a:endParaRPr kumimoji="1" lang="zh-CN" altLang="en-US" dirty="0"/>
          </a:p>
        </p:txBody>
      </p:sp>
    </p:spTree>
    <p:extLst>
      <p:ext uri="{BB962C8B-B14F-4D97-AF65-F5344CB8AC3E}">
        <p14:creationId xmlns:p14="http://schemas.microsoft.com/office/powerpoint/2010/main" val="144752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把每个</a:t>
            </a:r>
            <a:r>
              <a:rPr kumimoji="1" lang="en-US" altLang="zh-CN" dirty="0" smtClean="0"/>
              <a:t>?</a:t>
            </a:r>
            <a:r>
              <a:rPr kumimoji="1" lang="zh-CN" altLang="en-US" dirty="0" smtClean="0"/>
              <a:t>替换成</a:t>
            </a:r>
            <a:r>
              <a:rPr kumimoji="1" lang="en-US" altLang="zh-CN" dirty="0" smtClean="0"/>
              <a:t>0</a:t>
            </a:r>
            <a:r>
              <a:rPr kumimoji="1" lang="zh-CN" altLang="en-US" dirty="0" smtClean="0"/>
              <a:t>和</a:t>
            </a:r>
            <a:r>
              <a:rPr kumimoji="1" lang="en-US" altLang="zh-CN" dirty="0" smtClean="0"/>
              <a:t>1</a:t>
            </a:r>
            <a:r>
              <a:rPr kumimoji="1" lang="zh-CN" altLang="en-US" dirty="0" smtClean="0"/>
              <a:t>，然后建一棵</a:t>
            </a:r>
            <a:r>
              <a:rPr kumimoji="1" lang="en-US" altLang="zh-CN" dirty="0" err="1" smtClean="0"/>
              <a:t>Trie</a:t>
            </a:r>
            <a:r>
              <a:rPr kumimoji="1" lang="zh-CN" altLang="en-US" dirty="0" smtClean="0"/>
              <a:t>。</a:t>
            </a:r>
          </a:p>
          <a:p>
            <a:r>
              <a:rPr kumimoji="1" lang="zh-CN" altLang="en-US" dirty="0" smtClean="0"/>
              <a:t>一个节点至多选一个，一个节点选了之后他的子树都不能选。</a:t>
            </a:r>
          </a:p>
          <a:p>
            <a:r>
              <a:rPr kumimoji="1" lang="zh-CN" altLang="en-US" dirty="0" smtClean="0"/>
              <a:t>子树不能选，用一个辅助变量</a:t>
            </a:r>
            <a:r>
              <a:rPr kumimoji="1" lang="en-US" altLang="zh-CN" dirty="0" smtClean="0"/>
              <a:t>p=p0</a:t>
            </a:r>
            <a:r>
              <a:rPr kumimoji="1" lang="zh-CN" altLang="en-US" dirty="0" smtClean="0"/>
              <a:t> </a:t>
            </a:r>
            <a:r>
              <a:rPr kumimoji="1" lang="en-US" altLang="zh-CN" dirty="0" smtClean="0"/>
              <a:t>or</a:t>
            </a:r>
            <a:r>
              <a:rPr kumimoji="1" lang="zh-CN" altLang="en-US" dirty="0" smtClean="0"/>
              <a:t> </a:t>
            </a:r>
            <a:r>
              <a:rPr kumimoji="1" lang="en-US" altLang="zh-CN" dirty="0" smtClean="0"/>
              <a:t>p1</a:t>
            </a:r>
            <a:r>
              <a:rPr kumimoji="1" lang="zh-CN" altLang="en-US" dirty="0" smtClean="0"/>
              <a:t>，然后相当于包含这个辅助变量至多只能选一个，用上节课的方法建模。</a:t>
            </a:r>
            <a:endParaRPr kumimoji="1" lang="zh-CN" altLang="en-US" dirty="0"/>
          </a:p>
        </p:txBody>
      </p:sp>
    </p:spTree>
    <p:extLst>
      <p:ext uri="{BB962C8B-B14F-4D97-AF65-F5344CB8AC3E}">
        <p14:creationId xmlns:p14="http://schemas.microsoft.com/office/powerpoint/2010/main" val="1540383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Hangar </a:t>
            </a:r>
            <a:r>
              <a:rPr lang="en-US" altLang="zh-CN" dirty="0" smtClean="0"/>
              <a:t>Hurdles</a:t>
            </a:r>
            <a:r>
              <a:rPr lang="zh-CN" altLang="en-US" dirty="0" smtClean="0"/>
              <a:t> </a:t>
            </a:r>
            <a:r>
              <a:rPr lang="en-US" altLang="zh-CN" dirty="0" smtClean="0"/>
              <a:t>(CERC</a:t>
            </a:r>
            <a:r>
              <a:rPr lang="zh-CN" altLang="en-US" dirty="0" smtClean="0"/>
              <a:t> </a:t>
            </a:r>
            <a:r>
              <a:rPr lang="en-US" altLang="zh-CN" dirty="0" smtClean="0"/>
              <a:t>16)</a:t>
            </a:r>
            <a:endParaRPr kumimoji="1" lang="zh-CN" altLang="en-US" dirty="0"/>
          </a:p>
        </p:txBody>
      </p:sp>
      <p:sp>
        <p:nvSpPr>
          <p:cNvPr id="3" name="内容占位符 2"/>
          <p:cNvSpPr>
            <a:spLocks noGrp="1"/>
          </p:cNvSpPr>
          <p:nvPr>
            <p:ph idx="1"/>
          </p:nvPr>
        </p:nvSpPr>
        <p:spPr/>
        <p:txBody>
          <a:bodyPr/>
          <a:lstStyle/>
          <a:p>
            <a:r>
              <a:rPr kumimoji="1" lang="zh-CN" altLang="en-US" dirty="0" smtClean="0"/>
              <a:t>有一个</a:t>
            </a:r>
            <a:r>
              <a:rPr kumimoji="1" lang="en-US" altLang="zh-CN" dirty="0" smtClean="0"/>
              <a:t>n</a:t>
            </a:r>
            <a:r>
              <a:rPr kumimoji="1" lang="zh-CN" altLang="en-US" dirty="0" smtClean="0"/>
              <a:t>*</a:t>
            </a:r>
            <a:r>
              <a:rPr kumimoji="1" lang="en-US" altLang="zh-CN" dirty="0" smtClean="0"/>
              <a:t>n</a:t>
            </a:r>
            <a:r>
              <a:rPr kumimoji="1" lang="zh-CN" altLang="en-US" dirty="0" smtClean="0"/>
              <a:t>的网格图，上面有些格子可行，有些格子是障碍。</a:t>
            </a:r>
          </a:p>
          <a:p>
            <a:r>
              <a:rPr kumimoji="1" lang="zh-CN" altLang="en-US" dirty="0" smtClean="0"/>
              <a:t>想把一个正方形箱子从</a:t>
            </a:r>
            <a:r>
              <a:rPr kumimoji="1" lang="en-US" altLang="zh-CN" dirty="0" smtClean="0"/>
              <a:t>(r1,c1)</a:t>
            </a:r>
            <a:r>
              <a:rPr kumimoji="1" lang="zh-CN" altLang="en-US" dirty="0" smtClean="0"/>
              <a:t>推到</a:t>
            </a:r>
            <a:r>
              <a:rPr kumimoji="1" lang="en-US" altLang="zh-CN" dirty="0" smtClean="0"/>
              <a:t>(r2,c2)</a:t>
            </a:r>
            <a:r>
              <a:rPr kumimoji="1" lang="zh-CN" altLang="en-US" dirty="0" smtClean="0"/>
              <a:t>，问箱子最大的大小。</a:t>
            </a:r>
            <a:endParaRPr kumimoji="1" lang="zh-CN" altLang="en-US" dirty="0"/>
          </a:p>
        </p:txBody>
      </p:sp>
    </p:spTree>
    <p:extLst>
      <p:ext uri="{BB962C8B-B14F-4D97-AF65-F5344CB8AC3E}">
        <p14:creationId xmlns:p14="http://schemas.microsoft.com/office/powerpoint/2010/main" val="932026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首先从障碍开始</a:t>
            </a:r>
            <a:r>
              <a:rPr kumimoji="1" lang="en-US" altLang="zh-CN" dirty="0" err="1" smtClean="0"/>
              <a:t>bfs</a:t>
            </a:r>
            <a:r>
              <a:rPr kumimoji="1" lang="zh-CN" altLang="en-US" dirty="0" smtClean="0"/>
              <a:t>，求出每个格子最近的障碍。</a:t>
            </a:r>
          </a:p>
          <a:p>
            <a:r>
              <a:rPr kumimoji="1" lang="zh-CN" altLang="en-US" dirty="0" smtClean="0"/>
              <a:t>然后变成了求一条路径，使得路径上的最小值最大。</a:t>
            </a:r>
          </a:p>
          <a:p>
            <a:r>
              <a:rPr kumimoji="1" lang="zh-CN" altLang="en-US" dirty="0" smtClean="0"/>
              <a:t>求最大生成树，然后在上面倍增询问即可。</a:t>
            </a:r>
            <a:endParaRPr kumimoji="1" lang="zh-CN" altLang="en-US" dirty="0"/>
          </a:p>
        </p:txBody>
      </p:sp>
    </p:spTree>
    <p:extLst>
      <p:ext uri="{BB962C8B-B14F-4D97-AF65-F5344CB8AC3E}">
        <p14:creationId xmlns:p14="http://schemas.microsoft.com/office/powerpoint/2010/main" val="1909850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ColorfulPath</a:t>
            </a:r>
            <a:endParaRPr kumimoji="1" lang="zh-CN" altLang="en-US" dirty="0"/>
          </a:p>
        </p:txBody>
      </p:sp>
      <p:sp>
        <p:nvSpPr>
          <p:cNvPr id="3" name="内容占位符 2"/>
          <p:cNvSpPr>
            <a:spLocks noGrp="1"/>
          </p:cNvSpPr>
          <p:nvPr>
            <p:ph idx="1"/>
          </p:nvPr>
        </p:nvSpPr>
        <p:spPr/>
        <p:txBody>
          <a:bodyPr/>
          <a:lstStyle/>
          <a:p>
            <a:r>
              <a:rPr kumimoji="1" lang="zh-CN" altLang="en-US" dirty="0" smtClean="0"/>
              <a:t>一个图有</a:t>
            </a:r>
            <a:r>
              <a:rPr kumimoji="1" lang="en-US" altLang="zh-CN" dirty="0" smtClean="0"/>
              <a:t>n+1</a:t>
            </a:r>
            <a:r>
              <a:rPr kumimoji="1" lang="zh-CN" altLang="en-US" dirty="0" smtClean="0"/>
              <a:t>个点，标号</a:t>
            </a:r>
            <a:r>
              <a:rPr kumimoji="1" lang="en-US" altLang="zh-CN" dirty="0" smtClean="0"/>
              <a:t>0</a:t>
            </a:r>
            <a:r>
              <a:rPr kumimoji="1" lang="zh-CN" altLang="en-US" dirty="0" smtClean="0"/>
              <a:t>到</a:t>
            </a:r>
            <a:r>
              <a:rPr kumimoji="1" lang="en-US" altLang="zh-CN" dirty="0" smtClean="0"/>
              <a:t>n</a:t>
            </a:r>
            <a:r>
              <a:rPr kumimoji="1" lang="zh-CN" altLang="en-US" dirty="0" smtClean="0"/>
              <a:t>，你要找一条</a:t>
            </a:r>
            <a:r>
              <a:rPr kumimoji="1" lang="en-US" altLang="zh-CN" dirty="0" smtClean="0"/>
              <a:t>0</a:t>
            </a:r>
            <a:r>
              <a:rPr kumimoji="1" lang="zh-CN" altLang="en-US" dirty="0" smtClean="0"/>
              <a:t>到</a:t>
            </a:r>
            <a:r>
              <a:rPr kumimoji="1" lang="en-US" altLang="zh-CN" dirty="0" smtClean="0"/>
              <a:t>n</a:t>
            </a:r>
            <a:r>
              <a:rPr kumimoji="1" lang="zh-CN" altLang="en-US" dirty="0" smtClean="0"/>
              <a:t>的最短路。</a:t>
            </a:r>
          </a:p>
          <a:p>
            <a:r>
              <a:rPr kumimoji="1" lang="zh-CN" altLang="en-US" dirty="0" smtClean="0"/>
              <a:t>每条边</a:t>
            </a:r>
            <a:r>
              <a:rPr kumimoji="1" lang="en-US" altLang="zh-CN" dirty="0" smtClean="0"/>
              <a:t>(</a:t>
            </a:r>
            <a:r>
              <a:rPr kumimoji="1" lang="en-US" altLang="zh-CN" dirty="0" err="1" smtClean="0"/>
              <a:t>a,b</a:t>
            </a:r>
            <a:r>
              <a:rPr kumimoji="1" lang="en-US" altLang="zh-CN" dirty="0" smtClean="0"/>
              <a:t>)</a:t>
            </a:r>
            <a:r>
              <a:rPr kumimoji="1" lang="zh-CN" altLang="en-US" dirty="0" smtClean="0"/>
              <a:t>满足</a:t>
            </a:r>
            <a:r>
              <a:rPr kumimoji="1" lang="en-US" altLang="zh-CN" dirty="0" smtClean="0"/>
              <a:t>a&lt;b</a:t>
            </a:r>
            <a:r>
              <a:rPr kumimoji="1" lang="zh-CN" altLang="en-US" dirty="0" smtClean="0"/>
              <a:t>，且不存在两条边满足</a:t>
            </a:r>
            <a:r>
              <a:rPr kumimoji="1" lang="en-US" altLang="zh-CN" dirty="0" smtClean="0"/>
              <a:t>a1&lt;a2&lt;b1&lt;b2</a:t>
            </a:r>
            <a:r>
              <a:rPr kumimoji="1" lang="zh-CN" altLang="en-US" dirty="0" smtClean="0"/>
              <a:t>。</a:t>
            </a:r>
          </a:p>
          <a:p>
            <a:r>
              <a:rPr kumimoji="1" lang="zh-CN" altLang="en-US" dirty="0" smtClean="0"/>
              <a:t>每个点有一个颜色，要求在路径中，若一种颜色被选了，那么这个颜色所有的点都要被选。</a:t>
            </a:r>
          </a:p>
        </p:txBody>
      </p:sp>
    </p:spTree>
    <p:extLst>
      <p:ext uri="{BB962C8B-B14F-4D97-AF65-F5344CB8AC3E}">
        <p14:creationId xmlns:p14="http://schemas.microsoft.com/office/powerpoint/2010/main" val="62008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Acrobat</a:t>
            </a:r>
            <a:r>
              <a:rPr kumimoji="1" lang="zh-CN" altLang="en-US" dirty="0" smtClean="0"/>
              <a:t> </a:t>
            </a:r>
            <a:r>
              <a:rPr kumimoji="1" lang="en-US" altLang="zh-CN" dirty="0" smtClean="0"/>
              <a:t>(BOI</a:t>
            </a:r>
            <a:r>
              <a:rPr kumimoji="1" lang="zh-CN" altLang="en-US" dirty="0" smtClean="0"/>
              <a:t> </a:t>
            </a:r>
            <a:r>
              <a:rPr kumimoji="1" lang="en-US" altLang="zh-CN" dirty="0" smtClean="0"/>
              <a:t>16)</a:t>
            </a:r>
            <a:endParaRPr kumimoji="1" lang="zh-CN" altLang="en-US" dirty="0"/>
          </a:p>
        </p:txBody>
      </p:sp>
      <p:sp>
        <p:nvSpPr>
          <p:cNvPr id="3" name="内容占位符 2"/>
          <p:cNvSpPr>
            <a:spLocks noGrp="1"/>
          </p:cNvSpPr>
          <p:nvPr>
            <p:ph idx="1"/>
          </p:nvPr>
        </p:nvSpPr>
        <p:spPr/>
        <p:txBody>
          <a:bodyPr/>
          <a:lstStyle/>
          <a:p>
            <a:r>
              <a:rPr kumimoji="1" lang="zh-CN" altLang="en-US" dirty="0"/>
              <a:t>有一个</a:t>
            </a:r>
            <a:r>
              <a:rPr kumimoji="1" lang="zh-CN" altLang="en-US" dirty="0" smtClean="0"/>
              <a:t>二分图，记左边的点为</a:t>
            </a:r>
            <a:r>
              <a:rPr kumimoji="1" lang="en-US" altLang="zh-CN" dirty="0" smtClean="0"/>
              <a:t>Ai</a:t>
            </a:r>
            <a:r>
              <a:rPr kumimoji="1" lang="zh-CN" altLang="en-US" dirty="0" smtClean="0"/>
              <a:t>，右边的点为</a:t>
            </a:r>
            <a:r>
              <a:rPr kumimoji="1" lang="en-US" altLang="zh-CN" dirty="0" smtClean="0"/>
              <a:t>Bi</a:t>
            </a:r>
            <a:r>
              <a:rPr kumimoji="1" lang="zh-CN" altLang="en-US" dirty="0" smtClean="0"/>
              <a:t>。</a:t>
            </a:r>
            <a:endParaRPr kumimoji="1" lang="zh-CN" altLang="en-US" dirty="0"/>
          </a:p>
          <a:p>
            <a:r>
              <a:rPr kumimoji="1" lang="zh-CN" altLang="en-US" dirty="0"/>
              <a:t>你有两种操作，</a:t>
            </a:r>
            <a:r>
              <a:rPr kumimoji="1" lang="zh-CN" altLang="en-US" dirty="0" smtClean="0"/>
              <a:t>一种是</a:t>
            </a:r>
            <a:r>
              <a:rPr kumimoji="1" lang="zh-CN" altLang="en-US" dirty="0"/>
              <a:t>把</a:t>
            </a:r>
            <a:r>
              <a:rPr kumimoji="1" lang="en-US" altLang="zh-CN" dirty="0" smtClean="0"/>
              <a:t>(</a:t>
            </a:r>
            <a:r>
              <a:rPr kumimoji="1" lang="en-US" altLang="zh-CN" dirty="0" err="1" smtClean="0"/>
              <a:t>Ai,Bj</a:t>
            </a:r>
            <a:r>
              <a:rPr kumimoji="1" lang="en-US" altLang="zh-CN" dirty="0"/>
              <a:t>)</a:t>
            </a:r>
            <a:r>
              <a:rPr kumimoji="1" lang="zh-CN" altLang="en-US" dirty="0"/>
              <a:t>这样的边变成</a:t>
            </a:r>
            <a:r>
              <a:rPr kumimoji="1" lang="en-US" altLang="zh-CN" dirty="0" smtClean="0"/>
              <a:t>(</a:t>
            </a:r>
            <a:r>
              <a:rPr kumimoji="1" lang="en-US" altLang="zh-CN" dirty="0" err="1" smtClean="0"/>
              <a:t>Aj,Bi</a:t>
            </a:r>
            <a:r>
              <a:rPr kumimoji="1" lang="en-US" altLang="zh-CN" dirty="0"/>
              <a:t>)</a:t>
            </a:r>
            <a:r>
              <a:rPr kumimoji="1" lang="zh-CN" altLang="en-US" dirty="0"/>
              <a:t>，</a:t>
            </a:r>
            <a:r>
              <a:rPr kumimoji="1" lang="zh-CN" altLang="en-US" dirty="0" smtClean="0"/>
              <a:t>一种是</a:t>
            </a:r>
            <a:r>
              <a:rPr kumimoji="1" lang="zh-CN" altLang="en-US" dirty="0"/>
              <a:t>连接</a:t>
            </a:r>
            <a:r>
              <a:rPr kumimoji="1" lang="en-US" altLang="zh-CN" dirty="0" smtClean="0"/>
              <a:t>(</a:t>
            </a:r>
            <a:r>
              <a:rPr kumimoji="1" lang="en-US" altLang="zh-CN" dirty="0" err="1" smtClean="0"/>
              <a:t>Bi,Bj</a:t>
            </a:r>
            <a:r>
              <a:rPr kumimoji="1" lang="en-US" altLang="zh-CN" dirty="0"/>
              <a:t>)</a:t>
            </a:r>
            <a:r>
              <a:rPr kumimoji="1" lang="zh-CN" altLang="en-US" dirty="0"/>
              <a:t>。</a:t>
            </a:r>
          </a:p>
          <a:p>
            <a:r>
              <a:rPr kumimoji="1" lang="zh-CN" altLang="en-US" dirty="0"/>
              <a:t>要求不超过</a:t>
            </a:r>
            <a:r>
              <a:rPr kumimoji="1" lang="en-US" altLang="zh-CN" dirty="0" smtClean="0"/>
              <a:t>5n/2</a:t>
            </a:r>
            <a:r>
              <a:rPr kumimoji="1" lang="zh-CN" altLang="en-US" dirty="0" smtClean="0"/>
              <a:t>次操作把</a:t>
            </a:r>
            <a:r>
              <a:rPr kumimoji="1" lang="zh-CN" altLang="en-US" dirty="0"/>
              <a:t>它变成欧拉图</a:t>
            </a:r>
            <a:r>
              <a:rPr kumimoji="1" lang="en-US" altLang="zh-CN" dirty="0"/>
              <a:t>(</a:t>
            </a:r>
            <a:r>
              <a:rPr kumimoji="1" lang="zh-CN" altLang="en-US" dirty="0"/>
              <a:t>存在欧拉回路</a:t>
            </a:r>
            <a:r>
              <a:rPr kumimoji="1" lang="en-US" altLang="zh-CN" dirty="0"/>
              <a:t>)</a:t>
            </a:r>
            <a:r>
              <a:rPr kumimoji="1" lang="zh-CN" altLang="en-US" dirty="0"/>
              <a:t>。</a:t>
            </a:r>
          </a:p>
          <a:p>
            <a:endParaRPr kumimoji="1" lang="zh-CN" altLang="en-US" dirty="0"/>
          </a:p>
        </p:txBody>
      </p:sp>
      <p:pic>
        <p:nvPicPr>
          <p:cNvPr id="4" name="图片 3"/>
          <p:cNvPicPr>
            <a:picLocks noChangeAspect="1"/>
          </p:cNvPicPr>
          <p:nvPr/>
        </p:nvPicPr>
        <p:blipFill>
          <a:blip r:embed="rId2"/>
          <a:stretch>
            <a:fillRect/>
          </a:stretch>
        </p:blipFill>
        <p:spPr>
          <a:xfrm>
            <a:off x="1559858" y="3484927"/>
            <a:ext cx="7269256" cy="3107634"/>
          </a:xfrm>
          <a:prstGeom prst="rect">
            <a:avLst/>
          </a:prstGeom>
        </p:spPr>
      </p:pic>
    </p:spTree>
    <p:extLst>
      <p:ext uri="{BB962C8B-B14F-4D97-AF65-F5344CB8AC3E}">
        <p14:creationId xmlns:p14="http://schemas.microsoft.com/office/powerpoint/2010/main" val="659639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首先可以分析的这些路径只可能不相交或者包含。</a:t>
            </a:r>
          </a:p>
          <a:p>
            <a:r>
              <a:rPr kumimoji="1" lang="zh-CN" altLang="en-US" dirty="0" smtClean="0"/>
              <a:t>如果选了</a:t>
            </a:r>
            <a:r>
              <a:rPr kumimoji="1" lang="en-US" altLang="zh-CN" dirty="0" smtClean="0"/>
              <a:t>u</a:t>
            </a:r>
            <a:r>
              <a:rPr kumimoji="1" lang="zh-CN" altLang="en-US" dirty="0" smtClean="0"/>
              <a:t>，那么记</a:t>
            </a:r>
            <a:r>
              <a:rPr kumimoji="1" lang="en-US" altLang="zh-CN" dirty="0" smtClean="0"/>
              <a:t>v</a:t>
            </a:r>
            <a:r>
              <a:rPr kumimoji="1" lang="zh-CN" altLang="en-US" dirty="0" smtClean="0"/>
              <a:t>是能直接走到</a:t>
            </a:r>
            <a:r>
              <a:rPr kumimoji="1" lang="en-US" altLang="zh-CN" dirty="0" smtClean="0"/>
              <a:t>u</a:t>
            </a:r>
            <a:r>
              <a:rPr kumimoji="1" lang="zh-CN" altLang="en-US" dirty="0" smtClean="0"/>
              <a:t>的最前面的点，那么</a:t>
            </a:r>
            <a:r>
              <a:rPr kumimoji="1" lang="en-US" altLang="zh-CN" dirty="0" smtClean="0"/>
              <a:t>v</a:t>
            </a:r>
            <a:r>
              <a:rPr kumimoji="1" lang="zh-CN" altLang="en-US" dirty="0" smtClean="0"/>
              <a:t>一定会被选到，同理对</a:t>
            </a:r>
            <a:r>
              <a:rPr kumimoji="1" lang="en-US" altLang="zh-CN" dirty="0" smtClean="0"/>
              <a:t>v</a:t>
            </a:r>
            <a:r>
              <a:rPr kumimoji="1" lang="zh-CN" altLang="en-US" dirty="0" smtClean="0"/>
              <a:t>也可以找到一定要选的点。</a:t>
            </a:r>
          </a:p>
          <a:p>
            <a:r>
              <a:rPr kumimoji="1" lang="zh-CN" altLang="en-US" dirty="0" smtClean="0"/>
              <a:t>可以不停重复这个过程，直到到</a:t>
            </a:r>
            <a:r>
              <a:rPr kumimoji="1" lang="en-US" altLang="zh-CN" dirty="0" smtClean="0"/>
              <a:t>0</a:t>
            </a:r>
            <a:r>
              <a:rPr kumimoji="1" lang="zh-CN" altLang="en-US" dirty="0" smtClean="0"/>
              <a:t>和</a:t>
            </a:r>
            <a:r>
              <a:rPr kumimoji="1" lang="en-US" altLang="zh-CN" dirty="0" smtClean="0"/>
              <a:t>n</a:t>
            </a:r>
            <a:r>
              <a:rPr kumimoji="1" lang="zh-CN" altLang="en-US" dirty="0" smtClean="0"/>
              <a:t>，找到选了</a:t>
            </a:r>
            <a:r>
              <a:rPr kumimoji="1" lang="en-US" altLang="zh-CN" dirty="0" smtClean="0"/>
              <a:t>u</a:t>
            </a:r>
            <a:r>
              <a:rPr kumimoji="1" lang="zh-CN" altLang="en-US" dirty="0" smtClean="0"/>
              <a:t>之后一定要选的点。</a:t>
            </a:r>
          </a:p>
          <a:p>
            <a:r>
              <a:rPr kumimoji="1" lang="zh-CN" altLang="en-US" dirty="0" smtClean="0"/>
              <a:t>记这样为从</a:t>
            </a:r>
            <a:r>
              <a:rPr kumimoji="1" lang="en-US" altLang="zh-CN" dirty="0" smtClean="0"/>
              <a:t>0</a:t>
            </a:r>
            <a:r>
              <a:rPr kumimoji="1" lang="zh-CN" altLang="en-US" dirty="0" smtClean="0"/>
              <a:t>到</a:t>
            </a:r>
            <a:r>
              <a:rPr kumimoji="1" lang="en-US" altLang="zh-CN" dirty="0" smtClean="0"/>
              <a:t>n</a:t>
            </a:r>
            <a:r>
              <a:rPr kumimoji="1" lang="zh-CN" altLang="en-US" dirty="0" smtClean="0"/>
              <a:t>的包含</a:t>
            </a:r>
            <a:r>
              <a:rPr kumimoji="1" lang="en-US" altLang="zh-CN" dirty="0" smtClean="0"/>
              <a:t>u</a:t>
            </a:r>
            <a:r>
              <a:rPr kumimoji="1" lang="zh-CN" altLang="en-US" dirty="0" smtClean="0"/>
              <a:t>的最小路径。</a:t>
            </a:r>
          </a:p>
          <a:p>
            <a:r>
              <a:rPr kumimoji="1" lang="zh-CN" altLang="en-US" dirty="0" smtClean="0"/>
              <a:t>所以可以得到一堆选择了颜色</a:t>
            </a:r>
            <a:r>
              <a:rPr kumimoji="1" lang="en-US" altLang="zh-CN" dirty="0" smtClean="0"/>
              <a:t>c1</a:t>
            </a:r>
            <a:r>
              <a:rPr kumimoji="1" lang="zh-CN" altLang="en-US" dirty="0" smtClean="0"/>
              <a:t>必须选颜色</a:t>
            </a:r>
            <a:r>
              <a:rPr kumimoji="1" lang="en-US" altLang="zh-CN" dirty="0" smtClean="0"/>
              <a:t>c2</a:t>
            </a:r>
            <a:r>
              <a:rPr kumimoji="1" lang="zh-CN" altLang="en-US" dirty="0" smtClean="0"/>
              <a:t>这样的限制。</a:t>
            </a:r>
          </a:p>
          <a:p>
            <a:endParaRPr kumimoji="1" lang="zh-CN" altLang="en-US" dirty="0" smtClean="0"/>
          </a:p>
        </p:txBody>
      </p:sp>
    </p:spTree>
    <p:extLst>
      <p:ext uri="{BB962C8B-B14F-4D97-AF65-F5344CB8AC3E}">
        <p14:creationId xmlns:p14="http://schemas.microsoft.com/office/powerpoint/2010/main" val="1389079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接下来考虑如何算权值。</a:t>
            </a:r>
          </a:p>
          <a:p>
            <a:r>
              <a:rPr kumimoji="1" lang="zh-CN" altLang="en-US" dirty="0" smtClean="0"/>
              <a:t>首先假设我们选择的路径为</a:t>
            </a:r>
            <a:r>
              <a:rPr kumimoji="1" lang="en-US" altLang="zh-CN" dirty="0" smtClean="0"/>
              <a:t>0-&gt;n</a:t>
            </a:r>
            <a:r>
              <a:rPr kumimoji="1" lang="zh-CN" altLang="en-US" dirty="0" smtClean="0"/>
              <a:t>。</a:t>
            </a:r>
          </a:p>
          <a:p>
            <a:r>
              <a:rPr kumimoji="1" lang="zh-CN" altLang="en-US" dirty="0" smtClean="0"/>
              <a:t>对于一个点</a:t>
            </a:r>
            <a:r>
              <a:rPr kumimoji="1" lang="en-US" altLang="zh-CN" dirty="0" smtClean="0"/>
              <a:t>u</a:t>
            </a:r>
            <a:r>
              <a:rPr kumimoji="1" lang="zh-CN" altLang="en-US" dirty="0" smtClean="0"/>
              <a:t>，假设包含</a:t>
            </a:r>
            <a:r>
              <a:rPr kumimoji="1" lang="en-US" altLang="zh-CN" dirty="0" smtClean="0"/>
              <a:t>u</a:t>
            </a:r>
            <a:r>
              <a:rPr kumimoji="1" lang="zh-CN" altLang="en-US" dirty="0" smtClean="0"/>
              <a:t>这个点的最小的边，为</a:t>
            </a:r>
            <a:r>
              <a:rPr kumimoji="1" lang="en-US" altLang="zh-CN" dirty="0" smtClean="0"/>
              <a:t>a-&gt;b</a:t>
            </a:r>
            <a:r>
              <a:rPr kumimoji="1" lang="zh-CN" altLang="en-US" dirty="0" smtClean="0"/>
              <a:t>。</a:t>
            </a:r>
          </a:p>
          <a:p>
            <a:r>
              <a:rPr kumimoji="1" lang="zh-CN" altLang="en-US" dirty="0" smtClean="0"/>
              <a:t>可以找出一条从</a:t>
            </a:r>
            <a:r>
              <a:rPr kumimoji="1" lang="en-US" altLang="zh-CN" dirty="0" smtClean="0"/>
              <a:t>a</a:t>
            </a:r>
            <a:r>
              <a:rPr kumimoji="1" lang="zh-CN" altLang="en-US" dirty="0" smtClean="0"/>
              <a:t>到</a:t>
            </a:r>
            <a:r>
              <a:rPr kumimoji="1" lang="en-US" altLang="zh-CN" dirty="0" smtClean="0"/>
              <a:t>b</a:t>
            </a:r>
            <a:r>
              <a:rPr kumimoji="1" lang="zh-CN" altLang="en-US" dirty="0" smtClean="0"/>
              <a:t>包含</a:t>
            </a:r>
            <a:r>
              <a:rPr kumimoji="1" lang="en-US" altLang="zh-CN" dirty="0" smtClean="0"/>
              <a:t>u</a:t>
            </a:r>
            <a:r>
              <a:rPr kumimoji="1" lang="zh-CN" altLang="en-US" dirty="0" smtClean="0"/>
              <a:t>的最小路径，然后把</a:t>
            </a:r>
            <a:r>
              <a:rPr kumimoji="1" lang="en-US" altLang="zh-CN" dirty="0" smtClean="0"/>
              <a:t>a</a:t>
            </a:r>
            <a:r>
              <a:rPr kumimoji="1" lang="zh-CN" altLang="en-US" dirty="0" smtClean="0"/>
              <a:t>直接走到</a:t>
            </a:r>
            <a:r>
              <a:rPr kumimoji="1" lang="en-US" altLang="zh-CN" dirty="0" smtClean="0"/>
              <a:t>b</a:t>
            </a:r>
            <a:r>
              <a:rPr kumimoji="1" lang="zh-CN" altLang="en-US" dirty="0" smtClean="0"/>
              <a:t>的路径换成下面的路径的代价为两条路径权值和的差。</a:t>
            </a:r>
          </a:p>
          <a:p>
            <a:r>
              <a:rPr kumimoji="1" lang="zh-CN" altLang="en-US" dirty="0" smtClean="0"/>
              <a:t>可以把这个费用摊在每个点上或者直接全部加到第一个点上。</a:t>
            </a:r>
          </a:p>
          <a:p>
            <a:r>
              <a:rPr kumimoji="1" lang="zh-CN" altLang="en-US" dirty="0" smtClean="0"/>
              <a:t>然后求最小权闭合子图。</a:t>
            </a:r>
            <a:endParaRPr kumimoji="1" lang="zh-CN" altLang="en-US" dirty="0"/>
          </a:p>
        </p:txBody>
      </p:sp>
      <p:pic>
        <p:nvPicPr>
          <p:cNvPr id="4" name="图片 3"/>
          <p:cNvPicPr>
            <a:picLocks noChangeAspect="1"/>
          </p:cNvPicPr>
          <p:nvPr/>
        </p:nvPicPr>
        <p:blipFill>
          <a:blip r:embed="rId2"/>
          <a:stretch>
            <a:fillRect/>
          </a:stretch>
        </p:blipFill>
        <p:spPr>
          <a:xfrm>
            <a:off x="4975668" y="1820583"/>
            <a:ext cx="4411382" cy="1100010"/>
          </a:xfrm>
          <a:prstGeom prst="rect">
            <a:avLst/>
          </a:prstGeom>
        </p:spPr>
      </p:pic>
    </p:spTree>
    <p:extLst>
      <p:ext uri="{BB962C8B-B14F-4D97-AF65-F5344CB8AC3E}">
        <p14:creationId xmlns:p14="http://schemas.microsoft.com/office/powerpoint/2010/main" val="43848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Mole </a:t>
            </a:r>
            <a:r>
              <a:rPr lang="en-US" altLang="zh-CN" dirty="0" smtClean="0"/>
              <a:t>Tunnels</a:t>
            </a:r>
            <a:r>
              <a:rPr lang="zh-CN" altLang="en-US" dirty="0" smtClean="0"/>
              <a:t> </a:t>
            </a:r>
            <a:r>
              <a:rPr lang="en-US" altLang="zh-CN" dirty="0" smtClean="0"/>
              <a:t>(NEERC 16)</a:t>
            </a:r>
            <a:endParaRPr kumimoji="1" lang="zh-CN" altLang="en-US" dirty="0"/>
          </a:p>
        </p:txBody>
      </p:sp>
      <p:sp>
        <p:nvSpPr>
          <p:cNvPr id="3" name="内容占位符 2"/>
          <p:cNvSpPr>
            <a:spLocks noGrp="1"/>
          </p:cNvSpPr>
          <p:nvPr>
            <p:ph idx="1"/>
          </p:nvPr>
        </p:nvSpPr>
        <p:spPr/>
        <p:txBody>
          <a:bodyPr/>
          <a:lstStyle/>
          <a:p>
            <a:r>
              <a:rPr kumimoji="1" lang="zh-CN" altLang="en-US" dirty="0" smtClean="0"/>
              <a:t>有一个</a:t>
            </a:r>
            <a:r>
              <a:rPr kumimoji="1" lang="en-US" altLang="zh-CN" dirty="0" smtClean="0"/>
              <a:t>n</a:t>
            </a:r>
            <a:r>
              <a:rPr kumimoji="1" lang="zh-CN" altLang="en-US" dirty="0" smtClean="0"/>
              <a:t>个点的二叉树，第</a:t>
            </a:r>
            <a:r>
              <a:rPr kumimoji="1" lang="en-US" altLang="zh-CN" dirty="0" err="1" smtClean="0"/>
              <a:t>i</a:t>
            </a:r>
            <a:r>
              <a:rPr kumimoji="1" lang="zh-CN" altLang="en-US" dirty="0" smtClean="0"/>
              <a:t>个点连向</a:t>
            </a:r>
            <a:r>
              <a:rPr kumimoji="1" lang="en-US" altLang="zh-CN" dirty="0" err="1" smtClean="0"/>
              <a:t>i</a:t>
            </a:r>
            <a:r>
              <a:rPr kumimoji="1" lang="en-US" altLang="zh-CN" dirty="0" smtClean="0"/>
              <a:t>/2</a:t>
            </a:r>
            <a:r>
              <a:rPr kumimoji="1" lang="zh-CN" altLang="en-US" dirty="0" smtClean="0"/>
              <a:t>点，第</a:t>
            </a:r>
            <a:r>
              <a:rPr kumimoji="1" lang="en-US" altLang="zh-CN" dirty="0" err="1" smtClean="0"/>
              <a:t>i</a:t>
            </a:r>
            <a:r>
              <a:rPr kumimoji="1" lang="zh-CN" altLang="en-US" dirty="0" smtClean="0"/>
              <a:t>个点有</a:t>
            </a:r>
            <a:r>
              <a:rPr kumimoji="1" lang="en-US" altLang="zh-CN" dirty="0" smtClean="0"/>
              <a:t>ci</a:t>
            </a:r>
            <a:r>
              <a:rPr kumimoji="1" lang="zh-CN" altLang="en-US" dirty="0" smtClean="0"/>
              <a:t>的食物。</a:t>
            </a:r>
          </a:p>
          <a:p>
            <a:r>
              <a:rPr kumimoji="1" lang="zh-CN" altLang="en-US" dirty="0" smtClean="0"/>
              <a:t>依次来了</a:t>
            </a:r>
            <a:r>
              <a:rPr kumimoji="1" lang="en-US" altLang="zh-CN" dirty="0" smtClean="0"/>
              <a:t>m</a:t>
            </a:r>
            <a:r>
              <a:rPr kumimoji="1" lang="zh-CN" altLang="en-US" dirty="0" smtClean="0"/>
              <a:t>个人，你要给这</a:t>
            </a:r>
            <a:r>
              <a:rPr kumimoji="1" lang="en-US" altLang="zh-CN" dirty="0" smtClean="0"/>
              <a:t>m</a:t>
            </a:r>
            <a:r>
              <a:rPr kumimoji="1" lang="zh-CN" altLang="en-US" dirty="0" smtClean="0"/>
              <a:t>个人安排食物，满足每个人到食物的距离和最小。</a:t>
            </a:r>
          </a:p>
          <a:p>
            <a:r>
              <a:rPr kumimoji="1" lang="zh-CN" altLang="en-US" dirty="0" smtClean="0"/>
              <a:t>每个人来了之后，都要回答询问。</a:t>
            </a:r>
          </a:p>
        </p:txBody>
      </p:sp>
      <p:pic>
        <p:nvPicPr>
          <p:cNvPr id="4" name="图片 3"/>
          <p:cNvPicPr>
            <a:picLocks noChangeAspect="1"/>
          </p:cNvPicPr>
          <p:nvPr/>
        </p:nvPicPr>
        <p:blipFill>
          <a:blip r:embed="rId2"/>
          <a:stretch>
            <a:fillRect/>
          </a:stretch>
        </p:blipFill>
        <p:spPr>
          <a:xfrm>
            <a:off x="1124324" y="3711761"/>
            <a:ext cx="7397311" cy="2329601"/>
          </a:xfrm>
          <a:prstGeom prst="rect">
            <a:avLst/>
          </a:prstGeom>
        </p:spPr>
      </p:pic>
    </p:spTree>
    <p:extLst>
      <p:ext uri="{BB962C8B-B14F-4D97-AF65-F5344CB8AC3E}">
        <p14:creationId xmlns:p14="http://schemas.microsoft.com/office/powerpoint/2010/main" val="709163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考虑费用流，每一次要找一条最短的增广路。</a:t>
            </a:r>
          </a:p>
          <a:p>
            <a:r>
              <a:rPr kumimoji="1" lang="zh-CN" altLang="en-US" dirty="0" smtClean="0"/>
              <a:t>枚举</a:t>
            </a:r>
            <a:r>
              <a:rPr kumimoji="1" lang="en-US" altLang="zh-CN" dirty="0" smtClean="0"/>
              <a:t>LCA</a:t>
            </a:r>
            <a:r>
              <a:rPr kumimoji="1" lang="zh-CN" altLang="en-US" dirty="0" smtClean="0"/>
              <a:t>，然后维护一下每个子树往下走的最短路即可。</a:t>
            </a:r>
          </a:p>
          <a:p>
            <a:r>
              <a:rPr kumimoji="1" lang="zh-CN" altLang="en-US" dirty="0" smtClean="0"/>
              <a:t>增广的时候加一下反向边。</a:t>
            </a:r>
          </a:p>
          <a:p>
            <a:r>
              <a:rPr kumimoji="1" lang="zh-CN" altLang="en-US" dirty="0" smtClean="0"/>
              <a:t>可以直接树形</a:t>
            </a:r>
            <a:r>
              <a:rPr kumimoji="1" lang="en-US" altLang="zh-CN" dirty="0" err="1" smtClean="0"/>
              <a:t>dp</a:t>
            </a:r>
            <a:r>
              <a:rPr kumimoji="1" lang="zh-CN" altLang="en-US" dirty="0" smtClean="0"/>
              <a:t>，不需要数据结构维护。</a:t>
            </a:r>
            <a:endParaRPr kumimoji="1" lang="zh-CN" altLang="en-US" dirty="0"/>
          </a:p>
        </p:txBody>
      </p:sp>
    </p:spTree>
    <p:extLst>
      <p:ext uri="{BB962C8B-B14F-4D97-AF65-F5344CB8AC3E}">
        <p14:creationId xmlns:p14="http://schemas.microsoft.com/office/powerpoint/2010/main" val="1671067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GCD</a:t>
            </a:r>
            <a:r>
              <a:rPr kumimoji="1" lang="zh-CN" altLang="en-US" dirty="0" smtClean="0"/>
              <a:t> </a:t>
            </a:r>
            <a:r>
              <a:rPr kumimoji="1" lang="en-US" altLang="zh-CN" dirty="0" smtClean="0"/>
              <a:t>Tree</a:t>
            </a:r>
            <a:endParaRPr kumimoji="1" lang="zh-CN" altLang="en-US" dirty="0"/>
          </a:p>
        </p:txBody>
      </p:sp>
      <p:sp>
        <p:nvSpPr>
          <p:cNvPr id="3" name="内容占位符 2"/>
          <p:cNvSpPr>
            <a:spLocks noGrp="1"/>
          </p:cNvSpPr>
          <p:nvPr>
            <p:ph idx="1"/>
          </p:nvPr>
        </p:nvSpPr>
        <p:spPr/>
        <p:txBody>
          <a:bodyPr/>
          <a:lstStyle/>
          <a:p>
            <a:r>
              <a:rPr kumimoji="1" lang="en-US" altLang="zh-CN" dirty="0" smtClean="0"/>
              <a:t>n</a:t>
            </a:r>
            <a:r>
              <a:rPr kumimoji="1" lang="zh-CN" altLang="en-US" dirty="0" smtClean="0"/>
              <a:t>个点的图，标号为</a:t>
            </a:r>
            <a:r>
              <a:rPr kumimoji="1" lang="en-US" altLang="zh-CN" dirty="0" smtClean="0"/>
              <a:t>1</a:t>
            </a:r>
            <a:r>
              <a:rPr kumimoji="1" lang="zh-CN" altLang="en-US" dirty="0" smtClean="0"/>
              <a:t>到</a:t>
            </a:r>
            <a:r>
              <a:rPr kumimoji="1" lang="en-US" altLang="zh-CN" dirty="0" smtClean="0"/>
              <a:t>n</a:t>
            </a:r>
            <a:r>
              <a:rPr kumimoji="1" lang="zh-CN" altLang="en-US" dirty="0" smtClean="0"/>
              <a:t>，</a:t>
            </a:r>
            <a:r>
              <a:rPr kumimoji="1" lang="en-US" altLang="zh-CN" dirty="0" err="1" smtClean="0"/>
              <a:t>i</a:t>
            </a:r>
            <a:r>
              <a:rPr kumimoji="1" lang="zh-CN" altLang="en-US" dirty="0" smtClean="0"/>
              <a:t>到</a:t>
            </a:r>
            <a:r>
              <a:rPr kumimoji="1" lang="en-US" altLang="zh-CN" dirty="0" smtClean="0"/>
              <a:t>j</a:t>
            </a:r>
            <a:r>
              <a:rPr kumimoji="1" lang="zh-CN" altLang="en-US" dirty="0" smtClean="0"/>
              <a:t>连边的费用为</a:t>
            </a:r>
            <a:r>
              <a:rPr kumimoji="1" lang="en-US" altLang="zh-CN" dirty="0" err="1" smtClean="0"/>
              <a:t>gcd</a:t>
            </a:r>
            <a:r>
              <a:rPr kumimoji="1" lang="en-US" altLang="zh-CN" dirty="0" smtClean="0"/>
              <a:t>(</a:t>
            </a:r>
            <a:r>
              <a:rPr kumimoji="1" lang="en-US" altLang="zh-CN" dirty="0" err="1" smtClean="0"/>
              <a:t>i,j</a:t>
            </a:r>
            <a:r>
              <a:rPr kumimoji="1" lang="en-US" altLang="zh-CN" dirty="0" smtClean="0"/>
              <a:t>)</a:t>
            </a:r>
            <a:r>
              <a:rPr kumimoji="1" lang="zh-CN" altLang="en-US" dirty="0" smtClean="0"/>
              <a:t>。</a:t>
            </a:r>
          </a:p>
          <a:p>
            <a:r>
              <a:rPr kumimoji="1" lang="zh-CN" altLang="en-US" dirty="0" smtClean="0"/>
              <a:t>询问最小生成树。</a:t>
            </a:r>
          </a:p>
          <a:p>
            <a:endParaRPr kumimoji="1" lang="zh-CN" altLang="en-US" dirty="0" smtClean="0"/>
          </a:p>
        </p:txBody>
      </p:sp>
    </p:spTree>
    <p:extLst>
      <p:ext uri="{BB962C8B-B14F-4D97-AF65-F5344CB8AC3E}">
        <p14:creationId xmlns:p14="http://schemas.microsoft.com/office/powerpoint/2010/main" val="1391607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可以证明只要保留</a:t>
            </a:r>
            <a:r>
              <a:rPr kumimoji="1" lang="en-US" altLang="zh-CN" dirty="0" smtClean="0"/>
              <a:t>(</a:t>
            </a:r>
            <a:r>
              <a:rPr kumimoji="1" lang="en-US" altLang="zh-CN" dirty="0" err="1" smtClean="0"/>
              <a:t>i,j</a:t>
            </a:r>
            <a:r>
              <a:rPr kumimoji="1" lang="en-US" altLang="zh-CN" dirty="0" smtClean="0"/>
              <a:t>)</a:t>
            </a:r>
            <a:r>
              <a:rPr kumimoji="1" lang="zh-CN" altLang="en-US" dirty="0" smtClean="0"/>
              <a:t>其中</a:t>
            </a:r>
            <a:r>
              <a:rPr kumimoji="1" lang="en-US" altLang="zh-CN" dirty="0" err="1" smtClean="0"/>
              <a:t>i</a:t>
            </a:r>
            <a:r>
              <a:rPr kumimoji="1" lang="zh-CN" altLang="en-US" dirty="0" smtClean="0"/>
              <a:t>是</a:t>
            </a:r>
            <a:r>
              <a:rPr kumimoji="1" lang="en-US" altLang="zh-CN" dirty="0" smtClean="0"/>
              <a:t>j</a:t>
            </a:r>
            <a:r>
              <a:rPr kumimoji="1" lang="zh-CN" altLang="en-US" dirty="0" smtClean="0"/>
              <a:t>的约数这样的边即可。</a:t>
            </a:r>
          </a:p>
          <a:p>
            <a:r>
              <a:rPr kumimoji="1" lang="zh-CN" altLang="en-US" dirty="0" smtClean="0"/>
              <a:t>只剩下</a:t>
            </a:r>
            <a:r>
              <a:rPr kumimoji="1" lang="en-US" altLang="zh-CN" dirty="0" smtClean="0"/>
              <a:t>O(n</a:t>
            </a:r>
            <a:r>
              <a:rPr kumimoji="1" lang="zh-CN" altLang="en-US" dirty="0" smtClean="0"/>
              <a:t> </a:t>
            </a:r>
            <a:r>
              <a:rPr kumimoji="1" lang="en-US" altLang="zh-CN" dirty="0" smtClean="0"/>
              <a:t>log</a:t>
            </a:r>
            <a:r>
              <a:rPr kumimoji="1" lang="zh-CN" altLang="en-US" dirty="0" smtClean="0"/>
              <a:t> </a:t>
            </a:r>
            <a:r>
              <a:rPr kumimoji="1" lang="en-US" altLang="zh-CN" dirty="0" smtClean="0"/>
              <a:t>n)</a:t>
            </a:r>
            <a:r>
              <a:rPr kumimoji="1" lang="zh-CN" altLang="en-US" dirty="0" smtClean="0"/>
              <a:t>条边，使用</a:t>
            </a:r>
            <a:r>
              <a:rPr kumimoji="1" lang="en-US" altLang="zh-CN" dirty="0" smtClean="0"/>
              <a:t>LCT</a:t>
            </a:r>
            <a:r>
              <a:rPr kumimoji="1" lang="zh-CN" altLang="en-US" dirty="0" smtClean="0"/>
              <a:t>维护。</a:t>
            </a:r>
            <a:endParaRPr kumimoji="1" lang="zh-CN" altLang="en-US" dirty="0"/>
          </a:p>
        </p:txBody>
      </p:sp>
    </p:spTree>
    <p:extLst>
      <p:ext uri="{BB962C8B-B14F-4D97-AF65-F5344CB8AC3E}">
        <p14:creationId xmlns:p14="http://schemas.microsoft.com/office/powerpoint/2010/main" val="747040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 Friends</a:t>
            </a:r>
            <a:endParaRPr kumimoji="1" lang="zh-CN" altLang="en-US" dirty="0"/>
          </a:p>
        </p:txBody>
      </p:sp>
      <p:sp>
        <p:nvSpPr>
          <p:cNvPr id="3" name="内容占位符 2"/>
          <p:cNvSpPr>
            <a:spLocks noGrp="1"/>
          </p:cNvSpPr>
          <p:nvPr>
            <p:ph idx="1"/>
          </p:nvPr>
        </p:nvSpPr>
        <p:spPr/>
        <p:txBody>
          <a:bodyPr/>
          <a:lstStyle/>
          <a:p>
            <a:r>
              <a:rPr kumimoji="1" lang="zh-CN" altLang="en-US" dirty="0" smtClean="0"/>
              <a:t>有</a:t>
            </a:r>
            <a:r>
              <a:rPr kumimoji="1" lang="en-US" altLang="zh-CN" dirty="0" smtClean="0"/>
              <a:t>n</a:t>
            </a:r>
            <a:r>
              <a:rPr kumimoji="1" lang="zh-CN" altLang="en-US" dirty="0" smtClean="0"/>
              <a:t>个数，两个数连边的费用为</a:t>
            </a:r>
            <a:r>
              <a:rPr kumimoji="1" lang="en-US" altLang="zh-CN" dirty="0" err="1" smtClean="0"/>
              <a:t>xor</a:t>
            </a:r>
            <a:r>
              <a:rPr kumimoji="1" lang="zh-CN" altLang="en-US" dirty="0" smtClean="0"/>
              <a:t>，问最小生成树。</a:t>
            </a:r>
            <a:endParaRPr kumimoji="1" lang="zh-CN" altLang="en-US" dirty="0"/>
          </a:p>
        </p:txBody>
      </p:sp>
    </p:spTree>
    <p:extLst>
      <p:ext uri="{BB962C8B-B14F-4D97-AF65-F5344CB8AC3E}">
        <p14:creationId xmlns:p14="http://schemas.microsoft.com/office/powerpoint/2010/main" val="468703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对这些树建一棵</a:t>
            </a:r>
            <a:r>
              <a:rPr kumimoji="1" lang="en-US" altLang="zh-CN" dirty="0" err="1" smtClean="0"/>
              <a:t>Trie</a:t>
            </a:r>
            <a:r>
              <a:rPr kumimoji="1" lang="zh-CN" altLang="en-US" dirty="0" smtClean="0"/>
              <a:t>，由于</a:t>
            </a:r>
            <a:r>
              <a:rPr kumimoji="1" lang="en-US" altLang="zh-CN" dirty="0" err="1" smtClean="0"/>
              <a:t>Kruskal</a:t>
            </a:r>
            <a:r>
              <a:rPr kumimoji="1" lang="zh-CN" altLang="en-US" dirty="0" smtClean="0"/>
              <a:t>算法，尽量合并</a:t>
            </a:r>
            <a:r>
              <a:rPr kumimoji="1" lang="en-US" altLang="zh-CN" dirty="0" err="1" smtClean="0"/>
              <a:t>xor</a:t>
            </a:r>
            <a:r>
              <a:rPr kumimoji="1" lang="zh-CN" altLang="en-US" dirty="0" smtClean="0"/>
              <a:t>小的。</a:t>
            </a:r>
          </a:p>
          <a:p>
            <a:r>
              <a:rPr kumimoji="1" lang="zh-CN" altLang="en-US" dirty="0" smtClean="0"/>
              <a:t>所以对一棵</a:t>
            </a:r>
            <a:r>
              <a:rPr kumimoji="1" lang="en-US" altLang="zh-CN" dirty="0" err="1" smtClean="0"/>
              <a:t>Trie</a:t>
            </a:r>
            <a:r>
              <a:rPr kumimoji="1" lang="zh-CN" altLang="en-US" dirty="0" smtClean="0"/>
              <a:t>，只要合并左右子树即可，也就是找出两组数里面</a:t>
            </a:r>
            <a:r>
              <a:rPr kumimoji="1" lang="en-US" altLang="zh-CN" dirty="0" err="1" smtClean="0"/>
              <a:t>xor</a:t>
            </a:r>
            <a:r>
              <a:rPr kumimoji="1" lang="zh-CN" altLang="en-US" dirty="0" smtClean="0"/>
              <a:t>最小的。</a:t>
            </a:r>
            <a:endParaRPr kumimoji="1" lang="zh-CN" altLang="en-US" dirty="0"/>
          </a:p>
        </p:txBody>
      </p:sp>
    </p:spTree>
    <p:extLst>
      <p:ext uri="{BB962C8B-B14F-4D97-AF65-F5344CB8AC3E}">
        <p14:creationId xmlns:p14="http://schemas.microsoft.com/office/powerpoint/2010/main" val="927612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Game on Graph</a:t>
            </a:r>
            <a:endParaRPr kumimoji="1" lang="zh-CN" altLang="en-US" dirty="0"/>
          </a:p>
        </p:txBody>
      </p:sp>
      <p:sp>
        <p:nvSpPr>
          <p:cNvPr id="3" name="内容占位符 2"/>
          <p:cNvSpPr>
            <a:spLocks noGrp="1"/>
          </p:cNvSpPr>
          <p:nvPr>
            <p:ph idx="1"/>
          </p:nvPr>
        </p:nvSpPr>
        <p:spPr/>
        <p:txBody>
          <a:bodyPr/>
          <a:lstStyle/>
          <a:p>
            <a:r>
              <a:rPr kumimoji="1" lang="en-US" altLang="zh-CN" dirty="0" smtClean="0"/>
              <a:t>tourist</a:t>
            </a:r>
            <a:r>
              <a:rPr kumimoji="1" lang="zh-CN" altLang="en-US" dirty="0" smtClean="0"/>
              <a:t>和他的青梅竹马女票玩游♂戏。</a:t>
            </a:r>
          </a:p>
          <a:p>
            <a:r>
              <a:rPr kumimoji="1" lang="zh-CN" altLang="en-US" dirty="0" smtClean="0"/>
              <a:t>他们在一个有向图上玩游戏，有一个棋子，两个人可以轮流沿着出边移动。</a:t>
            </a:r>
          </a:p>
          <a:p>
            <a:r>
              <a:rPr kumimoji="1" lang="zh-CN" altLang="en-US" dirty="0" smtClean="0"/>
              <a:t>当一个点没有出边时，这个人就输了。</a:t>
            </a:r>
          </a:p>
          <a:p>
            <a:r>
              <a:rPr kumimoji="1" lang="en-US" altLang="zh-CN" dirty="0" smtClean="0"/>
              <a:t>tourist</a:t>
            </a:r>
            <a:r>
              <a:rPr kumimoji="1" lang="zh-CN" altLang="en-US" dirty="0" smtClean="0"/>
              <a:t>的目标是平局</a:t>
            </a:r>
            <a:r>
              <a:rPr kumimoji="1" lang="en-US" altLang="zh-CN" dirty="0" smtClean="0"/>
              <a:t>/</a:t>
            </a:r>
            <a:r>
              <a:rPr kumimoji="1" lang="zh-CN" altLang="en-US" dirty="0" smtClean="0"/>
              <a:t>赢</a:t>
            </a:r>
            <a:r>
              <a:rPr kumimoji="1" lang="en-US" altLang="zh-CN" dirty="0" smtClean="0"/>
              <a:t>/</a:t>
            </a:r>
            <a:r>
              <a:rPr kumimoji="1" lang="zh-CN" altLang="en-US" dirty="0" smtClean="0"/>
              <a:t>输。</a:t>
            </a:r>
          </a:p>
          <a:p>
            <a:r>
              <a:rPr kumimoji="1" lang="zh-CN" altLang="en-US" dirty="0" smtClean="0"/>
              <a:t>他女票的目标是赢</a:t>
            </a:r>
            <a:r>
              <a:rPr kumimoji="1" lang="en-US" altLang="zh-CN" dirty="0" smtClean="0"/>
              <a:t>/</a:t>
            </a:r>
            <a:r>
              <a:rPr kumimoji="1" lang="zh-CN" altLang="en-US" dirty="0" smtClean="0"/>
              <a:t>输</a:t>
            </a:r>
            <a:r>
              <a:rPr kumimoji="1" lang="en-US" altLang="zh-CN" dirty="0" smtClean="0"/>
              <a:t>/</a:t>
            </a:r>
            <a:r>
              <a:rPr kumimoji="1" lang="zh-CN" altLang="en-US" dirty="0" smtClean="0"/>
              <a:t>平局。</a:t>
            </a:r>
          </a:p>
          <a:p>
            <a:r>
              <a:rPr kumimoji="1" lang="zh-CN" altLang="en-US" dirty="0" smtClean="0"/>
              <a:t>问对于每个点，一开始棋子在这个点，</a:t>
            </a:r>
            <a:r>
              <a:rPr kumimoji="1" lang="en-US" altLang="zh-CN" dirty="0" smtClean="0"/>
              <a:t>tourist/</a:t>
            </a:r>
            <a:r>
              <a:rPr kumimoji="1" lang="zh-CN" altLang="en-US" dirty="0" smtClean="0"/>
              <a:t>他女票先手，游戏的结果是什么。</a:t>
            </a:r>
            <a:endParaRPr kumimoji="1" lang="zh-CN" altLang="en-US" dirty="0"/>
          </a:p>
        </p:txBody>
      </p:sp>
      <p:pic>
        <p:nvPicPr>
          <p:cNvPr id="4" name="图片 3"/>
          <p:cNvPicPr>
            <a:picLocks noChangeAspect="1"/>
          </p:cNvPicPr>
          <p:nvPr/>
        </p:nvPicPr>
        <p:blipFill>
          <a:blip r:embed="rId2"/>
          <a:stretch>
            <a:fillRect/>
          </a:stretch>
        </p:blipFill>
        <p:spPr>
          <a:xfrm>
            <a:off x="6453095" y="0"/>
            <a:ext cx="1778000" cy="2679700"/>
          </a:xfrm>
          <a:prstGeom prst="rect">
            <a:avLst/>
          </a:prstGeom>
        </p:spPr>
      </p:pic>
    </p:spTree>
    <p:extLst>
      <p:ext uri="{BB962C8B-B14F-4D97-AF65-F5344CB8AC3E}">
        <p14:creationId xmlns:p14="http://schemas.microsoft.com/office/powerpoint/2010/main" val="55519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首先我们分析什么情况下会平局。</a:t>
            </a:r>
          </a:p>
          <a:p>
            <a:r>
              <a:rPr kumimoji="1" lang="zh-CN" altLang="en-US" dirty="0" smtClean="0"/>
              <a:t>一个点</a:t>
            </a:r>
            <a:r>
              <a:rPr kumimoji="1" lang="en-US" altLang="zh-CN" dirty="0" smtClean="0"/>
              <a:t>tourist</a:t>
            </a:r>
            <a:r>
              <a:rPr kumimoji="1" lang="zh-CN" altLang="en-US" dirty="0" smtClean="0"/>
              <a:t>先走会平局，当且仅当存在有一个出边他女票走会平局。</a:t>
            </a:r>
          </a:p>
          <a:p>
            <a:r>
              <a:rPr kumimoji="1" lang="zh-CN" altLang="en-US" dirty="0"/>
              <a:t>一个</a:t>
            </a:r>
            <a:r>
              <a:rPr kumimoji="1" lang="zh-CN" altLang="en-US" dirty="0" smtClean="0"/>
              <a:t>点他女票先</a:t>
            </a:r>
            <a:r>
              <a:rPr kumimoji="1" lang="zh-CN" altLang="en-US" dirty="0"/>
              <a:t>走会平局，当且仅当</a:t>
            </a:r>
            <a:r>
              <a:rPr kumimoji="1" lang="zh-CN" altLang="en-US" dirty="0" smtClean="0"/>
              <a:t>存在所有出边</a:t>
            </a:r>
            <a:r>
              <a:rPr kumimoji="1" lang="en-US" altLang="zh-CN" dirty="0" smtClean="0"/>
              <a:t>tourist</a:t>
            </a:r>
            <a:r>
              <a:rPr kumimoji="1" lang="zh-CN" altLang="en-US" dirty="0" smtClean="0"/>
              <a:t>走会</a:t>
            </a:r>
            <a:r>
              <a:rPr kumimoji="1" lang="zh-CN" altLang="en-US" dirty="0"/>
              <a:t>平局</a:t>
            </a:r>
            <a:r>
              <a:rPr kumimoji="1" lang="zh-CN" altLang="en-US" dirty="0" smtClean="0"/>
              <a:t>。</a:t>
            </a:r>
          </a:p>
          <a:p>
            <a:r>
              <a:rPr kumimoji="1" lang="zh-CN" altLang="en-US" dirty="0" smtClean="0"/>
              <a:t>可以从没有出边的点开始，用类似拓扑排序的方法，得到哪些点会平局。</a:t>
            </a:r>
          </a:p>
          <a:p>
            <a:endParaRPr kumimoji="1" lang="zh-CN" altLang="en-US" dirty="0"/>
          </a:p>
        </p:txBody>
      </p:sp>
    </p:spTree>
    <p:extLst>
      <p:ext uri="{BB962C8B-B14F-4D97-AF65-F5344CB8AC3E}">
        <p14:creationId xmlns:p14="http://schemas.microsoft.com/office/powerpoint/2010/main" val="28877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注意到欧拉图的充要条件为每个点的度数为偶数且连通。</a:t>
            </a:r>
          </a:p>
          <a:p>
            <a:r>
              <a:rPr kumimoji="1" lang="zh-CN" altLang="en-US" dirty="0" smtClean="0"/>
              <a:t>先考虑每个点为偶数这个条件。</a:t>
            </a:r>
          </a:p>
          <a:p>
            <a:r>
              <a:rPr kumimoji="1" lang="zh-CN" altLang="en-US" dirty="0" smtClean="0"/>
              <a:t>如何用第一种操作将左边的每个点的度数变为偶数</a:t>
            </a:r>
            <a:r>
              <a:rPr kumimoji="1" lang="en-US" altLang="zh-CN" dirty="0" smtClean="0"/>
              <a:t>?</a:t>
            </a:r>
            <a:endParaRPr kumimoji="1" lang="zh-CN" altLang="en-US" dirty="0"/>
          </a:p>
        </p:txBody>
      </p:sp>
    </p:spTree>
    <p:extLst>
      <p:ext uri="{BB962C8B-B14F-4D97-AF65-F5344CB8AC3E}">
        <p14:creationId xmlns:p14="http://schemas.microsoft.com/office/powerpoint/2010/main" val="2060975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然后我们再考虑剩下的不会平局的点的胜负。</a:t>
            </a:r>
          </a:p>
          <a:p>
            <a:r>
              <a:rPr kumimoji="1" lang="zh-CN" altLang="en-US" dirty="0" smtClean="0"/>
              <a:t>首先还是从没有出边的点开始，这些点可以确定胜负。</a:t>
            </a:r>
          </a:p>
          <a:p>
            <a:r>
              <a:rPr kumimoji="1" lang="zh-CN" altLang="en-US" dirty="0" smtClean="0"/>
              <a:t>对于他女票，只要后继节点中有</a:t>
            </a:r>
            <a:r>
              <a:rPr kumimoji="1" lang="en-US" altLang="zh-CN" dirty="0" smtClean="0"/>
              <a:t>tourist</a:t>
            </a:r>
            <a:r>
              <a:rPr kumimoji="1" lang="zh-CN" altLang="en-US" dirty="0" smtClean="0"/>
              <a:t>失败的节点，那么一定是胜利的，若所有的节点都是</a:t>
            </a:r>
            <a:r>
              <a:rPr kumimoji="1" lang="en-US" altLang="zh-CN" dirty="0" smtClean="0"/>
              <a:t>tourist</a:t>
            </a:r>
            <a:r>
              <a:rPr kumimoji="1" lang="zh-CN" altLang="en-US" dirty="0" smtClean="0"/>
              <a:t>胜利，那么一定是失败。</a:t>
            </a:r>
          </a:p>
          <a:p>
            <a:r>
              <a:rPr kumimoji="1" lang="zh-CN" altLang="en-US" dirty="0" smtClean="0"/>
              <a:t>对于</a:t>
            </a:r>
            <a:r>
              <a:rPr kumimoji="1" lang="en-US" altLang="zh-CN" dirty="0" smtClean="0"/>
              <a:t>tourist</a:t>
            </a:r>
            <a:r>
              <a:rPr kumimoji="1" lang="zh-CN" altLang="en-US" dirty="0" smtClean="0"/>
              <a:t>同理，按这个方法可以推一遍。</a:t>
            </a:r>
          </a:p>
          <a:p>
            <a:r>
              <a:rPr kumimoji="1" lang="zh-CN" altLang="en-US" dirty="0" smtClean="0"/>
              <a:t>然而这样并不能得到所有点的结果。</a:t>
            </a:r>
          </a:p>
        </p:txBody>
      </p:sp>
      <p:pic>
        <p:nvPicPr>
          <p:cNvPr id="4" name="图片 3"/>
          <p:cNvPicPr>
            <a:picLocks noChangeAspect="1"/>
          </p:cNvPicPr>
          <p:nvPr/>
        </p:nvPicPr>
        <p:blipFill>
          <a:blip r:embed="rId2"/>
          <a:stretch>
            <a:fillRect/>
          </a:stretch>
        </p:blipFill>
        <p:spPr>
          <a:xfrm>
            <a:off x="5665694" y="3894322"/>
            <a:ext cx="2835088" cy="2147040"/>
          </a:xfrm>
          <a:prstGeom prst="rect">
            <a:avLst/>
          </a:prstGeom>
        </p:spPr>
      </p:pic>
    </p:spTree>
    <p:extLst>
      <p:ext uri="{BB962C8B-B14F-4D97-AF65-F5344CB8AC3E}">
        <p14:creationId xmlns:p14="http://schemas.microsoft.com/office/powerpoint/2010/main" val="65509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因为他女票的策略是有一个点不平局，这个点就不平局，所以不一定能知道所有后继点的状态。</a:t>
            </a:r>
          </a:p>
          <a:p>
            <a:r>
              <a:rPr kumimoji="1" lang="zh-CN" altLang="en-US" dirty="0" smtClean="0"/>
              <a:t>当推不下去了，可以得到这样的点后继点的状态要么是未知，要么是</a:t>
            </a:r>
            <a:r>
              <a:rPr kumimoji="1" lang="en-US" altLang="zh-CN" dirty="0" smtClean="0"/>
              <a:t>tourist</a:t>
            </a:r>
            <a:r>
              <a:rPr kumimoji="1" lang="zh-CN" altLang="en-US" dirty="0" smtClean="0"/>
              <a:t>胜利。</a:t>
            </a:r>
          </a:p>
          <a:p>
            <a:r>
              <a:rPr kumimoji="1" lang="zh-CN" altLang="en-US" dirty="0" smtClean="0"/>
              <a:t>如果他女票走了未知的点，那么</a:t>
            </a:r>
            <a:r>
              <a:rPr kumimoji="1" lang="en-US" altLang="zh-CN" dirty="0" smtClean="0"/>
              <a:t>tourist</a:t>
            </a:r>
            <a:r>
              <a:rPr kumimoji="1" lang="zh-CN" altLang="en-US" dirty="0" smtClean="0"/>
              <a:t>也可以走未知的点，这样游戏不会结束。</a:t>
            </a:r>
          </a:p>
          <a:p>
            <a:r>
              <a:rPr kumimoji="1" lang="zh-CN" altLang="en-US" dirty="0" smtClean="0"/>
              <a:t>所以她一定要主动的走向</a:t>
            </a:r>
            <a:r>
              <a:rPr kumimoji="1" lang="en-US" altLang="zh-CN" dirty="0" smtClean="0"/>
              <a:t>tourist</a:t>
            </a:r>
            <a:r>
              <a:rPr kumimoji="1" lang="zh-CN" altLang="en-US" dirty="0" smtClean="0"/>
              <a:t>胜利的点，让自己失败。</a:t>
            </a:r>
          </a:p>
          <a:p>
            <a:r>
              <a:rPr kumimoji="1" lang="zh-CN" altLang="en-US" dirty="0" smtClean="0"/>
              <a:t>也就是说，这样剩下的未确定的状态，一定是</a:t>
            </a:r>
            <a:r>
              <a:rPr kumimoji="1" lang="en-US" altLang="zh-CN" dirty="0" smtClean="0"/>
              <a:t>tourist</a:t>
            </a:r>
            <a:r>
              <a:rPr kumimoji="1" lang="zh-CN" altLang="en-US" dirty="0" smtClean="0"/>
              <a:t>全部胜利</a:t>
            </a:r>
            <a:r>
              <a:rPr kumimoji="1" lang="zh-CN" altLang="en-US" smtClean="0"/>
              <a:t>，他女票全部失败。</a:t>
            </a:r>
            <a:endParaRPr kumimoji="1" lang="zh-CN" altLang="en-US" dirty="0" smtClean="0"/>
          </a:p>
        </p:txBody>
      </p:sp>
    </p:spTree>
    <p:extLst>
      <p:ext uri="{BB962C8B-B14F-4D97-AF65-F5344CB8AC3E}">
        <p14:creationId xmlns:p14="http://schemas.microsoft.com/office/powerpoint/2010/main" val="201421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将</a:t>
            </a:r>
            <a:r>
              <a:rPr kumimoji="1" lang="en-US" altLang="zh-CN" dirty="0" smtClean="0"/>
              <a:t>(</a:t>
            </a:r>
            <a:r>
              <a:rPr kumimoji="1" lang="en-US" altLang="zh-CN" dirty="0" err="1" smtClean="0"/>
              <a:t>Ai,Bj</a:t>
            </a:r>
            <a:r>
              <a:rPr kumimoji="1" lang="en-US" altLang="zh-CN" dirty="0" smtClean="0"/>
              <a:t>)</a:t>
            </a:r>
            <a:r>
              <a:rPr kumimoji="1" lang="zh-CN" altLang="en-US" dirty="0" smtClean="0"/>
              <a:t>看作</a:t>
            </a:r>
            <a:r>
              <a:rPr kumimoji="1" lang="en-US" altLang="zh-CN" dirty="0" smtClean="0"/>
              <a:t>(</a:t>
            </a:r>
            <a:r>
              <a:rPr kumimoji="1" lang="en-US" altLang="zh-CN" dirty="0" err="1" smtClean="0"/>
              <a:t>Ai,Aj</a:t>
            </a:r>
            <a:r>
              <a:rPr kumimoji="1" lang="en-US" altLang="zh-CN" dirty="0" smtClean="0"/>
              <a:t>)</a:t>
            </a:r>
            <a:r>
              <a:rPr kumimoji="1" lang="zh-CN" altLang="en-US" dirty="0" smtClean="0"/>
              <a:t>这样的边，每条边都有一个</a:t>
            </a:r>
            <a:r>
              <a:rPr kumimoji="1" lang="en-US" altLang="zh-CN" dirty="0" smtClean="0"/>
              <a:t>“1”</a:t>
            </a:r>
            <a:r>
              <a:rPr kumimoji="1" lang="zh-CN" altLang="en-US" dirty="0" smtClean="0"/>
              <a:t>。</a:t>
            </a:r>
          </a:p>
          <a:p>
            <a:r>
              <a:rPr kumimoji="1" lang="zh-CN" altLang="en-US" dirty="0" smtClean="0"/>
              <a:t>一次操作为将</a:t>
            </a:r>
            <a:r>
              <a:rPr kumimoji="1" lang="en-US" altLang="zh-CN" dirty="0" smtClean="0"/>
              <a:t>“1”</a:t>
            </a:r>
            <a:r>
              <a:rPr kumimoji="1" lang="zh-CN" altLang="en-US" dirty="0" smtClean="0"/>
              <a:t>从边的一端一道另一端。</a:t>
            </a:r>
          </a:p>
          <a:p>
            <a:r>
              <a:rPr kumimoji="1" lang="zh-CN" altLang="en-US" dirty="0" smtClean="0"/>
              <a:t>考虑生成树即可。</a:t>
            </a:r>
          </a:p>
          <a:p>
            <a:r>
              <a:rPr kumimoji="1" lang="zh-CN" altLang="en-US" dirty="0" smtClean="0"/>
              <a:t>共</a:t>
            </a:r>
            <a:r>
              <a:rPr kumimoji="1" lang="en-US" altLang="zh-CN" dirty="0" smtClean="0"/>
              <a:t>n</a:t>
            </a:r>
            <a:r>
              <a:rPr kumimoji="1" lang="zh-CN" altLang="en-US" dirty="0" smtClean="0"/>
              <a:t>次操作。</a:t>
            </a:r>
            <a:endParaRPr kumimoji="1" lang="zh-CN" altLang="en-US" dirty="0"/>
          </a:p>
          <a:p>
            <a:endParaRPr kumimoji="1" lang="zh-CN" altLang="en-US" dirty="0" smtClean="0"/>
          </a:p>
        </p:txBody>
      </p:sp>
    </p:spTree>
    <p:extLst>
      <p:ext uri="{BB962C8B-B14F-4D97-AF65-F5344CB8AC3E}">
        <p14:creationId xmlns:p14="http://schemas.microsoft.com/office/powerpoint/2010/main" val="205323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将所有的</a:t>
            </a:r>
            <a:r>
              <a:rPr kumimoji="1" lang="en-US" altLang="zh-CN" dirty="0"/>
              <a:t>B</a:t>
            </a:r>
            <a:r>
              <a:rPr kumimoji="1" lang="zh-CN" altLang="en-US" dirty="0" smtClean="0"/>
              <a:t>点用操作</a:t>
            </a:r>
            <a:r>
              <a:rPr kumimoji="1" lang="en-US" altLang="zh-CN" dirty="0" smtClean="0"/>
              <a:t>2</a:t>
            </a:r>
            <a:r>
              <a:rPr kumimoji="1" lang="zh-CN" altLang="en-US" dirty="0" smtClean="0"/>
              <a:t>串起来，</a:t>
            </a:r>
            <a:r>
              <a:rPr kumimoji="1" lang="en-US" altLang="zh-CN" dirty="0" smtClean="0"/>
              <a:t>n</a:t>
            </a:r>
            <a:r>
              <a:rPr kumimoji="1" lang="zh-CN" altLang="en-US" dirty="0" smtClean="0"/>
              <a:t>次操作。</a:t>
            </a:r>
          </a:p>
          <a:p>
            <a:r>
              <a:rPr kumimoji="1" lang="zh-CN" altLang="en-US" dirty="0" smtClean="0"/>
              <a:t>然后将度数为奇数的</a:t>
            </a:r>
            <a:r>
              <a:rPr kumimoji="1" lang="en-US" altLang="zh-CN" dirty="0" smtClean="0"/>
              <a:t>B</a:t>
            </a:r>
            <a:r>
              <a:rPr kumimoji="1" lang="zh-CN" altLang="en-US" dirty="0" smtClean="0"/>
              <a:t>点串起来，</a:t>
            </a:r>
            <a:r>
              <a:rPr kumimoji="1" lang="en-US" altLang="zh-CN" dirty="0" smtClean="0"/>
              <a:t>0.5n</a:t>
            </a:r>
            <a:r>
              <a:rPr kumimoji="1" lang="zh-CN" altLang="en-US" dirty="0" smtClean="0"/>
              <a:t>次操作。</a:t>
            </a:r>
            <a:endParaRPr kumimoji="1" lang="zh-CN" altLang="en-US" dirty="0"/>
          </a:p>
        </p:txBody>
      </p:sp>
    </p:spTree>
    <p:extLst>
      <p:ext uri="{BB962C8B-B14F-4D97-AF65-F5344CB8AC3E}">
        <p14:creationId xmlns:p14="http://schemas.microsoft.com/office/powerpoint/2010/main" val="180561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Roller Coaster </a:t>
            </a:r>
            <a:r>
              <a:rPr lang="en-US" altLang="zh-CN" dirty="0" smtClean="0"/>
              <a:t>Railroad</a:t>
            </a:r>
            <a:r>
              <a:rPr lang="zh-CN" altLang="en-US" dirty="0" smtClean="0"/>
              <a:t> </a:t>
            </a:r>
            <a:r>
              <a:rPr lang="en-US" altLang="zh-CN" dirty="0" smtClean="0"/>
              <a:t>(IOI</a:t>
            </a:r>
            <a:r>
              <a:rPr lang="zh-CN" altLang="en-US" dirty="0" smtClean="0"/>
              <a:t> </a:t>
            </a:r>
            <a:r>
              <a:rPr lang="en-US" altLang="zh-CN" dirty="0" smtClean="0"/>
              <a:t>16)</a:t>
            </a:r>
            <a:endParaRPr kumimoji="1" lang="zh-CN" altLang="en-US" dirty="0"/>
          </a:p>
        </p:txBody>
      </p:sp>
      <p:sp>
        <p:nvSpPr>
          <p:cNvPr id="3" name="内容占位符 2"/>
          <p:cNvSpPr>
            <a:spLocks noGrp="1"/>
          </p:cNvSpPr>
          <p:nvPr>
            <p:ph idx="1"/>
          </p:nvPr>
        </p:nvSpPr>
        <p:spPr/>
        <p:txBody>
          <a:bodyPr/>
          <a:lstStyle/>
          <a:p>
            <a:r>
              <a:rPr kumimoji="1" lang="zh-CN" altLang="en-US" dirty="0" smtClean="0"/>
              <a:t>有</a:t>
            </a:r>
            <a:r>
              <a:rPr kumimoji="1" lang="en-US" altLang="zh-CN" dirty="0" smtClean="0"/>
              <a:t>n</a:t>
            </a:r>
            <a:r>
              <a:rPr kumimoji="1" lang="zh-CN" altLang="en-US" dirty="0" smtClean="0"/>
              <a:t>个站台，每个站台有个参数</a:t>
            </a:r>
            <a:r>
              <a:rPr kumimoji="1" lang="en-US" altLang="zh-CN" dirty="0" smtClean="0"/>
              <a:t>(</a:t>
            </a:r>
            <a:r>
              <a:rPr kumimoji="1" lang="en-US" altLang="zh-CN" dirty="0" err="1" smtClean="0"/>
              <a:t>s,t</a:t>
            </a:r>
            <a:r>
              <a:rPr kumimoji="1" lang="en-US" altLang="zh-CN" dirty="0" smtClean="0"/>
              <a:t>)</a:t>
            </a:r>
            <a:r>
              <a:rPr kumimoji="1" lang="zh-CN" altLang="en-US" dirty="0" smtClean="0"/>
              <a:t>，表示进入站台的时候火车的速度不能超过</a:t>
            </a:r>
            <a:r>
              <a:rPr kumimoji="1" lang="en-US" altLang="zh-CN" dirty="0" smtClean="0"/>
              <a:t>s,</a:t>
            </a:r>
            <a:r>
              <a:rPr kumimoji="1" lang="zh-CN" altLang="en-US" dirty="0" smtClean="0"/>
              <a:t>出了这个站台后火车的速度恰好为</a:t>
            </a:r>
            <a:r>
              <a:rPr kumimoji="1" lang="en-US" altLang="zh-CN" dirty="0" smtClean="0"/>
              <a:t>t</a:t>
            </a:r>
            <a:r>
              <a:rPr kumimoji="1" lang="zh-CN" altLang="en-US" dirty="0" smtClean="0"/>
              <a:t>。</a:t>
            </a:r>
          </a:p>
          <a:p>
            <a:r>
              <a:rPr kumimoji="1" lang="zh-CN" altLang="en-US" dirty="0" smtClean="0"/>
              <a:t>可以用</a:t>
            </a:r>
            <a:r>
              <a:rPr kumimoji="1" lang="en-US" altLang="zh-CN" dirty="0" smtClean="0"/>
              <a:t>x</a:t>
            </a:r>
            <a:r>
              <a:rPr kumimoji="1" lang="zh-CN" altLang="en-US" dirty="0" smtClean="0"/>
              <a:t>的代价让火车的速度减小</a:t>
            </a:r>
            <a:r>
              <a:rPr kumimoji="1" lang="en-US" altLang="zh-CN" dirty="0" smtClean="0"/>
              <a:t>x</a:t>
            </a:r>
            <a:r>
              <a:rPr kumimoji="1" lang="zh-CN" altLang="en-US" dirty="0" smtClean="0"/>
              <a:t>。</a:t>
            </a:r>
          </a:p>
          <a:p>
            <a:r>
              <a:rPr kumimoji="1" lang="zh-CN" altLang="en-US" dirty="0" smtClean="0"/>
              <a:t>问最少的代价使得所有站台恰好被经过一次。</a:t>
            </a:r>
          </a:p>
          <a:p>
            <a:r>
              <a:rPr kumimoji="1" lang="zh-CN" altLang="en-US" dirty="0" smtClean="0"/>
              <a:t>火车初始速度为</a:t>
            </a:r>
            <a:r>
              <a:rPr kumimoji="1" lang="en-US" altLang="zh-CN" dirty="0" smtClean="0"/>
              <a:t>1</a:t>
            </a:r>
            <a:r>
              <a:rPr kumimoji="1" lang="zh-CN" altLang="en-US" dirty="0" smtClean="0"/>
              <a:t>。</a:t>
            </a:r>
            <a:endParaRPr kumimoji="1" lang="zh-CN" altLang="en-US" dirty="0"/>
          </a:p>
        </p:txBody>
      </p:sp>
      <p:sp>
        <p:nvSpPr>
          <p:cNvPr id="4" name="文本框 3"/>
          <p:cNvSpPr txBox="1"/>
          <p:nvPr/>
        </p:nvSpPr>
        <p:spPr>
          <a:xfrm>
            <a:off x="-107576" y="2752165"/>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9956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首先加个</a:t>
            </a:r>
            <a:r>
              <a:rPr kumimoji="1" lang="en-US" altLang="zh-CN" dirty="0" smtClean="0"/>
              <a:t>(inf,1)</a:t>
            </a:r>
            <a:r>
              <a:rPr kumimoji="1" lang="zh-CN" altLang="en-US" dirty="0" smtClean="0"/>
              <a:t>的车站。</a:t>
            </a:r>
          </a:p>
          <a:p>
            <a:r>
              <a:rPr kumimoji="1" lang="zh-CN" altLang="en-US" dirty="0" smtClean="0"/>
              <a:t>对于每个速度加一个节点，对一个车站</a:t>
            </a:r>
            <a:r>
              <a:rPr kumimoji="1" lang="en-US" altLang="zh-CN" dirty="0" smtClean="0"/>
              <a:t>(</a:t>
            </a:r>
            <a:r>
              <a:rPr kumimoji="1" lang="en-US" altLang="zh-CN" dirty="0" err="1" smtClean="0"/>
              <a:t>s,t</a:t>
            </a:r>
            <a:r>
              <a:rPr kumimoji="1" lang="en-US" altLang="zh-CN" dirty="0" smtClean="0"/>
              <a:t>)</a:t>
            </a:r>
            <a:r>
              <a:rPr kumimoji="1" lang="zh-CN" altLang="en-US" dirty="0" smtClean="0"/>
              <a:t>，从</a:t>
            </a:r>
            <a:r>
              <a:rPr kumimoji="1" lang="en-US" altLang="zh-CN" dirty="0" smtClean="0"/>
              <a:t>s</a:t>
            </a:r>
            <a:r>
              <a:rPr kumimoji="1" lang="zh-CN" altLang="en-US" dirty="0" smtClean="0"/>
              <a:t>向</a:t>
            </a:r>
            <a:r>
              <a:rPr kumimoji="1" lang="en-US" altLang="zh-CN" dirty="0" smtClean="0"/>
              <a:t>t</a:t>
            </a:r>
            <a:r>
              <a:rPr kumimoji="1" lang="zh-CN" altLang="en-US" dirty="0" smtClean="0"/>
              <a:t>连一条边。</a:t>
            </a:r>
          </a:p>
          <a:p>
            <a:r>
              <a:rPr kumimoji="1" lang="zh-CN" altLang="en-US" dirty="0" smtClean="0"/>
              <a:t>根据题意，</a:t>
            </a:r>
            <a:r>
              <a:rPr kumimoji="1" lang="en-US" altLang="zh-CN" dirty="0" smtClean="0"/>
              <a:t>x</a:t>
            </a:r>
            <a:r>
              <a:rPr kumimoji="1" lang="zh-CN" altLang="en-US" dirty="0" smtClean="0"/>
              <a:t>向</a:t>
            </a:r>
            <a:r>
              <a:rPr kumimoji="1" lang="en-US" altLang="zh-CN" dirty="0" smtClean="0"/>
              <a:t>x+1</a:t>
            </a:r>
            <a:r>
              <a:rPr kumimoji="1" lang="zh-CN" altLang="en-US" dirty="0" smtClean="0"/>
              <a:t>走不需要代价，从</a:t>
            </a:r>
            <a:r>
              <a:rPr kumimoji="1" lang="en-US" altLang="zh-CN" dirty="0" smtClean="0"/>
              <a:t>x+1</a:t>
            </a:r>
            <a:r>
              <a:rPr kumimoji="1" lang="zh-CN" altLang="en-US" dirty="0" smtClean="0"/>
              <a:t>向</a:t>
            </a:r>
            <a:r>
              <a:rPr kumimoji="1" lang="en-US" altLang="zh-CN" dirty="0" smtClean="0"/>
              <a:t>x</a:t>
            </a:r>
            <a:r>
              <a:rPr kumimoji="1" lang="zh-CN" altLang="en-US" dirty="0" smtClean="0"/>
              <a:t>走需要</a:t>
            </a:r>
            <a:r>
              <a:rPr kumimoji="1" lang="en-US" altLang="zh-CN" dirty="0" smtClean="0"/>
              <a:t>1</a:t>
            </a:r>
            <a:r>
              <a:rPr kumimoji="1" lang="zh-CN" altLang="en-US" dirty="0" smtClean="0"/>
              <a:t>的代价。</a:t>
            </a:r>
          </a:p>
          <a:p>
            <a:r>
              <a:rPr kumimoji="1" lang="zh-CN" altLang="en-US" dirty="0" smtClean="0"/>
              <a:t>将图变成欧拉图。</a:t>
            </a:r>
            <a:endParaRPr kumimoji="1" lang="zh-CN" altLang="en-US" dirty="0"/>
          </a:p>
        </p:txBody>
      </p:sp>
      <p:pic>
        <p:nvPicPr>
          <p:cNvPr id="4" name="图片 3"/>
          <p:cNvPicPr>
            <a:picLocks noChangeAspect="1"/>
          </p:cNvPicPr>
          <p:nvPr/>
        </p:nvPicPr>
        <p:blipFill>
          <a:blip r:embed="rId2"/>
          <a:stretch>
            <a:fillRect/>
          </a:stretch>
        </p:blipFill>
        <p:spPr>
          <a:xfrm>
            <a:off x="1710596" y="4100975"/>
            <a:ext cx="6320286" cy="2404035"/>
          </a:xfrm>
          <a:prstGeom prst="rect">
            <a:avLst/>
          </a:prstGeom>
        </p:spPr>
      </p:pic>
    </p:spTree>
    <p:extLst>
      <p:ext uri="{BB962C8B-B14F-4D97-AF65-F5344CB8AC3E}">
        <p14:creationId xmlns:p14="http://schemas.microsoft.com/office/powerpoint/2010/main" val="2356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对于每一段</a:t>
            </a:r>
            <a:r>
              <a:rPr kumimoji="1" lang="en-US" altLang="zh-CN" dirty="0" smtClean="0"/>
              <a:t>[x,x+1]</a:t>
            </a:r>
            <a:r>
              <a:rPr kumimoji="1" lang="zh-CN" altLang="en-US" dirty="0" smtClean="0"/>
              <a:t>，记</a:t>
            </a:r>
            <a:r>
              <a:rPr kumimoji="1" lang="en-US" altLang="zh-CN" dirty="0" smtClean="0"/>
              <a:t>balance</a:t>
            </a:r>
            <a:r>
              <a:rPr kumimoji="1" lang="zh-CN" altLang="en-US" dirty="0" smtClean="0"/>
              <a:t>值为从左到右的边个数减去从右到左的。</a:t>
            </a:r>
          </a:p>
          <a:p>
            <a:r>
              <a:rPr kumimoji="1" lang="zh-CN" altLang="en-US" dirty="0" smtClean="0"/>
              <a:t>如果</a:t>
            </a:r>
            <a:r>
              <a:rPr kumimoji="1" lang="en-US" altLang="zh-CN" dirty="0" smtClean="0"/>
              <a:t>balance</a:t>
            </a:r>
            <a:r>
              <a:rPr kumimoji="1" lang="zh-CN" altLang="en-US" dirty="0" smtClean="0"/>
              <a:t>为负，可以直接加为</a:t>
            </a:r>
            <a:r>
              <a:rPr kumimoji="1" lang="en-US" altLang="zh-CN" dirty="0" smtClean="0"/>
              <a:t>0</a:t>
            </a:r>
            <a:r>
              <a:rPr kumimoji="1" lang="zh-CN" altLang="en-US" dirty="0" smtClean="0"/>
              <a:t>。</a:t>
            </a:r>
          </a:p>
          <a:p>
            <a:r>
              <a:rPr kumimoji="1" lang="zh-CN" altLang="en-US" dirty="0" smtClean="0"/>
              <a:t>否则需要花代价使其变为</a:t>
            </a:r>
            <a:r>
              <a:rPr kumimoji="1" lang="en-US" altLang="zh-CN" dirty="0" smtClean="0"/>
              <a:t>0</a:t>
            </a:r>
            <a:r>
              <a:rPr kumimoji="1" lang="zh-CN" altLang="en-US" dirty="0" smtClean="0"/>
              <a:t>。</a:t>
            </a:r>
          </a:p>
          <a:p>
            <a:r>
              <a:rPr kumimoji="1" lang="zh-CN" altLang="en-US" dirty="0" smtClean="0"/>
              <a:t>若图不连通，对</a:t>
            </a:r>
            <a:r>
              <a:rPr kumimoji="1" lang="en-US" altLang="zh-CN" dirty="0" smtClean="0"/>
              <a:t>[x,x+1]</a:t>
            </a:r>
            <a:r>
              <a:rPr kumimoji="1" lang="zh-CN" altLang="en-US" dirty="0" smtClean="0"/>
              <a:t>这样的段，可以花</a:t>
            </a:r>
            <a:r>
              <a:rPr kumimoji="1" lang="en-US" altLang="zh-CN" dirty="0" smtClean="0"/>
              <a:t>1</a:t>
            </a:r>
            <a:r>
              <a:rPr kumimoji="1" lang="zh-CN" altLang="en-US" dirty="0" smtClean="0"/>
              <a:t>的代价使其连通。</a:t>
            </a:r>
          </a:p>
          <a:p>
            <a:r>
              <a:rPr kumimoji="1" lang="zh-CN" altLang="en-US" dirty="0" smtClean="0"/>
              <a:t>变成最小生成树问题。</a:t>
            </a:r>
          </a:p>
        </p:txBody>
      </p:sp>
      <p:pic>
        <p:nvPicPr>
          <p:cNvPr id="5" name="图片 4"/>
          <p:cNvPicPr>
            <a:picLocks noChangeAspect="1"/>
          </p:cNvPicPr>
          <p:nvPr/>
        </p:nvPicPr>
        <p:blipFill>
          <a:blip r:embed="rId2"/>
          <a:stretch>
            <a:fillRect/>
          </a:stretch>
        </p:blipFill>
        <p:spPr>
          <a:xfrm>
            <a:off x="1434353" y="4325471"/>
            <a:ext cx="6857626" cy="2107037"/>
          </a:xfrm>
          <a:prstGeom prst="rect">
            <a:avLst/>
          </a:prstGeom>
        </p:spPr>
      </p:pic>
    </p:spTree>
    <p:extLst>
      <p:ext uri="{BB962C8B-B14F-4D97-AF65-F5344CB8AC3E}">
        <p14:creationId xmlns:p14="http://schemas.microsoft.com/office/powerpoint/2010/main" val="1364090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Indiana Jones and the Uniform </a:t>
            </a:r>
            <a:r>
              <a:rPr lang="en-US" altLang="zh-CN" dirty="0" smtClean="0"/>
              <a:t>Cave</a:t>
            </a:r>
            <a:r>
              <a:rPr lang="zh-CN" altLang="en-US" dirty="0" smtClean="0"/>
              <a:t> </a:t>
            </a:r>
            <a:r>
              <a:rPr lang="en-US" altLang="zh-CN" dirty="0" smtClean="0"/>
              <a:t>(NEERC</a:t>
            </a:r>
            <a:r>
              <a:rPr lang="zh-CN" altLang="en-US" dirty="0" smtClean="0"/>
              <a:t> </a:t>
            </a:r>
            <a:r>
              <a:rPr lang="en-US" altLang="zh-CN" dirty="0" smtClean="0"/>
              <a:t>16)</a:t>
            </a:r>
            <a:endParaRPr kumimoji="1" lang="zh-CN" altLang="en-US" dirty="0"/>
          </a:p>
        </p:txBody>
      </p:sp>
      <p:sp>
        <p:nvSpPr>
          <p:cNvPr id="3" name="内容占位符 2"/>
          <p:cNvSpPr>
            <a:spLocks noGrp="1"/>
          </p:cNvSpPr>
          <p:nvPr>
            <p:ph idx="1"/>
          </p:nvPr>
        </p:nvSpPr>
        <p:spPr>
          <a:xfrm>
            <a:off x="677334" y="2160589"/>
            <a:ext cx="8596668" cy="4500187"/>
          </a:xfrm>
        </p:spPr>
        <p:txBody>
          <a:bodyPr/>
          <a:lstStyle/>
          <a:p>
            <a:r>
              <a:rPr kumimoji="1" lang="zh-CN" altLang="en-US" dirty="0" smtClean="0"/>
              <a:t>这是一个交互题。</a:t>
            </a:r>
          </a:p>
          <a:p>
            <a:r>
              <a:rPr kumimoji="1" lang="zh-CN" altLang="en-US" dirty="0" smtClean="0"/>
              <a:t>你进入了一个神♂秘的山洞。这个山洞可以看成有若干个节点的强连通图。</a:t>
            </a:r>
          </a:p>
          <a:p>
            <a:r>
              <a:rPr kumimoji="1" lang="zh-CN" altLang="en-US" dirty="0" smtClean="0"/>
              <a:t>然后每个节点是一个圆形的房间，每个房间有</a:t>
            </a:r>
            <a:r>
              <a:rPr kumimoji="1" lang="en-US" altLang="zh-CN" dirty="0" smtClean="0"/>
              <a:t>m</a:t>
            </a:r>
            <a:r>
              <a:rPr kumimoji="1" lang="zh-CN" altLang="en-US" dirty="0" smtClean="0"/>
              <a:t>条通道，通向其他房间。</a:t>
            </a:r>
          </a:p>
          <a:p>
            <a:r>
              <a:rPr kumimoji="1" lang="zh-CN" altLang="en-US" dirty="0" smtClean="0"/>
              <a:t>每个房间有个石子，一开始石子在中间位置。</a:t>
            </a:r>
          </a:p>
          <a:p>
            <a:r>
              <a:rPr kumimoji="1" lang="zh-CN" altLang="en-US" dirty="0" smtClean="0"/>
              <a:t>每次你可以把石子放到某个通道的左边或者右边，然后沿着一条通道走到一个房间。</a:t>
            </a:r>
          </a:p>
          <a:p>
            <a:r>
              <a:rPr kumimoji="1" lang="zh-CN" altLang="en-US" dirty="0" smtClean="0"/>
              <a:t>你走到一个房间之后，你只知道这个房间里的石头放在中间、左边还是右边。</a:t>
            </a:r>
          </a:p>
          <a:p>
            <a:r>
              <a:rPr kumimoji="1" lang="zh-CN" altLang="en-US" dirty="0" smtClean="0"/>
              <a:t>所有通道和房间都是不可区分的。</a:t>
            </a:r>
          </a:p>
          <a:p>
            <a:r>
              <a:rPr kumimoji="1" lang="zh-CN" altLang="en-US" dirty="0" smtClean="0"/>
              <a:t>你的任务是走遍所有的通道。</a:t>
            </a:r>
          </a:p>
        </p:txBody>
      </p:sp>
    </p:spTree>
    <p:extLst>
      <p:ext uri="{BB962C8B-B14F-4D97-AF65-F5344CB8AC3E}">
        <p14:creationId xmlns:p14="http://schemas.microsoft.com/office/powerpoint/2010/main" val="272312086"/>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314</TotalTime>
  <Words>2083</Words>
  <Application>Microsoft Macintosh PowerPoint</Application>
  <PresentationFormat>宽屏</PresentationFormat>
  <Paragraphs>142</Paragraphs>
  <Slides>31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Trebuchet MS</vt:lpstr>
      <vt:lpstr>Wingdings 3</vt:lpstr>
      <vt:lpstr>方正姚体</vt:lpstr>
      <vt:lpstr>华文新魏</vt:lpstr>
      <vt:lpstr>Arial</vt:lpstr>
      <vt:lpstr>平面</vt:lpstr>
      <vt:lpstr>图论杂题选讲</vt:lpstr>
      <vt:lpstr>Acrobat (BOI 16)</vt:lpstr>
      <vt:lpstr>Solution</vt:lpstr>
      <vt:lpstr>Solution</vt:lpstr>
      <vt:lpstr>Solution</vt:lpstr>
      <vt:lpstr>Roller Coaster Railroad (IOI 16)</vt:lpstr>
      <vt:lpstr>Solution</vt:lpstr>
      <vt:lpstr>Solution</vt:lpstr>
      <vt:lpstr>Indiana Jones and the Uniform Cave (NEERC 16)</vt:lpstr>
      <vt:lpstr>PowerPoint 演示文稿</vt:lpstr>
      <vt:lpstr>Solution</vt:lpstr>
      <vt:lpstr>Solution</vt:lpstr>
      <vt:lpstr>Solution</vt:lpstr>
      <vt:lpstr>Solution</vt:lpstr>
      <vt:lpstr>Binary Code (NEERC 16)</vt:lpstr>
      <vt:lpstr>Solution</vt:lpstr>
      <vt:lpstr>Hangar Hurdles (CERC 16)</vt:lpstr>
      <vt:lpstr>Solution</vt:lpstr>
      <vt:lpstr>ColorfulPath</vt:lpstr>
      <vt:lpstr>Solution</vt:lpstr>
      <vt:lpstr>Solution</vt:lpstr>
      <vt:lpstr>Mole Tunnels (NEERC 16)</vt:lpstr>
      <vt:lpstr>Solution</vt:lpstr>
      <vt:lpstr>GCD Tree</vt:lpstr>
      <vt:lpstr>Solution</vt:lpstr>
      <vt:lpstr>Be Friends</vt:lpstr>
      <vt:lpstr>Solution</vt:lpstr>
      <vt:lpstr>Game on Graph</vt:lpstr>
      <vt:lpstr>Solution</vt:lpstr>
      <vt:lpstr>Solution</vt:lpstr>
      <vt:lpstr>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图论杂题选讲</dc:title>
  <dc:creator>Microsoft Office 用户</dc:creator>
  <cp:lastModifiedBy>Microsoft Office 用户</cp:lastModifiedBy>
  <cp:revision>127</cp:revision>
  <dcterms:created xsi:type="dcterms:W3CDTF">2016-12-30T19:01:47Z</dcterms:created>
  <dcterms:modified xsi:type="dcterms:W3CDTF">2016-12-31T08:41:09Z</dcterms:modified>
</cp:coreProperties>
</file>