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39B66-17AA-427A-ABAE-D7346E7354F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3AD56B-203C-4706-A29E-7794C18EE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29D2DF-4CEF-4CDE-ABD3-D066B7BC818C}"/>
              </a:ext>
            </a:extLst>
          </p:cNvPr>
          <p:cNvSpPr>
            <a:spLocks noGrp="1"/>
          </p:cNvSpPr>
          <p:nvPr>
            <p:ph type="dt" sz="half" idx="10"/>
          </p:nvPr>
        </p:nvSpPr>
        <p:spPr/>
        <p:txBody>
          <a:bodyPr/>
          <a:lstStyle/>
          <a:p>
            <a:fld id="{D35E0F93-70EC-4C4F-8A92-AA35C9F9B6A1}"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25396F12-D6CB-44A5-AD9D-9AE299DC7D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3E4F82-5A5B-4458-B24B-6A6A8BE63BC2}"/>
              </a:ext>
            </a:extLst>
          </p:cNvPr>
          <p:cNvSpPr>
            <a:spLocks noGrp="1"/>
          </p:cNvSpPr>
          <p:nvPr>
            <p:ph type="sldNum" sz="quarter" idx="12"/>
          </p:nvPr>
        </p:nvSpPr>
        <p:spPr/>
        <p:txBody>
          <a:body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2550916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6DE17-6066-443C-ACDF-2494CCD09C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F7965F-8190-4760-8377-69706D90A9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B261FD-AA07-4B93-AABF-195FA6923EFA}"/>
              </a:ext>
            </a:extLst>
          </p:cNvPr>
          <p:cNvSpPr>
            <a:spLocks noGrp="1"/>
          </p:cNvSpPr>
          <p:nvPr>
            <p:ph type="dt" sz="half" idx="10"/>
          </p:nvPr>
        </p:nvSpPr>
        <p:spPr/>
        <p:txBody>
          <a:bodyPr/>
          <a:lstStyle/>
          <a:p>
            <a:fld id="{D35E0F93-70EC-4C4F-8A92-AA35C9F9B6A1}"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249ED807-B264-48B3-A939-079E42B562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088975-7D04-4C80-A858-FF27D7E214C3}"/>
              </a:ext>
            </a:extLst>
          </p:cNvPr>
          <p:cNvSpPr>
            <a:spLocks noGrp="1"/>
          </p:cNvSpPr>
          <p:nvPr>
            <p:ph type="sldNum" sz="quarter" idx="12"/>
          </p:nvPr>
        </p:nvSpPr>
        <p:spPr/>
        <p:txBody>
          <a:body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195452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EA0E59B-A790-4730-8199-304749338A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0A63B-D7DF-4AC9-B9D5-6087F83376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680412-18C8-4BEC-ABE1-4BA65F9F9C4C}"/>
              </a:ext>
            </a:extLst>
          </p:cNvPr>
          <p:cNvSpPr>
            <a:spLocks noGrp="1"/>
          </p:cNvSpPr>
          <p:nvPr>
            <p:ph type="dt" sz="half" idx="10"/>
          </p:nvPr>
        </p:nvSpPr>
        <p:spPr/>
        <p:txBody>
          <a:bodyPr/>
          <a:lstStyle/>
          <a:p>
            <a:fld id="{D35E0F93-70EC-4C4F-8A92-AA35C9F9B6A1}"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A404C8CC-0415-4EEA-98DF-C5D3403E7F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DA3A53-BD2D-4C89-A649-D265BDE66890}"/>
              </a:ext>
            </a:extLst>
          </p:cNvPr>
          <p:cNvSpPr>
            <a:spLocks noGrp="1"/>
          </p:cNvSpPr>
          <p:nvPr>
            <p:ph type="sldNum" sz="quarter" idx="12"/>
          </p:nvPr>
        </p:nvSpPr>
        <p:spPr/>
        <p:txBody>
          <a:body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270845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978C1-84F7-46AF-B8F7-5BBA333AA2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DF450A-0C74-41C6-B540-5E3C6E3E1CB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E6A557-44D5-46CD-A0CB-5C9E800C09E6}"/>
              </a:ext>
            </a:extLst>
          </p:cNvPr>
          <p:cNvSpPr>
            <a:spLocks noGrp="1"/>
          </p:cNvSpPr>
          <p:nvPr>
            <p:ph type="dt" sz="half" idx="10"/>
          </p:nvPr>
        </p:nvSpPr>
        <p:spPr/>
        <p:txBody>
          <a:bodyPr/>
          <a:lstStyle/>
          <a:p>
            <a:fld id="{D35E0F93-70EC-4C4F-8A92-AA35C9F9B6A1}"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E54E5E2F-09C9-4390-9042-1565121D80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D5A00A-568E-4BEA-8114-588704F9262D}"/>
              </a:ext>
            </a:extLst>
          </p:cNvPr>
          <p:cNvSpPr>
            <a:spLocks noGrp="1"/>
          </p:cNvSpPr>
          <p:nvPr>
            <p:ph type="sldNum" sz="quarter" idx="12"/>
          </p:nvPr>
        </p:nvSpPr>
        <p:spPr/>
        <p:txBody>
          <a:body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197875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D13A0-503B-4D75-A203-51EAB53B2F5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0E49B47-B905-4DFC-AB81-25A27007C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E1C6B70-7659-46B3-B0E8-538439705799}"/>
              </a:ext>
            </a:extLst>
          </p:cNvPr>
          <p:cNvSpPr>
            <a:spLocks noGrp="1"/>
          </p:cNvSpPr>
          <p:nvPr>
            <p:ph type="dt" sz="half" idx="10"/>
          </p:nvPr>
        </p:nvSpPr>
        <p:spPr/>
        <p:txBody>
          <a:bodyPr/>
          <a:lstStyle/>
          <a:p>
            <a:fld id="{D35E0F93-70EC-4C4F-8A92-AA35C9F9B6A1}"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7F51C703-021F-493E-9B3D-3C0A44A9ED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3A1EB7-488B-4874-B343-FB5C575C1712}"/>
              </a:ext>
            </a:extLst>
          </p:cNvPr>
          <p:cNvSpPr>
            <a:spLocks noGrp="1"/>
          </p:cNvSpPr>
          <p:nvPr>
            <p:ph type="sldNum" sz="quarter" idx="12"/>
          </p:nvPr>
        </p:nvSpPr>
        <p:spPr/>
        <p:txBody>
          <a:body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384420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89350-5B48-492F-AD09-C53FC27957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DE04E3-F544-4C2B-99AE-774A5A40C7B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68ED2D1-8751-4F4A-B980-0EC71C1F7B9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6D95FD5-F204-4274-B83C-25C86001170B}"/>
              </a:ext>
            </a:extLst>
          </p:cNvPr>
          <p:cNvSpPr>
            <a:spLocks noGrp="1"/>
          </p:cNvSpPr>
          <p:nvPr>
            <p:ph type="dt" sz="half" idx="10"/>
          </p:nvPr>
        </p:nvSpPr>
        <p:spPr/>
        <p:txBody>
          <a:bodyPr/>
          <a:lstStyle/>
          <a:p>
            <a:fld id="{D35E0F93-70EC-4C4F-8A92-AA35C9F9B6A1}" type="datetimeFigureOut">
              <a:rPr lang="zh-CN" altLang="en-US" smtClean="0"/>
              <a:t>2020/12/9</a:t>
            </a:fld>
            <a:endParaRPr lang="zh-CN" altLang="en-US"/>
          </a:p>
        </p:txBody>
      </p:sp>
      <p:sp>
        <p:nvSpPr>
          <p:cNvPr id="6" name="页脚占位符 5">
            <a:extLst>
              <a:ext uri="{FF2B5EF4-FFF2-40B4-BE49-F238E27FC236}">
                <a16:creationId xmlns:a16="http://schemas.microsoft.com/office/drawing/2014/main" id="{73B3AAEF-04D0-4267-A997-E386CDAABE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326E7E-11E4-437E-8D12-5D371E3C141A}"/>
              </a:ext>
            </a:extLst>
          </p:cNvPr>
          <p:cNvSpPr>
            <a:spLocks noGrp="1"/>
          </p:cNvSpPr>
          <p:nvPr>
            <p:ph type="sldNum" sz="quarter" idx="12"/>
          </p:nvPr>
        </p:nvSpPr>
        <p:spPr/>
        <p:txBody>
          <a:body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240990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083B4-18D5-48CF-A6EA-63811253CC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0A050F-373E-4CAC-94B1-8E1661B70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794C81-5D1A-4023-809B-28B3794065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61E0535-F2CF-4479-9E7D-C35FB9E37E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057E976-E29D-4ED2-ADC9-117806A5D4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DA2A03B-FB0F-4A7E-80EA-F9B02892C99F}"/>
              </a:ext>
            </a:extLst>
          </p:cNvPr>
          <p:cNvSpPr>
            <a:spLocks noGrp="1"/>
          </p:cNvSpPr>
          <p:nvPr>
            <p:ph type="dt" sz="half" idx="10"/>
          </p:nvPr>
        </p:nvSpPr>
        <p:spPr/>
        <p:txBody>
          <a:bodyPr/>
          <a:lstStyle/>
          <a:p>
            <a:fld id="{D35E0F93-70EC-4C4F-8A92-AA35C9F9B6A1}" type="datetimeFigureOut">
              <a:rPr lang="zh-CN" altLang="en-US" smtClean="0"/>
              <a:t>2020/12/9</a:t>
            </a:fld>
            <a:endParaRPr lang="zh-CN" altLang="en-US"/>
          </a:p>
        </p:txBody>
      </p:sp>
      <p:sp>
        <p:nvSpPr>
          <p:cNvPr id="8" name="页脚占位符 7">
            <a:extLst>
              <a:ext uri="{FF2B5EF4-FFF2-40B4-BE49-F238E27FC236}">
                <a16:creationId xmlns:a16="http://schemas.microsoft.com/office/drawing/2014/main" id="{B16AB72F-4D5E-4101-BE9D-0D1EDF0288B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C5B95C-5D74-4097-8B7C-FEF980690697}"/>
              </a:ext>
            </a:extLst>
          </p:cNvPr>
          <p:cNvSpPr>
            <a:spLocks noGrp="1"/>
          </p:cNvSpPr>
          <p:nvPr>
            <p:ph type="sldNum" sz="quarter" idx="12"/>
          </p:nvPr>
        </p:nvSpPr>
        <p:spPr/>
        <p:txBody>
          <a:body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428418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4282D-B870-4B40-8DA3-3AA9107694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5E368ED-F224-4692-8EF2-4B40DA6EEC74}"/>
              </a:ext>
            </a:extLst>
          </p:cNvPr>
          <p:cNvSpPr>
            <a:spLocks noGrp="1"/>
          </p:cNvSpPr>
          <p:nvPr>
            <p:ph type="dt" sz="half" idx="10"/>
          </p:nvPr>
        </p:nvSpPr>
        <p:spPr/>
        <p:txBody>
          <a:bodyPr/>
          <a:lstStyle/>
          <a:p>
            <a:fld id="{D35E0F93-70EC-4C4F-8A92-AA35C9F9B6A1}" type="datetimeFigureOut">
              <a:rPr lang="zh-CN" altLang="en-US" smtClean="0"/>
              <a:t>2020/12/9</a:t>
            </a:fld>
            <a:endParaRPr lang="zh-CN" altLang="en-US"/>
          </a:p>
        </p:txBody>
      </p:sp>
      <p:sp>
        <p:nvSpPr>
          <p:cNvPr id="4" name="页脚占位符 3">
            <a:extLst>
              <a:ext uri="{FF2B5EF4-FFF2-40B4-BE49-F238E27FC236}">
                <a16:creationId xmlns:a16="http://schemas.microsoft.com/office/drawing/2014/main" id="{878D0195-CBF6-4CF2-BEDB-82170692FA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7EC863-B998-4733-A6DE-9F1B10B394CD}"/>
              </a:ext>
            </a:extLst>
          </p:cNvPr>
          <p:cNvSpPr>
            <a:spLocks noGrp="1"/>
          </p:cNvSpPr>
          <p:nvPr>
            <p:ph type="sldNum" sz="quarter" idx="12"/>
          </p:nvPr>
        </p:nvSpPr>
        <p:spPr/>
        <p:txBody>
          <a:body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1626496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3BC98E-9F13-47CD-ADF3-9A8709526B0C}"/>
              </a:ext>
            </a:extLst>
          </p:cNvPr>
          <p:cNvSpPr>
            <a:spLocks noGrp="1"/>
          </p:cNvSpPr>
          <p:nvPr>
            <p:ph type="dt" sz="half" idx="10"/>
          </p:nvPr>
        </p:nvSpPr>
        <p:spPr/>
        <p:txBody>
          <a:bodyPr/>
          <a:lstStyle/>
          <a:p>
            <a:fld id="{D35E0F93-70EC-4C4F-8A92-AA35C9F9B6A1}" type="datetimeFigureOut">
              <a:rPr lang="zh-CN" altLang="en-US" smtClean="0"/>
              <a:t>2020/12/9</a:t>
            </a:fld>
            <a:endParaRPr lang="zh-CN" altLang="en-US"/>
          </a:p>
        </p:txBody>
      </p:sp>
      <p:sp>
        <p:nvSpPr>
          <p:cNvPr id="3" name="页脚占位符 2">
            <a:extLst>
              <a:ext uri="{FF2B5EF4-FFF2-40B4-BE49-F238E27FC236}">
                <a16:creationId xmlns:a16="http://schemas.microsoft.com/office/drawing/2014/main" id="{BE7AA575-9FBE-470E-A329-082F6BDD92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28AD7E-00C6-492F-A2BE-67F7540A0994}"/>
              </a:ext>
            </a:extLst>
          </p:cNvPr>
          <p:cNvSpPr>
            <a:spLocks noGrp="1"/>
          </p:cNvSpPr>
          <p:nvPr>
            <p:ph type="sldNum" sz="quarter" idx="12"/>
          </p:nvPr>
        </p:nvSpPr>
        <p:spPr/>
        <p:txBody>
          <a:body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270879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F381E-50D6-46B1-869A-233CB4C9F8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E4A02A-5C21-4653-91C6-FD10283D8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7740001-7E29-4318-9FBB-D6C8F4D1E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53CD24-1724-4697-9BE4-5FC089D35E8B}"/>
              </a:ext>
            </a:extLst>
          </p:cNvPr>
          <p:cNvSpPr>
            <a:spLocks noGrp="1"/>
          </p:cNvSpPr>
          <p:nvPr>
            <p:ph type="dt" sz="half" idx="10"/>
          </p:nvPr>
        </p:nvSpPr>
        <p:spPr/>
        <p:txBody>
          <a:bodyPr/>
          <a:lstStyle/>
          <a:p>
            <a:fld id="{D35E0F93-70EC-4C4F-8A92-AA35C9F9B6A1}" type="datetimeFigureOut">
              <a:rPr lang="zh-CN" altLang="en-US" smtClean="0"/>
              <a:t>2020/12/9</a:t>
            </a:fld>
            <a:endParaRPr lang="zh-CN" altLang="en-US"/>
          </a:p>
        </p:txBody>
      </p:sp>
      <p:sp>
        <p:nvSpPr>
          <p:cNvPr id="6" name="页脚占位符 5">
            <a:extLst>
              <a:ext uri="{FF2B5EF4-FFF2-40B4-BE49-F238E27FC236}">
                <a16:creationId xmlns:a16="http://schemas.microsoft.com/office/drawing/2014/main" id="{66C492C3-72A0-4D65-9276-24A03F2DB1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1E036B-C563-4BC3-BB59-DC6317BF0984}"/>
              </a:ext>
            </a:extLst>
          </p:cNvPr>
          <p:cNvSpPr>
            <a:spLocks noGrp="1"/>
          </p:cNvSpPr>
          <p:nvPr>
            <p:ph type="sldNum" sz="quarter" idx="12"/>
          </p:nvPr>
        </p:nvSpPr>
        <p:spPr/>
        <p:txBody>
          <a:body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278024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2AF10-44BF-4A27-ADBC-45BC04ECE9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99D336-8F18-464D-B581-2444448AF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7FC585-40EB-4E6B-BAC5-6BEC1B564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3D9C36-23A8-4A44-8DB4-BFD7FB6DF914}"/>
              </a:ext>
            </a:extLst>
          </p:cNvPr>
          <p:cNvSpPr>
            <a:spLocks noGrp="1"/>
          </p:cNvSpPr>
          <p:nvPr>
            <p:ph type="dt" sz="half" idx="10"/>
          </p:nvPr>
        </p:nvSpPr>
        <p:spPr/>
        <p:txBody>
          <a:bodyPr/>
          <a:lstStyle/>
          <a:p>
            <a:fld id="{D35E0F93-70EC-4C4F-8A92-AA35C9F9B6A1}" type="datetimeFigureOut">
              <a:rPr lang="zh-CN" altLang="en-US" smtClean="0"/>
              <a:t>2020/12/9</a:t>
            </a:fld>
            <a:endParaRPr lang="zh-CN" altLang="en-US"/>
          </a:p>
        </p:txBody>
      </p:sp>
      <p:sp>
        <p:nvSpPr>
          <p:cNvPr id="6" name="页脚占位符 5">
            <a:extLst>
              <a:ext uri="{FF2B5EF4-FFF2-40B4-BE49-F238E27FC236}">
                <a16:creationId xmlns:a16="http://schemas.microsoft.com/office/drawing/2014/main" id="{29F0BA9F-B894-4120-AA06-5B236E2C7D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4A63BD-D132-4BAB-B666-32B02DBF354D}"/>
              </a:ext>
            </a:extLst>
          </p:cNvPr>
          <p:cNvSpPr>
            <a:spLocks noGrp="1"/>
          </p:cNvSpPr>
          <p:nvPr>
            <p:ph type="sldNum" sz="quarter" idx="12"/>
          </p:nvPr>
        </p:nvSpPr>
        <p:spPr/>
        <p:txBody>
          <a:body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408118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6525DF-1A6B-43EE-8465-2276195C8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107B7CF-6BB9-4211-91BC-1A19D40C5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930CA2-94E5-4E80-BE9B-E804F289E8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E0F93-70EC-4C4F-8A92-AA35C9F9B6A1}" type="datetimeFigureOut">
              <a:rPr lang="zh-CN" altLang="en-US" smtClean="0"/>
              <a:t>2020/12/9</a:t>
            </a:fld>
            <a:endParaRPr lang="zh-CN" altLang="en-US"/>
          </a:p>
        </p:txBody>
      </p:sp>
      <p:sp>
        <p:nvSpPr>
          <p:cNvPr id="5" name="页脚占位符 4">
            <a:extLst>
              <a:ext uri="{FF2B5EF4-FFF2-40B4-BE49-F238E27FC236}">
                <a16:creationId xmlns:a16="http://schemas.microsoft.com/office/drawing/2014/main" id="{5996D427-2C7F-4436-9B66-A3A8BEC55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D02DA6-0184-4816-BA96-0F8776D2C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2B781-A93D-4510-BA93-B3CA84C0D286}" type="slidenum">
              <a:rPr lang="zh-CN" altLang="en-US" smtClean="0"/>
              <a:t>‹#›</a:t>
            </a:fld>
            <a:endParaRPr lang="zh-CN" altLang="en-US"/>
          </a:p>
        </p:txBody>
      </p:sp>
    </p:spTree>
    <p:extLst>
      <p:ext uri="{BB962C8B-B14F-4D97-AF65-F5344CB8AC3E}">
        <p14:creationId xmlns:p14="http://schemas.microsoft.com/office/powerpoint/2010/main" val="1249256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015183-653D-4589-8B26-56B49326C8C1}"/>
              </a:ext>
            </a:extLst>
          </p:cNvPr>
          <p:cNvSpPr>
            <a:spLocks noGrp="1"/>
          </p:cNvSpPr>
          <p:nvPr>
            <p:ph type="ctrTitle"/>
          </p:nvPr>
        </p:nvSpPr>
        <p:spPr/>
        <p:txBody>
          <a:bodyPr/>
          <a:lstStyle/>
          <a:p>
            <a:r>
              <a:rPr lang="en-US" altLang="zh-CN" dirty="0"/>
              <a:t>T1 </a:t>
            </a:r>
            <a:r>
              <a:rPr lang="zh-CN" altLang="en-US" dirty="0"/>
              <a:t>题目讲评</a:t>
            </a:r>
          </a:p>
        </p:txBody>
      </p:sp>
      <p:sp>
        <p:nvSpPr>
          <p:cNvPr id="3" name="副标题 2">
            <a:extLst>
              <a:ext uri="{FF2B5EF4-FFF2-40B4-BE49-F238E27FC236}">
                <a16:creationId xmlns:a16="http://schemas.microsoft.com/office/drawing/2014/main" id="{2CD5FE46-D0D2-4C0B-AF56-464F1990DFD6}"/>
              </a:ext>
            </a:extLst>
          </p:cNvPr>
          <p:cNvSpPr>
            <a:spLocks noGrp="1"/>
          </p:cNvSpPr>
          <p:nvPr>
            <p:ph type="subTitle" idx="1"/>
          </p:nvPr>
        </p:nvSpPr>
        <p:spPr/>
        <p:txBody>
          <a:bodyPr/>
          <a:lstStyle/>
          <a:p>
            <a:r>
              <a:rPr lang="zh-CN" altLang="en-US" dirty="0"/>
              <a:t>胡晋侨</a:t>
            </a:r>
          </a:p>
        </p:txBody>
      </p:sp>
    </p:spTree>
    <p:extLst>
      <p:ext uri="{BB962C8B-B14F-4D97-AF65-F5344CB8AC3E}">
        <p14:creationId xmlns:p14="http://schemas.microsoft.com/office/powerpoint/2010/main" val="26129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8EB50-F9A0-4429-A110-1F011670A65F}"/>
              </a:ext>
            </a:extLst>
          </p:cNvPr>
          <p:cNvSpPr>
            <a:spLocks noGrp="1"/>
          </p:cNvSpPr>
          <p:nvPr>
            <p:ph type="title"/>
          </p:nvPr>
        </p:nvSpPr>
        <p:spPr/>
        <p:txBody>
          <a:bodyPr/>
          <a:lstStyle/>
          <a:p>
            <a:r>
              <a:rPr lang="zh-CN" altLang="en-US" dirty="0"/>
              <a:t>子任务</a:t>
            </a:r>
            <a:r>
              <a:rPr lang="en-US" altLang="zh-CN" dirty="0"/>
              <a:t>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991844-6011-46A9-9EFE-A211E4078B90}"/>
                  </a:ext>
                </a:extLst>
              </p:cNvPr>
              <p:cNvSpPr>
                <a:spLocks noGrp="1"/>
              </p:cNvSpPr>
              <p:nvPr>
                <p:ph idx="1"/>
              </p:nvPr>
            </p:nvSpPr>
            <p:spPr/>
            <p:txBody>
              <a:bodyPr>
                <a:normAutofit/>
              </a:bodyPr>
              <a:lstStyle/>
              <a:p>
                <a14:m>
                  <m:oMath xmlns:m="http://schemas.openxmlformats.org/officeDocument/2006/math">
                    <m:r>
                      <m:rPr>
                        <m:sty m:val="p"/>
                      </m:rPr>
                      <a:rPr lang="en-US" altLang="zh-CN" i="1" smtClean="0">
                        <a:latin typeface="Cambria Math" panose="02040503050406030204" pitchFamily="18" charset="0"/>
                      </a:rPr>
                      <m:t>n</m:t>
                    </m:r>
                  </m:oMath>
                </a14:m>
                <a:r>
                  <a:rPr lang="zh-CN" altLang="en-US" dirty="0"/>
                  <a:t>为奇数的情况类似，不同的是在理论上界中，中间两个间隔</a:t>
                </a:r>
                <a14:m>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e>
                    </m:d>
                    <m:r>
                      <a:rPr lang="zh-CN" altLang="en-US" i="1">
                        <a:latin typeface="Cambria Math" panose="02040503050406030204" pitchFamily="18" charset="0"/>
                      </a:rPr>
                      <m:t>有一个</m:t>
                    </m:r>
                  </m:oMath>
                </a14:m>
                <a:r>
                  <a:rPr lang="zh-CN" altLang="en-US" dirty="0"/>
                  <a:t>被计算</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次，另一个被计算</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r>
                      <a:rPr lang="zh-CN" altLang="en-US" i="1">
                        <a:latin typeface="Cambria Math" panose="02040503050406030204" pitchFamily="18" charset="0"/>
                      </a:rPr>
                      <m:t>次</m:t>
                    </m:r>
                  </m:oMath>
                </a14:m>
                <a:r>
                  <a:rPr lang="zh-CN" altLang="en-US" dirty="0"/>
                  <a:t>（如果都连了</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a:rPr lang="zh-CN" altLang="en-US" i="1">
                        <a:latin typeface="Cambria Math" panose="02040503050406030204" pitchFamily="18" charset="0"/>
                      </a:rPr>
                      <m:t>次</m:t>
                    </m:r>
                  </m:oMath>
                </a14:m>
                <a:r>
                  <a:rPr lang="zh-CN" altLang="en-US" dirty="0"/>
                  <a:t>的话，所有点的度数都为</a:t>
                </a:r>
                <a14:m>
                  <m:oMath xmlns:m="http://schemas.openxmlformats.org/officeDocument/2006/math">
                    <m:r>
                      <a:rPr lang="en-US" altLang="zh-CN" b="0" i="1" smtClean="0">
                        <a:latin typeface="Cambria Math" panose="02040503050406030204" pitchFamily="18" charset="0"/>
                      </a:rPr>
                      <m:t>2</m:t>
                    </m:r>
                  </m:oMath>
                </a14:m>
                <a:r>
                  <a:rPr lang="zh-CN" altLang="en-US" dirty="0"/>
                  <a:t>，矛盾）</a:t>
                </a:r>
                <a:endParaRPr lang="en-US" altLang="zh-CN" dirty="0"/>
              </a:p>
              <a:p>
                <a:r>
                  <a:rPr lang="zh-CN" altLang="en-US" dirty="0"/>
                  <a:t>也不难构造出达到这个上界的方案</a:t>
                </a:r>
                <a:endParaRPr lang="en-US" altLang="zh-CN" dirty="0"/>
              </a:p>
              <a:p>
                <a:r>
                  <a:rPr lang="zh-CN" altLang="en-US" dirty="0"/>
                  <a:t>令中间两个间隔中较小的一个少计算一次，就是最优解</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79991844-6011-46A9-9EFE-A211E4078B9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5908C27-C090-409B-ADC2-DC608D93D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4117" y="4902813"/>
            <a:ext cx="3927883" cy="1955187"/>
          </a:xfrm>
          <a:prstGeom prst="rect">
            <a:avLst/>
          </a:prstGeom>
        </p:spPr>
      </p:pic>
    </p:spTree>
    <p:extLst>
      <p:ext uri="{BB962C8B-B14F-4D97-AF65-F5344CB8AC3E}">
        <p14:creationId xmlns:p14="http://schemas.microsoft.com/office/powerpoint/2010/main" val="156129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291B6-1D66-4343-BCE1-3B6583BCA4C9}"/>
              </a:ext>
            </a:extLst>
          </p:cNvPr>
          <p:cNvSpPr>
            <a:spLocks noGrp="1"/>
          </p:cNvSpPr>
          <p:nvPr>
            <p:ph type="title"/>
          </p:nvPr>
        </p:nvSpPr>
        <p:spPr/>
        <p:txBody>
          <a:bodyPr/>
          <a:lstStyle/>
          <a:p>
            <a:r>
              <a:rPr lang="zh-CN" altLang="en-US" dirty="0"/>
              <a:t>子任务</a:t>
            </a:r>
            <a:r>
              <a:rPr lang="en-US" altLang="zh-CN" dirty="0"/>
              <a:t>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3D1EFE-439F-47B9-A4E5-5270186F9335}"/>
                  </a:ext>
                </a:extLst>
              </p:cNvPr>
              <p:cNvSpPr>
                <a:spLocks noGrp="1"/>
              </p:cNvSpPr>
              <p:nvPr>
                <p:ph idx="1"/>
              </p:nvPr>
            </p:nvSpPr>
            <p:spPr/>
            <p:txBody>
              <a:bodyPr/>
              <a:lstStyle/>
              <a:p>
                <a:r>
                  <a:rPr lang="zh-CN" altLang="en-US" dirty="0"/>
                  <a:t>于是我们可以对于每次询问暴力排序，计算每个间隔的贡献</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𝑙𝑜𝑔𝑛</m:t>
                        </m:r>
                      </m:e>
                    </m:d>
                  </m:oMath>
                </a14:m>
                <a:endParaRPr lang="en-US" altLang="zh-CN" b="0" dirty="0"/>
              </a:p>
            </p:txBody>
          </p:sp>
        </mc:Choice>
        <mc:Fallback xmlns="">
          <p:sp>
            <p:nvSpPr>
              <p:cNvPr id="3" name="内容占位符 2">
                <a:extLst>
                  <a:ext uri="{FF2B5EF4-FFF2-40B4-BE49-F238E27FC236}">
                    <a16:creationId xmlns:a16="http://schemas.microsoft.com/office/drawing/2014/main" id="{343D1EFE-439F-47B9-A4E5-5270186F9335}"/>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189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5FAFB-2008-40FC-ADF2-5455C5E6413C}"/>
              </a:ext>
            </a:extLst>
          </p:cNvPr>
          <p:cNvSpPr>
            <a:spLocks noGrp="1"/>
          </p:cNvSpPr>
          <p:nvPr>
            <p:ph type="title"/>
          </p:nvPr>
        </p:nvSpPr>
        <p:spPr/>
        <p:txBody>
          <a:bodyPr/>
          <a:lstStyle/>
          <a:p>
            <a:r>
              <a:rPr lang="zh-CN" altLang="en-US" dirty="0"/>
              <a:t>子任务</a:t>
            </a:r>
            <a:r>
              <a:rPr lang="en-US" altLang="zh-CN" dirty="0"/>
              <a:t>5</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CF2CDCD-E472-43A6-AD27-D515A2BED8A8}"/>
                  </a:ext>
                </a:extLst>
              </p:cNvPr>
              <p:cNvSpPr>
                <a:spLocks noGrp="1"/>
              </p:cNvSpPr>
              <p:nvPr>
                <p:ph idx="1"/>
              </p:nvPr>
            </p:nvSpPr>
            <p:spPr/>
            <p:txBody>
              <a:bodyPr/>
              <a:lstStyle/>
              <a:p>
                <a:r>
                  <a:rPr lang="zh-CN" altLang="en-US" dirty="0"/>
                  <a:t>有了刚刚的结论，考虑如何快速计算答案</a:t>
                </a:r>
                <a:endParaRPr lang="en-US" altLang="zh-CN" dirty="0"/>
              </a:p>
              <a:p>
                <a:r>
                  <a:rPr lang="zh-CN" altLang="en-US" dirty="0"/>
                  <a:t>直观的想法是用平衡树维护所有间隔，再结合莫队计算答案</a:t>
                </a:r>
                <a:endParaRPr lang="en-US" altLang="zh-CN" dirty="0"/>
              </a:p>
              <a:p>
                <a:r>
                  <a:rPr lang="zh-CN" altLang="en-US" dirty="0"/>
                  <a:t>然而时间复杂度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𝑛</m:t>
                            </m:r>
                          </m:e>
                        </m:rad>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e>
                            </m:d>
                          </m:e>
                        </m:func>
                      </m:e>
                    </m:d>
                  </m:oMath>
                </a14:m>
                <a:r>
                  <a:rPr lang="zh-CN" altLang="en-US" dirty="0"/>
                  <a:t>，并不能通过此题</a:t>
                </a:r>
              </a:p>
            </p:txBody>
          </p:sp>
        </mc:Choice>
        <mc:Fallback xmlns="">
          <p:sp>
            <p:nvSpPr>
              <p:cNvPr id="3" name="内容占位符 2">
                <a:extLst>
                  <a:ext uri="{FF2B5EF4-FFF2-40B4-BE49-F238E27FC236}">
                    <a16:creationId xmlns:a16="http://schemas.microsoft.com/office/drawing/2014/main" id="{0CF2CDCD-E472-43A6-AD27-D515A2BED8A8}"/>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863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3D3F2-908F-4E88-9D9C-97416F27E9F1}"/>
              </a:ext>
            </a:extLst>
          </p:cNvPr>
          <p:cNvSpPr>
            <a:spLocks noGrp="1"/>
          </p:cNvSpPr>
          <p:nvPr>
            <p:ph type="title"/>
          </p:nvPr>
        </p:nvSpPr>
        <p:spPr/>
        <p:txBody>
          <a:bodyPr/>
          <a:lstStyle/>
          <a:p>
            <a:r>
              <a:rPr lang="zh-CN" altLang="en-US" dirty="0"/>
              <a:t>子任务</a:t>
            </a:r>
            <a:r>
              <a:rPr lang="en-US" altLang="zh-CN" dirty="0"/>
              <a:t>5</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538FDD5-64AA-44C0-995B-86F40258E13F}"/>
                  </a:ext>
                </a:extLst>
              </p:cNvPr>
              <p:cNvSpPr>
                <a:spLocks noGrp="1"/>
              </p:cNvSpPr>
              <p:nvPr>
                <p:ph idx="1"/>
              </p:nvPr>
            </p:nvSpPr>
            <p:spPr/>
            <p:txBody>
              <a:bodyPr/>
              <a:lstStyle/>
              <a:p>
                <a:r>
                  <a:rPr lang="zh-CN" altLang="en-US" dirty="0"/>
                  <a:t>不难发现间隔被计算的次数成等差数列</a:t>
                </a:r>
                <a:endParaRPr lang="en-US" altLang="zh-CN" dirty="0"/>
              </a:p>
              <a:p>
                <a:r>
                  <a:rPr lang="zh-CN" altLang="en-US" dirty="0"/>
                  <a:t>差分数组乘上等差数列之和等价于原数组之和</a:t>
                </a:r>
                <a:endParaRPr lang="en-US" altLang="zh-CN" dirty="0"/>
              </a:p>
              <a:p>
                <a:r>
                  <a:rPr lang="zh-CN" altLang="en-US" dirty="0"/>
                  <a:t>对于偶数的情况，答案就是（所有比中位数大的数之和</a:t>
                </a:r>
                <a:r>
                  <a:rPr lang="en-US" altLang="zh-CN" dirty="0"/>
                  <a:t>-</a:t>
                </a:r>
                <a:r>
                  <a:rPr lang="zh-CN" altLang="en-US" dirty="0"/>
                  <a:t>所有比中位数小的数之和）*</a:t>
                </a:r>
                <a:r>
                  <a:rPr lang="en-US" altLang="zh-CN" dirty="0"/>
                  <a:t>2-</a:t>
                </a:r>
                <a:r>
                  <a:rPr lang="zh-CN" altLang="en-US" dirty="0"/>
                  <a:t>最中间的间隔</a:t>
                </a:r>
                <a:endParaRPr lang="en-US" altLang="zh-CN" dirty="0"/>
              </a:p>
              <a:p>
                <a:r>
                  <a:rPr lang="zh-CN" altLang="en-US" dirty="0"/>
                  <a:t>对于奇数的情况，答案就是所有比中位数大的数之和</a:t>
                </a:r>
                <a:r>
                  <a:rPr lang="en-US" altLang="zh-CN" dirty="0"/>
                  <a:t>-</a:t>
                </a:r>
                <a:r>
                  <a:rPr lang="zh-CN" altLang="en-US" dirty="0"/>
                  <a:t>所有比中位数小的数之和）*</a:t>
                </a:r>
                <a:r>
                  <a:rPr lang="en-US" altLang="zh-CN" dirty="0"/>
                  <a:t>2-</a:t>
                </a:r>
                <a:r>
                  <a:rPr lang="zh-CN" altLang="en-US" dirty="0"/>
                  <a:t>最中间两个间隔中较小的一个</a:t>
                </a:r>
                <a:endParaRPr lang="en-US" altLang="zh-CN" dirty="0"/>
              </a:p>
              <a:p>
                <a:r>
                  <a:rPr lang="zh-CN" altLang="en-US" dirty="0"/>
                  <a:t>于是可以使用主席树维护值域，就可以在</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𝑚𝑎𝑥h</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时间内回答单次询问</a:t>
                </a:r>
                <a:endParaRPr lang="en-US" altLang="zh-CN" dirty="0"/>
              </a:p>
              <a:p>
                <a:r>
                  <a:rPr lang="zh-CN" altLang="en-US" dirty="0"/>
                  <a:t>总时间复杂度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𝑚𝑎𝑥</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e>
                        </m:d>
                      </m:e>
                    </m:func>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3538FDD5-64AA-44C0-995B-86F40258E13F}"/>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4A667C9-B606-4A29-9C52-B880046FD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705" y="45455"/>
            <a:ext cx="3416774" cy="1712702"/>
          </a:xfrm>
          <a:prstGeom prst="rect">
            <a:avLst/>
          </a:prstGeom>
        </p:spPr>
      </p:pic>
      <p:pic>
        <p:nvPicPr>
          <p:cNvPr id="5" name="图片 4">
            <a:extLst>
              <a:ext uri="{FF2B5EF4-FFF2-40B4-BE49-F238E27FC236}">
                <a16:creationId xmlns:a16="http://schemas.microsoft.com/office/drawing/2014/main" id="{56E35948-F908-4B14-ABB5-BEEDBE4BD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0101" y="0"/>
            <a:ext cx="3927883" cy="1955187"/>
          </a:xfrm>
          <a:prstGeom prst="rect">
            <a:avLst/>
          </a:prstGeom>
        </p:spPr>
      </p:pic>
    </p:spTree>
    <p:extLst>
      <p:ext uri="{BB962C8B-B14F-4D97-AF65-F5344CB8AC3E}">
        <p14:creationId xmlns:p14="http://schemas.microsoft.com/office/powerpoint/2010/main" val="400934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7E296-FE12-4F2E-881C-8266BD00F6AF}"/>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96CB5F89-E5BD-48B7-83E0-6D8CA24B811A}"/>
              </a:ext>
            </a:extLst>
          </p:cNvPr>
          <p:cNvSpPr>
            <a:spLocks noGrp="1"/>
          </p:cNvSpPr>
          <p:nvPr>
            <p:ph idx="1"/>
          </p:nvPr>
        </p:nvSpPr>
        <p:spPr/>
        <p:txBody>
          <a:bodyPr/>
          <a:lstStyle/>
          <a:p>
            <a:r>
              <a:rPr lang="zh-CN" altLang="en-US" dirty="0"/>
              <a:t>良心签到题</a:t>
            </a:r>
            <a:endParaRPr lang="en-US" altLang="zh-CN" dirty="0"/>
          </a:p>
          <a:p>
            <a:r>
              <a:rPr lang="zh-CN" altLang="en-US" dirty="0"/>
              <a:t>考察了选手构造与证明的能力，以及问题转化的能力</a:t>
            </a:r>
            <a:endParaRPr lang="en-US" altLang="zh-CN" dirty="0"/>
          </a:p>
          <a:p>
            <a:r>
              <a:rPr lang="zh-CN" altLang="en-US" dirty="0"/>
              <a:t>本来想加个带修的。。然后觉得硬套数据结构</a:t>
            </a:r>
            <a:r>
              <a:rPr lang="zh-CN" altLang="en-US"/>
              <a:t>没啥意义就</a:t>
            </a:r>
            <a:r>
              <a:rPr lang="zh-CN" altLang="en-US" dirty="0"/>
              <a:t>给删了</a:t>
            </a:r>
          </a:p>
        </p:txBody>
      </p:sp>
    </p:spTree>
    <p:extLst>
      <p:ext uri="{BB962C8B-B14F-4D97-AF65-F5344CB8AC3E}">
        <p14:creationId xmlns:p14="http://schemas.microsoft.com/office/powerpoint/2010/main" val="758647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72B1B-0118-4D12-B4F9-892BBF2B74EE}"/>
              </a:ext>
            </a:extLst>
          </p:cNvPr>
          <p:cNvSpPr>
            <a:spLocks noGrp="1"/>
          </p:cNvSpPr>
          <p:nvPr>
            <p:ph type="title"/>
          </p:nvPr>
        </p:nvSpPr>
        <p:spPr/>
        <p:txBody>
          <a:bodyPr/>
          <a:lstStyle/>
          <a:p>
            <a:r>
              <a:rPr lang="zh-CN" altLang="en-US" dirty="0"/>
              <a:t>预期得分分布</a:t>
            </a:r>
          </a:p>
        </p:txBody>
      </p:sp>
      <p:sp>
        <p:nvSpPr>
          <p:cNvPr id="3" name="内容占位符 2">
            <a:extLst>
              <a:ext uri="{FF2B5EF4-FFF2-40B4-BE49-F238E27FC236}">
                <a16:creationId xmlns:a16="http://schemas.microsoft.com/office/drawing/2014/main" id="{5CC2FB5A-4580-4485-91AC-81F3CDE6A22B}"/>
              </a:ext>
            </a:extLst>
          </p:cNvPr>
          <p:cNvSpPr>
            <a:spLocks noGrp="1"/>
          </p:cNvSpPr>
          <p:nvPr>
            <p:ph idx="1"/>
          </p:nvPr>
        </p:nvSpPr>
        <p:spPr/>
        <p:txBody>
          <a:bodyPr/>
          <a:lstStyle/>
          <a:p>
            <a:r>
              <a:rPr lang="en-US" altLang="zh-CN" dirty="0"/>
              <a:t>100</a:t>
            </a:r>
            <a:r>
              <a:rPr lang="zh-CN" altLang="en-US" dirty="0"/>
              <a:t>分：</a:t>
            </a:r>
            <a:r>
              <a:rPr lang="en-US" altLang="zh-CN" dirty="0"/>
              <a:t>70</a:t>
            </a:r>
            <a:r>
              <a:rPr lang="zh-CN" altLang="en-US" dirty="0"/>
              <a:t>人左右</a:t>
            </a:r>
            <a:endParaRPr lang="en-US" altLang="zh-CN" dirty="0"/>
          </a:p>
          <a:p>
            <a:r>
              <a:rPr lang="en-US" altLang="zh-CN" dirty="0"/>
              <a:t>60</a:t>
            </a:r>
            <a:r>
              <a:rPr lang="zh-CN" altLang="en-US" dirty="0"/>
              <a:t>分：</a:t>
            </a:r>
            <a:r>
              <a:rPr lang="en-US" altLang="zh-CN" dirty="0"/>
              <a:t>10</a:t>
            </a:r>
            <a:r>
              <a:rPr lang="zh-CN" altLang="en-US" dirty="0"/>
              <a:t>人左右</a:t>
            </a:r>
            <a:endParaRPr lang="en-US" altLang="zh-CN" dirty="0"/>
          </a:p>
          <a:p>
            <a:r>
              <a:rPr lang="en-US" altLang="zh-CN" dirty="0"/>
              <a:t>&lt;60</a:t>
            </a:r>
            <a:r>
              <a:rPr lang="zh-CN" altLang="en-US" dirty="0"/>
              <a:t>分：</a:t>
            </a:r>
            <a:r>
              <a:rPr lang="en-US" altLang="zh-CN" dirty="0"/>
              <a:t>10</a:t>
            </a:r>
            <a:r>
              <a:rPr lang="zh-CN" altLang="en-US" dirty="0"/>
              <a:t>人左右</a:t>
            </a:r>
          </a:p>
        </p:txBody>
      </p:sp>
    </p:spTree>
    <p:extLst>
      <p:ext uri="{BB962C8B-B14F-4D97-AF65-F5344CB8AC3E}">
        <p14:creationId xmlns:p14="http://schemas.microsoft.com/office/powerpoint/2010/main" val="323078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8836C-A82A-4123-99DC-D89BA4902097}"/>
              </a:ext>
            </a:extLst>
          </p:cNvPr>
          <p:cNvSpPr>
            <a:spLocks noGrp="1"/>
          </p:cNvSpPr>
          <p:nvPr>
            <p:ph type="title"/>
          </p:nvPr>
        </p:nvSpPr>
        <p:spPr/>
        <p:txBody>
          <a:bodyPr/>
          <a:lstStyle/>
          <a:p>
            <a:r>
              <a:rPr lang="zh-CN" altLang="en-US" dirty="0"/>
              <a:t>实际得分分布</a:t>
            </a:r>
          </a:p>
        </p:txBody>
      </p:sp>
      <p:sp>
        <p:nvSpPr>
          <p:cNvPr id="3" name="内容占位符 2">
            <a:extLst>
              <a:ext uri="{FF2B5EF4-FFF2-40B4-BE49-F238E27FC236}">
                <a16:creationId xmlns:a16="http://schemas.microsoft.com/office/drawing/2014/main" id="{E009AF25-F76E-4D41-9D34-F83694E45FEA}"/>
              </a:ext>
            </a:extLst>
          </p:cNvPr>
          <p:cNvSpPr>
            <a:spLocks noGrp="1"/>
          </p:cNvSpPr>
          <p:nvPr>
            <p:ph idx="1"/>
          </p:nvPr>
        </p:nvSpPr>
        <p:spPr/>
        <p:txBody>
          <a:bodyPr/>
          <a:lstStyle/>
          <a:p>
            <a:r>
              <a:rPr lang="en-US" altLang="zh-CN" dirty="0"/>
              <a:t>&lt;100</a:t>
            </a:r>
            <a:r>
              <a:rPr lang="zh-CN" altLang="en-US" dirty="0"/>
              <a:t>：</a:t>
            </a:r>
            <a:r>
              <a:rPr lang="en-US" altLang="zh-CN" dirty="0"/>
              <a:t>4</a:t>
            </a:r>
            <a:r>
              <a:rPr lang="zh-CN" altLang="en-US" dirty="0"/>
              <a:t>人</a:t>
            </a:r>
            <a:endParaRPr lang="en-US" altLang="zh-CN" dirty="0"/>
          </a:p>
          <a:p>
            <a:r>
              <a:rPr lang="en-US" altLang="zh-CN" dirty="0"/>
              <a:t>18</a:t>
            </a:r>
            <a:r>
              <a:rPr lang="zh-CN" altLang="en-US" dirty="0"/>
              <a:t>分钟</a:t>
            </a:r>
            <a:r>
              <a:rPr lang="en-US" altLang="zh-CN" dirty="0"/>
              <a:t>1</a:t>
            </a:r>
            <a:r>
              <a:rPr lang="zh-CN" altLang="en-US"/>
              <a:t>血</a:t>
            </a:r>
            <a:endParaRPr lang="zh-CN" altLang="en-US" dirty="0"/>
          </a:p>
        </p:txBody>
      </p:sp>
      <p:pic>
        <p:nvPicPr>
          <p:cNvPr id="4" name="图片 3">
            <a:extLst>
              <a:ext uri="{FF2B5EF4-FFF2-40B4-BE49-F238E27FC236}">
                <a16:creationId xmlns:a16="http://schemas.microsoft.com/office/drawing/2014/main" id="{71E1EDF3-F0F3-41F4-A537-809D55C08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875" y="0"/>
            <a:ext cx="2143125" cy="2143125"/>
          </a:xfrm>
          <a:prstGeom prst="rect">
            <a:avLst/>
          </a:prstGeom>
        </p:spPr>
      </p:pic>
    </p:spTree>
    <p:extLst>
      <p:ext uri="{BB962C8B-B14F-4D97-AF65-F5344CB8AC3E}">
        <p14:creationId xmlns:p14="http://schemas.microsoft.com/office/powerpoint/2010/main" val="364425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C9472-54F8-42A3-96B6-E3AA88304E9E}"/>
              </a:ext>
            </a:extLst>
          </p:cNvPr>
          <p:cNvSpPr>
            <a:spLocks noGrp="1"/>
          </p:cNvSpPr>
          <p:nvPr>
            <p:ph type="title"/>
          </p:nvPr>
        </p:nvSpPr>
        <p:spPr/>
        <p:txBody>
          <a:bodyPr/>
          <a:lstStyle/>
          <a:p>
            <a:r>
              <a:rPr lang="zh-CN" altLang="en-US" dirty="0"/>
              <a:t>子任务</a:t>
            </a:r>
            <a:r>
              <a:rPr lang="en-US" altLang="zh-CN" dirty="0"/>
              <a: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48B705-8FF4-4A18-9CED-0DADD73993AE}"/>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m:t>
                    </m:r>
                  </m:oMath>
                </a14:m>
                <a:endParaRPr lang="en-US" altLang="zh-CN" dirty="0"/>
              </a:p>
              <a:p>
                <a:r>
                  <a:rPr lang="zh-CN" altLang="en-US" dirty="0"/>
                  <a:t>随便爆搜</a:t>
                </a:r>
              </a:p>
            </p:txBody>
          </p:sp>
        </mc:Choice>
        <mc:Fallback xmlns="">
          <p:sp>
            <p:nvSpPr>
              <p:cNvPr id="3" name="内容占位符 2">
                <a:extLst>
                  <a:ext uri="{FF2B5EF4-FFF2-40B4-BE49-F238E27FC236}">
                    <a16:creationId xmlns:a16="http://schemas.microsoft.com/office/drawing/2014/main" id="{0548B705-8FF4-4A18-9CED-0DADD73993AE}"/>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976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755C0-2C1E-4BD4-BB4E-6E4C6B32BACD}"/>
              </a:ext>
            </a:extLst>
          </p:cNvPr>
          <p:cNvSpPr>
            <a:spLocks noGrp="1"/>
          </p:cNvSpPr>
          <p:nvPr>
            <p:ph type="title"/>
          </p:nvPr>
        </p:nvSpPr>
        <p:spPr/>
        <p:txBody>
          <a:bodyPr/>
          <a:lstStyle/>
          <a:p>
            <a:r>
              <a:rPr lang="zh-CN" altLang="en-US" dirty="0"/>
              <a:t>子任务</a:t>
            </a:r>
            <a:r>
              <a:rPr lang="en-US" altLang="zh-CN" dirty="0"/>
              <a:t>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1FCB8E-44FE-4FC4-8B3F-FAAF18DB5421}"/>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≤2</m:t>
                    </m:r>
                  </m:oMath>
                </a14:m>
                <a:endParaRPr lang="en-US" altLang="zh-CN" b="0" dirty="0"/>
              </a:p>
              <a:p>
                <a:r>
                  <a:rPr lang="zh-CN" altLang="en-US" dirty="0"/>
                  <a:t>显然把</a:t>
                </a:r>
                <a:r>
                  <a:rPr lang="en-US" altLang="zh-CN" dirty="0"/>
                  <a:t>1</a:t>
                </a:r>
                <a:r>
                  <a:rPr lang="zh-CN" altLang="en-US" dirty="0"/>
                  <a:t>，</a:t>
                </a:r>
                <a:r>
                  <a:rPr lang="en-US" altLang="zh-CN" dirty="0"/>
                  <a:t>2</a:t>
                </a:r>
                <a:r>
                  <a:rPr lang="zh-CN" altLang="en-US" dirty="0"/>
                  <a:t>间隔排列最优，统计区间内</a:t>
                </a:r>
                <a:r>
                  <a:rPr lang="en-US" altLang="zh-CN" dirty="0"/>
                  <a:t>1</a:t>
                </a:r>
                <a:r>
                  <a:rPr lang="zh-CN" altLang="en-US" dirty="0"/>
                  <a:t>的数目即可</a:t>
                </a:r>
              </a:p>
            </p:txBody>
          </p:sp>
        </mc:Choice>
        <mc:Fallback xmlns="">
          <p:sp>
            <p:nvSpPr>
              <p:cNvPr id="3" name="内容占位符 2">
                <a:extLst>
                  <a:ext uri="{FF2B5EF4-FFF2-40B4-BE49-F238E27FC236}">
                    <a16:creationId xmlns:a16="http://schemas.microsoft.com/office/drawing/2014/main" id="{B01FCB8E-44FE-4FC4-8B3F-FAAF18DB5421}"/>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569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EAA33-121E-4B72-A3A1-AFC1EB809F17}"/>
              </a:ext>
            </a:extLst>
          </p:cNvPr>
          <p:cNvSpPr>
            <a:spLocks noGrp="1"/>
          </p:cNvSpPr>
          <p:nvPr>
            <p:ph type="title"/>
          </p:nvPr>
        </p:nvSpPr>
        <p:spPr/>
        <p:txBody>
          <a:bodyPr/>
          <a:lstStyle/>
          <a:p>
            <a:r>
              <a:rPr lang="zh-CN" altLang="en-US" dirty="0"/>
              <a:t>子任务</a:t>
            </a:r>
            <a:r>
              <a:rPr lang="en-US" altLang="zh-CN" dirty="0"/>
              <a:t>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A841F8-FBCC-493F-95BF-3312EEC17E88}"/>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≤3</m:t>
                    </m:r>
                  </m:oMath>
                </a14:m>
                <a:endParaRPr lang="en-US" altLang="zh-CN" dirty="0"/>
              </a:p>
              <a:p>
                <a:r>
                  <a:rPr lang="zh-CN" altLang="en-US" dirty="0"/>
                  <a:t>还剩</a:t>
                </a:r>
                <a:r>
                  <a:rPr lang="en-US" altLang="zh-CN" dirty="0"/>
                  <a:t>1</a:t>
                </a:r>
                <a:r>
                  <a:rPr lang="zh-CN" altLang="en-US" dirty="0"/>
                  <a:t>和</a:t>
                </a:r>
                <a:r>
                  <a:rPr lang="en-US" altLang="zh-CN" dirty="0"/>
                  <a:t>3</a:t>
                </a:r>
                <a:r>
                  <a:rPr lang="zh-CN" altLang="en-US" dirty="0"/>
                  <a:t>的话就用</a:t>
                </a:r>
                <a:r>
                  <a:rPr lang="en-US" altLang="zh-CN" dirty="0"/>
                  <a:t>13</a:t>
                </a:r>
                <a:r>
                  <a:rPr lang="zh-CN" altLang="en-US" dirty="0"/>
                  <a:t>交替排列，否则用</a:t>
                </a:r>
                <a:r>
                  <a:rPr lang="en-US" altLang="zh-CN" dirty="0"/>
                  <a:t>12/23</a:t>
                </a:r>
                <a:r>
                  <a:rPr lang="zh-CN" altLang="en-US" dirty="0"/>
                  <a:t>交替排列</a:t>
                </a:r>
                <a:endParaRPr lang="en-US" altLang="zh-CN" dirty="0"/>
              </a:p>
              <a:p>
                <a:r>
                  <a:rPr lang="zh-CN" altLang="en-US" dirty="0"/>
                  <a:t>统计区间内</a:t>
                </a:r>
                <a:r>
                  <a:rPr lang="en-US" altLang="zh-CN" dirty="0"/>
                  <a:t>1</a:t>
                </a:r>
                <a:r>
                  <a:rPr lang="zh-CN" altLang="en-US" dirty="0"/>
                  <a:t>，</a:t>
                </a:r>
                <a:r>
                  <a:rPr lang="en-US" altLang="zh-CN" dirty="0"/>
                  <a:t>2</a:t>
                </a:r>
                <a:r>
                  <a:rPr lang="zh-CN" altLang="en-US" dirty="0"/>
                  <a:t>，</a:t>
                </a:r>
                <a:r>
                  <a:rPr lang="en-US" altLang="zh-CN" dirty="0"/>
                  <a:t>3</a:t>
                </a:r>
                <a:r>
                  <a:rPr lang="zh-CN" altLang="en-US" dirty="0"/>
                  <a:t>的数目</a:t>
                </a:r>
              </a:p>
            </p:txBody>
          </p:sp>
        </mc:Choice>
        <mc:Fallback xmlns="">
          <p:sp>
            <p:nvSpPr>
              <p:cNvPr id="3" name="内容占位符 2">
                <a:extLst>
                  <a:ext uri="{FF2B5EF4-FFF2-40B4-BE49-F238E27FC236}">
                    <a16:creationId xmlns:a16="http://schemas.microsoft.com/office/drawing/2014/main" id="{C4A841F8-FBCC-493F-95BF-3312EEC17E88}"/>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672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C00D1-DFDB-4E5C-A033-1E1BCA1C56B3}"/>
              </a:ext>
            </a:extLst>
          </p:cNvPr>
          <p:cNvSpPr>
            <a:spLocks noGrp="1"/>
          </p:cNvSpPr>
          <p:nvPr>
            <p:ph type="title"/>
          </p:nvPr>
        </p:nvSpPr>
        <p:spPr/>
        <p:txBody>
          <a:bodyPr/>
          <a:lstStyle/>
          <a:p>
            <a:r>
              <a:rPr lang="zh-CN" altLang="en-US" dirty="0"/>
              <a:t>子任务</a:t>
            </a:r>
            <a:r>
              <a:rPr lang="en-US" altLang="zh-CN" dirty="0"/>
              <a:t>4</a:t>
            </a:r>
            <a:endParaRPr lang="zh-CN" altLang="en-US" dirty="0"/>
          </a:p>
        </p:txBody>
      </p:sp>
      <p:sp>
        <p:nvSpPr>
          <p:cNvPr id="3" name="内容占位符 2">
            <a:extLst>
              <a:ext uri="{FF2B5EF4-FFF2-40B4-BE49-F238E27FC236}">
                <a16:creationId xmlns:a16="http://schemas.microsoft.com/office/drawing/2014/main" id="{7180C65A-2D1E-4AC4-8A02-94BED32FB8E2}"/>
              </a:ext>
            </a:extLst>
          </p:cNvPr>
          <p:cNvSpPr>
            <a:spLocks noGrp="1"/>
          </p:cNvSpPr>
          <p:nvPr>
            <p:ph idx="1"/>
          </p:nvPr>
        </p:nvSpPr>
        <p:spPr/>
        <p:txBody>
          <a:bodyPr/>
          <a:lstStyle/>
          <a:p>
            <a:r>
              <a:rPr lang="zh-CN" altLang="en-US" dirty="0"/>
              <a:t>考虑如何将一个区间内的所有数排列使得相邻数差的绝对值之和最大</a:t>
            </a:r>
            <a:endParaRPr lang="en-US" altLang="zh-CN" dirty="0"/>
          </a:p>
          <a:p>
            <a:r>
              <a:rPr lang="zh-CN" altLang="en-US" dirty="0"/>
              <a:t>一个直观的感觉：将所有数排序后，从两端向中间依次取数</a:t>
            </a:r>
            <a:endParaRPr lang="en-US" altLang="zh-CN" dirty="0"/>
          </a:p>
          <a:p>
            <a:r>
              <a:rPr lang="zh-CN" altLang="en-US" dirty="0"/>
              <a:t>但这样不一定能取得最大值：如</a:t>
            </a:r>
            <a:r>
              <a:rPr lang="en-US" altLang="zh-CN" dirty="0"/>
              <a:t>1</a:t>
            </a:r>
            <a:r>
              <a:rPr lang="zh-CN" altLang="en-US" dirty="0"/>
              <a:t> </a:t>
            </a:r>
            <a:r>
              <a:rPr lang="en-US" altLang="zh-CN" dirty="0"/>
              <a:t>2 3 4</a:t>
            </a:r>
            <a:r>
              <a:rPr lang="zh-CN" altLang="en-US" dirty="0"/>
              <a:t>，最优方案是</a:t>
            </a:r>
            <a:r>
              <a:rPr lang="en-US" altLang="zh-CN" dirty="0"/>
              <a:t>3 1 4 2</a:t>
            </a:r>
            <a:r>
              <a:rPr lang="zh-CN" altLang="en-US" dirty="0"/>
              <a:t>，和为</a:t>
            </a:r>
            <a:r>
              <a:rPr lang="en-US" altLang="zh-CN" dirty="0"/>
              <a:t>7</a:t>
            </a:r>
            <a:r>
              <a:rPr lang="zh-CN" altLang="en-US" dirty="0"/>
              <a:t>；但这样取的话只能得到</a:t>
            </a:r>
            <a:r>
              <a:rPr lang="en-US" altLang="zh-CN" dirty="0"/>
              <a:t>6</a:t>
            </a:r>
          </a:p>
          <a:p>
            <a:r>
              <a:rPr lang="zh-CN" altLang="en-US" dirty="0"/>
              <a:t>但其实已经与最优方案已经非常接近了</a:t>
            </a:r>
            <a:endParaRPr lang="en-US" altLang="zh-CN" dirty="0"/>
          </a:p>
        </p:txBody>
      </p:sp>
    </p:spTree>
    <p:extLst>
      <p:ext uri="{BB962C8B-B14F-4D97-AF65-F5344CB8AC3E}">
        <p14:creationId xmlns:p14="http://schemas.microsoft.com/office/powerpoint/2010/main" val="141235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1378B-AE2D-492E-8010-0B73EB4DE08D}"/>
              </a:ext>
            </a:extLst>
          </p:cNvPr>
          <p:cNvSpPr>
            <a:spLocks noGrp="1"/>
          </p:cNvSpPr>
          <p:nvPr>
            <p:ph type="title"/>
          </p:nvPr>
        </p:nvSpPr>
        <p:spPr/>
        <p:txBody>
          <a:bodyPr/>
          <a:lstStyle/>
          <a:p>
            <a:r>
              <a:rPr lang="zh-CN" altLang="en-US" dirty="0"/>
              <a:t>子任务</a:t>
            </a:r>
            <a:r>
              <a:rPr lang="en-US" altLang="zh-CN" dirty="0"/>
              <a:t>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8F7D031-C4F0-46E4-86F9-6BA0C0E73291}"/>
                  </a:ext>
                </a:extLst>
              </p:cNvPr>
              <p:cNvSpPr>
                <a:spLocks noGrp="1"/>
              </p:cNvSpPr>
              <p:nvPr>
                <p:ph idx="1"/>
              </p:nvPr>
            </p:nvSpPr>
            <p:spPr/>
            <p:txBody>
              <a:bodyPr/>
              <a:lstStyle/>
              <a:p>
                <a:r>
                  <a:rPr lang="zh-CN" altLang="en-US" dirty="0"/>
                  <a:t>继续刚刚的思路，不妨先考虑</a:t>
                </a:r>
                <a14:m>
                  <m:oMath xmlns:m="http://schemas.openxmlformats.org/officeDocument/2006/math">
                    <m:r>
                      <a:rPr lang="en-US" altLang="zh-CN" b="0" i="1" smtClean="0">
                        <a:latin typeface="Cambria Math" panose="02040503050406030204" pitchFamily="18" charset="0"/>
                      </a:rPr>
                      <m:t>𝑛</m:t>
                    </m:r>
                  </m:oMath>
                </a14:m>
                <a:r>
                  <a:rPr lang="zh-CN" altLang="en-US" dirty="0"/>
                  <a:t>为偶数的情况</a:t>
                </a:r>
                <a:endParaRPr lang="en-US" altLang="zh-CN" dirty="0"/>
              </a:p>
              <a:p>
                <a:r>
                  <a:rPr lang="zh-CN" altLang="en-US" dirty="0"/>
                  <a:t>替换这样一条边后，得到的是否就是最优解？</a:t>
                </a:r>
              </a:p>
            </p:txBody>
          </p:sp>
        </mc:Choice>
        <mc:Fallback xmlns="">
          <p:sp>
            <p:nvSpPr>
              <p:cNvPr id="3" name="内容占位符 2">
                <a:extLst>
                  <a:ext uri="{FF2B5EF4-FFF2-40B4-BE49-F238E27FC236}">
                    <a16:creationId xmlns:a16="http://schemas.microsoft.com/office/drawing/2014/main" id="{18F7D031-C4F0-46E4-86F9-6BA0C0E7329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78E2859-2578-412E-9551-A90739F41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865" y="3807156"/>
            <a:ext cx="3836317" cy="1910547"/>
          </a:xfrm>
          <a:prstGeom prst="rect">
            <a:avLst/>
          </a:prstGeom>
        </p:spPr>
      </p:pic>
      <p:pic>
        <p:nvPicPr>
          <p:cNvPr id="9" name="图片 8">
            <a:extLst>
              <a:ext uri="{FF2B5EF4-FFF2-40B4-BE49-F238E27FC236}">
                <a16:creationId xmlns:a16="http://schemas.microsoft.com/office/drawing/2014/main" id="{632A4475-7835-4CC3-98F5-65EA7545B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619" y="3629048"/>
            <a:ext cx="3670906" cy="1935569"/>
          </a:xfrm>
          <a:prstGeom prst="rect">
            <a:avLst/>
          </a:prstGeom>
        </p:spPr>
      </p:pic>
    </p:spTree>
    <p:extLst>
      <p:ext uri="{BB962C8B-B14F-4D97-AF65-F5344CB8AC3E}">
        <p14:creationId xmlns:p14="http://schemas.microsoft.com/office/powerpoint/2010/main" val="310904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121B5-1446-4804-8F81-49F48EBB3D9B}"/>
              </a:ext>
            </a:extLst>
          </p:cNvPr>
          <p:cNvSpPr>
            <a:spLocks noGrp="1"/>
          </p:cNvSpPr>
          <p:nvPr>
            <p:ph type="title"/>
          </p:nvPr>
        </p:nvSpPr>
        <p:spPr/>
        <p:txBody>
          <a:bodyPr/>
          <a:lstStyle/>
          <a:p>
            <a:r>
              <a:rPr lang="zh-CN" altLang="en-US" dirty="0"/>
              <a:t>子任务</a:t>
            </a:r>
            <a:r>
              <a:rPr lang="en-US" altLang="zh-CN" dirty="0"/>
              <a:t>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763A96-FF60-4708-B943-0753FCDDA801}"/>
                  </a:ext>
                </a:extLst>
              </p:cNvPr>
              <p:cNvSpPr>
                <a:spLocks noGrp="1"/>
              </p:cNvSpPr>
              <p:nvPr>
                <p:ph idx="1"/>
              </p:nvPr>
            </p:nvSpPr>
            <p:spPr>
              <a:xfrm>
                <a:off x="725079" y="1467406"/>
                <a:ext cx="10515600" cy="4351338"/>
              </a:xfrm>
            </p:spPr>
            <p:txBody>
              <a:bodyPr/>
              <a:lstStyle/>
              <a:p>
                <a:r>
                  <a:rPr lang="zh-CN" altLang="en-US" dirty="0"/>
                  <a:t>将所有数排序后，考虑第</a:t>
                </a:r>
                <a14:m>
                  <m:oMath xmlns:m="http://schemas.openxmlformats.org/officeDocument/2006/math">
                    <m:r>
                      <m:rPr>
                        <m:sty m:val="p"/>
                      </m:rPr>
                      <a:rPr lang="en-US" altLang="zh-CN" i="1" dirty="0">
                        <a:latin typeface="Cambria Math" panose="02040503050406030204" pitchFamily="18" charset="0"/>
                      </a:rPr>
                      <m:t>i</m:t>
                    </m:r>
                  </m:oMath>
                </a14:m>
                <a:r>
                  <a:rPr lang="zh-CN" altLang="en-US" dirty="0"/>
                  <a:t>个数与第</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zh-CN" altLang="en-US" i="1">
                        <a:latin typeface="Cambria Math" panose="02040503050406030204" pitchFamily="18" charset="0"/>
                      </a:rPr>
                      <m:t>个数</m:t>
                    </m:r>
                  </m:oMath>
                </a14:m>
                <a:r>
                  <a:rPr lang="zh-CN" altLang="en-US" dirty="0"/>
                  <a:t>之间的间隔被计算的次数</a:t>
                </a:r>
                <a:endParaRPr lang="en-US" altLang="zh-CN" dirty="0"/>
              </a:p>
              <a:p>
                <a:r>
                  <a:rPr lang="zh-CN" altLang="en-US" dirty="0"/>
                  <a:t>显然，由于每个点度数至多为</a:t>
                </a:r>
                <a:r>
                  <a:rPr lang="en-US" altLang="zh-CN" dirty="0"/>
                  <a:t>2</a:t>
                </a:r>
                <a:r>
                  <a:rPr lang="zh-CN" altLang="en-US" dirty="0"/>
                  <a:t>，所以跨过某个间隔</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的边至多只有</a:t>
                </a:r>
                <a14:m>
                  <m:oMath xmlns:m="http://schemas.openxmlformats.org/officeDocument/2006/math">
                    <m:r>
                      <a:rPr lang="en-US" altLang="zh-CN" b="0" i="0" smtClean="0">
                        <a:latin typeface="Cambria Math" panose="02040503050406030204" pitchFamily="18" charset="0"/>
                      </a:rPr>
                      <m:t>2∗</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zh-CN" altLang="en-US" i="1">
                        <a:latin typeface="Cambria Math" panose="02040503050406030204" pitchFamily="18" charset="0"/>
                      </a:rPr>
                      <m:t>条</m:t>
                    </m:r>
                  </m:oMath>
                </a14:m>
                <a:endParaRPr lang="en-US" altLang="zh-CN" dirty="0"/>
              </a:p>
              <a:p>
                <a:r>
                  <a:rPr lang="zh-CN" altLang="en-US" dirty="0"/>
                  <a:t>并且，如果</a:t>
                </a:r>
                <a14:m>
                  <m:oMath xmlns:m="http://schemas.openxmlformats.org/officeDocument/2006/math">
                    <m:r>
                      <a:rPr lang="en-US" altLang="zh-CN" b="0" i="1" smtClean="0">
                        <a:latin typeface="Cambria Math" panose="02040503050406030204" pitchFamily="18" charset="0"/>
                      </a:rPr>
                      <m:t>𝑛</m:t>
                    </m:r>
                  </m:oMath>
                </a14:m>
                <a:r>
                  <a:rPr lang="zh-CN" altLang="en-US" dirty="0"/>
                  <a:t>为偶数，则</a:t>
                </a:r>
                <a14:m>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e>
                    </m:d>
                  </m:oMath>
                </a14:m>
                <a:r>
                  <a:rPr lang="zh-CN" altLang="en-US" dirty="0"/>
                  <a:t>这个间隔至多只能被计算</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a:rPr lang="zh-CN" altLang="en-US" i="1">
                        <a:latin typeface="Cambria Math" panose="02040503050406030204" pitchFamily="18" charset="0"/>
                      </a:rPr>
                      <m:t>次</m:t>
                    </m:r>
                  </m:oMath>
                </a14:m>
                <a:r>
                  <a:rPr lang="zh-CN" altLang="en-US" dirty="0"/>
                  <a:t>（否则至少连了</a:t>
                </a:r>
                <a14:m>
                  <m:oMath xmlns:m="http://schemas.openxmlformats.org/officeDocument/2006/math">
                    <m:r>
                      <a:rPr lang="en-US" altLang="zh-CN" b="0" i="1" smtClean="0">
                        <a:latin typeface="Cambria Math" panose="02040503050406030204" pitchFamily="18" charset="0"/>
                      </a:rPr>
                      <m:t>𝑛</m:t>
                    </m:r>
                  </m:oMath>
                </a14:m>
                <a:r>
                  <a:rPr lang="zh-CN" altLang="en-US" dirty="0"/>
                  <a:t>条边，矛盾）</a:t>
                </a:r>
                <a:endParaRPr lang="en-US" altLang="zh-CN" dirty="0"/>
              </a:p>
              <a:p>
                <a:r>
                  <a:rPr lang="zh-CN" altLang="en-US" dirty="0"/>
                  <a:t>不难发现我们刚刚构造的方案达到了这一上界</a:t>
                </a:r>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2C763A96-FF60-4708-B943-0753FCDDA801}"/>
                  </a:ext>
                </a:extLst>
              </p:cNvPr>
              <p:cNvSpPr>
                <a:spLocks noGrp="1" noRot="1" noChangeAspect="1" noMove="1" noResize="1" noEditPoints="1" noAdjustHandles="1" noChangeArrowheads="1" noChangeShapeType="1" noTextEdit="1"/>
              </p:cNvSpPr>
              <p:nvPr>
                <p:ph idx="1"/>
              </p:nvPr>
            </p:nvSpPr>
            <p:spPr>
              <a:xfrm>
                <a:off x="725079" y="1467406"/>
                <a:ext cx="10515600" cy="4351338"/>
              </a:xfrm>
              <a:blipFill>
                <a:blip r:embed="rId2"/>
                <a:stretch>
                  <a:fillRect l="-1043" t="-2521" r="-17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4A1D490-0B9C-48B3-B5D2-C38EEE059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2208" y="4695350"/>
            <a:ext cx="3999312" cy="2162650"/>
          </a:xfrm>
          <a:prstGeom prst="rect">
            <a:avLst/>
          </a:prstGeom>
        </p:spPr>
      </p:pic>
    </p:spTree>
    <p:extLst>
      <p:ext uri="{BB962C8B-B14F-4D97-AF65-F5344CB8AC3E}">
        <p14:creationId xmlns:p14="http://schemas.microsoft.com/office/powerpoint/2010/main" val="6982606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655</Words>
  <Application>Microsoft Office PowerPoint</Application>
  <PresentationFormat>宽屏</PresentationFormat>
  <Paragraphs>54</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T1 题目讲评</vt:lpstr>
      <vt:lpstr>预期得分分布</vt:lpstr>
      <vt:lpstr>实际得分分布</vt:lpstr>
      <vt:lpstr>子任务1</vt:lpstr>
      <vt:lpstr>子任务2</vt:lpstr>
      <vt:lpstr>子任务3</vt:lpstr>
      <vt:lpstr>子任务4</vt:lpstr>
      <vt:lpstr>子任务4</vt:lpstr>
      <vt:lpstr>子任务4</vt:lpstr>
      <vt:lpstr>子任务4</vt:lpstr>
      <vt:lpstr>子任务4</vt:lpstr>
      <vt:lpstr>子任务5</vt:lpstr>
      <vt:lpstr>子任务5</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爬楼梯</dc:title>
  <dc:creator>晋侨 胡</dc:creator>
  <cp:lastModifiedBy>晋侨 胡</cp:lastModifiedBy>
  <cp:revision>198</cp:revision>
  <dcterms:created xsi:type="dcterms:W3CDTF">2020-12-08T09:49:35Z</dcterms:created>
  <dcterms:modified xsi:type="dcterms:W3CDTF">2020-12-09T07:02:08Z</dcterms:modified>
</cp:coreProperties>
</file>