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4FE1D-AEEA-4627-BFEE-DB2ED9A86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95F79B-7B83-4892-AF41-3B54DC0C8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033CB-8ECD-405F-9C8F-C6AB4B22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8B32-84A7-4712-9478-EB56DCD7166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D2B82-B97F-48B7-B044-A67E8CAB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75690-DEFF-454C-B289-E6358F50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91FB-AA16-4F97-B688-7AFD86BE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4946A-53A5-4EDE-9067-9FC67904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B588E-E1A1-4A01-A942-12999C48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1E96F-9D01-4619-8D28-5F5C60CC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8B32-84A7-4712-9478-EB56DCD7166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38E65-D9CC-43E3-B890-E7145D3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F74E2-054C-472E-AC37-3587A3E7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91FB-AA16-4F97-B688-7AFD86BE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D88183-A4B8-485F-9D24-43D4B6E43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BF86-6D97-4667-B835-C1CCD9358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3F20B-F9A2-4D3A-BBD3-F1F9D9F1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8B32-84A7-4712-9478-EB56DCD7166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10E19-F2B4-4705-8255-059B3E54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89F36-8D24-4F6D-9BA4-D7EAB9C8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91FB-AA16-4F97-B688-7AFD86BE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5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3AB38-895A-4AF4-96C1-DE2FDAB3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F68E6-5CEC-485A-A491-109E7AEB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A3F3D-9C76-47CF-B0AF-4C6A3B19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8B32-84A7-4712-9478-EB56DCD7166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34E1B-C5FE-42BF-94BB-1E756FC9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2FF3B-2A52-43B1-93D7-FA7A62AB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91FB-AA16-4F97-B688-7AFD86BE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818BD-6EF3-4727-B117-C34589A6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14372-47A8-4A96-8B9F-12F16014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43B8F-26AF-43C7-BBA5-575909EC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8B32-84A7-4712-9478-EB56DCD7166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F4429-E307-45DD-AC88-DEA700AB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5E6FC-EB72-414D-8175-D200D457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91FB-AA16-4F97-B688-7AFD86BE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8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824B8-A9DA-44BE-AC49-7407D78F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0E06F-D925-4AFF-85D7-6B5100240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BF032-BFF0-44C7-818B-9703782A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7A0BE-5059-405E-9CEB-E0F61688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8B32-84A7-4712-9478-EB56DCD7166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27988-6232-4A7B-9214-B950A75B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AFBE1-6DE6-4CA6-B2EA-552B8182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91FB-AA16-4F97-B688-7AFD86BE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5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F29E5-5D13-4BCA-A01F-AB6F0EBF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912D6-1157-4E47-A355-E0F028C6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1300A4-E6EF-45E9-9C32-6F05914DF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DFEA9-374D-4AC2-A7F1-ED11E5242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C61AE-FEF3-46C8-8952-96543F135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A2DED5-18AD-47A1-AC84-B44CC0E7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8B32-84A7-4712-9478-EB56DCD7166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9C0F44-0E89-4B0E-979F-91D4BCCC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7C34B0-7867-47D7-BDF4-BE230D7C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91FB-AA16-4F97-B688-7AFD86BE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5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A8F73-FE0C-4095-B3DB-6A33DE80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BF33E-A450-40DD-922E-022F3130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8B32-84A7-4712-9478-EB56DCD7166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7FA981-8FCE-4AD6-A0C4-7C697AB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37D99-EAAB-472B-8EE7-DB8EFDC0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91FB-AA16-4F97-B688-7AFD86BE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7FFBAB-85FB-46B5-8DA4-A8AB4062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8B32-84A7-4712-9478-EB56DCD7166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066F1-6D7F-4C47-B141-E55CE80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D0E0A-8296-4F67-BD10-6715EC71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91FB-AA16-4F97-B688-7AFD86BE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3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6D060-6190-4F2C-9CBD-0C84BA3A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FFA2-E564-448C-9904-145FA2B8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FBD44-3BEE-4E49-B1B2-CB330D9E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091DC-6FC3-4BE4-BDEF-15F27979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8B32-84A7-4712-9478-EB56DCD7166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06CE6-1159-457F-88A0-5236FD55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2DA43-FF28-4126-8F24-9B619175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91FB-AA16-4F97-B688-7AFD86BE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7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34AF8-837C-4908-B8A8-24C5BF0B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58521-DCFB-49A0-A034-3653478F6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99C095-EACB-472B-AB40-4A371B891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CF5F4-A8F4-4AA2-AE0B-2BFD3363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8B32-84A7-4712-9478-EB56DCD7166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79116-D2C6-4213-B187-BBA8B5E6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0AA59E-A80D-48D6-A898-C051D2C9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91FB-AA16-4F97-B688-7AFD86BE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3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901EBD-8264-429C-AA37-A80F04D2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CCC5A-B33C-4F79-BF3B-BA3C265B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C03EE-445D-4E61-8F4D-C126CA25E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8B32-84A7-4712-9478-EB56DCD7166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F0282-021E-4506-AB6E-1DA92B856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B8571-C4BE-4EED-99E5-C6FB649D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491FB-AA16-4F97-B688-7AFD86BE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7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D4A03-AA97-4271-AB83-0D648B6A8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Segphrase</a:t>
            </a:r>
            <a:r>
              <a:rPr lang="en-US" altLang="zh-CN" dirty="0"/>
              <a:t>+</a:t>
            </a:r>
            <a:r>
              <a:rPr lang="zh-CN" altLang="en-US" dirty="0"/>
              <a:t>的实现与中文分词的优化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5D300D-A7F1-4E0D-815E-D5BAA422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胡晋侨</a:t>
            </a:r>
          </a:p>
        </p:txBody>
      </p:sp>
    </p:spTree>
    <p:extLst>
      <p:ext uri="{BB962C8B-B14F-4D97-AF65-F5344CB8AC3E}">
        <p14:creationId xmlns:p14="http://schemas.microsoft.com/office/powerpoint/2010/main" val="231906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4759-2E20-4B06-AB32-E16F1218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-</a:t>
            </a:r>
            <a:r>
              <a:rPr lang="zh-CN" altLang="en-US" dirty="0"/>
              <a:t>语言习惯差异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D6F74-084E-4379-A7C9-21C69D6F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 新华社的</a:t>
            </a:r>
            <a:r>
              <a:rPr lang="en-US" altLang="zh-CN" dirty="0"/>
              <a:t>'</a:t>
            </a:r>
            <a:r>
              <a:rPr lang="zh-CN" altLang="en-US" dirty="0"/>
              <a:t>非典</a:t>
            </a:r>
            <a:r>
              <a:rPr lang="en-US" altLang="zh-CN" dirty="0"/>
              <a:t>',</a:t>
            </a:r>
            <a:r>
              <a:rPr lang="zh-CN" altLang="en-US" dirty="0"/>
              <a:t>在南华早报中则称为</a:t>
            </a:r>
            <a:r>
              <a:rPr lang="en-US" altLang="zh-CN" dirty="0"/>
              <a:t>'</a:t>
            </a:r>
            <a:r>
              <a:rPr lang="zh-CN" altLang="en-US" dirty="0"/>
              <a:t>沙斯</a:t>
            </a:r>
            <a:r>
              <a:rPr lang="en-US" altLang="zh-CN" dirty="0"/>
              <a:t>'  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 南华早报的高频词中有大量的关联词以及口语化的词语</a:t>
            </a:r>
            <a:r>
              <a:rPr lang="en-US" altLang="zh-CN" dirty="0"/>
              <a:t>,</a:t>
            </a:r>
            <a:r>
              <a:rPr lang="zh-CN" altLang="en-US" dirty="0"/>
              <a:t>可能是因为使用讲故事的口吻进行叙述</a:t>
            </a:r>
            <a:r>
              <a:rPr lang="en-US" altLang="zh-CN" dirty="0"/>
              <a:t>;</a:t>
            </a:r>
            <a:r>
              <a:rPr lang="zh-CN" altLang="en-US" dirty="0"/>
              <a:t>而新华社的高频词中则很少有口语</a:t>
            </a:r>
            <a:r>
              <a:rPr lang="en-US" altLang="zh-CN" dirty="0"/>
              <a:t>,</a:t>
            </a:r>
            <a:r>
              <a:rPr lang="zh-CN" altLang="en-US" dirty="0"/>
              <a:t>更贴近书面语体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17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373BF-6386-4D26-BF55-B1C781F3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回顾一下算法流程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BA295-43FB-4BC8-81D7-B37086B6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读入语料库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初步提取出语料中频繁出现的词语，并计算出他们的</a:t>
            </a:r>
            <a:r>
              <a:rPr lang="en-US" altLang="zh-CN" dirty="0"/>
              <a:t>PMI</a:t>
            </a:r>
            <a:r>
              <a:rPr lang="zh-CN" altLang="en-US" dirty="0"/>
              <a:t>等属性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根据词语的属性值和人工给定的语料库，训练随机森林估计词语的</a:t>
            </a:r>
            <a:r>
              <a:rPr lang="en-US" altLang="zh-CN" dirty="0"/>
              <a:t>Quality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二分最佳</a:t>
            </a:r>
            <a:r>
              <a:rPr lang="en-US" altLang="zh-CN" dirty="0"/>
              <a:t>alpha</a:t>
            </a:r>
            <a:r>
              <a:rPr lang="zh-CN" altLang="en-US" dirty="0"/>
              <a:t>值，并使用</a:t>
            </a:r>
            <a:r>
              <a:rPr lang="en-US" altLang="zh-CN" dirty="0"/>
              <a:t>VT</a:t>
            </a:r>
            <a:r>
              <a:rPr lang="zh-CN" altLang="en-US" dirty="0"/>
              <a:t>算法计算最优切分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根据切分结果，得到每个词语的两个附加属性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重新训练随机森林，重复过程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提取出分词后的高频词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445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BD969-D3B3-43D9-8038-764DCEC1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D664-533D-4FFE-9EB7-7644D7C8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‘的’字出现的次数极多，分词结果中含有较多含‘的’的短语，如‘我的’‘他的’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部分无意义高频短语也被当作高质量短语，如‘日电’‘他说’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</a:t>
            </a:r>
            <a:r>
              <a:rPr lang="en-US" altLang="zh-CN" dirty="0"/>
              <a:t>alpha</a:t>
            </a:r>
            <a:r>
              <a:rPr lang="zh-CN" altLang="en-US" dirty="0"/>
              <a:t>的二分意义不大（可能是因为我的训练集中大部分为二字短语，被切分的概率极低，</a:t>
            </a:r>
            <a:r>
              <a:rPr lang="en-US" altLang="zh-CN" dirty="0"/>
              <a:t>&gt;=3</a:t>
            </a:r>
            <a:r>
              <a:rPr lang="zh-CN" altLang="en-US" dirty="0"/>
              <a:t>个字的短语是否被切分与</a:t>
            </a:r>
            <a:r>
              <a:rPr lang="en-US" altLang="zh-CN" dirty="0"/>
              <a:t>alpha</a:t>
            </a:r>
            <a:r>
              <a:rPr lang="zh-CN" altLang="en-US" dirty="0"/>
              <a:t>关系不大，</a:t>
            </a:r>
            <a:r>
              <a:rPr lang="en-US" altLang="zh-CN" dirty="0"/>
              <a:t>alpha</a:t>
            </a:r>
            <a:r>
              <a:rPr lang="zh-CN" altLang="en-US" dirty="0"/>
              <a:t>往往会趋近于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汉字不仅需要考虑短语内部的</a:t>
            </a:r>
            <a:r>
              <a:rPr lang="en-US" altLang="zh-CN" dirty="0"/>
              <a:t>PMI</a:t>
            </a:r>
            <a:r>
              <a:rPr lang="zh-CN" altLang="en-US" dirty="0"/>
              <a:t>，还需要考虑短语与短语之间连接的可能性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425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B3E36-3B2C-4FE0-9509-6F04BA04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341D3-8147-44CC-A871-B922130A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简单粗暴，分词的时候强制将‘的’两侧断开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暂时只能先人工判断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手动调参，或者干脆把</a:t>
            </a:r>
            <a:r>
              <a:rPr lang="en-US" altLang="zh-CN" dirty="0"/>
              <a:t>alpha</a:t>
            </a:r>
            <a:r>
              <a:rPr lang="zh-CN" altLang="en-US" dirty="0"/>
              <a:t>设为</a:t>
            </a:r>
            <a:r>
              <a:rPr lang="en-US" altLang="zh-CN" dirty="0"/>
              <a:t>1</a:t>
            </a:r>
            <a:r>
              <a:rPr lang="zh-CN" altLang="en-US" dirty="0"/>
              <a:t>，对结果影响不大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对每个词语引入一个新的参数‘边缘熵’（我自己起的名字），来衡量每个词语两侧的不确定性</a:t>
            </a:r>
          </a:p>
        </p:txBody>
      </p:sp>
    </p:spTree>
    <p:extLst>
      <p:ext uri="{BB962C8B-B14F-4D97-AF65-F5344CB8AC3E}">
        <p14:creationId xmlns:p14="http://schemas.microsoft.com/office/powerpoint/2010/main" val="176551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D7C7E-35F0-4272-A021-D3327927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B780A-F92A-4429-AE28-2258D423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衡量中文短语的质量时，不仅要评估</a:t>
            </a:r>
            <a:r>
              <a:rPr lang="en-US" altLang="zh-CN" dirty="0"/>
              <a:t>PMI</a:t>
            </a:r>
            <a:r>
              <a:rPr lang="zh-CN" altLang="en-US" dirty="0"/>
              <a:t>，</a:t>
            </a:r>
            <a:r>
              <a:rPr lang="en-US" altLang="zh-CN" dirty="0"/>
              <a:t>PKL</a:t>
            </a:r>
            <a:r>
              <a:rPr lang="zh-CN" altLang="en-US" dirty="0"/>
              <a:t>，</a:t>
            </a:r>
            <a:r>
              <a:rPr lang="en-US" altLang="zh-CN" dirty="0"/>
              <a:t>IDF</a:t>
            </a:r>
            <a:r>
              <a:rPr lang="zh-CN" altLang="en-US" dirty="0"/>
              <a:t>，还要评估他与两侧字词的结合程度</a:t>
            </a:r>
            <a:endParaRPr lang="en-US" altLang="zh-CN" dirty="0"/>
          </a:p>
          <a:p>
            <a:r>
              <a:rPr lang="zh-CN" altLang="en-US" dirty="0"/>
              <a:t>例如，如果只评估</a:t>
            </a:r>
            <a:r>
              <a:rPr lang="en-US" altLang="zh-CN" dirty="0"/>
              <a:t>PMI</a:t>
            </a:r>
            <a:r>
              <a:rPr lang="zh-CN" altLang="en-US" dirty="0"/>
              <a:t>，</a:t>
            </a:r>
            <a:r>
              <a:rPr lang="en-US" altLang="zh-CN" dirty="0"/>
              <a:t>PKL</a:t>
            </a:r>
            <a:r>
              <a:rPr lang="zh-CN" altLang="en-US" dirty="0"/>
              <a:t>，</a:t>
            </a:r>
            <a:r>
              <a:rPr lang="en-US" altLang="zh-CN" dirty="0"/>
              <a:t>IDF</a:t>
            </a:r>
            <a:r>
              <a:rPr lang="zh-CN" altLang="en-US" dirty="0"/>
              <a:t>，那么有可能将‘中华人民共和’评估为一个词</a:t>
            </a:r>
            <a:endParaRPr lang="en-US" altLang="zh-CN" dirty="0"/>
          </a:p>
          <a:p>
            <a:r>
              <a:rPr lang="zh-CN" altLang="en-US" dirty="0"/>
              <a:t>但统计时发现，这个词右侧几乎只有可能接‘国’字</a:t>
            </a:r>
            <a:endParaRPr lang="en-US" altLang="zh-CN" dirty="0"/>
          </a:p>
          <a:p>
            <a:r>
              <a:rPr lang="zh-CN" altLang="en-US" dirty="0"/>
              <a:t>也就是说，一个短语与两侧的字结合得越紧密，它越不可能是一个合法的词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12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72B42-EE5B-4D55-87E2-08D0CE9A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3BCDED-CDBB-4C80-B5EA-637983146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根据熵的定义，我们定义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为短语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右侧的字符，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/>
                  <a:t>表示字符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右侧的熵</a:t>
                </a:r>
                <a:endParaRPr lang="en-US" altLang="zh-CN" dirty="0"/>
              </a:p>
              <a:p>
                <a:r>
                  <a:rPr lang="zh-CN" altLang="en-US" dirty="0"/>
                  <a:t>同理可以定义出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左侧的熵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即为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的边缘熵</a:t>
                </a:r>
                <a:endParaRPr lang="en-US" altLang="zh-CN" dirty="0"/>
              </a:p>
              <a:p>
                <a:r>
                  <a:rPr lang="zh-CN" altLang="en-US" dirty="0"/>
                  <a:t>则边缘熵越小，说明该短语与某一侧结合的趋势越大，该短语越不可能是一个词，反之则越可能是一个词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3BCDED-CDBB-4C80-B5EA-637983146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87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B0347-9351-4C26-870B-A81F700C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  <a:r>
              <a:rPr lang="en-US" altLang="zh-CN" dirty="0"/>
              <a:t>-</a:t>
            </a:r>
            <a:r>
              <a:rPr lang="zh-CN" altLang="en-US" dirty="0"/>
              <a:t>两份语料的共同关键词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3C3F387-4CE4-44FF-84D0-368420C5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2500" dirty="0"/>
              <a:t>国际</a:t>
            </a:r>
            <a:r>
              <a:rPr lang="en-US" altLang="zh-CN" sz="2500" dirty="0"/>
              <a:t>,</a:t>
            </a:r>
            <a:r>
              <a:rPr lang="zh-CN" altLang="en-US" sz="2500" dirty="0"/>
              <a:t>中国</a:t>
            </a:r>
            <a:r>
              <a:rPr lang="en-US" altLang="zh-CN" sz="2500" dirty="0"/>
              <a:t>,</a:t>
            </a:r>
            <a:r>
              <a:rPr lang="zh-CN" altLang="en-US" sz="2500" dirty="0"/>
              <a:t>进行</a:t>
            </a:r>
            <a:r>
              <a:rPr lang="en-US" altLang="zh-CN" sz="2500" dirty="0"/>
              <a:t>,</a:t>
            </a:r>
            <a:r>
              <a:rPr lang="zh-CN" altLang="en-US" sz="2500" dirty="0"/>
              <a:t>美国</a:t>
            </a:r>
            <a:r>
              <a:rPr lang="en-US" altLang="zh-CN" sz="2500" dirty="0"/>
              <a:t>,</a:t>
            </a:r>
            <a:r>
              <a:rPr lang="zh-CN" altLang="en-US" sz="2500" dirty="0"/>
              <a:t>发展</a:t>
            </a:r>
            <a:r>
              <a:rPr lang="en-US" altLang="zh-CN" sz="2500" dirty="0"/>
              <a:t>,</a:t>
            </a:r>
            <a:r>
              <a:rPr lang="zh-CN" altLang="en-US" sz="2500" dirty="0"/>
              <a:t>目前</a:t>
            </a:r>
            <a:r>
              <a:rPr lang="en-US" altLang="zh-CN" sz="2500" dirty="0"/>
              <a:t>,</a:t>
            </a:r>
            <a:r>
              <a:rPr lang="zh-CN" altLang="en-US" sz="2500" dirty="0"/>
              <a:t>工作</a:t>
            </a:r>
            <a:r>
              <a:rPr lang="en-US" altLang="zh-CN" sz="2500" dirty="0"/>
              <a:t>,</a:t>
            </a:r>
            <a:r>
              <a:rPr lang="zh-CN" altLang="en-US" sz="2500" dirty="0"/>
              <a:t>今年</a:t>
            </a:r>
            <a:r>
              <a:rPr lang="en-US" altLang="zh-CN" sz="2500" dirty="0"/>
              <a:t>,</a:t>
            </a:r>
            <a:r>
              <a:rPr lang="zh-CN" altLang="en-US" sz="2500" dirty="0"/>
              <a:t>他们</a:t>
            </a:r>
            <a:r>
              <a:rPr lang="en-US" altLang="zh-CN" sz="2500" dirty="0"/>
              <a:t>,</a:t>
            </a:r>
            <a:r>
              <a:rPr lang="zh-CN" altLang="en-US" sz="2500" dirty="0"/>
              <a:t>企业</a:t>
            </a:r>
            <a:r>
              <a:rPr lang="en-US" altLang="zh-CN" sz="2500" dirty="0"/>
              <a:t>,</a:t>
            </a:r>
            <a:r>
              <a:rPr lang="zh-CN" altLang="en-US" sz="2500" dirty="0"/>
              <a:t>香港</a:t>
            </a:r>
            <a:r>
              <a:rPr lang="en-US" altLang="zh-CN" sz="2500" dirty="0"/>
              <a:t>,</a:t>
            </a:r>
            <a:r>
              <a:rPr lang="zh-CN" altLang="en-US" sz="2500" dirty="0"/>
              <a:t>问题</a:t>
            </a:r>
            <a:r>
              <a:rPr lang="en-US" altLang="zh-CN" sz="2500" dirty="0"/>
              <a:t>,</a:t>
            </a:r>
            <a:r>
              <a:rPr lang="zh-CN" altLang="en-US" sz="2500" dirty="0"/>
              <a:t>政府</a:t>
            </a:r>
            <a:r>
              <a:rPr lang="en-US" altLang="zh-CN" sz="2500" dirty="0"/>
              <a:t>,</a:t>
            </a:r>
            <a:r>
              <a:rPr lang="zh-CN" altLang="en-US" sz="2500" dirty="0"/>
              <a:t>我们</a:t>
            </a:r>
            <a:r>
              <a:rPr lang="en-US" altLang="zh-CN" sz="2500" dirty="0"/>
              <a:t>,</a:t>
            </a:r>
            <a:r>
              <a:rPr lang="zh-CN" altLang="en-US" sz="2500" dirty="0"/>
              <a:t>上海</a:t>
            </a:r>
            <a:r>
              <a:rPr lang="en-US" altLang="zh-CN" sz="2500" dirty="0"/>
              <a:t>,</a:t>
            </a:r>
            <a:r>
              <a:rPr lang="zh-CN" altLang="en-US" sz="2500" dirty="0"/>
              <a:t>一个</a:t>
            </a:r>
            <a:r>
              <a:rPr lang="en-US" altLang="zh-CN" sz="2500" dirty="0"/>
              <a:t>,</a:t>
            </a:r>
            <a:r>
              <a:rPr lang="zh-CN" altLang="en-US" sz="2500" dirty="0"/>
              <a:t>同时</a:t>
            </a:r>
            <a:r>
              <a:rPr lang="en-US" altLang="zh-CN" sz="2500" dirty="0"/>
              <a:t>,</a:t>
            </a:r>
            <a:r>
              <a:rPr lang="zh-CN" altLang="en-US" sz="2500" dirty="0"/>
              <a:t>通过</a:t>
            </a:r>
            <a:r>
              <a:rPr lang="en-US" altLang="zh-CN" sz="2500" dirty="0"/>
              <a:t>,</a:t>
            </a:r>
            <a:r>
              <a:rPr lang="zh-CN" altLang="en-US" sz="2500" dirty="0"/>
              <a:t>表示</a:t>
            </a:r>
            <a:r>
              <a:rPr lang="en-US" altLang="zh-CN" sz="2500" dirty="0"/>
              <a:t>,</a:t>
            </a:r>
            <a:r>
              <a:rPr lang="zh-CN" altLang="en-US" sz="2500" dirty="0"/>
              <a:t>伊拉克</a:t>
            </a:r>
            <a:r>
              <a:rPr lang="en-US" altLang="zh-CN" sz="2500" dirty="0"/>
              <a:t>,</a:t>
            </a:r>
            <a:r>
              <a:rPr lang="zh-CN" altLang="en-US" sz="2500" dirty="0"/>
              <a:t>经济</a:t>
            </a:r>
            <a:r>
              <a:rPr lang="en-US" altLang="zh-CN" sz="2500" dirty="0"/>
              <a:t>,</a:t>
            </a:r>
            <a:r>
              <a:rPr lang="zh-CN" altLang="en-US" sz="2500" dirty="0"/>
              <a:t>其中</a:t>
            </a:r>
            <a:r>
              <a:rPr lang="en-US" altLang="zh-CN" sz="2500" dirty="0"/>
              <a:t>,</a:t>
            </a:r>
            <a:r>
              <a:rPr lang="zh-CN" altLang="en-US" sz="2500" dirty="0"/>
              <a:t>要求</a:t>
            </a:r>
            <a:r>
              <a:rPr lang="en-US" altLang="zh-CN" sz="2500" dirty="0"/>
              <a:t>,</a:t>
            </a:r>
            <a:r>
              <a:rPr lang="zh-CN" altLang="en-US" sz="2500" dirty="0"/>
              <a:t>以及</a:t>
            </a:r>
            <a:r>
              <a:rPr lang="en-US" altLang="zh-CN" sz="2500" dirty="0"/>
              <a:t>,</a:t>
            </a:r>
            <a:r>
              <a:rPr lang="zh-CN" altLang="en-US" sz="2500" dirty="0"/>
              <a:t>北京</a:t>
            </a:r>
            <a:r>
              <a:rPr lang="en-US" altLang="zh-CN" sz="2500" dirty="0"/>
              <a:t>,</a:t>
            </a:r>
            <a:r>
              <a:rPr lang="zh-CN" altLang="en-US" sz="2500" dirty="0"/>
              <a:t>开始</a:t>
            </a:r>
            <a:r>
              <a:rPr lang="en-US" altLang="zh-CN" sz="2500" dirty="0"/>
              <a:t>,</a:t>
            </a:r>
            <a:r>
              <a:rPr lang="zh-CN" altLang="en-US" sz="2500" dirty="0"/>
              <a:t>举行</a:t>
            </a:r>
            <a:r>
              <a:rPr lang="en-US" altLang="zh-CN" sz="2500" dirty="0"/>
              <a:t>,</a:t>
            </a:r>
            <a:r>
              <a:rPr lang="zh-CN" altLang="en-US" sz="2500" dirty="0"/>
              <a:t>合作</a:t>
            </a:r>
            <a:r>
              <a:rPr lang="en-US" altLang="zh-CN" sz="2500" dirty="0"/>
              <a:t>,</a:t>
            </a:r>
            <a:r>
              <a:rPr lang="zh-CN" altLang="en-US" sz="2500" dirty="0"/>
              <a:t>计划</a:t>
            </a:r>
            <a:r>
              <a:rPr lang="en-US" altLang="zh-CN" sz="2500" dirty="0"/>
              <a:t>,</a:t>
            </a:r>
            <a:r>
              <a:rPr lang="zh-CN" altLang="en-US" sz="2500" dirty="0"/>
              <a:t>项目</a:t>
            </a:r>
            <a:r>
              <a:rPr lang="en-US" altLang="zh-CN" sz="2500" dirty="0"/>
              <a:t>,</a:t>
            </a:r>
            <a:r>
              <a:rPr lang="zh-CN" altLang="en-US" sz="2500" dirty="0"/>
              <a:t>由于</a:t>
            </a:r>
            <a:r>
              <a:rPr lang="en-US" altLang="zh-CN" sz="2500" dirty="0"/>
              <a:t>,</a:t>
            </a:r>
            <a:r>
              <a:rPr lang="zh-CN" altLang="en-US" sz="2500" dirty="0"/>
              <a:t>一些</a:t>
            </a:r>
            <a:r>
              <a:rPr lang="en-US" altLang="zh-CN" sz="2500" dirty="0"/>
              <a:t>,</a:t>
            </a:r>
            <a:r>
              <a:rPr lang="zh-CN" altLang="en-US" sz="2500" dirty="0"/>
              <a:t>这些</a:t>
            </a:r>
            <a:r>
              <a:rPr lang="en-US" altLang="zh-CN" sz="2500" dirty="0"/>
              <a:t>,</a:t>
            </a:r>
            <a:r>
              <a:rPr lang="zh-CN" altLang="en-US" sz="2500" dirty="0"/>
              <a:t>活动</a:t>
            </a:r>
            <a:r>
              <a:rPr lang="en-US" altLang="zh-CN" sz="2500" dirty="0"/>
              <a:t>,</a:t>
            </a:r>
            <a:r>
              <a:rPr lang="zh-CN" altLang="en-US" sz="2500" dirty="0"/>
              <a:t>比赛</a:t>
            </a:r>
            <a:r>
              <a:rPr lang="en-US" altLang="zh-CN" sz="2500" dirty="0"/>
              <a:t>,</a:t>
            </a:r>
            <a:r>
              <a:rPr lang="zh-CN" altLang="en-US" sz="2500" dirty="0"/>
              <a:t>建设</a:t>
            </a:r>
            <a:r>
              <a:rPr lang="en-US" altLang="zh-CN" sz="2500" dirty="0"/>
              <a:t>,</a:t>
            </a:r>
            <a:r>
              <a:rPr lang="zh-CN" altLang="en-US" sz="2500" dirty="0"/>
              <a:t>加强</a:t>
            </a:r>
            <a:r>
              <a:rPr lang="en-US" altLang="zh-CN" sz="2500" dirty="0"/>
              <a:t>,</a:t>
            </a:r>
            <a:r>
              <a:rPr lang="zh-CN" altLang="en-US" sz="2500" dirty="0"/>
              <a:t>自己</a:t>
            </a:r>
            <a:r>
              <a:rPr lang="en-US" altLang="zh-CN" sz="2500" dirty="0"/>
              <a:t>,</a:t>
            </a:r>
            <a:r>
              <a:rPr lang="zh-CN" altLang="en-US" sz="2500" dirty="0"/>
              <a:t>参加</a:t>
            </a:r>
            <a:r>
              <a:rPr lang="en-US" altLang="zh-CN" sz="2500" dirty="0"/>
              <a:t>,</a:t>
            </a:r>
            <a:r>
              <a:rPr lang="zh-CN" altLang="en-US" sz="2500" dirty="0"/>
              <a:t>亿美元</a:t>
            </a:r>
            <a:r>
              <a:rPr lang="en-US" altLang="zh-CN" sz="2500" dirty="0"/>
              <a:t>,</a:t>
            </a:r>
            <a:r>
              <a:rPr lang="zh-CN" altLang="en-US" sz="2500" dirty="0"/>
              <a:t>市场</a:t>
            </a:r>
            <a:r>
              <a:rPr lang="en-US" altLang="zh-CN" sz="2500" dirty="0"/>
              <a:t>,</a:t>
            </a:r>
            <a:r>
              <a:rPr lang="zh-CN" altLang="en-US" sz="2500" dirty="0"/>
              <a:t>公司</a:t>
            </a:r>
            <a:r>
              <a:rPr lang="en-US" altLang="zh-CN" sz="2500" dirty="0"/>
              <a:t>,</a:t>
            </a:r>
            <a:r>
              <a:rPr lang="zh-CN" altLang="en-US" sz="2500" dirty="0"/>
              <a:t>投资</a:t>
            </a:r>
            <a:r>
              <a:rPr lang="en-US" altLang="zh-CN" sz="2500" dirty="0"/>
              <a:t>,</a:t>
            </a:r>
            <a:r>
              <a:rPr lang="zh-CN" altLang="en-US" sz="2500" dirty="0"/>
              <a:t>日本</a:t>
            </a:r>
            <a:r>
              <a:rPr lang="en-US" altLang="zh-CN" sz="2500" dirty="0"/>
              <a:t>,</a:t>
            </a:r>
            <a:r>
              <a:rPr lang="zh-CN" altLang="en-US" sz="2500" dirty="0"/>
              <a:t>组织</a:t>
            </a:r>
            <a:r>
              <a:rPr lang="en-US" altLang="zh-CN" sz="2500" dirty="0"/>
              <a:t>,</a:t>
            </a:r>
            <a:r>
              <a:rPr lang="zh-CN" altLang="en-US" sz="2500" dirty="0"/>
              <a:t>没有</a:t>
            </a:r>
            <a:r>
              <a:rPr lang="en-US" altLang="zh-CN" sz="2500" dirty="0"/>
              <a:t>,</a:t>
            </a:r>
            <a:r>
              <a:rPr lang="zh-CN" altLang="en-US" sz="2500" dirty="0"/>
              <a:t>国家</a:t>
            </a:r>
            <a:r>
              <a:rPr lang="en-US" altLang="zh-CN" sz="2500" dirty="0"/>
              <a:t>,</a:t>
            </a:r>
            <a:r>
              <a:rPr lang="zh-CN" altLang="en-US" sz="2500" dirty="0"/>
              <a:t>希望</a:t>
            </a:r>
            <a:r>
              <a:rPr lang="en-US" altLang="zh-CN" sz="2500" dirty="0"/>
              <a:t>,</a:t>
            </a:r>
            <a:r>
              <a:rPr lang="zh-CN" altLang="en-US" sz="2500" dirty="0"/>
              <a:t>今天</a:t>
            </a:r>
            <a:r>
              <a:rPr lang="en-US" altLang="zh-CN" sz="2500" dirty="0"/>
              <a:t>,</a:t>
            </a:r>
            <a:r>
              <a:rPr lang="zh-CN" altLang="en-US" sz="2500" dirty="0"/>
              <a:t>决定</a:t>
            </a:r>
            <a:r>
              <a:rPr lang="en-US" altLang="zh-CN" sz="2500" dirty="0"/>
              <a:t>,</a:t>
            </a:r>
            <a:r>
              <a:rPr lang="zh-CN" altLang="en-US" sz="2500" dirty="0"/>
              <a:t>记者</a:t>
            </a:r>
            <a:r>
              <a:rPr lang="en-US" altLang="zh-CN" sz="2500" dirty="0"/>
              <a:t>,</a:t>
            </a:r>
            <a:r>
              <a:rPr lang="zh-CN" altLang="en-US" sz="2500" dirty="0"/>
              <a:t>提高</a:t>
            </a:r>
            <a:r>
              <a:rPr lang="en-US" altLang="zh-CN" sz="2500" dirty="0"/>
              <a:t>,</a:t>
            </a:r>
            <a:r>
              <a:rPr lang="zh-CN" altLang="en-US" sz="2500" dirty="0"/>
              <a:t>方面</a:t>
            </a:r>
            <a:r>
              <a:rPr lang="en-US" altLang="zh-CN" sz="2500" dirty="0"/>
              <a:t>,</a:t>
            </a:r>
            <a:r>
              <a:rPr lang="zh-CN" altLang="en-US" sz="2500" dirty="0"/>
              <a:t>研究</a:t>
            </a:r>
            <a:r>
              <a:rPr lang="en-US" altLang="zh-CN" sz="2500" dirty="0"/>
              <a:t>,</a:t>
            </a:r>
            <a:r>
              <a:rPr lang="zh-CN" altLang="en-US" sz="2500" dirty="0"/>
              <a:t>影响</a:t>
            </a:r>
            <a:r>
              <a:rPr lang="en-US" altLang="zh-CN" sz="2500" dirty="0"/>
              <a:t>,</a:t>
            </a:r>
            <a:r>
              <a:rPr lang="zh-CN" altLang="en-US" sz="2500" dirty="0"/>
              <a:t>根据</a:t>
            </a:r>
            <a:r>
              <a:rPr lang="en-US" altLang="zh-CN" sz="2500" dirty="0"/>
              <a:t>,</a:t>
            </a:r>
            <a:r>
              <a:rPr lang="zh-CN" altLang="en-US" sz="2500" dirty="0"/>
              <a:t>包括</a:t>
            </a:r>
            <a:r>
              <a:rPr lang="en-US" altLang="zh-CN" sz="2500" dirty="0"/>
              <a:t>,</a:t>
            </a:r>
            <a:r>
              <a:rPr lang="zh-CN" altLang="en-US" sz="2500" dirty="0"/>
              <a:t>增加</a:t>
            </a:r>
            <a:r>
              <a:rPr lang="en-US" altLang="zh-CN" sz="2500" dirty="0"/>
              <a:t>,</a:t>
            </a:r>
            <a:r>
              <a:rPr lang="zh-CN" altLang="en-US" sz="2500" dirty="0"/>
              <a:t>提供</a:t>
            </a:r>
            <a:r>
              <a:rPr lang="en-US" altLang="zh-CN" sz="2500" dirty="0"/>
              <a:t>,</a:t>
            </a:r>
            <a:r>
              <a:rPr lang="zh-CN" altLang="en-US" sz="2500" dirty="0"/>
              <a:t>发现</a:t>
            </a:r>
            <a:r>
              <a:rPr lang="en-US" altLang="zh-CN" sz="2500" dirty="0"/>
              <a:t>,</a:t>
            </a:r>
            <a:r>
              <a:rPr lang="zh-CN" altLang="en-US" sz="2500" dirty="0"/>
              <a:t>建立</a:t>
            </a:r>
            <a:r>
              <a:rPr lang="en-US" altLang="zh-CN" sz="2500" dirty="0"/>
              <a:t>,</a:t>
            </a:r>
            <a:r>
              <a:rPr lang="zh-CN" altLang="en-US" sz="2500" dirty="0"/>
              <a:t>认为</a:t>
            </a:r>
            <a:r>
              <a:rPr lang="en-US" altLang="zh-CN" sz="2500" dirty="0"/>
              <a:t>,</a:t>
            </a:r>
            <a:r>
              <a:rPr lang="zh-CN" altLang="en-US" sz="2500" dirty="0"/>
              <a:t>已经</a:t>
            </a:r>
            <a:r>
              <a:rPr lang="en-US" altLang="zh-CN" sz="2500" dirty="0"/>
              <a:t>,</a:t>
            </a:r>
            <a:r>
              <a:rPr lang="zh-CN" altLang="en-US" sz="2500" dirty="0"/>
              <a:t>双方</a:t>
            </a:r>
            <a:r>
              <a:rPr lang="en-US" altLang="zh-CN" sz="2500" dirty="0"/>
              <a:t>,</a:t>
            </a:r>
            <a:r>
              <a:rPr lang="zh-CN" altLang="en-US" sz="2500" dirty="0"/>
              <a:t>管理</a:t>
            </a:r>
            <a:r>
              <a:rPr lang="en-US" altLang="zh-CN" sz="2500" dirty="0"/>
              <a:t>,</a:t>
            </a:r>
            <a:r>
              <a:rPr lang="zh-CN" altLang="en-US" sz="2500" dirty="0"/>
              <a:t>获得</a:t>
            </a:r>
            <a:r>
              <a:rPr lang="en-US" altLang="zh-CN" sz="2500" dirty="0"/>
              <a:t>,</a:t>
            </a:r>
            <a:r>
              <a:rPr lang="zh-CN" altLang="en-US" sz="2500" dirty="0"/>
              <a:t>去年</a:t>
            </a:r>
            <a:r>
              <a:rPr lang="en-US" altLang="zh-CN" sz="2500" dirty="0"/>
              <a:t>,</a:t>
            </a:r>
            <a:r>
              <a:rPr lang="zh-CN" altLang="en-US" sz="2500" dirty="0"/>
              <a:t>分别</a:t>
            </a:r>
            <a:r>
              <a:rPr lang="en-US" altLang="zh-CN" sz="2500" dirty="0"/>
              <a:t>,</a:t>
            </a:r>
            <a:r>
              <a:rPr lang="zh-CN" altLang="en-US" sz="2500" dirty="0"/>
              <a:t>有关</a:t>
            </a:r>
            <a:r>
              <a:rPr lang="en-US" altLang="zh-CN" sz="2500" dirty="0"/>
              <a:t>,</a:t>
            </a:r>
            <a:r>
              <a:rPr lang="zh-CN" altLang="en-US" sz="2500" dirty="0"/>
              <a:t>提出</a:t>
            </a:r>
            <a:r>
              <a:rPr lang="en-US" altLang="zh-CN" sz="2500" dirty="0"/>
              <a:t>,</a:t>
            </a:r>
            <a:r>
              <a:rPr lang="zh-CN" altLang="en-US" sz="2500" dirty="0"/>
              <a:t>实施</a:t>
            </a:r>
            <a:r>
              <a:rPr lang="en-US" altLang="zh-CN" sz="2500" dirty="0"/>
              <a:t>,</a:t>
            </a:r>
            <a:r>
              <a:rPr lang="zh-CN" altLang="en-US" sz="2500" dirty="0"/>
              <a:t>需要</a:t>
            </a:r>
            <a:r>
              <a:rPr lang="en-US" altLang="zh-CN" sz="2500" dirty="0"/>
              <a:t>,</a:t>
            </a:r>
            <a:r>
              <a:rPr lang="zh-CN" altLang="en-US" sz="2500" dirty="0"/>
              <a:t>世界</a:t>
            </a:r>
            <a:r>
              <a:rPr lang="en-US" altLang="zh-CN" sz="2500" dirty="0"/>
              <a:t>,</a:t>
            </a:r>
            <a:r>
              <a:rPr lang="zh-CN" altLang="en-US" sz="2500" dirty="0"/>
              <a:t>宣布</a:t>
            </a:r>
            <a:r>
              <a:rPr lang="en-US" altLang="zh-CN" sz="2500" dirty="0"/>
              <a:t>,</a:t>
            </a:r>
            <a:r>
              <a:rPr lang="zh-CN" altLang="en-US" sz="2500" dirty="0"/>
              <a:t>城市</a:t>
            </a:r>
            <a:r>
              <a:rPr lang="en-US" altLang="zh-CN" sz="2500" dirty="0"/>
              <a:t>,</a:t>
            </a:r>
            <a:r>
              <a:rPr lang="zh-CN" altLang="en-US" sz="2500" dirty="0"/>
              <a:t>继续</a:t>
            </a:r>
            <a:r>
              <a:rPr lang="en-US" altLang="zh-CN" sz="2500" dirty="0"/>
              <a:t>,</a:t>
            </a:r>
            <a:r>
              <a:rPr lang="zh-CN" altLang="en-US" sz="2500" dirty="0"/>
              <a:t>支持</a:t>
            </a:r>
            <a:r>
              <a:rPr lang="en-US" altLang="zh-CN" sz="2500" dirty="0"/>
              <a:t>,</a:t>
            </a:r>
            <a:r>
              <a:rPr lang="zh-CN" altLang="en-US" sz="2500" dirty="0"/>
              <a:t>服务</a:t>
            </a:r>
            <a:r>
              <a:rPr lang="en-US" altLang="zh-CN" sz="2500" dirty="0"/>
              <a:t>,</a:t>
            </a:r>
            <a:r>
              <a:rPr lang="zh-CN" altLang="en-US" sz="2500" dirty="0"/>
              <a:t>技术</a:t>
            </a:r>
            <a:r>
              <a:rPr lang="en-US" altLang="zh-CN" sz="2500" dirty="0"/>
              <a:t>,</a:t>
            </a:r>
            <a:r>
              <a:rPr lang="zh-CN" altLang="en-US" sz="2500" dirty="0"/>
              <a:t>因此</a:t>
            </a:r>
            <a:r>
              <a:rPr lang="en-US" altLang="zh-CN" sz="2500" dirty="0"/>
              <a:t>,</a:t>
            </a:r>
            <a:r>
              <a:rPr lang="zh-CN" altLang="en-US" sz="2500" dirty="0"/>
              <a:t>如果</a:t>
            </a:r>
            <a:r>
              <a:rPr lang="en-US" altLang="zh-CN" sz="2500" dirty="0"/>
              <a:t>,</a:t>
            </a:r>
            <a:r>
              <a:rPr lang="zh-CN" altLang="en-US" sz="2500" dirty="0"/>
              <a:t>万元</a:t>
            </a:r>
            <a:r>
              <a:rPr lang="en-US" altLang="zh-CN" sz="2500" dirty="0"/>
              <a:t>,</a:t>
            </a:r>
            <a:r>
              <a:rPr lang="zh-CN" altLang="en-US" sz="2500" dirty="0"/>
              <a:t>社会</a:t>
            </a:r>
            <a:r>
              <a:rPr lang="en-US" altLang="zh-CN" sz="2500" dirty="0"/>
              <a:t>,</a:t>
            </a:r>
            <a:r>
              <a:rPr lang="zh-CN" altLang="en-US" sz="2500" dirty="0"/>
              <a:t>俄罗斯</a:t>
            </a:r>
            <a:r>
              <a:rPr lang="en-US" altLang="zh-CN" sz="2500" dirty="0"/>
              <a:t>,</a:t>
            </a:r>
            <a:r>
              <a:rPr lang="zh-CN" altLang="en-US" sz="2500" dirty="0"/>
              <a:t>代表</a:t>
            </a:r>
            <a:r>
              <a:rPr lang="en-US" altLang="zh-CN" sz="2500" dirty="0"/>
              <a:t>,</a:t>
            </a:r>
            <a:r>
              <a:rPr lang="zh-CN" altLang="en-US" sz="2500" dirty="0"/>
              <a:t>生产</a:t>
            </a:r>
            <a:r>
              <a:rPr lang="en-US" altLang="zh-CN" sz="2500" dirty="0"/>
              <a:t>,</a:t>
            </a:r>
            <a:r>
              <a:rPr lang="zh-CN" altLang="en-US" sz="2500" dirty="0"/>
              <a:t>出现</a:t>
            </a:r>
            <a:r>
              <a:rPr lang="en-US" altLang="zh-CN" sz="2500" dirty="0"/>
              <a:t>,</a:t>
            </a:r>
            <a:r>
              <a:rPr lang="zh-CN" altLang="en-US" sz="2500" dirty="0"/>
              <a:t>会议</a:t>
            </a:r>
            <a:r>
              <a:rPr lang="en-US" altLang="zh-CN" sz="2500" dirty="0"/>
              <a:t>,</a:t>
            </a:r>
            <a:r>
              <a:rPr lang="zh-CN" altLang="en-US" sz="2500" dirty="0"/>
              <a:t>全国</a:t>
            </a:r>
            <a:r>
              <a:rPr lang="en-US" altLang="zh-CN" sz="2500" dirty="0"/>
              <a:t>,</a:t>
            </a:r>
            <a:r>
              <a:rPr lang="zh-CN" altLang="en-US" sz="2500" dirty="0"/>
              <a:t>造成</a:t>
            </a:r>
            <a:r>
              <a:rPr lang="en-US" altLang="zh-CN" sz="2500" dirty="0"/>
              <a:t>,</a:t>
            </a:r>
            <a:r>
              <a:rPr lang="zh-CN" altLang="en-US" sz="2500" dirty="0"/>
              <a:t>努力</a:t>
            </a:r>
            <a:r>
              <a:rPr lang="en-US" altLang="zh-CN" sz="2500" dirty="0"/>
              <a:t>,</a:t>
            </a:r>
            <a:r>
              <a:rPr lang="zh-CN" altLang="en-US" sz="2500" dirty="0"/>
              <a:t>现在</a:t>
            </a:r>
            <a:r>
              <a:rPr lang="en-US" altLang="zh-CN" sz="2500" dirty="0"/>
              <a:t>,</a:t>
            </a:r>
            <a:r>
              <a:rPr lang="zh-CN" altLang="en-US" sz="2500" dirty="0"/>
              <a:t>强调</a:t>
            </a:r>
            <a:r>
              <a:rPr lang="en-US" altLang="zh-CN" sz="2500" dirty="0"/>
              <a:t>,</a:t>
            </a:r>
            <a:r>
              <a:rPr lang="zh-CN" altLang="en-US" sz="2500" dirty="0"/>
              <a:t>必须</a:t>
            </a:r>
            <a:r>
              <a:rPr lang="en-US" altLang="zh-CN" sz="2500" dirty="0"/>
              <a:t>,</a:t>
            </a:r>
            <a:r>
              <a:rPr lang="zh-CN" altLang="en-US" sz="2500" dirty="0"/>
              <a:t>规定</a:t>
            </a:r>
            <a:r>
              <a:rPr lang="en-US" altLang="zh-CN" sz="2500" dirty="0"/>
              <a:t>,</a:t>
            </a:r>
            <a:r>
              <a:rPr lang="zh-CN" altLang="en-US" sz="2500" dirty="0"/>
              <a:t>情况</a:t>
            </a:r>
            <a:r>
              <a:rPr lang="en-US" altLang="zh-CN" sz="2500" dirty="0"/>
              <a:t>,</a:t>
            </a:r>
            <a:r>
              <a:rPr lang="zh-CN" altLang="en-US" sz="2500" dirty="0"/>
              <a:t>报道</a:t>
            </a:r>
            <a:r>
              <a:rPr lang="en-US" altLang="zh-CN" sz="2500" dirty="0"/>
              <a:t>,</a:t>
            </a:r>
            <a:r>
              <a:rPr lang="zh-CN" altLang="en-US" sz="2500" dirty="0"/>
              <a:t>地区</a:t>
            </a:r>
            <a:r>
              <a:rPr lang="en-US" altLang="zh-CN" sz="2500" dirty="0"/>
              <a:t>,</a:t>
            </a:r>
            <a:r>
              <a:rPr lang="zh-CN" altLang="en-US" sz="2500" dirty="0"/>
              <a:t>安全</a:t>
            </a:r>
            <a:r>
              <a:rPr lang="en-US" altLang="zh-CN" sz="2500" dirty="0"/>
              <a:t>,</a:t>
            </a:r>
            <a:r>
              <a:rPr lang="zh-CN" altLang="en-US" sz="2500" dirty="0"/>
              <a:t>联合国</a:t>
            </a:r>
          </a:p>
          <a:p>
            <a:br>
              <a:rPr lang="zh-CN" altLang="en-US" sz="2500" dirty="0"/>
            </a:br>
            <a:endParaRPr lang="zh-CN" altLang="en-US" sz="2500" dirty="0"/>
          </a:p>
          <a:p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9235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78D94-6B2B-421A-A81E-E9D86954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1325563"/>
          </a:xfrm>
        </p:spPr>
        <p:txBody>
          <a:bodyPr/>
          <a:lstStyle/>
          <a:p>
            <a:r>
              <a:rPr lang="zh-CN" altLang="en-US" dirty="0"/>
              <a:t>结果</a:t>
            </a:r>
            <a:r>
              <a:rPr lang="en-US" altLang="zh-CN" dirty="0"/>
              <a:t>-</a:t>
            </a:r>
            <a:r>
              <a:rPr lang="zh-CN" altLang="en-US" dirty="0"/>
              <a:t>新华社特有关键词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96425-7673-4DE3-A443-7B647D5CB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79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500" dirty="0"/>
              <a:t>日电</a:t>
            </a:r>
            <a:r>
              <a:rPr lang="en-US" altLang="zh-CN" sz="2500" dirty="0"/>
              <a:t>,</a:t>
            </a:r>
            <a:r>
              <a:rPr lang="zh-CN" altLang="en-US" sz="2500" dirty="0"/>
              <a:t>新华社</a:t>
            </a:r>
            <a:r>
              <a:rPr lang="en-US" altLang="zh-CN" sz="2500" dirty="0"/>
              <a:t>,</a:t>
            </a:r>
            <a:r>
              <a:rPr lang="zh-CN" altLang="en-US" sz="2500" dirty="0"/>
              <a:t>非典</a:t>
            </a:r>
            <a:r>
              <a:rPr lang="en-US" altLang="zh-CN" sz="2500" dirty="0"/>
              <a:t>,</a:t>
            </a:r>
            <a:r>
              <a:rPr lang="zh-CN" altLang="en-US" sz="2500" dirty="0"/>
              <a:t>新华社北京</a:t>
            </a:r>
            <a:r>
              <a:rPr lang="en-US" altLang="zh-CN" sz="2500" dirty="0"/>
              <a:t>,</a:t>
            </a:r>
            <a:r>
              <a:rPr lang="zh-CN" altLang="en-US" sz="2500" dirty="0"/>
              <a:t>亿元</a:t>
            </a:r>
            <a:r>
              <a:rPr lang="en-US" altLang="zh-CN" sz="2500" dirty="0"/>
              <a:t>,</a:t>
            </a:r>
            <a:r>
              <a:rPr lang="zh-CN" altLang="en-US" sz="2500" dirty="0"/>
              <a:t>可吸入颗粒物</a:t>
            </a:r>
            <a:r>
              <a:rPr lang="en-US" altLang="zh-CN" sz="2500" dirty="0"/>
              <a:t>,</a:t>
            </a:r>
            <a:r>
              <a:rPr lang="zh-CN" altLang="en-US" sz="2500" dirty="0"/>
              <a:t>体育</a:t>
            </a:r>
            <a:r>
              <a:rPr lang="en-US" altLang="zh-CN" sz="2500" dirty="0"/>
              <a:t>,</a:t>
            </a:r>
            <a:r>
              <a:rPr lang="zh-CN" altLang="en-US" sz="2500" dirty="0"/>
              <a:t>我国</a:t>
            </a:r>
            <a:r>
              <a:rPr lang="en-US" altLang="zh-CN" sz="2500" dirty="0"/>
              <a:t>,</a:t>
            </a:r>
            <a:r>
              <a:rPr lang="zh-CN" altLang="en-US" sz="2500" dirty="0"/>
              <a:t>开展</a:t>
            </a:r>
            <a:r>
              <a:rPr lang="en-US" altLang="zh-CN" sz="2500" dirty="0"/>
              <a:t>,</a:t>
            </a:r>
            <a:r>
              <a:rPr lang="zh-CN" altLang="en-US" sz="2500" dirty="0"/>
              <a:t>防治</a:t>
            </a:r>
            <a:r>
              <a:rPr lang="en-US" altLang="zh-CN" sz="2500" dirty="0"/>
              <a:t>,</a:t>
            </a:r>
            <a:r>
              <a:rPr lang="zh-CN" altLang="en-US" sz="2500" dirty="0"/>
              <a:t>促进</a:t>
            </a:r>
            <a:r>
              <a:rPr lang="en-US" altLang="zh-CN" sz="2500" dirty="0"/>
              <a:t>,</a:t>
            </a:r>
            <a:r>
              <a:rPr lang="zh-CN" altLang="en-US" sz="2500" dirty="0"/>
              <a:t>澳门</a:t>
            </a:r>
            <a:r>
              <a:rPr lang="en-US" altLang="zh-CN" sz="2500" dirty="0"/>
              <a:t>,</a:t>
            </a:r>
            <a:r>
              <a:rPr lang="zh-CN" altLang="en-US" sz="2500" dirty="0"/>
              <a:t>港澳台</a:t>
            </a:r>
            <a:r>
              <a:rPr lang="en-US" altLang="zh-CN" sz="2500" dirty="0"/>
              <a:t>,</a:t>
            </a:r>
            <a:r>
              <a:rPr lang="zh-CN" altLang="en-US" sz="2500" dirty="0"/>
              <a:t>重点</a:t>
            </a:r>
            <a:r>
              <a:rPr lang="en-US" altLang="zh-CN" sz="2500" dirty="0"/>
              <a:t>,</a:t>
            </a:r>
            <a:r>
              <a:rPr lang="zh-CN" altLang="en-US" sz="2500" dirty="0"/>
              <a:t>中国队</a:t>
            </a:r>
            <a:r>
              <a:rPr lang="en-US" altLang="zh-CN" sz="2500" dirty="0"/>
              <a:t>,</a:t>
            </a:r>
            <a:r>
              <a:rPr lang="zh-CN" altLang="en-US" sz="2500" dirty="0"/>
              <a:t>人们</a:t>
            </a:r>
            <a:r>
              <a:rPr lang="en-US" altLang="zh-CN" sz="2500" dirty="0"/>
              <a:t>,</a:t>
            </a:r>
            <a:r>
              <a:rPr lang="zh-CN" altLang="en-US" sz="2500" dirty="0"/>
              <a:t>农民</a:t>
            </a:r>
            <a:r>
              <a:rPr lang="en-US" altLang="zh-CN" sz="2500" dirty="0"/>
              <a:t>,</a:t>
            </a:r>
            <a:r>
              <a:rPr lang="zh-CN" altLang="en-US" sz="2500" dirty="0"/>
              <a:t>多云</a:t>
            </a:r>
            <a:r>
              <a:rPr lang="en-US" altLang="zh-CN" sz="2500" dirty="0"/>
              <a:t>,</a:t>
            </a:r>
            <a:r>
              <a:rPr lang="zh-CN" altLang="en-US" sz="2500" dirty="0"/>
              <a:t>万人</a:t>
            </a:r>
            <a:r>
              <a:rPr lang="en-US" altLang="zh-CN" sz="2500" dirty="0"/>
              <a:t>,</a:t>
            </a:r>
            <a:r>
              <a:rPr lang="zh-CN" altLang="en-US" sz="2500" dirty="0"/>
              <a:t>开发</a:t>
            </a:r>
            <a:r>
              <a:rPr lang="en-US" altLang="zh-CN" sz="2500" dirty="0"/>
              <a:t>,</a:t>
            </a:r>
            <a:r>
              <a:rPr lang="zh-CN" altLang="en-US" sz="2500" dirty="0"/>
              <a:t>之一</a:t>
            </a:r>
            <a:r>
              <a:rPr lang="en-US" altLang="zh-CN" sz="2500" dirty="0"/>
              <a:t>,</a:t>
            </a:r>
            <a:r>
              <a:rPr lang="zh-CN" altLang="en-US" sz="2500" dirty="0"/>
              <a:t>电视快讯</a:t>
            </a:r>
            <a:r>
              <a:rPr lang="en-US" altLang="zh-CN" sz="2500" dirty="0"/>
              <a:t>,</a:t>
            </a:r>
            <a:r>
              <a:rPr lang="zh-CN" altLang="en-US" sz="2500" dirty="0"/>
              <a:t>北京市</a:t>
            </a:r>
            <a:r>
              <a:rPr lang="en-US" altLang="zh-CN" sz="2500" dirty="0"/>
              <a:t>,</a:t>
            </a:r>
            <a:r>
              <a:rPr lang="zh-CN" altLang="en-US" sz="2500" dirty="0"/>
              <a:t>实现</a:t>
            </a:r>
            <a:r>
              <a:rPr lang="en-US" altLang="zh-CN" sz="2500" dirty="0"/>
              <a:t>,</a:t>
            </a:r>
            <a:r>
              <a:rPr lang="zh-CN" altLang="en-US" sz="2500" dirty="0"/>
              <a:t>巴格达</a:t>
            </a:r>
            <a:r>
              <a:rPr lang="en-US" altLang="zh-CN" sz="2500" dirty="0"/>
              <a:t>,</a:t>
            </a:r>
            <a:r>
              <a:rPr lang="zh-CN" altLang="en-US" sz="2500" dirty="0"/>
              <a:t>实行</a:t>
            </a:r>
            <a:r>
              <a:rPr lang="en-US" altLang="zh-CN" sz="2500" dirty="0"/>
              <a:t>,</a:t>
            </a:r>
            <a:r>
              <a:rPr lang="zh-CN" altLang="en-US" sz="2500" dirty="0"/>
              <a:t>天津</a:t>
            </a:r>
            <a:r>
              <a:rPr lang="en-US" altLang="zh-CN" sz="2500" dirty="0"/>
              <a:t>,</a:t>
            </a:r>
            <a:r>
              <a:rPr lang="zh-CN" altLang="en-US" sz="2500" dirty="0"/>
              <a:t>加快</a:t>
            </a:r>
            <a:r>
              <a:rPr lang="en-US" altLang="zh-CN" sz="2500" dirty="0"/>
              <a:t>,</a:t>
            </a:r>
            <a:r>
              <a:rPr lang="zh-CN" altLang="en-US" sz="2500" dirty="0"/>
              <a:t>据介绍</a:t>
            </a:r>
            <a:r>
              <a:rPr lang="en-US" altLang="zh-CN" sz="2500" dirty="0"/>
              <a:t>,</a:t>
            </a:r>
            <a:r>
              <a:rPr lang="zh-CN" altLang="en-US" sz="2500" dirty="0"/>
              <a:t>共同</a:t>
            </a:r>
            <a:r>
              <a:rPr lang="en-US" altLang="zh-CN" sz="2500" dirty="0"/>
              <a:t>,</a:t>
            </a:r>
            <a:r>
              <a:rPr lang="zh-CN" altLang="en-US" sz="2500" dirty="0"/>
              <a:t>小标题</a:t>
            </a:r>
            <a:r>
              <a:rPr lang="en-US" altLang="zh-CN" sz="2500" dirty="0"/>
              <a:t>,</a:t>
            </a:r>
            <a:r>
              <a:rPr lang="zh-CN" altLang="en-US" sz="2500" dirty="0"/>
              <a:t>深圳</a:t>
            </a:r>
            <a:r>
              <a:rPr lang="en-US" altLang="zh-CN" sz="2500" dirty="0"/>
              <a:t>,</a:t>
            </a:r>
            <a:r>
              <a:rPr lang="zh-CN" altLang="en-US" sz="2500" dirty="0"/>
              <a:t>此次</a:t>
            </a:r>
            <a:r>
              <a:rPr lang="en-US" altLang="zh-CN" sz="2500" dirty="0"/>
              <a:t>,</a:t>
            </a:r>
            <a:r>
              <a:rPr lang="zh-CN" altLang="en-US" sz="2500" dirty="0"/>
              <a:t>日晚</a:t>
            </a:r>
            <a:r>
              <a:rPr lang="en-US" altLang="zh-CN" sz="2500" dirty="0"/>
              <a:t>,</a:t>
            </a:r>
            <a:r>
              <a:rPr lang="zh-CN" altLang="en-US" sz="2500" dirty="0"/>
              <a:t>农业</a:t>
            </a:r>
            <a:r>
              <a:rPr lang="en-US" altLang="zh-CN" sz="2500" dirty="0"/>
              <a:t>,</a:t>
            </a:r>
            <a:r>
              <a:rPr lang="zh-CN" altLang="en-US" sz="2500" dirty="0"/>
              <a:t>基地</a:t>
            </a:r>
            <a:r>
              <a:rPr lang="en-US" altLang="zh-CN" sz="2500" dirty="0"/>
              <a:t>,</a:t>
            </a:r>
            <a:r>
              <a:rPr lang="zh-CN" altLang="en-US" sz="2500" dirty="0"/>
              <a:t>最大</a:t>
            </a:r>
            <a:r>
              <a:rPr lang="en-US" altLang="zh-CN" sz="2500" dirty="0"/>
              <a:t>,</a:t>
            </a:r>
            <a:r>
              <a:rPr lang="zh-CN" altLang="en-US" sz="2500" dirty="0"/>
              <a:t>运动员</a:t>
            </a:r>
            <a:r>
              <a:rPr lang="en-US" altLang="zh-CN" sz="2500" dirty="0"/>
              <a:t>,</a:t>
            </a:r>
            <a:r>
              <a:rPr lang="zh-CN" altLang="en-US" sz="2500" dirty="0"/>
              <a:t>按照</a:t>
            </a:r>
            <a:r>
              <a:rPr lang="en-US" altLang="zh-CN" sz="2500" dirty="0"/>
              <a:t>,</a:t>
            </a:r>
            <a:r>
              <a:rPr lang="zh-CN" altLang="en-US" sz="2500" dirty="0"/>
              <a:t>今日新闻</a:t>
            </a:r>
            <a:r>
              <a:rPr lang="en-US" altLang="zh-CN" sz="2500" dirty="0"/>
              <a:t>,</a:t>
            </a:r>
            <a:r>
              <a:rPr lang="zh-CN" altLang="en-US" sz="2500" dirty="0"/>
              <a:t>农村</a:t>
            </a:r>
            <a:r>
              <a:rPr lang="en-US" altLang="zh-CN" sz="2500" dirty="0"/>
              <a:t>,</a:t>
            </a:r>
            <a:r>
              <a:rPr lang="zh-CN" altLang="en-US" sz="2500" dirty="0"/>
              <a:t>各地</a:t>
            </a:r>
            <a:r>
              <a:rPr lang="en-US" altLang="zh-CN" sz="2500" dirty="0"/>
              <a:t>,</a:t>
            </a:r>
            <a:r>
              <a:rPr lang="zh-CN" altLang="en-US" sz="2500" dirty="0"/>
              <a:t>群众</a:t>
            </a:r>
            <a:r>
              <a:rPr lang="en-US" altLang="zh-CN" sz="2500" dirty="0"/>
              <a:t>,</a:t>
            </a:r>
            <a:r>
              <a:rPr lang="zh-CN" altLang="en-US" sz="2500" dirty="0"/>
              <a:t>全省</a:t>
            </a:r>
            <a:r>
              <a:rPr lang="en-US" altLang="zh-CN" sz="2500" dirty="0"/>
              <a:t>,</a:t>
            </a:r>
            <a:r>
              <a:rPr lang="zh-CN" altLang="en-US" sz="2500" dirty="0"/>
              <a:t>人死亡</a:t>
            </a:r>
            <a:r>
              <a:rPr lang="en-US" altLang="zh-CN" sz="2500" dirty="0"/>
              <a:t>,</a:t>
            </a:r>
            <a:r>
              <a:rPr lang="zh-CN" altLang="en-US" sz="2500" dirty="0"/>
              <a:t>选手</a:t>
            </a:r>
            <a:r>
              <a:rPr lang="en-US" altLang="zh-CN" sz="2500" dirty="0"/>
              <a:t>,</a:t>
            </a:r>
            <a:r>
              <a:rPr lang="zh-CN" altLang="en-US" sz="2500" dirty="0"/>
              <a:t>召开</a:t>
            </a:r>
            <a:r>
              <a:rPr lang="en-US" altLang="zh-CN" sz="2500" dirty="0"/>
              <a:t>,</a:t>
            </a:r>
            <a:r>
              <a:rPr lang="zh-CN" altLang="en-US" sz="2500" dirty="0"/>
              <a:t>全面</a:t>
            </a:r>
            <a:r>
              <a:rPr lang="en-US" altLang="zh-CN" sz="2500" dirty="0"/>
              <a:t>,</a:t>
            </a:r>
            <a:r>
              <a:rPr lang="zh-CN" altLang="en-US" sz="2500" dirty="0"/>
              <a:t>日上午</a:t>
            </a:r>
            <a:r>
              <a:rPr lang="en-US" altLang="zh-CN" sz="2500" dirty="0"/>
              <a:t>,</a:t>
            </a:r>
            <a:r>
              <a:rPr lang="zh-CN" altLang="en-US" sz="2500" dirty="0"/>
              <a:t>新华社华盛顿</a:t>
            </a:r>
            <a:r>
              <a:rPr lang="en-US" altLang="zh-CN" sz="2500" dirty="0"/>
              <a:t>,</a:t>
            </a:r>
            <a:r>
              <a:rPr lang="zh-CN" altLang="en-US" sz="2500" dirty="0"/>
              <a:t>先后</a:t>
            </a:r>
            <a:r>
              <a:rPr lang="en-US" altLang="zh-CN" sz="2500" dirty="0"/>
              <a:t>,</a:t>
            </a:r>
            <a:r>
              <a:rPr lang="zh-CN" altLang="en-US" sz="2500" dirty="0"/>
              <a:t>确定</a:t>
            </a:r>
            <a:r>
              <a:rPr lang="en-US" altLang="zh-CN" sz="2500" dirty="0"/>
              <a:t>,</a:t>
            </a:r>
            <a:r>
              <a:rPr lang="zh-CN" altLang="en-US" sz="2500" dirty="0"/>
              <a:t>奥运会</a:t>
            </a:r>
            <a:r>
              <a:rPr lang="en-US" altLang="zh-CN" sz="2500" dirty="0"/>
              <a:t>,</a:t>
            </a:r>
            <a:r>
              <a:rPr lang="zh-CN" altLang="en-US" sz="2500" dirty="0"/>
              <a:t>再次</a:t>
            </a:r>
            <a:r>
              <a:rPr lang="en-US" altLang="zh-CN" sz="2500" dirty="0"/>
              <a:t>,</a:t>
            </a:r>
            <a:r>
              <a:rPr lang="zh-CN" altLang="en-US" sz="2500" dirty="0"/>
              <a:t>重庆</a:t>
            </a:r>
            <a:r>
              <a:rPr lang="en-US" altLang="zh-CN" sz="2500" dirty="0"/>
              <a:t>,</a:t>
            </a:r>
            <a:r>
              <a:rPr lang="zh-CN" altLang="en-US" sz="2500" dirty="0"/>
              <a:t>扩大</a:t>
            </a:r>
            <a:r>
              <a:rPr lang="en-US" altLang="zh-CN" sz="2500" dirty="0"/>
              <a:t>,</a:t>
            </a:r>
            <a:r>
              <a:rPr lang="zh-CN" altLang="en-US" sz="2500" dirty="0"/>
              <a:t>三个代表</a:t>
            </a:r>
            <a:r>
              <a:rPr lang="en-US" altLang="zh-CN" sz="2500" dirty="0"/>
              <a:t>,</a:t>
            </a:r>
            <a:r>
              <a:rPr lang="zh-CN" altLang="en-US" sz="2500" dirty="0"/>
              <a:t>西藏</a:t>
            </a:r>
            <a:r>
              <a:rPr lang="en-US" altLang="zh-CN" sz="2500" dirty="0"/>
              <a:t>,</a:t>
            </a:r>
            <a:r>
              <a:rPr lang="zh-CN" altLang="en-US" sz="2500" dirty="0"/>
              <a:t>具有</a:t>
            </a:r>
            <a:r>
              <a:rPr lang="en-US" altLang="zh-CN" sz="2500" dirty="0"/>
              <a:t>,</a:t>
            </a:r>
            <a:r>
              <a:rPr lang="zh-CN" altLang="en-US" sz="2500" dirty="0"/>
              <a:t>科学</a:t>
            </a:r>
            <a:r>
              <a:rPr lang="en-US" altLang="zh-CN" sz="2500" dirty="0"/>
              <a:t>,</a:t>
            </a:r>
            <a:r>
              <a:rPr lang="zh-CN" altLang="en-US" sz="2500" dirty="0"/>
              <a:t>保障</a:t>
            </a:r>
            <a:r>
              <a:rPr lang="en-US" altLang="zh-CN" sz="2500" dirty="0"/>
              <a:t>,</a:t>
            </a:r>
            <a:r>
              <a:rPr lang="zh-CN" altLang="en-US" sz="2500" dirty="0"/>
              <a:t>越来越</a:t>
            </a:r>
            <a:r>
              <a:rPr lang="en-US" altLang="zh-CN" sz="2500" dirty="0"/>
              <a:t>,</a:t>
            </a:r>
            <a:r>
              <a:rPr lang="zh-CN" altLang="en-US" sz="2500" dirty="0"/>
              <a:t>领导人</a:t>
            </a:r>
            <a:r>
              <a:rPr lang="en-US" altLang="zh-CN" sz="2500" dirty="0"/>
              <a:t>,</a:t>
            </a:r>
            <a:r>
              <a:rPr lang="zh-CN" altLang="en-US" sz="2500" dirty="0"/>
              <a:t>下降</a:t>
            </a:r>
            <a:r>
              <a:rPr lang="en-US" altLang="zh-CN" sz="2500" dirty="0"/>
              <a:t>,</a:t>
            </a:r>
            <a:r>
              <a:rPr lang="zh-CN" altLang="en-US" sz="2500" dirty="0"/>
              <a:t>制定</a:t>
            </a:r>
            <a:r>
              <a:rPr lang="en-US" altLang="zh-CN" sz="2500" dirty="0"/>
              <a:t>,</a:t>
            </a:r>
            <a:r>
              <a:rPr lang="zh-CN" altLang="en-US" sz="2500" dirty="0"/>
              <a:t>万吨</a:t>
            </a:r>
            <a:r>
              <a:rPr lang="en-US" altLang="zh-CN" sz="2500" dirty="0"/>
              <a:t>,</a:t>
            </a:r>
            <a:r>
              <a:rPr lang="zh-CN" altLang="en-US" sz="2500" dirty="0"/>
              <a:t>巴西</a:t>
            </a:r>
            <a:r>
              <a:rPr lang="en-US" altLang="zh-CN" sz="2500" dirty="0"/>
              <a:t>,</a:t>
            </a:r>
            <a:r>
              <a:rPr lang="zh-CN" altLang="en-US" sz="2500" dirty="0"/>
              <a:t>机制</a:t>
            </a:r>
            <a:r>
              <a:rPr lang="en-US" altLang="zh-CN" sz="2500" dirty="0"/>
              <a:t>,</a:t>
            </a:r>
            <a:r>
              <a:rPr lang="zh-CN" altLang="en-US" sz="2500" dirty="0"/>
              <a:t>基础上</a:t>
            </a:r>
            <a:r>
              <a:rPr lang="en-US" altLang="zh-CN" sz="2500" dirty="0"/>
              <a:t>,</a:t>
            </a:r>
            <a:r>
              <a:rPr lang="zh-CN" altLang="en-US" sz="2500" dirty="0"/>
              <a:t>新疆</a:t>
            </a:r>
            <a:r>
              <a:rPr lang="en-US" altLang="zh-CN" sz="2500" dirty="0"/>
              <a:t>,</a:t>
            </a:r>
            <a:r>
              <a:rPr lang="zh-CN" altLang="en-US" sz="2500" dirty="0"/>
              <a:t>莫斯科</a:t>
            </a:r>
            <a:r>
              <a:rPr lang="en-US" altLang="zh-CN" sz="2500" dirty="0"/>
              <a:t>,</a:t>
            </a:r>
            <a:r>
              <a:rPr lang="zh-CN" altLang="en-US" sz="2500" dirty="0"/>
              <a:t>同比增长</a:t>
            </a:r>
            <a:r>
              <a:rPr lang="en-US" altLang="zh-CN" sz="2500" dirty="0"/>
              <a:t>,</a:t>
            </a:r>
            <a:r>
              <a:rPr lang="zh-CN" altLang="en-US" sz="2500" dirty="0"/>
              <a:t>日下午</a:t>
            </a:r>
            <a:r>
              <a:rPr lang="en-US" altLang="zh-CN" sz="2500" dirty="0"/>
              <a:t>,</a:t>
            </a:r>
            <a:r>
              <a:rPr lang="zh-CN" altLang="en-US" sz="2500" dirty="0"/>
              <a:t>广西</a:t>
            </a:r>
            <a:r>
              <a:rPr lang="en-US" altLang="zh-CN" sz="2500" dirty="0"/>
              <a:t>,</a:t>
            </a:r>
            <a:r>
              <a:rPr lang="zh-CN" altLang="en-US" sz="2500" dirty="0"/>
              <a:t>签署</a:t>
            </a:r>
            <a:r>
              <a:rPr lang="en-US" altLang="zh-CN" sz="2500" dirty="0"/>
              <a:t>,</a:t>
            </a:r>
            <a:r>
              <a:rPr lang="zh-CN" altLang="en-US" sz="2500" dirty="0"/>
              <a:t>相关</a:t>
            </a:r>
            <a:r>
              <a:rPr lang="en-US" altLang="zh-CN" sz="2500" dirty="0"/>
              <a:t>,</a:t>
            </a:r>
            <a:r>
              <a:rPr lang="zh-CN" altLang="en-US" sz="2500" dirty="0"/>
              <a:t>非洲</a:t>
            </a:r>
            <a:r>
              <a:rPr lang="en-US" altLang="zh-CN" sz="2500" dirty="0"/>
              <a:t>,</a:t>
            </a:r>
            <a:r>
              <a:rPr lang="zh-CN" altLang="en-US" sz="2500" dirty="0"/>
              <a:t>西部</a:t>
            </a:r>
            <a:r>
              <a:rPr lang="en-US" altLang="zh-CN" sz="2500" dirty="0"/>
              <a:t>,</a:t>
            </a:r>
            <a:r>
              <a:rPr lang="zh-CN" altLang="en-US" sz="2500" dirty="0"/>
              <a:t>经济发展</a:t>
            </a:r>
            <a:r>
              <a:rPr lang="en-US" altLang="zh-CN" sz="2500" dirty="0"/>
              <a:t>,</a:t>
            </a:r>
            <a:r>
              <a:rPr lang="zh-CN" altLang="en-US" sz="2500" dirty="0"/>
              <a:t>截至</a:t>
            </a:r>
            <a:r>
              <a:rPr lang="en-US" altLang="zh-CN" sz="2500" dirty="0"/>
              <a:t>,</a:t>
            </a:r>
            <a:r>
              <a:rPr lang="zh-CN" altLang="en-US" sz="2500" dirty="0"/>
              <a:t>有关部门</a:t>
            </a:r>
            <a:r>
              <a:rPr lang="en-US" altLang="zh-CN" sz="2500" dirty="0"/>
              <a:t>,</a:t>
            </a:r>
            <a:r>
              <a:rPr lang="zh-CN" altLang="en-US" sz="2500" dirty="0"/>
              <a:t>产业</a:t>
            </a:r>
            <a:r>
              <a:rPr lang="en-US" altLang="zh-CN" sz="2500" dirty="0"/>
              <a:t>,</a:t>
            </a:r>
            <a:r>
              <a:rPr lang="zh-CN" altLang="en-US" sz="2500" dirty="0"/>
              <a:t>南京</a:t>
            </a:r>
            <a:r>
              <a:rPr lang="en-US" altLang="zh-CN" sz="2500" dirty="0"/>
              <a:t>,</a:t>
            </a:r>
            <a:r>
              <a:rPr lang="zh-CN" altLang="en-US" sz="2500" dirty="0"/>
              <a:t>新世纪</a:t>
            </a:r>
            <a:r>
              <a:rPr lang="en-US" altLang="zh-CN" sz="2500" dirty="0"/>
              <a:t>,</a:t>
            </a:r>
            <a:r>
              <a:rPr lang="zh-CN" altLang="en-US" sz="2500" dirty="0"/>
              <a:t>人受伤</a:t>
            </a:r>
            <a:r>
              <a:rPr lang="en-US" altLang="zh-CN" sz="2500" dirty="0"/>
              <a:t>,</a:t>
            </a:r>
            <a:r>
              <a:rPr lang="zh-CN" altLang="en-US" sz="2500" dirty="0"/>
              <a:t>培训</a:t>
            </a:r>
            <a:r>
              <a:rPr lang="en-US" altLang="zh-CN" sz="2500" dirty="0"/>
              <a:t>,</a:t>
            </a:r>
            <a:r>
              <a:rPr lang="zh-CN" altLang="en-US" sz="2500" dirty="0"/>
              <a:t>国务院</a:t>
            </a:r>
            <a:r>
              <a:rPr lang="en-US" altLang="zh-CN" sz="2500" dirty="0"/>
              <a:t>,</a:t>
            </a:r>
            <a:r>
              <a:rPr lang="zh-CN" altLang="en-US" sz="2500" dirty="0"/>
              <a:t>路线图</a:t>
            </a:r>
            <a:r>
              <a:rPr lang="en-US" altLang="zh-CN" sz="2500" dirty="0"/>
              <a:t>,</a:t>
            </a:r>
            <a:r>
              <a:rPr lang="zh-CN" altLang="en-US" sz="2500" dirty="0"/>
              <a:t>统一</a:t>
            </a:r>
            <a:r>
              <a:rPr lang="en-US" altLang="zh-CN" sz="2500" dirty="0"/>
              <a:t>,</a:t>
            </a:r>
            <a:r>
              <a:rPr lang="zh-CN" altLang="en-US" sz="2500" dirty="0"/>
              <a:t>代表团</a:t>
            </a:r>
            <a:r>
              <a:rPr lang="en-US" altLang="zh-CN" sz="2500" dirty="0"/>
              <a:t>,</a:t>
            </a:r>
            <a:r>
              <a:rPr lang="zh-CN" altLang="en-US" sz="2500" dirty="0"/>
              <a:t>成都</a:t>
            </a:r>
            <a:r>
              <a:rPr lang="en-US" altLang="zh-CN" sz="2500" dirty="0"/>
              <a:t>,</a:t>
            </a:r>
            <a:r>
              <a:rPr lang="zh-CN" altLang="en-US" sz="2500" dirty="0"/>
              <a:t>面临</a:t>
            </a:r>
            <a:r>
              <a:rPr lang="en-US" altLang="zh-CN" sz="2500" dirty="0"/>
              <a:t>,</a:t>
            </a:r>
            <a:r>
              <a:rPr lang="zh-CN" altLang="en-US" sz="2500" dirty="0"/>
              <a:t>规划</a:t>
            </a:r>
            <a:r>
              <a:rPr lang="en-US" altLang="zh-CN" sz="2500" dirty="0"/>
              <a:t>,</a:t>
            </a:r>
            <a:r>
              <a:rPr lang="zh-CN" altLang="en-US" sz="2500" dirty="0"/>
              <a:t>启动</a:t>
            </a:r>
            <a:r>
              <a:rPr lang="en-US" altLang="zh-CN" sz="2500" dirty="0"/>
              <a:t>,</a:t>
            </a:r>
            <a:r>
              <a:rPr lang="zh-CN" altLang="en-US" sz="2500" dirty="0"/>
              <a:t>外事</a:t>
            </a:r>
            <a:r>
              <a:rPr lang="en-US" altLang="zh-CN" sz="2500" dirty="0"/>
              <a:t>,</a:t>
            </a:r>
            <a:r>
              <a:rPr lang="zh-CN" altLang="en-US" sz="2500" dirty="0"/>
              <a:t>全市</a:t>
            </a:r>
            <a:r>
              <a:rPr lang="en-US" altLang="zh-CN" sz="2500" dirty="0"/>
              <a:t>,</a:t>
            </a:r>
            <a:r>
              <a:rPr lang="zh-CN" altLang="en-US" sz="2500" dirty="0"/>
              <a:t>贸易</a:t>
            </a:r>
            <a:r>
              <a:rPr lang="en-US" altLang="zh-CN" sz="2500" dirty="0"/>
              <a:t>,</a:t>
            </a:r>
            <a:r>
              <a:rPr lang="zh-CN" altLang="en-US" sz="2500" dirty="0"/>
              <a:t>创造</a:t>
            </a:r>
            <a:r>
              <a:rPr lang="en-US" altLang="zh-CN" sz="2500" dirty="0"/>
              <a:t>,</a:t>
            </a:r>
            <a:r>
              <a:rPr lang="zh-CN" altLang="en-US" sz="2500" dirty="0"/>
              <a:t>个国家</a:t>
            </a:r>
            <a:r>
              <a:rPr lang="en-US" altLang="zh-CN" sz="2500" dirty="0"/>
              <a:t>,</a:t>
            </a:r>
            <a:r>
              <a:rPr lang="zh-CN" altLang="en-US" sz="2500" dirty="0"/>
              <a:t>浙江</a:t>
            </a:r>
          </a:p>
          <a:p>
            <a:br>
              <a:rPr lang="zh-CN" altLang="en-US" sz="2500" dirty="0"/>
            </a:br>
            <a:endParaRPr lang="zh-CN" altLang="en-US" sz="2500" dirty="0"/>
          </a:p>
          <a:p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3563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158C6-817E-420B-B239-A3DB3690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  <a:r>
              <a:rPr lang="en-US" altLang="zh-CN" dirty="0"/>
              <a:t>-</a:t>
            </a:r>
            <a:r>
              <a:rPr lang="zh-CN" altLang="en-US" dirty="0"/>
              <a:t>南华早报特有关键词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815FC-9831-4492-B244-AFB142DD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2500" dirty="0"/>
              <a:t>他说</a:t>
            </a:r>
            <a:r>
              <a:rPr lang="en-US" altLang="zh-CN" sz="2500" dirty="0"/>
              <a:t>,</a:t>
            </a:r>
            <a:r>
              <a:rPr lang="zh-CN" altLang="en-US" sz="2500" dirty="0"/>
              <a:t>但是</a:t>
            </a:r>
            <a:r>
              <a:rPr lang="en-US" altLang="zh-CN" sz="2500" dirty="0"/>
              <a:t>,</a:t>
            </a:r>
            <a:r>
              <a:rPr lang="zh-CN" altLang="en-US" sz="2500" dirty="0"/>
              <a:t>除了</a:t>
            </a:r>
            <a:r>
              <a:rPr lang="en-US" altLang="zh-CN" sz="2500" dirty="0"/>
              <a:t>,</a:t>
            </a:r>
            <a:r>
              <a:rPr lang="zh-CN" altLang="en-US" sz="2500" dirty="0"/>
              <a:t>当时</a:t>
            </a:r>
            <a:r>
              <a:rPr lang="en-US" altLang="zh-CN" sz="2500" dirty="0"/>
              <a:t>,</a:t>
            </a:r>
            <a:r>
              <a:rPr lang="zh-CN" altLang="en-US" sz="2500" dirty="0"/>
              <a:t>所以</a:t>
            </a:r>
            <a:r>
              <a:rPr lang="en-US" altLang="zh-CN" sz="2500" dirty="0"/>
              <a:t>,</a:t>
            </a:r>
            <a:r>
              <a:rPr lang="zh-CN" altLang="en-US" sz="2500" dirty="0"/>
              <a:t>昨天</a:t>
            </a:r>
            <a:r>
              <a:rPr lang="en-US" altLang="zh-CN" sz="2500" dirty="0"/>
              <a:t>,</a:t>
            </a:r>
            <a:r>
              <a:rPr lang="zh-CN" altLang="en-US" sz="2500" dirty="0"/>
              <a:t>这个</a:t>
            </a:r>
            <a:r>
              <a:rPr lang="en-US" altLang="zh-CN" sz="2500" dirty="0"/>
              <a:t>,</a:t>
            </a:r>
            <a:r>
              <a:rPr lang="zh-CN" altLang="en-US" sz="2500" dirty="0"/>
              <a:t>其实</a:t>
            </a:r>
            <a:r>
              <a:rPr lang="en-US" altLang="zh-CN" sz="2500" dirty="0"/>
              <a:t>,</a:t>
            </a:r>
            <a:r>
              <a:rPr lang="zh-CN" altLang="en-US" sz="2500" dirty="0"/>
              <a:t>她说</a:t>
            </a:r>
            <a:r>
              <a:rPr lang="en-US" altLang="zh-CN" sz="2500" dirty="0"/>
              <a:t>,</a:t>
            </a:r>
            <a:r>
              <a:rPr lang="zh-CN" altLang="en-US" sz="2500" dirty="0"/>
              <a:t>就是</a:t>
            </a:r>
            <a:r>
              <a:rPr lang="en-US" altLang="zh-CN" sz="2500" dirty="0"/>
              <a:t>,</a:t>
            </a:r>
            <a:r>
              <a:rPr lang="zh-CN" altLang="en-US" sz="2500" dirty="0"/>
              <a:t>本地</a:t>
            </a:r>
            <a:r>
              <a:rPr lang="en-US" altLang="zh-CN" sz="2500" dirty="0"/>
              <a:t>,</a:t>
            </a:r>
            <a:r>
              <a:rPr lang="zh-CN" altLang="en-US" sz="2500" dirty="0"/>
              <a:t>还是</a:t>
            </a:r>
            <a:r>
              <a:rPr lang="en-US" altLang="zh-CN" sz="2500" dirty="0"/>
              <a:t>,</a:t>
            </a:r>
            <a:r>
              <a:rPr lang="zh-CN" altLang="en-US" sz="2500" dirty="0"/>
              <a:t>然而</a:t>
            </a:r>
            <a:r>
              <a:rPr lang="en-US" altLang="zh-CN" sz="2500" dirty="0"/>
              <a:t>,</a:t>
            </a:r>
            <a:r>
              <a:rPr lang="zh-CN" altLang="en-US" sz="2500" dirty="0"/>
              <a:t>沙斯</a:t>
            </a:r>
            <a:r>
              <a:rPr lang="en-US" altLang="zh-CN" sz="2500" dirty="0"/>
              <a:t>,</a:t>
            </a:r>
            <a:r>
              <a:rPr lang="zh-CN" altLang="en-US" sz="2500" dirty="0"/>
              <a:t>另一方面</a:t>
            </a:r>
            <a:r>
              <a:rPr lang="en-US" altLang="zh-CN" sz="2500" dirty="0"/>
              <a:t>,</a:t>
            </a:r>
            <a:r>
              <a:rPr lang="zh-CN" altLang="en-US" sz="2500" dirty="0"/>
              <a:t>朋友</a:t>
            </a:r>
            <a:r>
              <a:rPr lang="en-US" altLang="zh-CN" sz="2500" dirty="0"/>
              <a:t>,</a:t>
            </a:r>
            <a:r>
              <a:rPr lang="zh-CN" altLang="en-US" sz="2500" dirty="0"/>
              <a:t>万新元</a:t>
            </a:r>
            <a:r>
              <a:rPr lang="en-US" altLang="zh-CN" sz="2500" dirty="0"/>
              <a:t>,</a:t>
            </a:r>
            <a:r>
              <a:rPr lang="zh-CN" altLang="en-US" sz="2500" dirty="0"/>
              <a:t>对于</a:t>
            </a:r>
            <a:r>
              <a:rPr lang="en-US" altLang="zh-CN" sz="2500" dirty="0"/>
              <a:t>,</a:t>
            </a:r>
            <a:r>
              <a:rPr lang="zh-CN" altLang="en-US" sz="2500" dirty="0"/>
              <a:t>成为</a:t>
            </a:r>
            <a:r>
              <a:rPr lang="en-US" altLang="zh-CN" sz="2500" dirty="0"/>
              <a:t>,</a:t>
            </a:r>
            <a:r>
              <a:rPr lang="zh-CN" altLang="en-US" sz="2500" dirty="0"/>
              <a:t>被告</a:t>
            </a:r>
            <a:r>
              <a:rPr lang="en-US" altLang="zh-CN" sz="2500" dirty="0"/>
              <a:t>,</a:t>
            </a:r>
            <a:r>
              <a:rPr lang="zh-CN" altLang="en-US" sz="2500" dirty="0"/>
              <a:t>之前</a:t>
            </a:r>
            <a:r>
              <a:rPr lang="en-US" altLang="zh-CN" sz="2500" dirty="0"/>
              <a:t>,</a:t>
            </a:r>
            <a:r>
              <a:rPr lang="zh-CN" altLang="en-US" sz="2500" dirty="0"/>
              <a:t>还有</a:t>
            </a:r>
            <a:r>
              <a:rPr lang="en-US" altLang="zh-CN" sz="2500" dirty="0"/>
              <a:t>,</a:t>
            </a:r>
            <a:r>
              <a:rPr lang="zh-CN" altLang="en-US" sz="2500" dirty="0"/>
              <a:t>所有</a:t>
            </a:r>
            <a:r>
              <a:rPr lang="en-US" altLang="zh-CN" sz="2500" dirty="0"/>
              <a:t>,</a:t>
            </a:r>
            <a:r>
              <a:rPr lang="zh-CN" altLang="en-US" sz="2500" dirty="0"/>
              <a:t>一名</a:t>
            </a:r>
            <a:r>
              <a:rPr lang="en-US" altLang="zh-CN" sz="2500" dirty="0"/>
              <a:t>,</a:t>
            </a:r>
            <a:r>
              <a:rPr lang="zh-CN" altLang="en-US" sz="2500" dirty="0"/>
              <a:t>当然</a:t>
            </a:r>
            <a:r>
              <a:rPr lang="en-US" altLang="zh-CN" sz="2500" dirty="0"/>
              <a:t>,</a:t>
            </a:r>
            <a:r>
              <a:rPr lang="zh-CN" altLang="en-US" sz="2500" dirty="0"/>
              <a:t>至于</a:t>
            </a:r>
            <a:r>
              <a:rPr lang="en-US" altLang="zh-CN" sz="2500" dirty="0"/>
              <a:t>,</a:t>
            </a:r>
            <a:r>
              <a:rPr lang="zh-CN" altLang="en-US" sz="2500" dirty="0"/>
              <a:t>例如</a:t>
            </a:r>
            <a:r>
              <a:rPr lang="en-US" altLang="zh-CN" sz="2500" dirty="0"/>
              <a:t>,</a:t>
            </a:r>
            <a:r>
              <a:rPr lang="zh-CN" altLang="en-US" sz="2500" dirty="0"/>
              <a:t>感觉</a:t>
            </a:r>
            <a:r>
              <a:rPr lang="en-US" altLang="zh-CN" sz="2500" dirty="0"/>
              <a:t>,</a:t>
            </a:r>
            <a:r>
              <a:rPr lang="zh-CN" altLang="en-US" sz="2500" dirty="0"/>
              <a:t>之外</a:t>
            </a:r>
            <a:r>
              <a:rPr lang="en-US" altLang="zh-CN" sz="2500" dirty="0"/>
              <a:t>,</a:t>
            </a:r>
            <a:r>
              <a:rPr lang="zh-CN" altLang="en-US" sz="2500" dirty="0"/>
              <a:t>什么</a:t>
            </a:r>
            <a:r>
              <a:rPr lang="en-US" altLang="zh-CN" sz="2500" dirty="0"/>
              <a:t>,</a:t>
            </a:r>
            <a:r>
              <a:rPr lang="zh-CN" altLang="en-US" sz="2500" dirty="0"/>
              <a:t>母亲</a:t>
            </a:r>
            <a:r>
              <a:rPr lang="en-US" altLang="zh-CN" sz="2500" dirty="0"/>
              <a:t>,</a:t>
            </a:r>
            <a:r>
              <a:rPr lang="zh-CN" altLang="en-US" sz="2500" dirty="0"/>
              <a:t>作为</a:t>
            </a:r>
            <a:r>
              <a:rPr lang="en-US" altLang="zh-CN" sz="2500" dirty="0"/>
              <a:t>,</a:t>
            </a:r>
            <a:r>
              <a:rPr lang="zh-CN" altLang="en-US" sz="2500" dirty="0"/>
              <a:t>死者</a:t>
            </a:r>
            <a:r>
              <a:rPr lang="en-US" altLang="zh-CN" sz="2500" dirty="0"/>
              <a:t>,</a:t>
            </a:r>
            <a:r>
              <a:rPr lang="zh-CN" altLang="en-US" sz="2500" dirty="0"/>
              <a:t>只是</a:t>
            </a:r>
            <a:r>
              <a:rPr lang="en-US" altLang="zh-CN" sz="2500" dirty="0"/>
              <a:t>,</a:t>
            </a:r>
            <a:r>
              <a:rPr lang="zh-CN" altLang="en-US" sz="2500" dirty="0"/>
              <a:t>面对</a:t>
            </a:r>
            <a:r>
              <a:rPr lang="en-US" altLang="zh-CN" sz="2500" dirty="0"/>
              <a:t>,</a:t>
            </a:r>
            <a:r>
              <a:rPr lang="zh-CN" altLang="en-US" sz="2500" dirty="0"/>
              <a:t>也是</a:t>
            </a:r>
            <a:r>
              <a:rPr lang="en-US" altLang="zh-CN" sz="2500" dirty="0"/>
              <a:t>,</a:t>
            </a:r>
            <a:r>
              <a:rPr lang="zh-CN" altLang="en-US" sz="2500" dirty="0"/>
              <a:t>他指出</a:t>
            </a:r>
            <a:r>
              <a:rPr lang="en-US" altLang="zh-CN" sz="2500" dirty="0"/>
              <a:t>,</a:t>
            </a:r>
            <a:r>
              <a:rPr lang="zh-CN" altLang="en-US" sz="2500" dirty="0"/>
              <a:t>为了</a:t>
            </a:r>
            <a:r>
              <a:rPr lang="en-US" altLang="zh-CN" sz="2500" dirty="0"/>
              <a:t>,</a:t>
            </a:r>
            <a:r>
              <a:rPr lang="zh-CN" altLang="en-US" sz="2500" dirty="0"/>
              <a:t>电影</a:t>
            </a:r>
            <a:r>
              <a:rPr lang="en-US" altLang="zh-CN" sz="2500" dirty="0"/>
              <a:t>,</a:t>
            </a:r>
            <a:r>
              <a:rPr lang="zh-CN" altLang="en-US" sz="2500" dirty="0"/>
              <a:t>角色</a:t>
            </a:r>
            <a:r>
              <a:rPr lang="en-US" altLang="zh-CN" sz="2500" dirty="0"/>
              <a:t>,</a:t>
            </a:r>
            <a:r>
              <a:rPr lang="zh-CN" altLang="en-US" sz="2500" dirty="0"/>
              <a:t>个月</a:t>
            </a:r>
            <a:r>
              <a:rPr lang="en-US" altLang="zh-CN" sz="2500" dirty="0"/>
              <a:t>,</a:t>
            </a:r>
            <a:r>
              <a:rPr lang="zh-CN" altLang="en-US" sz="2500" dirty="0"/>
              <a:t>父亲</a:t>
            </a:r>
            <a:r>
              <a:rPr lang="en-US" altLang="zh-CN" sz="2500" dirty="0"/>
              <a:t>,</a:t>
            </a:r>
            <a:r>
              <a:rPr lang="zh-CN" altLang="en-US" sz="2500" dirty="0"/>
              <a:t>所谓</a:t>
            </a:r>
            <a:r>
              <a:rPr lang="en-US" altLang="zh-CN" sz="2500" dirty="0"/>
              <a:t>,</a:t>
            </a:r>
            <a:r>
              <a:rPr lang="zh-CN" altLang="en-US" sz="2500" dirty="0"/>
              <a:t>曼联</a:t>
            </a:r>
            <a:r>
              <a:rPr lang="en-US" altLang="zh-CN" sz="2500" dirty="0"/>
              <a:t>,</a:t>
            </a:r>
            <a:r>
              <a:rPr lang="zh-CN" altLang="en-US" sz="2500" dirty="0"/>
              <a:t>即使</a:t>
            </a:r>
            <a:r>
              <a:rPr lang="en-US" altLang="zh-CN" sz="2500" dirty="0"/>
              <a:t>,</a:t>
            </a:r>
            <a:r>
              <a:rPr lang="zh-CN" altLang="en-US" sz="2500" dirty="0"/>
              <a:t>都是</a:t>
            </a:r>
            <a:r>
              <a:rPr lang="en-US" altLang="zh-CN" sz="2500" dirty="0"/>
              <a:t>,</a:t>
            </a:r>
            <a:r>
              <a:rPr lang="zh-CN" altLang="en-US" sz="2500" dirty="0"/>
              <a:t>丈夫</a:t>
            </a:r>
            <a:r>
              <a:rPr lang="en-US" altLang="zh-CN" sz="2500" dirty="0"/>
              <a:t>,</a:t>
            </a:r>
            <a:r>
              <a:rPr lang="zh-CN" altLang="en-US" sz="2500" dirty="0"/>
              <a:t>节目</a:t>
            </a:r>
            <a:r>
              <a:rPr lang="en-US" altLang="zh-CN" sz="2500" dirty="0"/>
              <a:t>,</a:t>
            </a:r>
            <a:r>
              <a:rPr lang="zh-CN" altLang="en-US" sz="2500" dirty="0"/>
              <a:t>公众</a:t>
            </a:r>
            <a:r>
              <a:rPr lang="en-US" altLang="zh-CN" sz="2500" dirty="0"/>
              <a:t>,</a:t>
            </a:r>
            <a:r>
              <a:rPr lang="zh-CN" altLang="en-US" sz="2500" dirty="0"/>
              <a:t>综合电</a:t>
            </a:r>
            <a:r>
              <a:rPr lang="en-US" altLang="zh-CN" sz="2500" dirty="0"/>
              <a:t>,</a:t>
            </a:r>
            <a:r>
              <a:rPr lang="zh-CN" altLang="en-US" sz="2500" dirty="0"/>
              <a:t>儿子</a:t>
            </a:r>
            <a:r>
              <a:rPr lang="en-US" altLang="zh-CN" sz="2500" dirty="0"/>
              <a:t>,</a:t>
            </a:r>
            <a:r>
              <a:rPr lang="zh-CN" altLang="en-US" sz="2500" dirty="0"/>
              <a:t>新航</a:t>
            </a:r>
            <a:r>
              <a:rPr lang="en-US" altLang="zh-CN" sz="2500" dirty="0"/>
              <a:t>,</a:t>
            </a:r>
            <a:r>
              <a:rPr lang="zh-CN" altLang="en-US" sz="2500" dirty="0"/>
              <a:t>妻子</a:t>
            </a:r>
            <a:r>
              <a:rPr lang="en-US" altLang="zh-CN" sz="2500" dirty="0"/>
              <a:t>,</a:t>
            </a:r>
            <a:r>
              <a:rPr lang="zh-CN" altLang="en-US" sz="2500" dirty="0"/>
              <a:t>新闻</a:t>
            </a:r>
            <a:r>
              <a:rPr lang="en-US" altLang="zh-CN" sz="2500" dirty="0"/>
              <a:t>,</a:t>
            </a:r>
            <a:r>
              <a:rPr lang="zh-CN" altLang="en-US" sz="2500" dirty="0"/>
              <a:t>父母</a:t>
            </a:r>
            <a:r>
              <a:rPr lang="en-US" altLang="zh-CN" sz="2500" dirty="0"/>
              <a:t>,</a:t>
            </a:r>
            <a:r>
              <a:rPr lang="zh-CN" altLang="en-US" sz="2500" dirty="0"/>
              <a:t>来说</a:t>
            </a:r>
            <a:r>
              <a:rPr lang="en-US" altLang="zh-CN" sz="2500" dirty="0"/>
              <a:t>,</a:t>
            </a:r>
            <a:r>
              <a:rPr lang="zh-CN" altLang="en-US" sz="2500" dirty="0"/>
              <a:t>老师</a:t>
            </a:r>
            <a:r>
              <a:rPr lang="en-US" altLang="zh-CN" sz="2500" dirty="0"/>
              <a:t>,</a:t>
            </a:r>
            <a:r>
              <a:rPr lang="zh-CN" altLang="en-US" sz="2500" dirty="0"/>
              <a:t>新元</a:t>
            </a:r>
            <a:r>
              <a:rPr lang="en-US" altLang="zh-CN" sz="2500" dirty="0"/>
              <a:t>,</a:t>
            </a:r>
            <a:r>
              <a:rPr lang="zh-CN" altLang="en-US" sz="2500" dirty="0"/>
              <a:t>女儿</a:t>
            </a:r>
            <a:r>
              <a:rPr lang="en-US" altLang="zh-CN" sz="2500" dirty="0"/>
              <a:t>,</a:t>
            </a:r>
            <a:r>
              <a:rPr lang="zh-CN" altLang="en-US" sz="2500" dirty="0"/>
              <a:t>免费</a:t>
            </a:r>
            <a:r>
              <a:rPr lang="en-US" altLang="zh-CN" sz="2500" dirty="0"/>
              <a:t>,</a:t>
            </a:r>
            <a:r>
              <a:rPr lang="zh-CN" altLang="en-US" sz="2500" dirty="0"/>
              <a:t>不是</a:t>
            </a:r>
            <a:r>
              <a:rPr lang="en-US" altLang="zh-CN" sz="2500" dirty="0"/>
              <a:t>,</a:t>
            </a:r>
            <a:r>
              <a:rPr lang="zh-CN" altLang="en-US" sz="2500" dirty="0"/>
              <a:t>过后</a:t>
            </a:r>
            <a:r>
              <a:rPr lang="en-US" altLang="zh-CN" sz="2500" dirty="0"/>
              <a:t>,</a:t>
            </a:r>
            <a:r>
              <a:rPr lang="zh-CN" altLang="en-US" sz="2500" dirty="0"/>
              <a:t>澳洲</a:t>
            </a:r>
            <a:r>
              <a:rPr lang="en-US" altLang="zh-CN" sz="2500" dirty="0"/>
              <a:t>,</a:t>
            </a:r>
            <a:r>
              <a:rPr lang="zh-CN" altLang="en-US" sz="2500" dirty="0"/>
              <a:t>故事</a:t>
            </a:r>
            <a:r>
              <a:rPr lang="en-US" altLang="zh-CN" sz="2500" dirty="0"/>
              <a:t>,</a:t>
            </a:r>
            <a:r>
              <a:rPr lang="zh-CN" altLang="en-US" sz="2500" dirty="0"/>
              <a:t>顾客</a:t>
            </a:r>
            <a:r>
              <a:rPr lang="en-US" altLang="zh-CN" sz="2500" dirty="0"/>
              <a:t>,</a:t>
            </a:r>
            <a:r>
              <a:rPr lang="zh-CN" altLang="en-US" sz="2500" dirty="0"/>
              <a:t>音乐</a:t>
            </a:r>
            <a:r>
              <a:rPr lang="en-US" altLang="zh-CN" sz="2500" dirty="0"/>
              <a:t>,</a:t>
            </a:r>
            <a:r>
              <a:rPr lang="zh-CN" altLang="en-US" sz="2500" dirty="0"/>
              <a:t>当局</a:t>
            </a:r>
            <a:r>
              <a:rPr lang="en-US" altLang="zh-CN" sz="2500" dirty="0"/>
              <a:t>,</a:t>
            </a:r>
            <a:r>
              <a:rPr lang="zh-CN" altLang="en-US" sz="2500" dirty="0"/>
              <a:t>员工</a:t>
            </a:r>
            <a:r>
              <a:rPr lang="en-US" altLang="zh-CN" sz="2500" dirty="0"/>
              <a:t>,</a:t>
            </a:r>
            <a:r>
              <a:rPr lang="zh-CN" altLang="en-US" sz="2500" dirty="0"/>
              <a:t>昨日</a:t>
            </a:r>
            <a:r>
              <a:rPr lang="en-US" altLang="zh-CN" sz="2500" dirty="0"/>
              <a:t>,</a:t>
            </a:r>
            <a:r>
              <a:rPr lang="zh-CN" altLang="en-US" sz="2500" dirty="0"/>
              <a:t>两人</a:t>
            </a:r>
            <a:r>
              <a:rPr lang="en-US" altLang="zh-CN" sz="2500" dirty="0"/>
              <a:t>,</a:t>
            </a:r>
            <a:r>
              <a:rPr lang="zh-CN" altLang="en-US" sz="2500" dirty="0"/>
              <a:t>酒店</a:t>
            </a:r>
            <a:r>
              <a:rPr lang="en-US" altLang="zh-CN" sz="2500" dirty="0"/>
              <a:t>,</a:t>
            </a:r>
            <a:r>
              <a:rPr lang="zh-CN" altLang="en-US" sz="2500" dirty="0"/>
              <a:t>肯定</a:t>
            </a:r>
            <a:r>
              <a:rPr lang="en-US" altLang="zh-CN" sz="2500" dirty="0"/>
              <a:t>,</a:t>
            </a:r>
            <a:r>
              <a:rPr lang="zh-CN" altLang="en-US" sz="2500" dirty="0"/>
              <a:t>地点</a:t>
            </a:r>
            <a:r>
              <a:rPr lang="en-US" altLang="zh-CN" sz="2500" dirty="0"/>
              <a:t>,</a:t>
            </a:r>
            <a:r>
              <a:rPr lang="zh-CN" altLang="en-US" sz="2500" dirty="0"/>
              <a:t>日前</a:t>
            </a:r>
            <a:r>
              <a:rPr lang="en-US" altLang="zh-CN" sz="2500" dirty="0"/>
              <a:t>,</a:t>
            </a:r>
            <a:r>
              <a:rPr lang="zh-CN" altLang="en-US" sz="2500" dirty="0"/>
              <a:t>后来</a:t>
            </a:r>
            <a:r>
              <a:rPr lang="en-US" altLang="zh-CN" sz="2500" dirty="0"/>
              <a:t>,</a:t>
            </a:r>
            <a:r>
              <a:rPr lang="zh-CN" altLang="en-US" sz="2500" dirty="0"/>
              <a:t>然后</a:t>
            </a:r>
            <a:r>
              <a:rPr lang="en-US" altLang="zh-CN" sz="2500" dirty="0"/>
              <a:t>,</a:t>
            </a:r>
            <a:r>
              <a:rPr lang="zh-CN" altLang="en-US" sz="2500" dirty="0"/>
              <a:t>东西</a:t>
            </a:r>
            <a:r>
              <a:rPr lang="en-US" altLang="zh-CN" sz="2500" dirty="0"/>
              <a:t>,</a:t>
            </a:r>
            <a:r>
              <a:rPr lang="zh-CN" altLang="en-US" sz="2500" dirty="0"/>
              <a:t>哥哥</a:t>
            </a:r>
            <a:r>
              <a:rPr lang="en-US" altLang="zh-CN" sz="2500" dirty="0"/>
              <a:t>,</a:t>
            </a:r>
            <a:r>
              <a:rPr lang="zh-CN" altLang="en-US" sz="2500" dirty="0"/>
              <a:t>联合早报</a:t>
            </a:r>
            <a:r>
              <a:rPr lang="en-US" altLang="zh-CN" sz="2500" dirty="0"/>
              <a:t>,</a:t>
            </a:r>
            <a:r>
              <a:rPr lang="zh-CN" altLang="en-US" sz="2500" dirty="0"/>
              <a:t>生意</a:t>
            </a:r>
            <a:r>
              <a:rPr lang="en-US" altLang="zh-CN" sz="2500" dirty="0"/>
              <a:t>,</a:t>
            </a:r>
            <a:r>
              <a:rPr lang="zh-CN" altLang="en-US" sz="2500" dirty="0"/>
              <a:t>等等</a:t>
            </a:r>
            <a:r>
              <a:rPr lang="en-US" altLang="zh-CN" sz="2500" dirty="0"/>
              <a:t>,</a:t>
            </a:r>
            <a:r>
              <a:rPr lang="zh-CN" altLang="en-US" sz="2500" dirty="0"/>
              <a:t>前天</a:t>
            </a:r>
            <a:r>
              <a:rPr lang="en-US" altLang="zh-CN" sz="2500" dirty="0"/>
              <a:t>,</a:t>
            </a:r>
            <a:r>
              <a:rPr lang="zh-CN" altLang="en-US" sz="2500" dirty="0"/>
              <a:t>这名</a:t>
            </a:r>
            <a:r>
              <a:rPr lang="en-US" altLang="zh-CN" sz="2500" dirty="0"/>
              <a:t>,</a:t>
            </a:r>
            <a:r>
              <a:rPr lang="zh-CN" altLang="en-US" sz="2500" dirty="0"/>
              <a:t>看法</a:t>
            </a:r>
            <a:r>
              <a:rPr lang="en-US" altLang="zh-CN" sz="2500" dirty="0"/>
              <a:t>,</a:t>
            </a:r>
            <a:r>
              <a:rPr lang="zh-CN" altLang="en-US" sz="2500" dirty="0"/>
              <a:t>一次</a:t>
            </a:r>
            <a:r>
              <a:rPr lang="en-US" altLang="zh-CN" sz="2500" dirty="0"/>
              <a:t>,</a:t>
            </a:r>
            <a:r>
              <a:rPr lang="zh-CN" altLang="en-US" sz="2500" dirty="0"/>
              <a:t>张国荣</a:t>
            </a:r>
            <a:r>
              <a:rPr lang="en-US" altLang="zh-CN" sz="2500" dirty="0"/>
              <a:t>,</a:t>
            </a:r>
            <a:r>
              <a:rPr lang="zh-CN" altLang="en-US" sz="2500" dirty="0"/>
              <a:t>女佣</a:t>
            </a:r>
            <a:r>
              <a:rPr lang="en-US" altLang="zh-CN" sz="2500" dirty="0"/>
              <a:t>,</a:t>
            </a:r>
            <a:r>
              <a:rPr lang="zh-CN" altLang="en-US" sz="2500" dirty="0"/>
              <a:t>课程</a:t>
            </a:r>
            <a:r>
              <a:rPr lang="en-US" altLang="zh-CN" sz="2500" dirty="0"/>
              <a:t>,</a:t>
            </a:r>
            <a:r>
              <a:rPr lang="zh-CN" altLang="en-US" sz="2500" dirty="0"/>
              <a:t>一切</a:t>
            </a:r>
            <a:r>
              <a:rPr lang="en-US" altLang="zh-CN" sz="2500" dirty="0"/>
              <a:t>,</a:t>
            </a:r>
            <a:r>
              <a:rPr lang="zh-CN" altLang="en-US" sz="2500" dirty="0"/>
              <a:t>做法</a:t>
            </a:r>
            <a:r>
              <a:rPr lang="en-US" altLang="zh-CN" sz="2500" dirty="0"/>
              <a:t>,</a:t>
            </a:r>
            <a:r>
              <a:rPr lang="zh-CN" altLang="en-US" sz="2500" dirty="0"/>
              <a:t>手机</a:t>
            </a:r>
            <a:r>
              <a:rPr lang="en-US" altLang="zh-CN" sz="2500" dirty="0"/>
              <a:t>,</a:t>
            </a:r>
            <a:r>
              <a:rPr lang="zh-CN" altLang="en-US" sz="2500" dirty="0"/>
              <a:t>马国</a:t>
            </a:r>
            <a:r>
              <a:rPr lang="en-US" altLang="zh-CN" sz="2500" dirty="0"/>
              <a:t>,</a:t>
            </a:r>
            <a:r>
              <a:rPr lang="zh-CN" altLang="en-US" sz="2500" dirty="0"/>
              <a:t>反应</a:t>
            </a:r>
            <a:r>
              <a:rPr lang="en-US" altLang="zh-CN" sz="2500" dirty="0"/>
              <a:t>,</a:t>
            </a:r>
            <a:r>
              <a:rPr lang="zh-CN" altLang="en-US" sz="2500" dirty="0"/>
              <a:t>事情</a:t>
            </a:r>
            <a:r>
              <a:rPr lang="en-US" altLang="zh-CN" sz="2500" dirty="0"/>
              <a:t>,</a:t>
            </a:r>
            <a:r>
              <a:rPr lang="zh-CN" altLang="en-US" sz="2500" dirty="0"/>
              <a:t>妈妈</a:t>
            </a:r>
            <a:r>
              <a:rPr lang="en-US" altLang="zh-CN" sz="2500" dirty="0"/>
              <a:t>,</a:t>
            </a:r>
            <a:r>
              <a:rPr lang="zh-CN" altLang="en-US" sz="2500" dirty="0"/>
              <a:t>突然</a:t>
            </a:r>
            <a:r>
              <a:rPr lang="en-US" altLang="zh-CN" sz="2500" dirty="0"/>
              <a:t>,</a:t>
            </a:r>
            <a:r>
              <a:rPr lang="zh-CN" altLang="en-US" sz="2500" dirty="0"/>
              <a:t>大约</a:t>
            </a:r>
            <a:r>
              <a:rPr lang="en-US" altLang="zh-CN" sz="2500" dirty="0"/>
              <a:t>,</a:t>
            </a:r>
            <a:r>
              <a:rPr lang="zh-CN" altLang="en-US" sz="2500" dirty="0"/>
              <a:t>昨晚</a:t>
            </a:r>
            <a:r>
              <a:rPr lang="en-US" altLang="zh-CN" sz="2500" dirty="0"/>
              <a:t>,</a:t>
            </a:r>
            <a:r>
              <a:rPr lang="zh-CN" altLang="en-US" sz="2500" dirty="0"/>
              <a:t>读者</a:t>
            </a:r>
            <a:r>
              <a:rPr lang="en-US" altLang="zh-CN" sz="2500" dirty="0"/>
              <a:t>,</a:t>
            </a:r>
            <a:r>
              <a:rPr lang="zh-CN" altLang="en-US" sz="2500" dirty="0"/>
              <a:t>两个</a:t>
            </a:r>
          </a:p>
          <a:p>
            <a:pPr>
              <a:lnSpc>
                <a:spcPct val="160000"/>
              </a:lnSpc>
            </a:pPr>
            <a:br>
              <a:rPr lang="zh-CN" altLang="en-US" sz="2500" dirty="0"/>
            </a:br>
            <a:endParaRPr lang="zh-CN" altLang="en-US" sz="2500" dirty="0"/>
          </a:p>
          <a:p>
            <a:pPr>
              <a:lnSpc>
                <a:spcPct val="160000"/>
              </a:lnSpc>
            </a:pP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2189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1139</Words>
  <Application>Microsoft Office PowerPoint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Segphrase+的实现与中文分词的优化</vt:lpstr>
      <vt:lpstr>回顾一下算法流程</vt:lpstr>
      <vt:lpstr>存在的问题</vt:lpstr>
      <vt:lpstr>我的解决方案</vt:lpstr>
      <vt:lpstr>边缘熵</vt:lpstr>
      <vt:lpstr>边缘熵</vt:lpstr>
      <vt:lpstr>结果-两份语料的共同关键词</vt:lpstr>
      <vt:lpstr>结果-新华社特有关键词</vt:lpstr>
      <vt:lpstr>结果-南华早报特有关键词</vt:lpstr>
      <vt:lpstr>分析-语言习惯差异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Segphrase+算法的实现与</dc:title>
  <dc:creator>晋侨 胡</dc:creator>
  <cp:lastModifiedBy>晋侨 胡</cp:lastModifiedBy>
  <cp:revision>105</cp:revision>
  <dcterms:created xsi:type="dcterms:W3CDTF">2020-10-13T13:22:40Z</dcterms:created>
  <dcterms:modified xsi:type="dcterms:W3CDTF">2020-10-13T15:13:19Z</dcterms:modified>
</cp:coreProperties>
</file>