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6924"/>
  </p:normalViewPr>
  <p:slideViewPr>
    <p:cSldViewPr snapToGrid="0" snapToObjects="1">
      <p:cViewPr varScale="1">
        <p:scale>
          <a:sx n="97" d="100"/>
          <a:sy n="97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0D5E9-075E-C44D-8722-13794957E707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97F6B-718E-0F45-9E15-92F4C0B44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61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它具有我们在一维中遇到的格式，只是将所有内容都转换为矢量和点积。它使我们能够大致判断出函数𝐿在输入受到任何扰动后将如何变化。正如我们将在下一节中看到的那样，这将为我们提供一个重要的工具，以几何方式理解如何使用渐变中包含的信息进行学习。</a:t>
            </a:r>
            <a:r>
              <a:rPr lang="en-US" altLang="zh-CN" dirty="0" err="1" smtClean="0"/>
              <a:t>Epsion</a:t>
            </a:r>
            <a:r>
              <a:rPr lang="zh-CN" altLang="en-US" dirty="0" smtClean="0"/>
              <a:t>非常小，</a:t>
            </a:r>
            <a:endParaRPr kumimoji="1" lang="zh-CN" altLang="en-US" dirty="0" smtClean="0"/>
          </a:p>
          <a:p>
            <a:r>
              <a:rPr lang="zh-CN" altLang="zh-CN" dirty="0" smtClean="0"/>
              <a:t>如果𝜖 = 0.0000001，则𝜖2 = 0.0000000000001，这要小得多。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7F6B-718E-0F45-9E15-92F4C0B44E6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4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7F6B-718E-0F45-9E15-92F4C0B44E6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25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zh-CN" altLang="zh-CN" dirty="0" smtClean="0"/>
              <a:t>如果</a:t>
            </a:r>
            <a:r>
              <a:rPr lang="zh-CN" altLang="zh-CN" dirty="0"/>
              <a:t>我们想尽快找到减小𝐿的方向，则希望使该表达式尽可能为负</a:t>
            </a:r>
            <a:r>
              <a:rPr lang="zh-CN" altLang="zh-CN" dirty="0" smtClean="0"/>
              <a:t>。因此</a:t>
            </a:r>
            <a:r>
              <a:rPr lang="zh-CN" altLang="zh-CN" dirty="0"/>
              <a:t>我们希望使该</a:t>
            </a:r>
            <a:r>
              <a:rPr lang="zh-CN" altLang="zh-CN" dirty="0" smtClean="0"/>
              <a:t>余弦</a:t>
            </a:r>
            <a:r>
              <a:rPr lang="zh-CN" altLang="zh-CN" dirty="0"/>
              <a:t>cos（𝜃）</a:t>
            </a:r>
            <a:r>
              <a:rPr lang="zh-CN" altLang="zh-CN" dirty="0" smtClean="0"/>
              <a:t>尽可能</a:t>
            </a:r>
            <a:r>
              <a:rPr lang="zh-CN" altLang="zh-CN" dirty="0"/>
              <a:t>为</a:t>
            </a:r>
            <a:r>
              <a:rPr lang="zh-CN" altLang="zh-CN" dirty="0" smtClean="0"/>
              <a:t>负</a:t>
            </a:r>
            <a:r>
              <a:rPr lang="en-US" altLang="zh-CN" dirty="0" smtClean="0"/>
              <a:t>, </a:t>
            </a:r>
            <a:r>
              <a:rPr lang="zh-CN" altLang="zh-CN" dirty="0" smtClean="0"/>
              <a:t>我们</a:t>
            </a:r>
            <a:r>
              <a:rPr lang="zh-CN" altLang="zh-CN" dirty="0"/>
              <a:t>可以通过使cos（𝜃）=-1或等效地使梯度与我们选择的方向之间的角度为𝜋弧度或等效地180度，使其尽可能为负。实现此目的的唯一方法是朝完全相反的方向前进：选择𝐯指向∇𝐰𝐿（𝐰）完全相反的</a:t>
            </a:r>
            <a:r>
              <a:rPr lang="zh-CN" altLang="zh-CN" dirty="0" smtClean="0"/>
              <a:t>方向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7F6B-718E-0F45-9E15-92F4C0B44E6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135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7F6B-718E-0F45-9E15-92F4C0B44E6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7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97F6B-718E-0F45-9E15-92F4C0B44E6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35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32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40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68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64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60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00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81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9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98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51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B352A-552F-C542-B01C-CA2C74423ED2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1CD0-25BD-8A43-A3B7-0F82023B7A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35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深度学习中的代数</a:t>
            </a:r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多变量计算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282" y="4734838"/>
            <a:ext cx="2350718" cy="522962"/>
          </a:xfrm>
        </p:spPr>
        <p:txBody>
          <a:bodyPr/>
          <a:lstStyle/>
          <a:p>
            <a:r>
              <a:rPr kumimoji="1" lang="zh-CN" altLang="en-US" smtClean="0"/>
              <a:t>郭一诺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2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反向传播算法</a:t>
            </a:r>
            <a:r>
              <a:rPr kumimoji="1" lang="en-US" altLang="zh-CN" dirty="0" smtClean="0"/>
              <a:t>(</a:t>
            </a:r>
            <a:r>
              <a:rPr lang="en-US" altLang="zh-CN" dirty="0" smtClean="0"/>
              <a:t>Backpropagation Algorithm)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2068736"/>
            <a:ext cx="9446260" cy="157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7900" y="1529398"/>
            <a:ext cx="944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以之前的为例，如果我们想要计算</a:t>
            </a:r>
            <a:r>
              <a:rPr lang="zh-CN" altLang="zh-CN" dirty="0"/>
              <a:t>∂𝑓</a:t>
            </a:r>
            <a:r>
              <a:rPr lang="en-US" altLang="zh-CN" dirty="0"/>
              <a:t>/</a:t>
            </a:r>
            <a:r>
              <a:rPr lang="zh-CN" altLang="zh-CN" dirty="0" smtClean="0"/>
              <a:t>∂</a:t>
            </a:r>
            <a:r>
              <a:rPr lang="en-US" altLang="zh-CN" dirty="0" smtClean="0"/>
              <a:t>w, </a:t>
            </a:r>
            <a:r>
              <a:rPr lang="zh-CN" altLang="zh-CN" dirty="0"/>
              <a:t>∂𝑓</a:t>
            </a:r>
            <a:r>
              <a:rPr lang="en-US" altLang="zh-CN" dirty="0"/>
              <a:t>/</a:t>
            </a:r>
            <a:r>
              <a:rPr lang="zh-CN" altLang="zh-CN" dirty="0" smtClean="0"/>
              <a:t>∂</a:t>
            </a:r>
            <a:r>
              <a:rPr lang="en-US" altLang="zh-CN" dirty="0" smtClean="0"/>
              <a:t>x,</a:t>
            </a:r>
            <a:r>
              <a:rPr lang="zh-CN" altLang="zh-CN" dirty="0"/>
              <a:t> ∂𝑓</a:t>
            </a:r>
            <a:r>
              <a:rPr lang="en-US" altLang="zh-CN" dirty="0"/>
              <a:t>/</a:t>
            </a:r>
            <a:r>
              <a:rPr lang="zh-CN" altLang="zh-CN" dirty="0" smtClean="0"/>
              <a:t>∂</a:t>
            </a:r>
            <a:r>
              <a:rPr lang="en-US" altLang="zh-CN" dirty="0" smtClean="0"/>
              <a:t>y,</a:t>
            </a:r>
            <a:r>
              <a:rPr lang="zh-CN" altLang="zh-CN" dirty="0" smtClean="0"/>
              <a:t> </a:t>
            </a:r>
            <a:r>
              <a:rPr lang="zh-CN" altLang="zh-CN" dirty="0"/>
              <a:t>∂𝑓</a:t>
            </a:r>
            <a:r>
              <a:rPr lang="en-US" altLang="zh-CN" dirty="0"/>
              <a:t>/</a:t>
            </a:r>
            <a:r>
              <a:rPr lang="zh-CN" altLang="zh-CN" dirty="0" smtClean="0"/>
              <a:t>∂</a:t>
            </a:r>
            <a:r>
              <a:rPr lang="en-US" altLang="zh-CN" dirty="0"/>
              <a:t>z</a:t>
            </a:r>
            <a:r>
              <a:rPr lang="en-US" altLang="zh-CN" dirty="0" smtClean="0"/>
              <a:t> , </a:t>
            </a:r>
            <a:r>
              <a:rPr lang="zh-CN" altLang="en-US" dirty="0" smtClean="0"/>
              <a:t>我们可以应用多元链式法则来观察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878" y="3889613"/>
            <a:ext cx="3670300" cy="25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317" y="3889613"/>
            <a:ext cx="3297492" cy="25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6" y="0"/>
            <a:ext cx="6769353" cy="64872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07" y="1864498"/>
            <a:ext cx="4406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628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反向传播算法</a:t>
            </a:r>
            <a:r>
              <a:rPr kumimoji="1" lang="en-US" altLang="zh-CN" dirty="0"/>
              <a:t>(</a:t>
            </a:r>
            <a:r>
              <a:rPr lang="en-US" altLang="zh-CN" dirty="0"/>
              <a:t>Backpropagation Algorithm)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01710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计算</a:t>
            </a:r>
            <a:r>
              <a:rPr lang="zh-CN" altLang="en-US" sz="2400" dirty="0"/>
              <a:t>函数的值，然后单步执行从前到后的局部</a:t>
            </a:r>
            <a:r>
              <a:rPr lang="zh-CN" altLang="en-US" sz="2400" dirty="0" smtClean="0"/>
              <a:t>运算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 计算</a:t>
            </a:r>
            <a:r>
              <a:rPr lang="en-US" altLang="zh-CN" sz="2400" dirty="0"/>
              <a:t>back</a:t>
            </a:r>
            <a:r>
              <a:rPr lang="zh-CN" altLang="en-US" sz="2400" dirty="0"/>
              <a:t>从后到前的梯度。我们称</a:t>
            </a:r>
            <a:r>
              <a:rPr lang="zh-CN" altLang="en-US" sz="2400" dirty="0" smtClean="0"/>
              <a:t>此</a:t>
            </a:r>
            <a:r>
              <a:rPr lang="en-US" altLang="zh-CN" sz="2400" dirty="0" smtClean="0"/>
              <a:t>backward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52" y="1297159"/>
            <a:ext cx="6110988" cy="54082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5" y="4936791"/>
            <a:ext cx="4783994" cy="13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海森矩阵</a:t>
            </a:r>
            <a:r>
              <a:rPr kumimoji="1" lang="en-US" altLang="zh-CN" dirty="0" smtClean="0"/>
              <a:t>(Hessians)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498" y="2664420"/>
            <a:ext cx="2748998" cy="90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97227" y="1715889"/>
                <a:ext cx="50987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如果</a:t>
                </a:r>
                <a:r>
                  <a:rPr lang="zh-CN" altLang="en-US" dirty="0"/>
                  <a:t>我们有一个由</a:t>
                </a:r>
                <a:r>
                  <a:rPr lang="zh-CN" altLang="en-US" dirty="0" smtClean="0"/>
                  <a:t>𝑛个变量</a:t>
                </a:r>
                <a:r>
                  <a:rPr lang="zh-CN" altLang="en-US" dirty="0"/>
                  <a:t>组成的</a:t>
                </a:r>
                <a:r>
                  <a:rPr lang="zh-CN" altLang="en-US" dirty="0" smtClean="0"/>
                  <a:t>函数𝑓</a:t>
                </a:r>
                <a:r>
                  <a:rPr lang="en-US" altLang="zh-CN" dirty="0" smtClean="0"/>
                  <a:t>(x1,…,</a:t>
                </a:r>
                <a:r>
                  <a:rPr lang="en-US" altLang="zh-CN" dirty="0" err="1" smtClean="0"/>
                  <a:t>xn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那么我们就可以取𝑛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许多二阶导数，即</a:t>
                </a:r>
                <a:r>
                  <a:rPr lang="zh-CN" altLang="en-US" dirty="0" smtClean="0"/>
                  <a:t>对于任意的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和𝑗：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7" y="1715889"/>
                <a:ext cx="5098773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077" t="-4605" r="-2392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775" y="1825625"/>
            <a:ext cx="3975100" cy="180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58270" y="1345886"/>
            <a:ext cx="50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Hessian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571" y="2625827"/>
            <a:ext cx="2091703" cy="982986"/>
          </a:xfrm>
          <a:prstGeom prst="rect">
            <a:avLst/>
          </a:prstGeom>
        </p:spPr>
      </p:pic>
      <p:cxnSp>
        <p:nvCxnSpPr>
          <p:cNvPr id="11" name="直线连接符 10"/>
          <p:cNvCxnSpPr/>
          <p:nvPr/>
        </p:nvCxnSpPr>
        <p:spPr>
          <a:xfrm flipV="1">
            <a:off x="321953" y="3869635"/>
            <a:ext cx="11605004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328" y="4079521"/>
            <a:ext cx="6775553" cy="69941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5043" y="4224349"/>
            <a:ext cx="5098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假设我们有函数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</a:t>
            </a:r>
            <a:r>
              <a:rPr kumimoji="1" lang="en-US" altLang="zh-CN" dirty="0" smtClean="0"/>
              <a:t>Hessian</a:t>
            </a:r>
            <a:r>
              <a:rPr kumimoji="1" lang="zh-CN" altLang="en-US" dirty="0" smtClean="0"/>
              <a:t>矩阵是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在（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）处 </a:t>
            </a:r>
            <a:r>
              <a:rPr kumimoji="1" lang="en-US" altLang="zh-CN" dirty="0" smtClean="0"/>
              <a:t>f(x,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y)</a:t>
            </a:r>
            <a:r>
              <a:rPr kumimoji="1" lang="zh-CN" altLang="en-US" dirty="0" smtClean="0"/>
              <a:t>为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7924" y="4156961"/>
            <a:ext cx="1907485" cy="4743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75" y="4959519"/>
            <a:ext cx="7748621" cy="873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057" y="6075590"/>
            <a:ext cx="5308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Preliminary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06" y="1825625"/>
            <a:ext cx="8674100" cy="2273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0" y="5041900"/>
            <a:ext cx="4203700" cy="12700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4465981"/>
            <a:ext cx="10515600" cy="1737485"/>
          </a:xfrm>
        </p:spPr>
        <p:txBody>
          <a:bodyPr/>
          <a:lstStyle/>
          <a:p>
            <a:r>
              <a:rPr kumimoji="1" lang="en-US" altLang="zh-CN" smtClean="0"/>
              <a:t>Taylor Series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偏导数</a:t>
            </a:r>
            <a:r>
              <a:rPr kumimoji="1" lang="en-US" altLang="zh-CN" dirty="0" smtClean="0"/>
              <a:t> (partial derivate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梯度（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696" y="1914500"/>
            <a:ext cx="6703993" cy="597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7" y="2672095"/>
            <a:ext cx="6703993" cy="32136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96" y="6045991"/>
            <a:ext cx="6703993" cy="5182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7707085" y="2524954"/>
                <a:ext cx="4438355" cy="14999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sz="2000" dirty="0" smtClean="0"/>
                  <a:t>L</a:t>
                </a:r>
                <a:r>
                  <a:rPr kumimoji="1" lang="zh-CN" altLang="en-US" sz="2000" dirty="0" smtClean="0"/>
                  <a:t>的梯度是</a:t>
                </a:r>
                <a:endParaRPr kumimoji="1" lang="en-US" altLang="zh-C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000" b="0" i="1" smtClean="0"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2000" i="1">
                        <a:latin typeface="Cambria Math" charset="0"/>
                      </a:rPr>
                      <m:t>是高阶项</m:t>
                    </m:r>
                  </m:oMath>
                </a14:m>
                <a:r>
                  <a:rPr kumimoji="1" lang="zh-CN" altLang="en-US" sz="2000" dirty="0"/>
                  <a:t>，</a:t>
                </a:r>
                <a:r>
                  <a:rPr kumimoji="1" lang="en-US" altLang="zh-CN" sz="2000" dirty="0"/>
                  <a:t> </a:t>
                </a:r>
                <a:r>
                  <a:rPr kumimoji="1" lang="zh-CN" altLang="en-US" sz="2000" dirty="0" smtClean="0"/>
                  <a:t>约</a:t>
                </a:r>
                <a:r>
                  <a:rPr kumimoji="1" lang="zh-CN" altLang="en-US" sz="2000" dirty="0"/>
                  <a:t>等于的时候丢弃啦～</a:t>
                </a:r>
                <a:endParaRPr kumimoji="1" lang="zh-CN" altLang="en-US" sz="2000" dirty="0"/>
              </a:p>
              <a:p>
                <a:endParaRPr kumimoji="1" lang="zh-CN" altLang="en-US" sz="2400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5" y="2524954"/>
                <a:ext cx="4438355" cy="1499961"/>
              </a:xfrm>
              <a:prstGeom prst="rect">
                <a:avLst/>
              </a:prstGeom>
              <a:blipFill rotWithShape="0">
                <a:blip r:embed="rId6"/>
                <a:stretch>
                  <a:fillRect l="-1374" t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7085" y="3721292"/>
            <a:ext cx="4132110" cy="1450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6125" y="2524954"/>
            <a:ext cx="487672" cy="3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偏导数</a:t>
            </a:r>
            <a:r>
              <a:rPr kumimoji="1" lang="en-US" altLang="zh-CN" dirty="0"/>
              <a:t> (partial derivate)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梯度（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我们考虑这样一个函数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当</a:t>
                </a:r>
                <a:r>
                  <a:rPr kumimoji="1" lang="en-US" altLang="zh-CN" dirty="0" smtClean="0"/>
                  <a:t>(x, y) = (0, log2)</a:t>
                </a:r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我们估计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kumimoji="1" lang="zh-CN" altLang="en-US" dirty="0" smtClean="0"/>
                  <a:t>在点</a:t>
                </a:r>
                <a:r>
                  <a:rPr kumimoji="1"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𝑙𝑜𝑔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2+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)</a:t>
                </a:r>
                <a:r>
                  <a:rPr kumimoji="1" lang="zh-CN" altLang="en-US" dirty="0" smtClean="0"/>
                  <a:t>，那我们可以得到</a:t>
                </a:r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294" y="2300333"/>
            <a:ext cx="6956334" cy="8667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434" y="3998947"/>
            <a:ext cx="5948104" cy="7036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266" y="5534444"/>
            <a:ext cx="474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01" y="498835"/>
            <a:ext cx="10174597" cy="614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梯度</a:t>
            </a:r>
            <a:r>
              <a:rPr kumimoji="1" lang="en-US" altLang="zh-CN" dirty="0" smtClean="0"/>
              <a:t>(gradient)</a:t>
            </a:r>
            <a:r>
              <a:rPr kumimoji="1" lang="zh-CN" altLang="en-US" dirty="0" smtClean="0"/>
              <a:t>和梯度下降</a:t>
            </a:r>
            <a:r>
              <a:rPr kumimoji="1" lang="en-US" altLang="zh-CN" dirty="0" smtClean="0"/>
              <a:t>(gradient descent)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7466" y="1587048"/>
            <a:ext cx="3729264" cy="4765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76162" y="2269891"/>
                <a:ext cx="441747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我们想要最小化</a:t>
                </a:r>
                <a:r>
                  <a:rPr kumimoji="1" lang="en-US" altLang="zh-CN" dirty="0" smtClean="0"/>
                  <a:t>loss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en-US" altLang="zh-CN" dirty="0" smtClean="0"/>
                  <a:t>, </a:t>
                </a:r>
                <a:r>
                  <a:rPr kumimoji="1" lang="zh-CN" altLang="en-US" dirty="0" smtClean="0"/>
                  <a:t>梯度下降的步骤：</a:t>
                </a:r>
                <a:endParaRPr kumimoji="1" lang="en-US" altLang="zh-CN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zh-CN" altLang="en-US" dirty="0" smtClean="0"/>
                  <a:t>首先随机初始化参数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</m:oMath>
                </a14:m>
                <a:endParaRPr kumimoji="1" lang="en-US" altLang="zh-CN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zh-CN" altLang="en-US" dirty="0" smtClean="0"/>
                  <a:t>找到使得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</m:oMath>
                </a14:m>
                <a:r>
                  <a:rPr kumimoji="1" lang="zh-CN" altLang="en-US" dirty="0" smtClean="0"/>
                  <a:t>下降最快的方向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𝑣</m:t>
                    </m:r>
                  </m:oMath>
                </a14:m>
                <a:endParaRPr kumimoji="1" lang="en-US" altLang="zh-CN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zh-CN" dirty="0"/>
                  <a:t>朝这个方向走一小步：𝐰→𝐰+ </a:t>
                </a:r>
                <a:r>
                  <a:rPr lang="zh-CN" altLang="zh-CN" dirty="0" smtClean="0"/>
                  <a:t>𝜖𝐯</a:t>
                </a:r>
                <a:endParaRPr lang="en-US" altLang="zh-CN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zh-CN" altLang="en-US" dirty="0" smtClean="0"/>
                  <a:t>重复上述步骤</a:t>
                </a:r>
                <a:endParaRPr kumimoji="1" lang="en-US" altLang="zh-CN" dirty="0"/>
              </a:p>
              <a:p>
                <a:pPr marL="800100" lvl="1" indent="-342900">
                  <a:buFont typeface="+mj-lt"/>
                  <a:buAutoNum type="arabicPeriod"/>
                </a:pPr>
                <a:endParaRPr kumimoji="1" lang="en-US" altLang="zh-CN" dirty="0"/>
              </a:p>
              <a:p>
                <a:pPr lvl="1"/>
                <a:endParaRPr kumimoji="1"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62" y="2269891"/>
                <a:ext cx="4417473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103" t="-1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996" y="1170184"/>
            <a:ext cx="5618363" cy="523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505996" y="1768834"/>
                <a:ext cx="60824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zh-CN" altLang="en-US" dirty="0"/>
                  <a:t>我们</a:t>
                </a:r>
                <a:r>
                  <a:rPr lang="zh-CN" altLang="en-US" dirty="0"/>
                  <a:t>唯一不知道确切的操作方法是在第二步中计算向量。我们将这种方向称为最陡下降方向。我们把上述公式重写</a:t>
                </a:r>
                <a:r>
                  <a:rPr lang="zh-CN" altLang="en-US" dirty="0" smtClean="0"/>
                  <a:t>为，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zh-CN" altLang="en-US" dirty="0"/>
                  <a:t>在这里长度记为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kumimoji="1" lang="zh-CN" altLang="en-US" dirty="0"/>
                  <a:t>表示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和</a:t>
                </a:r>
                <a:r>
                  <a:rPr lang="zh-CN" altLang="zh-CN" dirty="0"/>
                  <a:t>∇𝐰𝐿</a:t>
                </a:r>
                <a:r>
                  <a:rPr lang="zh-CN" altLang="en-US" dirty="0"/>
                  <a:t>之间的夹角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lvl="1"/>
                <a:endParaRPr lang="en-US" altLang="zh-CN" dirty="0" smtClean="0"/>
              </a:p>
              <a:p>
                <a:pPr marL="0" lvl="1"/>
                <a:r>
                  <a:rPr lang="zh-CN" altLang="zh-CN" dirty="0"/>
                  <a:t>如果我们想尽快找到减小𝐿的方向，则希望使该表达式尽可能为负。因此我们希望使该余弦cos（𝜃）尽可能为负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我们可以通过使cos（𝜃）=-1或等效地使梯度与我们选择的方向之间的角度为𝜋弧度或等效地180度，使其尽可能为负。实现此目的的唯一方法是朝完全相反的方向前进：选择𝐯指向∇𝐰𝐿（𝐰）完全相反的</a:t>
                </a:r>
                <a:r>
                  <a:rPr lang="zh-CN" altLang="zh-CN" dirty="0" smtClean="0"/>
                  <a:t>方向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96" y="1768834"/>
                <a:ext cx="6082437" cy="2862322"/>
              </a:xfrm>
              <a:prstGeom prst="rect">
                <a:avLst/>
              </a:prstGeom>
              <a:blipFill rotWithShape="0">
                <a:blip r:embed="rId6"/>
                <a:stretch>
                  <a:fillRect l="-802" t="-1064" r="-802" b="-2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38200" y="4807131"/>
            <a:ext cx="10984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这将我们带入了机器学习中最重要的数学概念之一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最</a:t>
            </a:r>
            <a:r>
              <a:rPr lang="zh-CN" altLang="zh-CN" dirty="0" smtClean="0"/>
              <a:t>陡峭点-∇</a:t>
            </a:r>
            <a:r>
              <a:rPr lang="zh-CN" altLang="zh-CN" dirty="0"/>
              <a:t>𝐰𝐿（𝐰）方向。因此，我们的非正式算法可以重写如下。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/>
              <a:t>首先</a:t>
            </a:r>
            <a:r>
              <a:rPr lang="zh-CN" altLang="en-US" dirty="0" smtClean="0"/>
              <a:t>随机</a:t>
            </a:r>
            <a:r>
              <a:rPr lang="zh-CN" altLang="zh-CN" dirty="0" smtClean="0"/>
              <a:t>初始</a:t>
            </a:r>
            <a:r>
              <a:rPr lang="zh-CN" altLang="zh-CN" dirty="0"/>
              <a:t>参数</a:t>
            </a:r>
            <a:r>
              <a:rPr lang="zh-CN" altLang="zh-CN" dirty="0" smtClean="0"/>
              <a:t>𝐰。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/>
              <a:t>计算</a:t>
            </a:r>
            <a:r>
              <a:rPr lang="zh-CN" altLang="zh-CN" dirty="0"/>
              <a:t>∇𝐰𝐿（𝐰）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/>
              <a:t> </a:t>
            </a:r>
            <a:r>
              <a:rPr lang="zh-CN" altLang="zh-CN" dirty="0"/>
              <a:t>在与该方向相反的位置上走一小步：𝐰→𝐰−𝜖∇𝐰𝐿（𝐰）。 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/>
              <a:t>重复</a:t>
            </a:r>
            <a:r>
              <a:rPr lang="zh-CN" altLang="zh-CN" dirty="0"/>
              <a:t>。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468928" y="4598126"/>
            <a:ext cx="11261518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链式求导法则</a:t>
            </a:r>
            <a:r>
              <a:rPr kumimoji="1" lang="en-US" altLang="zh-CN" dirty="0" smtClean="0"/>
              <a:t>(</a:t>
            </a:r>
            <a:r>
              <a:rPr lang="en-US" altLang="zh-CN" dirty="0" smtClean="0"/>
              <a:t>Multivariate </a:t>
            </a:r>
            <a:r>
              <a:rPr lang="en-US" altLang="zh-CN" dirty="0"/>
              <a:t>Chain </a:t>
            </a:r>
            <a:r>
              <a:rPr lang="en-US" altLang="zh-CN" dirty="0" smtClean="0"/>
              <a:t>Rule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000" dirty="0" smtClean="0"/>
                  <a:t>假设我们有（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sz="200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2000" i="1" dirty="0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sz="200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2000" i="1" dirty="0" smtClean="0">
                        <a:latin typeface="Cambria Math" charset="0"/>
                      </a:rPr>
                      <m:t>𝑦</m:t>
                    </m:r>
                    <m:r>
                      <a:rPr kumimoji="1" lang="zh-CN" altLang="en-US" sz="2000" i="1" dirty="0" smtClean="0">
                        <a:latin typeface="Cambria Math" charset="0"/>
                      </a:rPr>
                      <m:t>和</m:t>
                    </m:r>
                    <m:r>
                      <a:rPr kumimoji="1" lang="en-US" altLang="zh-CN" sz="2000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zh-CN" altLang="en-US" sz="2000" dirty="0" smtClean="0"/>
                  <a:t>）四个变量</a:t>
                </a:r>
                <a:endParaRPr kumimoji="1" lang="en-US" altLang="zh-CN" sz="2000" dirty="0" smtClean="0"/>
              </a:p>
              <a:p>
                <a:endParaRPr kumimoji="1" lang="en-US" altLang="zh-CN" sz="2000" dirty="0"/>
              </a:p>
              <a:p>
                <a:endParaRPr kumimoji="1" lang="en-US" altLang="zh-CN" sz="2000" dirty="0" smtClean="0"/>
              </a:p>
              <a:p>
                <a:endParaRPr kumimoji="1" lang="en-US" altLang="zh-CN" sz="2000" dirty="0"/>
              </a:p>
              <a:p>
                <a:endParaRPr kumimoji="1" lang="en-US" altLang="zh-CN" sz="2000" dirty="0" smtClean="0"/>
              </a:p>
              <a:p>
                <a:r>
                  <a:rPr kumimoji="1" lang="zh-CN" altLang="en-US" sz="2000" dirty="0" smtClean="0"/>
                  <a:t>我们可以只用单变量导数来获取导数，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3" y="2275092"/>
            <a:ext cx="7509451" cy="1157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427" y="1690688"/>
            <a:ext cx="3472340" cy="23262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33" y="4297238"/>
            <a:ext cx="10273892" cy="7623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33" y="5177436"/>
            <a:ext cx="8523312" cy="14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链式求导法则</a:t>
            </a:r>
            <a:r>
              <a:rPr kumimoji="1" lang="en-US" altLang="zh-CN" dirty="0"/>
              <a:t>(</a:t>
            </a:r>
            <a:r>
              <a:rPr lang="en-US" altLang="zh-CN" dirty="0"/>
              <a:t>Multivariate Chain Rule)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28894"/>
            <a:ext cx="10515600" cy="631886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我们可以简写为更容易记忆的方法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87" y="1493493"/>
            <a:ext cx="8660493" cy="17133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662" y="3987743"/>
            <a:ext cx="3191229" cy="9640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2926" y="5159828"/>
            <a:ext cx="1000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我们试图理解一下</a:t>
            </a:r>
            <a:r>
              <a:rPr kumimoji="1" lang="mr-IN" altLang="zh-CN" dirty="0" smtClean="0"/>
              <a:t>𝑓(𝑢(𝑎,𝑏),𝑣(𝑎,𝑏)) </a:t>
            </a:r>
            <a:r>
              <a:rPr kumimoji="1" lang="zh-CN" altLang="en-US" dirty="0" smtClean="0"/>
              <a:t>是如何随着</a:t>
            </a:r>
            <a:r>
              <a:rPr lang="zh-CN" altLang="zh-CN" dirty="0" smtClean="0"/>
              <a:t>𝑎的变化而改变其值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zh-CN" dirty="0" smtClean="0"/>
              <a:t>可能</a:t>
            </a:r>
            <a:r>
              <a:rPr lang="zh-CN" altLang="zh-CN" dirty="0"/>
              <a:t>发生两种途径：存在𝑎→𝑢→𝑓和𝑣→𝑣→𝑓的途径。我们可以通过链式规则分别计算这两个贡献：∂</a:t>
            </a:r>
            <a:r>
              <a:rPr lang="zh-CN" altLang="zh-CN" dirty="0" smtClean="0"/>
              <a:t>𝑤</a:t>
            </a:r>
            <a:r>
              <a:rPr lang="en-US" altLang="zh-CN" dirty="0" smtClean="0"/>
              <a:t>/</a:t>
            </a:r>
            <a:r>
              <a:rPr lang="zh-CN" altLang="zh-CN" dirty="0" smtClean="0"/>
              <a:t>∂</a:t>
            </a:r>
            <a:r>
              <a:rPr lang="zh-CN" altLang="zh-CN" dirty="0"/>
              <a:t>𝑢</a:t>
            </a:r>
            <a:r>
              <a:rPr lang="zh-CN" altLang="zh-CN" dirty="0" smtClean="0"/>
              <a:t>⋅</a:t>
            </a:r>
            <a:r>
              <a:rPr lang="zh-CN" altLang="zh-CN" dirty="0"/>
              <a:t> ∂</a:t>
            </a:r>
            <a:r>
              <a:rPr lang="zh-CN" altLang="zh-CN" dirty="0" smtClean="0"/>
              <a:t>𝑢</a:t>
            </a:r>
            <a:r>
              <a:rPr lang="en-US" altLang="zh-CN" dirty="0" smtClean="0"/>
              <a:t>/</a:t>
            </a:r>
            <a:r>
              <a:rPr lang="zh-CN" altLang="zh-CN" dirty="0" smtClean="0"/>
              <a:t>∂</a:t>
            </a:r>
            <a:r>
              <a:rPr lang="zh-CN" altLang="zh-CN" dirty="0"/>
              <a:t>𝑥和∂</a:t>
            </a:r>
            <a:r>
              <a:rPr lang="zh-CN" altLang="zh-CN" dirty="0" smtClean="0"/>
              <a:t>𝑤</a:t>
            </a:r>
            <a:r>
              <a:rPr lang="en-US" altLang="zh-CN" dirty="0" smtClean="0"/>
              <a:t>/</a:t>
            </a:r>
            <a:r>
              <a:rPr lang="zh-CN" altLang="zh-CN" dirty="0" smtClean="0"/>
              <a:t>∂</a:t>
            </a:r>
            <a:r>
              <a:rPr lang="zh-CN" altLang="zh-CN" dirty="0"/>
              <a:t>𝑣</a:t>
            </a:r>
            <a:r>
              <a:rPr lang="zh-CN" altLang="zh-CN" dirty="0" smtClean="0"/>
              <a:t>⋅</a:t>
            </a:r>
            <a:r>
              <a:rPr lang="zh-CN" altLang="zh-CN" dirty="0"/>
              <a:t> </a:t>
            </a:r>
            <a:r>
              <a:rPr lang="zh-CN" altLang="zh-CN" dirty="0" smtClean="0"/>
              <a:t>∂</a:t>
            </a:r>
            <a:r>
              <a:rPr lang="en-US" altLang="zh-CN" dirty="0" smtClean="0"/>
              <a:t>v/</a:t>
            </a:r>
            <a:r>
              <a:rPr lang="zh-CN" altLang="zh-CN" dirty="0"/>
              <a:t>∂𝑥</a:t>
            </a:r>
            <a:r>
              <a:rPr lang="zh-CN" altLang="zh-CN" dirty="0" smtClean="0"/>
              <a:t>，</a:t>
            </a:r>
            <a:r>
              <a:rPr lang="zh-CN" altLang="zh-CN" dirty="0"/>
              <a:t>并将其相加。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7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链式求导法则</a:t>
            </a:r>
            <a:r>
              <a:rPr kumimoji="1" lang="en-US" altLang="zh-CN" dirty="0"/>
              <a:t>(</a:t>
            </a:r>
            <a:r>
              <a:rPr lang="en-US" altLang="zh-CN" dirty="0"/>
              <a:t>Multivariate Chain Rule)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660" y="1824694"/>
            <a:ext cx="3748677" cy="1349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89" y="4448914"/>
            <a:ext cx="5628821" cy="10941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7831" y="3538211"/>
            <a:ext cx="9063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要计算类似∂</a:t>
            </a:r>
            <a:r>
              <a:rPr lang="zh-CN" altLang="zh-CN" dirty="0" smtClean="0"/>
              <a:t>𝑓</a:t>
            </a:r>
            <a:r>
              <a:rPr lang="en-US" altLang="zh-CN" dirty="0" smtClean="0"/>
              <a:t>/</a:t>
            </a:r>
            <a:r>
              <a:rPr lang="zh-CN" altLang="zh-CN" dirty="0" smtClean="0"/>
              <a:t>∂</a:t>
            </a:r>
            <a:r>
              <a:rPr lang="zh-CN" altLang="zh-CN" dirty="0"/>
              <a:t>𝑦的值，我们需要对从𝑦到𝑓的所有（在本例中为3）路径求和，得出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9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917</Words>
  <Application>Microsoft Macintosh PowerPoint</Application>
  <PresentationFormat>宽屏</PresentationFormat>
  <Paragraphs>66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Cambria Math</vt:lpstr>
      <vt:lpstr>DengXian</vt:lpstr>
      <vt:lpstr>DengXian Light</vt:lpstr>
      <vt:lpstr>Mangal</vt:lpstr>
      <vt:lpstr>Arial</vt:lpstr>
      <vt:lpstr>Office 主题</vt:lpstr>
      <vt:lpstr>深度学习中的代数基础 (多变量计算)</vt:lpstr>
      <vt:lpstr>Preliminary</vt:lpstr>
      <vt:lpstr>偏导数 (partial derivate) &amp; 梯度（gradient）</vt:lpstr>
      <vt:lpstr>偏导数 (partial derivate) &amp; 梯度（gradient）</vt:lpstr>
      <vt:lpstr>PowerPoint 演示文稿</vt:lpstr>
      <vt:lpstr>梯度(gradient)和梯度下降(gradient descent)</vt:lpstr>
      <vt:lpstr>链式求导法则(Multivariate Chain Rule)</vt:lpstr>
      <vt:lpstr>链式求导法则(Multivariate Chain Rule)</vt:lpstr>
      <vt:lpstr>链式求导法则(Multivariate Chain Rule)</vt:lpstr>
      <vt:lpstr>反向传播算法(Backpropagation Algorithm)</vt:lpstr>
      <vt:lpstr>PowerPoint 演示文稿</vt:lpstr>
      <vt:lpstr>反向传播算法(Backpropagation Algorithm)</vt:lpstr>
      <vt:lpstr>海森矩阵(Hessians)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深度学习中的代数基础</dc:title>
  <dc:creator>Yinuo Guo (FA Talent)</dc:creator>
  <cp:lastModifiedBy>Yinuo Guo (FA Talent)</cp:lastModifiedBy>
  <cp:revision>34</cp:revision>
  <dcterms:created xsi:type="dcterms:W3CDTF">2020-12-02T07:53:12Z</dcterms:created>
  <dcterms:modified xsi:type="dcterms:W3CDTF">2020-12-04T09:06:11Z</dcterms:modified>
</cp:coreProperties>
</file>