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8" r:id="rId6"/>
    <p:sldId id="266" r:id="rId7"/>
    <p:sldId id="265" r:id="rId8"/>
    <p:sldId id="269" r:id="rId9"/>
    <p:sldId id="270" r:id="rId10"/>
    <p:sldId id="267" r:id="rId11"/>
    <p:sldId id="273" r:id="rId12"/>
    <p:sldId id="274" r:id="rId13"/>
    <p:sldId id="275" r:id="rId14"/>
    <p:sldId id="276" r:id="rId15"/>
    <p:sldId id="277" r:id="rId16"/>
    <p:sldId id="272" r:id="rId17"/>
    <p:sldId id="279" r:id="rId18"/>
    <p:sldId id="280" r:id="rId19"/>
    <p:sldId id="258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F14289-182F-43FC-931C-9336F9869021}">
          <p14:sldIdLst>
            <p14:sldId id="256"/>
          </p14:sldIdLst>
        </p14:section>
        <p14:section name="正则表达式" id="{723752EC-F0E0-4CB8-AEB0-F1C4D6A43A68}">
          <p14:sldIdLst>
            <p14:sldId id="257"/>
            <p14:sldId id="260"/>
            <p14:sldId id="263"/>
            <p14:sldId id="268"/>
            <p14:sldId id="266"/>
            <p14:sldId id="265"/>
            <p14:sldId id="269"/>
            <p14:sldId id="270"/>
            <p14:sldId id="267"/>
            <p14:sldId id="273"/>
            <p14:sldId id="274"/>
            <p14:sldId id="275"/>
            <p14:sldId id="276"/>
            <p14:sldId id="277"/>
            <p14:sldId id="272"/>
            <p14:sldId id="279"/>
            <p14:sldId id="280"/>
          </p14:sldIdLst>
        </p14:section>
        <p14:section name="图形化界面设计" id="{C259D899-251B-47C4-A219-0D8B5BC449D7}">
          <p14:sldIdLst>
            <p14:sldId id="258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A001D-ECF0-4F87-8A5F-A5B9226DC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D7194-249F-4CA0-934D-EC74272C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38519-966A-41E8-97BB-D7D8228B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197DF-FB73-4709-AE92-D9A21216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40045-EFF2-4F75-AE84-38D7CD8F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2ABB6-CC64-4271-AD20-48655652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5202C-CC5D-4A4E-9199-EF78D61B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160B5-3CF1-4248-B506-0B8F48FD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CE8F1-322A-473D-82DA-1A0A5168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9FB9B-537F-4DF8-B597-5AD7AF39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85D78D-BF49-4A96-ADB3-865F11F20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4D722-412C-4386-957D-CE5E34128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16B09-4D6D-41D2-9999-7E406ACD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3E0C4-7C15-4C9E-AAA0-790C6496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FDFD6-3183-4CBD-A240-212CB910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2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B2AD-663A-4025-A66F-1EE73397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DFFA1-09AB-42ED-86D0-B9D01327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A29B5-3687-40C3-8773-168601E8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FF79A-755B-4884-A04B-C8879942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A8C0D-7172-4319-A5E2-7DB6962A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4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0929F-B8CF-4AD9-89B7-58B8EF9A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3772B-49BA-4148-BEB2-743E6B29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9AFAD-6486-4E3D-898D-D58F5F2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7F110-2AB4-461F-8FE3-FB02F574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C0CE4-2485-412F-8F27-DEFA30A9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0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A9ADA-FAE1-465F-AAF8-955746E8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AC51E-F63C-4C6C-9FD6-4433F6524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66B11-E273-4EE2-9177-B89F8809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06584-6822-4133-B71B-FAD17322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207A87-980F-4885-9856-0F033C03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37391-3815-498C-9435-9E6024CE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B46EF-DC94-4FCB-BB56-BB89F467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079E1-5B79-4DFC-9846-A7A80AC4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ECB2F-4530-4A10-A283-FC1813EB2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2176DB-0B2C-4096-9218-4F8812E85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25EBA0-7564-48B8-B269-F00F096C2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4686AE-5C82-45C5-B733-57CBB607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7C30BA-5A95-4A10-BAD6-16AD92BF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A8414E-F210-4F40-93C5-F5FCDF4B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8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682AA-B52B-429D-B010-243A017D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06DCDF-A6EE-4ADB-9AAA-8B52DACB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6BD058-B8CF-43EF-954C-F330C376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C8016-219D-49D7-B6D2-E67CCF9D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19142-55CB-4355-BA9C-295A0553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AE8979-F133-45EE-A536-AC583223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0B4D6-434B-4EBB-8DC8-0B75AF0D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20D03-4B78-4260-9550-B75C7473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DED83-7E36-467C-9B00-F8CC4FF8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C5814-B39B-4BBE-B798-1027103CA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636E3-10B6-4E23-8893-7C303804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F3F40-951C-40FB-AA17-AFC44622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680C9-7706-4723-9D76-124BA1B4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5930C-6CC4-4065-8F11-75F9268D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063C18-2213-4AD9-BBFA-2FAA53D25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7465B-DB6B-4031-9ED8-ACB62B9A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348D7-1680-4012-8F47-D59770C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97CCA-B6C9-4413-AA5E-79C58F4C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BC8B9-3FE4-4CF4-8E70-2589AC0D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3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B7CA41-877E-45E5-BFE5-68FF657F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699B1-7B2D-45B9-A8B4-F9A851A3B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E8794-F74E-443A-94E2-05D801CFA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F243F-94D4-4D8E-AA62-5C44A16A2559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7BEEA-5FFE-4884-8173-F24AD9B44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FD3AC-4369-4837-AC65-0254C7B87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71A7-7D9E-4E30-A08F-738A841FB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/python-reg-expressions.html" TargetMode="External"/><Relationship Id="rId2" Type="http://schemas.openxmlformats.org/officeDocument/2006/relationships/hyperlink" Target="https://docs.python.org/zh-cn/3.9/library/r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99D60-61E7-4104-94C7-0FDE4DD1A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正则表达式和</a:t>
            </a:r>
            <a:br>
              <a:rPr lang="en-US" altLang="zh-CN" dirty="0"/>
            </a:br>
            <a:r>
              <a:rPr lang="zh-CN" altLang="en-US" dirty="0"/>
              <a:t>图形化界面设计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056258-D27E-4E1B-86B0-D4615D95F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许瑞晗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3268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D98B2-CD46-41E6-8DBC-93DAC37A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Python </a:t>
            </a:r>
            <a:r>
              <a:rPr lang="zh-CN" altLang="en-US" dirty="0"/>
              <a:t>中 </a:t>
            </a:r>
            <a:r>
              <a:rPr lang="en-US" altLang="zh-CN" dirty="0"/>
              <a:t>re </a:t>
            </a:r>
            <a:r>
              <a:rPr lang="zh-CN" altLang="en-US" dirty="0"/>
              <a:t>库的使用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E4E17-A7AA-4267-9FFE-0245E7B9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30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re.match</a:t>
            </a:r>
            <a:r>
              <a:rPr lang="en-US" altLang="zh-CN" dirty="0"/>
              <a:t>(pattern, string, flags=0)</a:t>
            </a:r>
          </a:p>
          <a:p>
            <a:r>
              <a:rPr lang="zh-CN" altLang="en-US" dirty="0"/>
              <a:t>从字符串的起始位置匹配一个模式</a:t>
            </a:r>
            <a:r>
              <a:rPr lang="en-US" altLang="zh-CN" dirty="0"/>
              <a:t>pattern</a:t>
            </a:r>
            <a:r>
              <a:rPr lang="zh-CN" altLang="en-US" dirty="0"/>
              <a:t>，匹配成功则返回一个匹配对象，失败返回</a:t>
            </a:r>
            <a:r>
              <a:rPr lang="en-US" altLang="zh-CN" dirty="0"/>
              <a:t>None</a:t>
            </a:r>
          </a:p>
          <a:p>
            <a:endParaRPr lang="en-US" altLang="zh-CN" dirty="0"/>
          </a:p>
          <a:p>
            <a:r>
              <a:rPr lang="en-US" altLang="zh-CN" dirty="0"/>
              <a:t>flags</a:t>
            </a:r>
            <a:r>
              <a:rPr lang="zh-CN" altLang="en-US" dirty="0"/>
              <a:t>是标志位，用于控制模式串的匹配方式</a:t>
            </a:r>
            <a:endParaRPr lang="en-US" altLang="zh-CN" dirty="0"/>
          </a:p>
          <a:p>
            <a:pPr lvl="1"/>
            <a:r>
              <a:rPr lang="en-US" altLang="zh-CN" dirty="0" err="1"/>
              <a:t>re.I</a:t>
            </a:r>
            <a:r>
              <a:rPr lang="en-US" altLang="zh-CN" dirty="0"/>
              <a:t> – </a:t>
            </a:r>
            <a:r>
              <a:rPr lang="zh-CN" altLang="en-US" dirty="0"/>
              <a:t>使匹配不区分大小写</a:t>
            </a:r>
          </a:p>
          <a:p>
            <a:pPr lvl="1"/>
            <a:r>
              <a:rPr lang="en-US" altLang="zh-CN" dirty="0" err="1"/>
              <a:t>re.M</a:t>
            </a:r>
            <a:r>
              <a:rPr lang="en-US" altLang="zh-CN" dirty="0"/>
              <a:t> – </a:t>
            </a:r>
            <a:r>
              <a:rPr lang="zh-CN" altLang="en-US" dirty="0"/>
              <a:t>跨多行匹配，影响</a:t>
            </a:r>
            <a:r>
              <a:rPr lang="en-US" altLang="zh-CN" dirty="0"/>
              <a:t>^</a:t>
            </a:r>
            <a:r>
              <a:rPr lang="zh-CN" altLang="en-US" dirty="0"/>
              <a:t>和</a:t>
            </a:r>
            <a:r>
              <a:rPr lang="en-US" altLang="zh-CN" dirty="0"/>
              <a:t>$</a:t>
            </a:r>
            <a:endParaRPr lang="zh-CN" altLang="en-US" dirty="0"/>
          </a:p>
          <a:p>
            <a:pPr lvl="1"/>
            <a:r>
              <a:rPr lang="en-US" altLang="zh-CN" dirty="0" err="1"/>
              <a:t>re.S</a:t>
            </a:r>
            <a:r>
              <a:rPr lang="en-US" altLang="zh-CN" dirty="0"/>
              <a:t> – </a:t>
            </a:r>
            <a:r>
              <a:rPr lang="zh-CN" altLang="en-US" dirty="0"/>
              <a:t>使 </a:t>
            </a:r>
            <a:r>
              <a:rPr lang="en-US" altLang="zh-CN" dirty="0"/>
              <a:t>. </a:t>
            </a:r>
            <a:r>
              <a:rPr lang="zh-CN" altLang="en-US" dirty="0"/>
              <a:t>匹配所有字符</a:t>
            </a:r>
            <a:endParaRPr lang="en-US" altLang="zh-CN" dirty="0"/>
          </a:p>
          <a:p>
            <a:pPr lvl="1"/>
            <a:r>
              <a:rPr lang="en-US" altLang="zh-CN" dirty="0" err="1"/>
              <a:t>re.U</a:t>
            </a:r>
            <a:r>
              <a:rPr lang="en-US" altLang="zh-CN" dirty="0"/>
              <a:t> – </a:t>
            </a:r>
            <a:r>
              <a:rPr lang="zh-CN" altLang="en-US" dirty="0"/>
              <a:t>使用 </a:t>
            </a:r>
            <a:r>
              <a:rPr lang="en-US" altLang="zh-CN" dirty="0"/>
              <a:t>Unicode </a:t>
            </a:r>
            <a:r>
              <a:rPr lang="zh-CN" altLang="en-US" dirty="0"/>
              <a:t>字符集</a:t>
            </a:r>
            <a:endParaRPr lang="en-US" altLang="zh-CN" dirty="0"/>
          </a:p>
          <a:p>
            <a:pPr lvl="1"/>
            <a:r>
              <a:rPr lang="en-US" altLang="zh-CN" dirty="0" err="1"/>
              <a:t>re.X</a:t>
            </a:r>
            <a:r>
              <a:rPr lang="en-US" altLang="zh-CN" dirty="0"/>
              <a:t> – </a:t>
            </a:r>
            <a:r>
              <a:rPr lang="zh-CN" altLang="en-US" dirty="0"/>
              <a:t>忽略空格和</a:t>
            </a:r>
            <a:r>
              <a:rPr lang="en-US" altLang="zh-CN" dirty="0"/>
              <a:t>#</a:t>
            </a:r>
            <a:r>
              <a:rPr lang="zh-CN" altLang="en-US" dirty="0"/>
              <a:t>后面的注释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E2A73-9719-4112-9766-0E100474B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" t="831" r="1" b="1589"/>
          <a:stretch/>
        </p:blipFill>
        <p:spPr>
          <a:xfrm>
            <a:off x="5871210" y="1861820"/>
            <a:ext cx="5482590" cy="42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D98B2-CD46-41E6-8DBC-93DAC37A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Python </a:t>
            </a:r>
            <a:r>
              <a:rPr lang="zh-CN" altLang="en-US" dirty="0"/>
              <a:t>中 </a:t>
            </a:r>
            <a:r>
              <a:rPr lang="en-US" altLang="zh-CN" dirty="0"/>
              <a:t>re </a:t>
            </a:r>
            <a:r>
              <a:rPr lang="zh-CN" altLang="en-US" dirty="0"/>
              <a:t>库的使用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E4E17-A7AA-4267-9FFE-0245E7B9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v-SE" altLang="zh-CN" dirty="0"/>
              <a:t>re.search(pattern, string[, flags])</a:t>
            </a:r>
          </a:p>
          <a:p>
            <a:r>
              <a:rPr lang="zh-CN" altLang="en-US" dirty="0"/>
              <a:t>查找字符串中可以匹配成功的子串</a:t>
            </a:r>
          </a:p>
          <a:p>
            <a:r>
              <a:rPr lang="zh-CN" altLang="en-US" dirty="0"/>
              <a:t>匹配成功则返回一个匹配对象，失败返回</a:t>
            </a:r>
            <a:r>
              <a:rPr lang="en-US" altLang="zh-CN" dirty="0"/>
              <a:t>None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D392E5-8641-4568-A1AE-3DD2DF371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" b="5398"/>
          <a:stretch/>
        </p:blipFill>
        <p:spPr>
          <a:xfrm>
            <a:off x="838200" y="3429000"/>
            <a:ext cx="10515600" cy="3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2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D98B2-CD46-41E6-8DBC-93DAC37A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Python </a:t>
            </a:r>
            <a:r>
              <a:rPr lang="zh-CN" altLang="en-US" dirty="0"/>
              <a:t>中 </a:t>
            </a:r>
            <a:r>
              <a:rPr lang="en-US" altLang="zh-CN" dirty="0"/>
              <a:t>re </a:t>
            </a:r>
            <a:r>
              <a:rPr lang="zh-CN" altLang="en-US" dirty="0"/>
              <a:t>库的使用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E4E17-A7AA-4267-9FFE-0245E7B9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re.findall</a:t>
            </a:r>
            <a:r>
              <a:rPr lang="en-US" altLang="zh-CN" dirty="0"/>
              <a:t>(pattern, string[, flags])</a:t>
            </a:r>
          </a:p>
          <a:p>
            <a:r>
              <a:rPr lang="zh-CN" altLang="en-US" dirty="0"/>
              <a:t>查找字符串中所有和模式匹配的子串放入列表</a:t>
            </a:r>
            <a:endParaRPr lang="en-US" altLang="zh-CN" dirty="0"/>
          </a:p>
          <a:p>
            <a:r>
              <a:rPr lang="zh-CN" altLang="en-US" dirty="0"/>
              <a:t>匹配成功则返回一个匹配列表，没有匹配字串则返回空列表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9CC623-014C-4F50-8448-92A866276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1" b="5141"/>
          <a:stretch/>
        </p:blipFill>
        <p:spPr>
          <a:xfrm>
            <a:off x="1448909" y="3498950"/>
            <a:ext cx="9294181" cy="28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2266E-E7D8-499C-B8F6-310434C5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</a:t>
            </a:r>
            <a:r>
              <a:rPr lang="zh-CN" altLang="en-US" dirty="0"/>
              <a:t>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5D50F-CEE7-401B-8C54-63006145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351338"/>
          </a:xfrm>
        </p:spPr>
        <p:txBody>
          <a:bodyPr/>
          <a:lstStyle/>
          <a:p>
            <a:r>
              <a:rPr lang="zh-CN" altLang="en-US" dirty="0"/>
              <a:t>括号中的表达式是一个分组，多个分组按左括号从左到右从</a:t>
            </a:r>
            <a:r>
              <a:rPr lang="en-US" altLang="zh-CN" dirty="0"/>
              <a:t>1</a:t>
            </a:r>
            <a:r>
              <a:rPr lang="zh-CN" altLang="en-US" dirty="0"/>
              <a:t>开始编号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B64ED9-5AFE-4C5A-82DF-49A43290B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" t="1120" b="2222"/>
          <a:stretch/>
        </p:blipFill>
        <p:spPr>
          <a:xfrm>
            <a:off x="3270402" y="2333066"/>
            <a:ext cx="5651195" cy="38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3D47C-4AFD-43C6-B546-74490B1A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</a:t>
            </a:r>
            <a:r>
              <a:rPr lang="zh-CN" altLang="en-US" dirty="0"/>
              <a:t>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B18DA-72B8-463E-A845-D67E4409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re.finditer</a:t>
            </a:r>
            <a:r>
              <a:rPr lang="en-US" altLang="zh-CN" dirty="0"/>
              <a:t>(pattern, string[, flags])</a:t>
            </a:r>
          </a:p>
          <a:p>
            <a:r>
              <a:rPr lang="zh-CN" altLang="en-US" dirty="0"/>
              <a:t>在字符串中找到正则表达式所匹配的所有子串，并作为一个迭代器返回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28CA93-E76A-4B5D-A016-ECD0322A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33" y="2867075"/>
            <a:ext cx="6812134" cy="35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4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F06C-64F9-443E-B63F-B7095A3E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Python </a:t>
            </a:r>
            <a:r>
              <a:rPr lang="zh-CN" altLang="en-US" dirty="0"/>
              <a:t>中 </a:t>
            </a:r>
            <a:r>
              <a:rPr lang="en-US" altLang="zh-CN" dirty="0"/>
              <a:t>re </a:t>
            </a:r>
            <a:r>
              <a:rPr lang="zh-CN" altLang="en-US" dirty="0"/>
              <a:t>库的使用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F3DFF-2652-4CC9-93EE-B9CB7B641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674" cy="4351338"/>
          </a:xfrm>
        </p:spPr>
        <p:txBody>
          <a:bodyPr/>
          <a:lstStyle/>
          <a:p>
            <a:r>
              <a:rPr lang="en-US" altLang="zh-CN" dirty="0" err="1"/>
              <a:t>re.sub</a:t>
            </a:r>
            <a:r>
              <a:rPr lang="en-US" altLang="zh-CN" dirty="0"/>
              <a:t>(pattern, </a:t>
            </a:r>
            <a:r>
              <a:rPr lang="en-US" altLang="zh-CN" dirty="0" err="1"/>
              <a:t>repl</a:t>
            </a:r>
            <a:r>
              <a:rPr lang="en-US" altLang="zh-CN" dirty="0"/>
              <a:t>, string)</a:t>
            </a:r>
          </a:p>
          <a:p>
            <a:r>
              <a:rPr lang="zh-CN" altLang="en-US" dirty="0"/>
              <a:t>用于替换匹配的子串，</a:t>
            </a:r>
            <a:r>
              <a:rPr lang="en-US" altLang="zh-CN" dirty="0" err="1"/>
              <a:t>repl</a:t>
            </a:r>
            <a:r>
              <a:rPr lang="zh-CN" altLang="en-US" dirty="0"/>
              <a:t>可以是替换串，也可以是函数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5054B9-40FB-4389-8EA2-198C1EFF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592" y="1451183"/>
            <a:ext cx="6468408" cy="51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9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84236-1DAF-4A98-AACF-EEBD7CEB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</a:t>
            </a:r>
            <a:r>
              <a:rPr lang="zh-CN" altLang="en-US" dirty="0"/>
              <a:t>字符边界使用举例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4C3F7-83BB-47C7-9CDB-B80C22AC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33BCCD-4BE6-4787-8340-0BE06B261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" t="1151" b="1288"/>
          <a:stretch/>
        </p:blipFill>
        <p:spPr>
          <a:xfrm>
            <a:off x="2447647" y="1679592"/>
            <a:ext cx="7296706" cy="46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0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2FBB1-279B-4D35-A114-980DF91D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</a:t>
            </a:r>
            <a:r>
              <a:rPr lang="zh-CN" altLang="en-US" dirty="0"/>
              <a:t>贪婪模式使用举例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2005F-CEB9-468A-9D5A-09D99B48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BE17FB-9944-4AB1-9F22-8ED9602D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08" y="2245576"/>
            <a:ext cx="7229383" cy="393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1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F388F-D378-434D-9F2E-75D092FF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EB53C-1388-4288-B5A5-476C7639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[1] </a:t>
            </a:r>
            <a:r>
              <a:rPr lang="en-US" altLang="zh-CN" dirty="0">
                <a:hlinkClick r:id="rId2"/>
              </a:rPr>
              <a:t>https://docs.python.org/zh-cn/3.9/library/re.html</a:t>
            </a:r>
            <a:endParaRPr lang="zh-CN" altLang="en-US" sz="2800" b="0" i="0" u="none" strike="noStrike" baseline="0" dirty="0">
              <a:solidFill>
                <a:srgbClr val="0563C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dirty="0"/>
              <a:t>[2] </a:t>
            </a:r>
            <a:r>
              <a:rPr lang="en-US" altLang="zh-CN" dirty="0">
                <a:hlinkClick r:id="rId3"/>
              </a:rPr>
              <a:t>https://www.runoob.com/python/python-reg-expressions.html</a:t>
            </a:r>
            <a:endParaRPr lang="zh-CN" altLang="en-US" sz="2800" b="0" i="0" u="none" strike="noStrike" baseline="0" dirty="0">
              <a:solidFill>
                <a:srgbClr val="0563C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05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942AD4-9A18-4591-9555-56538367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图形化界面设计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8E066-8C40-45D5-9E67-23FB7A803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Python </a:t>
            </a:r>
            <a:r>
              <a:rPr lang="zh-CN" altLang="en-US"/>
              <a:t>图形化界面设计库</a:t>
            </a:r>
            <a:endParaRPr lang="en-US" altLang="zh-CN"/>
          </a:p>
          <a:p>
            <a:r>
              <a:rPr lang="en-US" altLang="zh-CN" dirty="0"/>
              <a:t>-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13531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6324E4-6528-4500-97AB-A96C0D35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正则表达式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6B2DA-D17D-4172-B8D5-C9A5CB14E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正则表达式简介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正则表达式字符规则</a:t>
            </a:r>
            <a:endParaRPr lang="en-US" altLang="zh-CN" dirty="0"/>
          </a:p>
          <a:p>
            <a:r>
              <a:rPr lang="en-US" altLang="zh-CN" dirty="0"/>
              <a:t>- Python </a:t>
            </a:r>
            <a:r>
              <a:rPr lang="zh-CN" altLang="en-US" dirty="0"/>
              <a:t>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101980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C5869-2C01-41C7-8CB8-2B164AC9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常用图形化设计库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E57A3-61C1-4CEB-A253-09DE1D5B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Tkinter</a:t>
            </a:r>
            <a:endParaRPr lang="en-US" altLang="zh-CN" dirty="0"/>
          </a:p>
          <a:p>
            <a:pPr lvl="1"/>
            <a:r>
              <a:rPr lang="en-US" altLang="zh-CN" dirty="0" err="1"/>
              <a:t>Tkinter</a:t>
            </a:r>
            <a:r>
              <a:rPr lang="zh-CN" altLang="en-US" dirty="0"/>
              <a:t>模块（接口）是</a:t>
            </a:r>
            <a:r>
              <a:rPr lang="en-US" altLang="zh-CN" dirty="0"/>
              <a:t>Python</a:t>
            </a:r>
            <a:r>
              <a:rPr lang="zh-CN" altLang="en-US" dirty="0"/>
              <a:t>的标准</a:t>
            </a:r>
            <a:r>
              <a:rPr lang="en-US" altLang="zh-CN" dirty="0"/>
              <a:t>Tk GUI</a:t>
            </a:r>
            <a:r>
              <a:rPr lang="zh-CN" altLang="en-US" dirty="0"/>
              <a:t>工具包的接口，速度较快，操作比较简单，可以在大多数的</a:t>
            </a:r>
            <a:r>
              <a:rPr lang="en-US" altLang="zh-CN" dirty="0" err="1"/>
              <a:t>unix</a:t>
            </a:r>
            <a:r>
              <a:rPr lang="en-US" altLang="zh-CN" dirty="0"/>
              <a:t> </a:t>
            </a:r>
            <a:r>
              <a:rPr lang="zh-CN" altLang="en-US" dirty="0"/>
              <a:t>平台下使用</a:t>
            </a:r>
          </a:p>
          <a:p>
            <a:r>
              <a:rPr lang="en-US" altLang="zh-CN" dirty="0" err="1"/>
              <a:t>PyQt</a:t>
            </a:r>
            <a:endParaRPr lang="en-US" altLang="zh-CN" dirty="0"/>
          </a:p>
          <a:p>
            <a:pPr lvl="1"/>
            <a:r>
              <a:rPr lang="en-US" altLang="zh-CN" dirty="0" err="1"/>
              <a:t>PyQt</a:t>
            </a:r>
            <a:r>
              <a:rPr lang="zh-CN" altLang="en-US" dirty="0"/>
              <a:t>实现了流行的</a:t>
            </a:r>
            <a:r>
              <a:rPr lang="en-US" altLang="zh-CN" dirty="0"/>
              <a:t>Qt</a:t>
            </a:r>
            <a:r>
              <a:rPr lang="zh-CN" altLang="en-US" dirty="0"/>
              <a:t>库，它开辟了在</a:t>
            </a:r>
            <a:r>
              <a:rPr lang="en-US" altLang="zh-CN" dirty="0"/>
              <a:t>Python</a:t>
            </a:r>
            <a:r>
              <a:rPr lang="zh-CN" altLang="en-US" dirty="0"/>
              <a:t>中开发应用程序的可能行。</a:t>
            </a:r>
            <a:r>
              <a:rPr lang="en-US" altLang="zh-CN" dirty="0"/>
              <a:t>Qt</a:t>
            </a:r>
            <a:r>
              <a:rPr lang="zh-CN" altLang="en-US" dirty="0"/>
              <a:t>的类库大约有</a:t>
            </a:r>
            <a:r>
              <a:rPr lang="en-US" altLang="zh-CN" dirty="0"/>
              <a:t>300</a:t>
            </a:r>
            <a:r>
              <a:rPr lang="zh-CN" altLang="en-US" dirty="0"/>
              <a:t>多个，函数大约在</a:t>
            </a:r>
            <a:r>
              <a:rPr lang="en-US" altLang="zh-CN" dirty="0"/>
              <a:t>5700</a:t>
            </a:r>
            <a:r>
              <a:rPr lang="zh-CN" altLang="en-US" dirty="0"/>
              <a:t>多个，功能强大，适合大型应用，由它自带的</a:t>
            </a:r>
            <a:r>
              <a:rPr lang="en-US" altLang="zh-CN" dirty="0"/>
              <a:t>Qt designer</a:t>
            </a:r>
            <a:r>
              <a:rPr lang="zh-CN" altLang="en-US" dirty="0"/>
              <a:t>可以轻松构建界面元素</a:t>
            </a:r>
          </a:p>
          <a:p>
            <a:r>
              <a:rPr lang="en-US" altLang="zh-CN" dirty="0" err="1"/>
              <a:t>wxPython</a:t>
            </a:r>
            <a:endParaRPr lang="en-US" altLang="zh-CN" dirty="0"/>
          </a:p>
          <a:p>
            <a:pPr lvl="1"/>
            <a:r>
              <a:rPr lang="en-US" altLang="zh-CN" dirty="0" err="1"/>
              <a:t>wxPython</a:t>
            </a:r>
            <a:r>
              <a:rPr lang="zh-CN" altLang="en-US" dirty="0"/>
              <a:t>带来了</a:t>
            </a:r>
            <a:r>
              <a:rPr lang="en-US" altLang="zh-CN" dirty="0" err="1"/>
              <a:t>wxWidgets</a:t>
            </a:r>
            <a:r>
              <a:rPr lang="zh-CN" altLang="en-US" dirty="0"/>
              <a:t>跨平台</a:t>
            </a:r>
            <a:r>
              <a:rPr lang="en-US" altLang="zh-CN" dirty="0"/>
              <a:t>GUI</a:t>
            </a:r>
            <a:r>
              <a:rPr lang="zh-CN" altLang="en-US" dirty="0"/>
              <a:t>库，相比于</a:t>
            </a:r>
            <a:r>
              <a:rPr lang="en-US" altLang="zh-CN" dirty="0"/>
              <a:t>TKINTER</a:t>
            </a:r>
            <a:r>
              <a:rPr lang="zh-CN" altLang="en-US" dirty="0"/>
              <a:t>是一种更加现代化的库。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F4812-DEDB-434F-9B45-A0514BDF2EFA}"/>
              </a:ext>
            </a:extLst>
          </p:cNvPr>
          <p:cNvSpPr txBox="1"/>
          <p:nvPr/>
        </p:nvSpPr>
        <p:spPr>
          <a:xfrm>
            <a:off x="8700117" y="2885243"/>
            <a:ext cx="1349405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简单，快速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E0A6D8-250E-4533-AAE0-FBD9334CD436}"/>
              </a:ext>
            </a:extLst>
          </p:cNvPr>
          <p:cNvSpPr txBox="1"/>
          <p:nvPr/>
        </p:nvSpPr>
        <p:spPr>
          <a:xfrm>
            <a:off x="8772618" y="4326601"/>
            <a:ext cx="275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强大，泛用性强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可配合</a:t>
            </a:r>
            <a:r>
              <a:rPr lang="en-US" altLang="zh-CN" b="1" dirty="0" err="1">
                <a:solidFill>
                  <a:srgbClr val="FF0000"/>
                </a:solidFill>
              </a:rPr>
              <a:t>QtDesigner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39B67D-D22C-4EB8-9227-30362511B4CD}"/>
              </a:ext>
            </a:extLst>
          </p:cNvPr>
          <p:cNvSpPr txBox="1"/>
          <p:nvPr/>
        </p:nvSpPr>
        <p:spPr>
          <a:xfrm>
            <a:off x="9211877" y="5530632"/>
            <a:ext cx="188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开源，可配合</a:t>
            </a:r>
            <a:r>
              <a:rPr lang="en-US" altLang="zh-CN" b="1" dirty="0" err="1">
                <a:solidFill>
                  <a:srgbClr val="FF0000"/>
                </a:solidFill>
              </a:rPr>
              <a:t>wxFormbuilder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F44D-7F92-4D09-99B7-C0BB6B50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5DB3F-C15F-48ED-B64D-A1EA7CE7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正则表达式是什么？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正则表达式是用于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Helvetica Neue"/>
              </a:rPr>
              <a:t>描述字符串匹配规则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Helvetica Neue"/>
              </a:rPr>
              <a:t>特殊字符序列</a:t>
            </a:r>
            <a:endParaRPr lang="en-US" altLang="zh-CN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正则表达式有什么用途？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判断合法字符串，如身份证号，手机号码，电子邮箱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从文本中抽取符合某种模式的字符串，如电子邮箱，网页链接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如何使用正则表达式？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许多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Unix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工具支持正则表达式，例如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grep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awk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vi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Emacs</a:t>
            </a: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常用脚本语言（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Python,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Javascript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perl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shell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都支持正则表达式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Java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C++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等语言也支持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1002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33729-9BA2-4DE6-ACD2-8D65C258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 – </a:t>
            </a:r>
            <a:r>
              <a:rPr lang="zh-CN" altLang="en-US" dirty="0"/>
              <a:t>字符规则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B7F99CA-B0C6-4BA3-8E19-4B9D90DE8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303463"/>
              </p:ext>
            </p:extLst>
          </p:nvPr>
        </p:nvGraphicFramePr>
        <p:xfrm>
          <a:off x="838200" y="1825625"/>
          <a:ext cx="10515600" cy="446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94">
                  <a:extLst>
                    <a:ext uri="{9D8B030D-6E8A-4147-A177-3AD203B41FA5}">
                      <a16:colId xmlns:a16="http://schemas.microsoft.com/office/drawing/2014/main" val="2319586552"/>
                    </a:ext>
                  </a:extLst>
                </a:gridCol>
                <a:gridCol w="2873406">
                  <a:extLst>
                    <a:ext uri="{9D8B030D-6E8A-4147-A177-3AD203B41FA5}">
                      <a16:colId xmlns:a16="http://schemas.microsoft.com/office/drawing/2014/main" val="3696682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962925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426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正则表达式字符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应用举例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匹配的字符串举例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2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一般字符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代表自身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err="1"/>
                        <a:t>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err="1"/>
                        <a:t>abc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1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匹配除 </a:t>
                      </a:r>
                      <a:r>
                        <a:rPr lang="en-US" altLang="zh-CN" dirty="0"/>
                        <a:t>\n </a:t>
                      </a:r>
                      <a:r>
                        <a:rPr lang="zh-CN" altLang="en-US" dirty="0"/>
                        <a:t>以外的任意字符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err="1"/>
                        <a:t>a.c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axc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a!c</a:t>
                      </a:r>
                      <a:r>
                        <a:rPr lang="en-US" altLang="zh-CN" dirty="0"/>
                        <a:t>,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转义字符，改变后一个字符的含义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a\.c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\[a\]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err="1"/>
                        <a:t>a.c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[…]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字符集，对应位置可以是字符集中的任意字符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a[</a:t>
                      </a:r>
                      <a:r>
                        <a:rPr lang="en-US" altLang="zh-CN" dirty="0" err="1"/>
                        <a:t>bcd</a:t>
                      </a:r>
                      <a:r>
                        <a:rPr lang="en-US" altLang="zh-CN" dirty="0"/>
                        <a:t>]e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a[b-d]e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Abe, ace, </a:t>
                      </a:r>
                      <a:r>
                        <a:rPr lang="en-US" altLang="zh-CN" dirty="0" err="1"/>
                        <a:t>ade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[^…]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^</a:t>
                      </a:r>
                      <a:r>
                        <a:rPr lang="zh-CN" altLang="en-US" dirty="0"/>
                        <a:t>表示取反，除 </a:t>
                      </a:r>
                      <a:r>
                        <a:rPr lang="en-US" altLang="zh-CN" dirty="0"/>
                        <a:t>… </a:t>
                      </a:r>
                      <a:r>
                        <a:rPr lang="zh-CN" altLang="en-US" dirty="0"/>
                        <a:t>以外的任意字符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a[^b]c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err="1"/>
                        <a:t>axc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a!c</a:t>
                      </a:r>
                      <a:r>
                        <a:rPr lang="en-US" altLang="zh-CN" dirty="0"/>
                        <a:t>, (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不匹配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4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 err="1"/>
                        <a:t>a|b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a,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3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01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91271-9557-4131-907D-229CFA47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</a:t>
            </a:r>
            <a:r>
              <a:rPr lang="zh-CN" altLang="en-US" dirty="0"/>
              <a:t>数量词字符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CC9B7D1-F9BD-47DB-B02D-A77AF5934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98244"/>
              </p:ext>
            </p:extLst>
          </p:nvPr>
        </p:nvGraphicFramePr>
        <p:xfrm>
          <a:off x="838200" y="1825625"/>
          <a:ext cx="10515600" cy="3227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23">
                  <a:extLst>
                    <a:ext uri="{9D8B030D-6E8A-4147-A177-3AD203B41FA5}">
                      <a16:colId xmlns:a16="http://schemas.microsoft.com/office/drawing/2014/main" val="1388078368"/>
                    </a:ext>
                  </a:extLst>
                </a:gridCol>
                <a:gridCol w="3604334">
                  <a:extLst>
                    <a:ext uri="{9D8B030D-6E8A-4147-A177-3AD203B41FA5}">
                      <a16:colId xmlns:a16="http://schemas.microsoft.com/office/drawing/2014/main" val="42481771"/>
                    </a:ext>
                  </a:extLst>
                </a:gridCol>
                <a:gridCol w="2466143">
                  <a:extLst>
                    <a:ext uri="{9D8B030D-6E8A-4147-A177-3AD203B41FA5}">
                      <a16:colId xmlns:a16="http://schemas.microsoft.com/office/drawing/2014/main" val="16029174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89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正则表达式字符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应用举例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匹配的字符串举例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6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匹配前一个字符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或无数次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*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ab,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abcccc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19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匹配前一个字符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次或无数次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+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abcccc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1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匹配前一个字符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次或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?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ab,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07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{m}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匹配前一个字符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ab{3}c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abbbc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{m, n}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匹配前一个字符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次，可省略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ab{2, 3}c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abbc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abbbc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5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[…]+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构成的字符串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[\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dabc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]+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123abc, 123abc123abc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0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47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9604-2555-49F4-88D4-E5FC67C7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</a:t>
            </a:r>
            <a:r>
              <a:rPr lang="zh-CN" altLang="en-US" dirty="0"/>
              <a:t>预定义字符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043DD-2530-4E9B-8C24-7EEC224B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可以直接作字符集使用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ABB924E-BB7D-47CF-BDCB-53960EED2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507179"/>
              </p:ext>
            </p:extLst>
          </p:nvPr>
        </p:nvGraphicFramePr>
        <p:xfrm>
          <a:off x="838200" y="2393794"/>
          <a:ext cx="10515600" cy="3227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881954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96908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252879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6754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正则表达式字符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应用举例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匹配的字符串举例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9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数字</a:t>
                      </a:r>
                      <a:r>
                        <a:rPr lang="en-US" altLang="zh-CN" dirty="0"/>
                        <a:t>[0-9]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非数字</a:t>
                      </a:r>
                      <a:r>
                        <a:rPr lang="en-US" altLang="zh-CN" dirty="0"/>
                        <a:t>[^\d]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1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pt-BR" dirty="0"/>
                        <a:t>空白字符</a:t>
                      </a:r>
                      <a:r>
                        <a:rPr lang="pt-BR" altLang="zh-CN" dirty="0"/>
                        <a:t>[&lt;</a:t>
                      </a:r>
                      <a:r>
                        <a:rPr lang="zh-CN" altLang="pt-BR" dirty="0"/>
                        <a:t>空格</a:t>
                      </a:r>
                      <a:r>
                        <a:rPr lang="pt-BR" altLang="zh-CN" dirty="0"/>
                        <a:t>&gt;\n\t\r]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8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非空白字符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9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单词字符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[A-Za-z0-9]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非单词字符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[^\w]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c,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a!c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9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83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0381-0EEB-4D0E-B59E-0695E33E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</a:t>
            </a:r>
            <a:r>
              <a:rPr lang="zh-CN" altLang="en-US" dirty="0"/>
              <a:t>字符边界</a:t>
            </a: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548EF78-B5DB-4723-A001-3900F6FCEA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051018"/>
              </p:ext>
            </p:extLst>
          </p:nvPr>
        </p:nvGraphicFramePr>
        <p:xfrm>
          <a:off x="838200" y="1825625"/>
          <a:ext cx="10515600" cy="446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021">
                  <a:extLst>
                    <a:ext uri="{9D8B030D-6E8A-4147-A177-3AD203B41FA5}">
                      <a16:colId xmlns:a16="http://schemas.microsoft.com/office/drawing/2014/main" val="4088195495"/>
                    </a:ext>
                  </a:extLst>
                </a:gridCol>
                <a:gridCol w="4714043">
                  <a:extLst>
                    <a:ext uri="{9D8B030D-6E8A-4147-A177-3AD203B41FA5}">
                      <a16:colId xmlns:a16="http://schemas.microsoft.com/office/drawing/2014/main" val="939690872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2125287965"/>
                    </a:ext>
                  </a:extLst>
                </a:gridCol>
                <a:gridCol w="2103268">
                  <a:extLst>
                    <a:ext uri="{9D8B030D-6E8A-4147-A177-3AD203B41FA5}">
                      <a16:colId xmlns:a16="http://schemas.microsoft.com/office/drawing/2014/main" val="3246754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正则表达式字符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应用举例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匹配的字符串举例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9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与字符串开始的位置匹配，不消耗任何字符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a2c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与字符串结束的位置匹配，不消耗任何字符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1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与字符串开始的位置匹配，不消耗任何字符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在多行模式中，匹配每一行开头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8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与字符串结束的位置匹配，不消耗任何字符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在多行模式中，匹配每一行末尾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a\Sc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9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匹配一个单词的开始处和结束处，不消耗任何字符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不允许是单词的开始处和结束处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a\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9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3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D5FC1-A491-45E4-910C-4D4E6D1D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</a:t>
            </a:r>
            <a:r>
              <a:rPr lang="zh-CN" altLang="en-US" dirty="0"/>
              <a:t>规则举例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D7903-9C7A-4C7D-8D3A-2286F341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[1 − 9]\d ∗ </a:t>
            </a:r>
          </a:p>
          <a:p>
            <a:r>
              <a:rPr lang="en-US" altLang="zh-CN" dirty="0"/>
              <a:t>−[1 − 9]\d ∗ </a:t>
            </a:r>
          </a:p>
          <a:p>
            <a:r>
              <a:rPr lang="en-US" altLang="zh-CN" dirty="0"/>
              <a:t>−? [1 − 9]\d ∗ |0 </a:t>
            </a:r>
          </a:p>
          <a:p>
            <a:r>
              <a:rPr lang="en-US" altLang="zh-CN" dirty="0"/>
              <a:t>−? (0|([1 − 9]\d ∗))\.(\d+)</a:t>
            </a:r>
          </a:p>
          <a:p>
            <a:r>
              <a:rPr lang="en-US" altLang="zh-CN" dirty="0"/>
              <a:t>[+-]?(0|([1 − 9]\d ∗))(\.\d+)?</a:t>
            </a:r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：如何匹配换行符</a:t>
            </a:r>
            <a:r>
              <a:rPr lang="en-US" altLang="zh-CN" dirty="0"/>
              <a:t>”\n”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：如何匹配反斜杠</a:t>
            </a:r>
            <a:r>
              <a:rPr lang="en-US" altLang="zh-CN" dirty="0"/>
              <a:t>”\”</a:t>
            </a:r>
            <a:r>
              <a:rPr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F150B8-D91F-4474-8FC9-FDF724AE9070}"/>
              </a:ext>
            </a:extLst>
          </p:cNvPr>
          <p:cNvSpPr txBox="1"/>
          <p:nvPr/>
        </p:nvSpPr>
        <p:spPr>
          <a:xfrm>
            <a:off x="7759083" y="1576795"/>
            <a:ext cx="3222595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正整数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负整数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整数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小数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可带正负号的实数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EB70-8684-46E1-8B8E-4C9D7304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 </a:t>
            </a:r>
            <a:r>
              <a:rPr lang="en-US" altLang="zh-CN" dirty="0"/>
              <a:t>– </a:t>
            </a:r>
            <a:r>
              <a:rPr lang="zh-CN" altLang="en-US" dirty="0"/>
              <a:t>贪婪模式和非贪婪模式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2B562-6E11-473B-B1D0-76C06EC3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  <a:r>
              <a:rPr lang="en-US" altLang="zh-CN" dirty="0"/>
              <a:t>+</a:t>
            </a:r>
            <a:r>
              <a:rPr lang="zh-CN" altLang="en-US" dirty="0"/>
              <a:t>，*，</a:t>
            </a:r>
            <a:r>
              <a:rPr lang="en-US" altLang="zh-CN" dirty="0"/>
              <a:t>?</a:t>
            </a:r>
            <a:r>
              <a:rPr lang="zh-CN" altLang="en-US" dirty="0"/>
              <a:t>，</a:t>
            </a:r>
            <a:r>
              <a:rPr lang="en-US" altLang="zh-CN" dirty="0"/>
              <a:t>{m, n}</a:t>
            </a:r>
            <a:r>
              <a:rPr lang="zh-CN" altLang="en-US" dirty="0"/>
              <a:t>默认匹配尽可能长的字符串（贪婪模式）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+</a:t>
            </a:r>
            <a:r>
              <a:rPr lang="zh-CN" altLang="en-US" dirty="0"/>
              <a:t>，*，</a:t>
            </a:r>
            <a:r>
              <a:rPr lang="en-US" altLang="zh-CN" dirty="0"/>
              <a:t>?</a:t>
            </a:r>
            <a:r>
              <a:rPr lang="zh-CN" altLang="en-US" dirty="0"/>
              <a:t>，</a:t>
            </a:r>
            <a:r>
              <a:rPr lang="en-US" altLang="zh-CN" dirty="0"/>
              <a:t>{m, n}</a:t>
            </a:r>
            <a:r>
              <a:rPr lang="zh-CN" altLang="en-US" dirty="0"/>
              <a:t>后面加</a:t>
            </a:r>
            <a:r>
              <a:rPr lang="en-US" altLang="zh-CN" dirty="0"/>
              <a:t>?</a:t>
            </a:r>
            <a:r>
              <a:rPr lang="zh-CN" altLang="en-US" dirty="0"/>
              <a:t>匹配尽可能短的字符串（非贪婪模式）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379AC7-A06B-4BA3-9B7E-B9730127B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158555"/>
              </p:ext>
            </p:extLst>
          </p:nvPr>
        </p:nvGraphicFramePr>
        <p:xfrm>
          <a:off x="838200" y="2970842"/>
          <a:ext cx="10515600" cy="138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209">
                  <a:extLst>
                    <a:ext uri="{9D8B030D-6E8A-4147-A177-3AD203B41FA5}">
                      <a16:colId xmlns:a16="http://schemas.microsoft.com/office/drawing/2014/main" val="939690872"/>
                    </a:ext>
                  </a:extLst>
                </a:gridCol>
                <a:gridCol w="3524209">
                  <a:extLst>
                    <a:ext uri="{9D8B030D-6E8A-4147-A177-3AD203B41FA5}">
                      <a16:colId xmlns:a16="http://schemas.microsoft.com/office/drawing/2014/main" val="2125287965"/>
                    </a:ext>
                  </a:extLst>
                </a:gridCol>
                <a:gridCol w="3467182">
                  <a:extLst>
                    <a:ext uri="{9D8B030D-6E8A-4147-A177-3AD203B41FA5}">
                      <a16:colId xmlns:a16="http://schemas.microsoft.com/office/drawing/2014/main" val="3246754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待匹配的字符串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匹配的结果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9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&lt;p&gt;.*&lt;/p&gt;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&lt;p&gt;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/>
                        <a:t>&lt;/p&gt;&lt;p&gt;</a:t>
                      </a:r>
                      <a:r>
                        <a:rPr lang="zh-CN" altLang="en-US" dirty="0"/>
                        <a:t>概论</a:t>
                      </a:r>
                      <a:r>
                        <a:rPr lang="en-US" altLang="zh-CN" dirty="0"/>
                        <a:t>&lt;/p&gt;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&lt;p&gt;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/>
                        <a:t>&lt;/p&gt;&lt;p&gt;</a:t>
                      </a:r>
                      <a:r>
                        <a:rPr lang="zh-CN" altLang="en-US" dirty="0"/>
                        <a:t>概论</a:t>
                      </a:r>
                      <a:r>
                        <a:rPr lang="en-US" altLang="zh-CN" dirty="0"/>
                        <a:t>&lt;/p&gt;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6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&lt;p&gt;.*?&lt;/p&gt;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&lt;p&gt;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/>
                        <a:t>&lt;/p&gt;&lt;p&gt;</a:t>
                      </a:r>
                      <a:r>
                        <a:rPr lang="zh-CN" altLang="en-US" dirty="0"/>
                        <a:t>概论</a:t>
                      </a:r>
                      <a:r>
                        <a:rPr lang="en-US" altLang="zh-CN" dirty="0"/>
                        <a:t>&lt;/p&gt;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&lt;p&gt;</a:t>
                      </a:r>
                      <a:r>
                        <a:rPr lang="zh-CN" altLang="en-US" dirty="0"/>
                        <a:t>计算</a:t>
                      </a:r>
                      <a:r>
                        <a:rPr lang="en-US" altLang="zh-CN" dirty="0"/>
                        <a:t>&lt;/p&gt;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1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5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1274</Words>
  <Application>Microsoft Office PowerPoint</Application>
  <PresentationFormat>宽屏</PresentationFormat>
  <Paragraphs>212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Helvetica Neue</vt:lpstr>
      <vt:lpstr>等线</vt:lpstr>
      <vt:lpstr>等线 Light</vt:lpstr>
      <vt:lpstr>Arial</vt:lpstr>
      <vt:lpstr>Office 主题​​</vt:lpstr>
      <vt:lpstr>Python 正则表达式和 图形化界面设计</vt:lpstr>
      <vt:lpstr>Python 正则表达式</vt:lpstr>
      <vt:lpstr>正则表达式简介</vt:lpstr>
      <vt:lpstr>正则表达式 – 字符规则</vt:lpstr>
      <vt:lpstr>正则表达式 – 数量词字符</vt:lpstr>
      <vt:lpstr>正则表达式 – 预定义字符</vt:lpstr>
      <vt:lpstr>正则表达式 – 字符边界</vt:lpstr>
      <vt:lpstr>正则表达式 – 规则举例</vt:lpstr>
      <vt:lpstr>正则表达式 – 贪婪模式和非贪婪模式</vt:lpstr>
      <vt:lpstr>正则表达式 – Python 中 re 库的使用</vt:lpstr>
      <vt:lpstr>正则表达式 – Python 中 re 库的使用</vt:lpstr>
      <vt:lpstr>正则表达式 – Python 中 re 库的使用</vt:lpstr>
      <vt:lpstr>正则表达式 – 分组</vt:lpstr>
      <vt:lpstr>正则表达式 – 分组</vt:lpstr>
      <vt:lpstr>正则表达式 – Python 中 re 库的使用</vt:lpstr>
      <vt:lpstr>正则表达式 – 字符边界使用举例</vt:lpstr>
      <vt:lpstr>正则表达式 – 贪婪模式使用举例</vt:lpstr>
      <vt:lpstr>参考链接</vt:lpstr>
      <vt:lpstr>Python 图形化界面设计</vt:lpstr>
      <vt:lpstr>Python 常用图形化设计库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正则表达式和 图形化界面设计</dc:title>
  <dc:creator>许 瑞晗</dc:creator>
  <cp:lastModifiedBy>许 瑞晗</cp:lastModifiedBy>
  <cp:revision>103</cp:revision>
  <dcterms:created xsi:type="dcterms:W3CDTF">2020-11-06T04:53:27Z</dcterms:created>
  <dcterms:modified xsi:type="dcterms:W3CDTF">2020-11-06T08:46:39Z</dcterms:modified>
</cp:coreProperties>
</file>