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64" r:id="rId15"/>
    <p:sldId id="267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6" r:id="rId26"/>
    <p:sldId id="284" r:id="rId27"/>
    <p:sldId id="283" r:id="rId28"/>
    <p:sldId id="290" r:id="rId29"/>
    <p:sldId id="291" r:id="rId30"/>
    <p:sldId id="288" r:id="rId31"/>
    <p:sldId id="287" r:id="rId32"/>
    <p:sldId id="29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F31DE-596A-43DF-A1A8-93F4D29B6266}" type="datetimeFigureOut">
              <a:rPr lang="zh-CN" altLang="en-US" smtClean="0"/>
              <a:t>2020/12/18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B285-CA1F-412A-862C-2DE0903D4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0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93573-92DB-4F0B-9A49-B60B7DBE6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895AEA-4B93-497C-B971-6EB37531C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C7977-F879-49C8-AA79-B7AC6E4C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89171D-B0E9-4364-8C4A-76B31365A9AC}" type="datetime1">
              <a:rPr lang="zh-CN" altLang="en-US" smtClean="0"/>
              <a:t>2020/12/18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7EB10-0472-4167-BB2A-9C24FFF0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BA243-AA33-4B3F-81F8-B16F094F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87C4-F0FA-4091-A9E4-60BD3589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38B3D-21DD-4335-A263-BF4AC71C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C2362-11D5-4487-BE40-AED813C9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9DE20-C6AF-4BB5-8C6D-97B32404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9E681-5927-452A-ADC8-A4201C332E0A}" type="datetime1">
              <a:rPr lang="zh-CN" altLang="en-US" smtClean="0"/>
              <a:t>2020/12/18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1C534-1654-417A-B408-E92A75F6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A09D-843E-44C4-822D-A3EA5BB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87C4-F0FA-4091-A9E4-60BD3589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8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B4452B-7DD8-463C-BFFD-C3F295929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C0EDC-638D-41DC-BC32-6FF299669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1D1B8-DA9F-41B9-BCDB-35554BB1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DF049-3A29-4546-A203-2287EE51CD96}" type="datetime1">
              <a:rPr lang="zh-CN" altLang="en-US" smtClean="0"/>
              <a:t>2020/12/18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9D789-7DCD-4569-AB48-1A74FC4C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FE564-14A1-4634-99C3-86E1CFBC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87C4-F0FA-4091-A9E4-60BD3589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6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9CF23-A483-4707-BC0E-8A73DDFB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1F47-C018-4C47-8685-4FF0D5A16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EA70A-37F4-4A06-9A1D-8437D324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C796DD-2E90-4E49-8ACA-76686F7721A8}" type="datetime1">
              <a:rPr lang="zh-CN" altLang="en-US" smtClean="0"/>
              <a:t>2020/12/18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94190-8E87-4362-9496-F6769D32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A15CC-FD98-478C-A9D0-6D235379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87C4-F0FA-4091-A9E4-60BD3589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1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1C07-8966-48D1-AD4A-539455AE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989834-2A90-4810-9C52-A3F955B6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B128A-9CBC-4371-A243-8A135C23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850492-91AB-47F7-BF81-1537086434B2}" type="datetime1">
              <a:rPr lang="zh-CN" altLang="en-US" smtClean="0"/>
              <a:t>2020/12/18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42B11-DCFC-4929-AF83-85149BA7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1C5C2-57C4-4543-BCC4-8BB37EEB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87C4-F0FA-4091-A9E4-60BD3589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8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C6A4D-DB11-47AB-A579-63446D8B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7891F-6F59-4C85-A0F1-12BF02DFF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E9D6B-D5C4-4399-929A-72B6EFA53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0B531-00A8-489B-8111-9F66071F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4251FF-2E1E-43D2-8C93-16FA16A59686}" type="datetime1">
              <a:rPr lang="zh-CN" altLang="en-US" smtClean="0"/>
              <a:t>2020/12/18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5B566-BED1-4781-B4C8-76838441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3A4FE-4298-4B9A-AA15-0309675C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87C4-F0FA-4091-A9E4-60BD3589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07C6-8943-44EA-95E6-48375055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771BE-2F56-4F07-9947-47524E49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2D5D44-D116-4012-BAEB-F82670B8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306045-D043-41B4-BDF6-FDA8BFFFE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62F336-0D8C-4A4D-A537-6C39E849B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C4B850-2824-4235-9790-63ADD422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85D23E-5DE9-4421-93EF-B16553FDBAD8}" type="datetime1">
              <a:rPr lang="zh-CN" altLang="en-US" smtClean="0"/>
              <a:t>2020/12/18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DE8902-F181-4A25-B4C0-B53A8983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90787F-8028-49D3-AFCC-57ECD2D5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87C4-F0FA-4091-A9E4-60BD3589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4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ED103-F66E-4747-8547-D7C0951F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B8708D4-C870-4F08-A53F-CEB174EB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CD7E2D-57D5-43B4-AC67-00365A58AE5D}" type="datetime1">
              <a:rPr lang="zh-CN" altLang="en-US" smtClean="0"/>
              <a:t>2020/12/18 Friday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CDEB32E-1C80-4537-BB6E-BF589F42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3F7170C-017B-454C-8E6A-40B2C8A7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87C4-F0FA-4091-A9E4-60BD3589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F3C7BC-A3A9-45DC-92ED-15122092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654F9-DB7B-4FAC-893F-0B9A8152C182}" type="datetime1">
              <a:rPr lang="zh-CN" altLang="en-US" smtClean="0"/>
              <a:t>2020/12/18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11F6E4-9DD4-4C7D-9DFB-6A7F9B6E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FF325-DA81-4301-A603-C6CACBCA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87C4-F0FA-4091-A9E4-60BD3589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1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E945D-CC5A-4089-9052-741F79B9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95B9D-E549-4B62-92FC-84CE7332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D3D13-43A8-4340-BDD3-62D825A4E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9478F-B62F-4437-9A95-C8EDE425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743CE-3B8C-4793-9931-2C45784D78AB}" type="datetime1">
              <a:rPr lang="zh-CN" altLang="en-US" smtClean="0"/>
              <a:t>2020/12/18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E6239-352A-497B-8255-150E536F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AB829-0636-4128-B847-26294C51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87C4-F0FA-4091-A9E4-60BD3589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8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4F816-8BD3-44D8-A131-684FB3D2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55C866-6B19-45F5-B858-F957977B0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E3A7D-B83B-4520-8436-D3DE3642C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93A5E-D088-42E8-8853-0676CBD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84DC28-30A4-4422-8F1F-F9C981DAA31D}" type="datetime1">
              <a:rPr lang="zh-CN" altLang="en-US" smtClean="0"/>
              <a:t>2020/12/18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FCB95-E8DE-40DA-B43C-DC87E4AA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D9D23-B6C4-4696-A502-24AD9450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87C4-F0FA-4091-A9E4-60BD3589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4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969A98-3E71-4A6D-A6FE-1D9A0AB1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4CFA1-3CC1-4FB2-9FF9-399ED3C9F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720A6-F9F1-4DCA-9528-8E9C744BC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CD65C-9DEF-424A-A65E-431A19BDB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87C4-F0FA-4091-A9E4-60BD3589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94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zhuanlan.zhihu.com/p/26680599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zhuanlan.zhihu.com/p/13005840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Most-commonly-used-windows-Hamming-window-dashed-line-Hanning-window-continuous_fig2_224697167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hyperlink" Target="https://www.researchgate.net/figure/Spectrum-of-a-rectangular-window-and-a-Hamming-window_fig4_28128433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16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media" Target="../media/media3.wav"/><Relationship Id="rId7" Type="http://schemas.openxmlformats.org/officeDocument/2006/relationships/image" Target="../media/image17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D3B0C-5B46-47B8-A615-3CEBED97E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103" y="1657430"/>
            <a:ext cx="10275794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Introduction to Discrete Fourier Transform</a:t>
            </a:r>
            <a:br>
              <a:rPr lang="en-US" altLang="zh-CN" sz="4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dirty="0"/>
              <a:t>离散傅里叶变换简介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C43B1E-29BE-44BD-ACE2-A71FE60CB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316"/>
            <a:ext cx="9144000" cy="229548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600" dirty="0"/>
              <a:t>陈代超，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chendaichao@pku.edu.cn</a:t>
            </a:r>
          </a:p>
          <a:p>
            <a:endParaRPr lang="en-US" altLang="zh-CN" sz="100" dirty="0"/>
          </a:p>
          <a:p>
            <a:r>
              <a:rPr lang="zh-CN" altLang="en-US" sz="2300" dirty="0">
                <a:latin typeface="华文仿宋" panose="02010600040101010101" pitchFamily="2" charset="-122"/>
                <a:ea typeface="华文仿宋" panose="02010600040101010101" pitchFamily="2" charset="-122"/>
              </a:rPr>
              <a:t>北京大学   信息科学技术学院</a:t>
            </a:r>
            <a:endParaRPr lang="en-US" altLang="zh-CN" sz="23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2020.12.18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24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D32FD45-60E4-4015-A1C4-B05CFE7357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中三角波的正交性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D32FD45-60E4-4015-A1C4-B05CFE735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551A43-B074-4D41-9527-C90D3C58D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8273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这些三角波中：</a:t>
                </a:r>
                <a:endParaRPr lang="en-US" altLang="zh-CN" dirty="0"/>
              </a:p>
              <a:p>
                <a:r>
                  <a:rPr lang="zh-CN" altLang="en-US" dirty="0"/>
                  <a:t>不同的</a:t>
                </a:r>
                <a:r>
                  <a:rPr lang="en-US" altLang="zh-CN" dirty="0"/>
                  <a:t>cos</a:t>
                </a:r>
                <a:r>
                  <a:rPr lang="zh-CN" altLang="en-US" dirty="0"/>
                  <a:t>波之间正交，即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不同的</a:t>
                </a:r>
                <a:r>
                  <a:rPr lang="en-US" altLang="zh-CN" dirty="0"/>
                  <a:t>sin</a:t>
                </a:r>
                <a:r>
                  <a:rPr lang="zh-CN" altLang="en-US" dirty="0"/>
                  <a:t>波之间正交，即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cos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sin</a:t>
                </a:r>
                <a:r>
                  <a:rPr lang="zh-CN" altLang="en-US" dirty="0"/>
                  <a:t>波之间正交，即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/2,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551A43-B074-4D41-9527-C90D3C58D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8273" cy="4530725"/>
              </a:xfrm>
              <a:blipFill>
                <a:blip r:embed="rId3"/>
                <a:stretch>
                  <a:fillRect l="-1096" t="-2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B4989-C2FF-4DCB-B99C-6FBDC5AC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证明方法：积化和差公式。</a:t>
            </a:r>
          </a:p>
        </p:txBody>
      </p:sp>
    </p:spTree>
    <p:extLst>
      <p:ext uri="{BB962C8B-B14F-4D97-AF65-F5344CB8AC3E}">
        <p14:creationId xmlns:p14="http://schemas.microsoft.com/office/powerpoint/2010/main" val="218651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D30F4-7AE3-4FD0-958D-64EA265D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F0979B-BF77-4FB9-B394-CDF34B91B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&lt;4</m:t>
                        </m:r>
                      </m:sub>
                      <m:sup/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=(1, 1, 1, 1)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&lt;4</m:t>
                        </m:r>
                      </m:sub>
                      <m:sup/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(1, 0, −1, 0)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&lt;4</m:t>
                        </m:r>
                      </m:sub>
                      <m:sup/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=(1, −1, 1, −1)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&lt;4</m:t>
                        </m:r>
                      </m:sub>
                      <m:sup/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=(0, 1, 0, −1)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F0979B-BF77-4FB9-B394-CDF34B91B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BE25F0-B118-4FC0-8559-A1AF9AF6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81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CC018-29DD-451D-B6B1-D6841B4B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离散傅里叶变换：初级版本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0F9B94-983E-4FC9-BF00-E4AB77D25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先归一化，得到一组标准正交基。</a:t>
                </a:r>
                <a:endParaRPr lang="en-US" altLang="zh-CN" dirty="0"/>
              </a:p>
              <a:p>
                <a:r>
                  <a:rPr lang="zh-CN" altLang="en-US" dirty="0"/>
                  <a:t>将信号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在这组正交基下表出。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和每一个基的内积：得到表出系数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zh-CN" altLang="en-US" dirty="0"/>
                  <a:t>“某个频率成分的贡献”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于是：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0F9B94-983E-4FC9-BF00-E4AB77D25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页脚占位符 3">
                <a:extLst>
                  <a:ext uri="{FF2B5EF4-FFF2-40B4-BE49-F238E27FC236}">
                    <a16:creationId xmlns:a16="http://schemas.microsoft.com/office/drawing/2014/main" id="{7E900655-7C6E-4B0B-BBA8-6C849CB602DE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为奇数，边界略有不同。</a:t>
                </a:r>
              </a:p>
            </p:txBody>
          </p:sp>
        </mc:Choice>
        <mc:Fallback xmlns="">
          <p:sp>
            <p:nvSpPr>
              <p:cNvPr id="4" name="页脚占位符 3">
                <a:extLst>
                  <a:ext uri="{FF2B5EF4-FFF2-40B4-BE49-F238E27FC236}">
                    <a16:creationId xmlns:a16="http://schemas.microsoft.com/office/drawing/2014/main" id="{7E900655-7C6E-4B0B-BBA8-6C849CB60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blipFill>
                <a:blip r:embed="rId3"/>
                <a:stretch>
                  <a:fillRect l="-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82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CC018-29DD-451D-B6B1-D6841B4B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离散傅里叶变换：初级版本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0F9B94-983E-4FC9-BF00-E4AB77D25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1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对第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个（非直流）频率成分，其贡献是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这其实可以可以合并成一个三角波：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（其中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一起，表示了该频率成分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贡献</a:t>
                </a:r>
                <a:r>
                  <a:rPr lang="zh-CN" altLang="en-US" dirty="0"/>
                  <a:t>的幅值和相位。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0F9B94-983E-4FC9-BF00-E4AB77D25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1010"/>
              </a:xfrm>
              <a:blipFill>
                <a:blip r:embed="rId2"/>
                <a:stretch>
                  <a:fillRect l="-1217" t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34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C3275-DCA3-40E4-A248-A7D33BA5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寻找更加紧凑的形式：复信号和复空间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6919CC-BE47-4712-B42A-8D046698F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任一复数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zh-CN" altLang="en-US" dirty="0"/>
                  <a:t>都可以写成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b="0" dirty="0"/>
                  <a:t>模长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/>
                  <a:t>, </a:t>
                </a:r>
              </a:p>
              <a:p>
                <a:pPr lvl="1"/>
                <a:r>
                  <a:rPr lang="zh-CN" altLang="en-US" b="0" dirty="0"/>
                  <a:t>幅角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复数乘法：模长相乘，幅角相加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用复数表示一个信号的幅值和相位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幅值：复数在复平面上的模长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相位：复数在复平面上的幅角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6919CC-BE47-4712-B42A-8D046698F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043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35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4AAE0-8324-4A71-99EB-90125A98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寻找更加紧凑的形式：复信号和复空间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F3E6D5-1285-4033-8410-7706469F1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0840"/>
              </a:xfrm>
            </p:spPr>
            <p:txBody>
              <a:bodyPr/>
              <a:lstStyle/>
              <a:p>
                <a:r>
                  <a:rPr lang="zh-CN" altLang="en-US" dirty="0"/>
                  <a:t>对复数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前者乘后者共轭：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i="1" dirty="0"/>
              </a:p>
              <a:p>
                <a:pPr lvl="1"/>
                <a:r>
                  <a:rPr lang="zh-CN" altLang="en-US" dirty="0"/>
                  <a:t>结果的幅角：两个复数的幅角之差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每一维都是复数）：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</m:sSub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sup>
                        </m:sSubSup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之间的标准内积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为实向量，则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对于复数的情形，求和项中还需要考虑幅角差异的影响。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F3E6D5-1285-4033-8410-7706469F1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0840"/>
              </a:xfrm>
              <a:blipFill>
                <a:blip r:embed="rId2"/>
                <a:stretch>
                  <a:fillRect l="-1043" t="-1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0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9FC7C71-B445-4130-9967-2C5909E497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复空间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中的三角波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9FC7C71-B445-4130-9967-2C5909E49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5FF2FF-EF7A-4F56-8C37-5E73A8231E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复三角波：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1, 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=0, 1, …,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它们在时刻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dirty="0"/>
                  <a:t>的采样为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=0, 1, …,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5FF2FF-EF7A-4F56-8C37-5E73A8231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页脚占位符 3">
                <a:extLst>
                  <a:ext uri="{FF2B5EF4-FFF2-40B4-BE49-F238E27FC236}">
                    <a16:creationId xmlns:a16="http://schemas.microsoft.com/office/drawing/2014/main" id="{D759D325-6329-4C67-84A3-797ED2C45F22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的奇偶不影响结论。</a:t>
                </a:r>
              </a:p>
            </p:txBody>
          </p:sp>
        </mc:Choice>
        <mc:Fallback xmlns="">
          <p:sp>
            <p:nvSpPr>
              <p:cNvPr id="4" name="页脚占位符 3">
                <a:extLst>
                  <a:ext uri="{FF2B5EF4-FFF2-40B4-BE49-F238E27FC236}">
                    <a16:creationId xmlns:a16="http://schemas.microsoft.com/office/drawing/2014/main" id="{D759D325-6329-4C67-84A3-797ED2C45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blipFill>
                <a:blip r:embed="rId4"/>
                <a:stretch>
                  <a:fillRect l="-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85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568D9F-8608-4A98-B94C-1AC292236F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复空间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中的标准正交基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568D9F-8608-4A98-B94C-1AC292236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36174F-BB22-472C-AEEC-73AB1D163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99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容易证明：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=0,1,…,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中的一组标准正交基。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看成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/>
                  <a:t>中的信号，在这组基下表出。</a:t>
                </a:r>
                <a:endParaRPr lang="en-US" altLang="zh-CN" dirty="0"/>
              </a:p>
              <a:p>
                <a:r>
                  <a:rPr lang="zh-CN" altLang="en-US" dirty="0"/>
                  <a:t>求表出系数（第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个频率成分的贡献）：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是个复数值（包含了幅值和相位信息）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36174F-BB22-472C-AEEC-73AB1D163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9987"/>
              </a:xfrm>
              <a:blipFill>
                <a:blip r:embed="rId3"/>
                <a:stretch>
                  <a:fillRect l="-1217" t="-769" b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63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568D9F-8608-4A98-B94C-1AC292236F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复空间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中的标准正交基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568D9F-8608-4A98-B94C-1AC292236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36174F-BB22-472C-AEEC-73AB1D163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9987"/>
              </a:xfrm>
            </p:spPr>
            <p:txBody>
              <a:bodyPr/>
              <a:lstStyle/>
              <a:p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看成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/>
                  <a:t>中的信号，在这组基下表出。</a:t>
                </a:r>
                <a:endParaRPr lang="en-US" altLang="zh-CN" dirty="0"/>
              </a:p>
              <a:p>
                <a:r>
                  <a:rPr lang="zh-CN" altLang="en-US" dirty="0"/>
                  <a:t>从表出系数中恢复原信号：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rad>
                                </m:den>
                              </m:f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</m:sSub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36174F-BB22-472C-AEEC-73AB1D163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9987"/>
              </a:xfrm>
              <a:blipFill>
                <a:blip r:embed="rId3"/>
                <a:stretch>
                  <a:fillRect l="-1217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49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712B2-8B4B-441B-9B44-E537C2AE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D89054-5360-450E-91BF-9049475D9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正变换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逆变换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D89054-5360-450E-91BF-9049475D9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1C819-B1D4-4206-B1F9-A8392A7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41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C93B-DAF3-4217-B199-F23C8B76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什么是信号（</a:t>
            </a:r>
            <a:r>
              <a:rPr lang="en-US" altLang="zh-CN" dirty="0"/>
              <a:t>signal</a:t>
            </a:r>
            <a:r>
              <a:rPr lang="zh-CN" altLang="en-US" dirty="0"/>
              <a:t>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08A6D-122E-42F1-920E-932B8BDA3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脑电图</a:t>
            </a:r>
            <a:r>
              <a:rPr lang="en-US" altLang="zh-CN" sz="2000" baseline="30000" dirty="0"/>
              <a:t>*</a:t>
            </a:r>
            <a:r>
              <a:rPr lang="en-US" altLang="zh-CN" sz="2000" dirty="0"/>
              <a:t>			      </a:t>
            </a:r>
            <a:r>
              <a:rPr lang="zh-CN" altLang="en-US" sz="2000" dirty="0"/>
              <a:t>语音信号</a:t>
            </a:r>
            <a:r>
              <a:rPr lang="en-US" altLang="zh-CN" sz="2000" baseline="30000" dirty="0"/>
              <a:t>**</a:t>
            </a:r>
            <a:r>
              <a:rPr lang="en-US" altLang="zh-CN" sz="2000" dirty="0"/>
              <a:t> 		      </a:t>
            </a:r>
            <a:r>
              <a:rPr lang="zh-CN" altLang="en-US" sz="2000" dirty="0"/>
              <a:t>图像</a:t>
            </a:r>
            <a:r>
              <a:rPr lang="zh-CN" altLang="en-US" sz="2000" baseline="30000" dirty="0"/>
              <a:t>***</a:t>
            </a:r>
            <a:r>
              <a:rPr lang="en-US" altLang="zh-CN" sz="2000" dirty="0"/>
              <a:t>		</a:t>
            </a:r>
            <a:r>
              <a:rPr lang="zh-CN" altLang="en-US" sz="2000" dirty="0"/>
              <a:t>气温分布</a:t>
            </a:r>
            <a:r>
              <a:rPr lang="en-US" altLang="zh-CN" sz="2000" baseline="30000" dirty="0"/>
              <a:t>****</a:t>
            </a:r>
            <a:endParaRPr lang="zh-CN" altLang="en-US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7AC0F1-37A9-494F-B893-A1883FF2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24354"/>
            <a:ext cx="7315200" cy="597122"/>
          </a:xfrm>
        </p:spPr>
        <p:txBody>
          <a:bodyPr/>
          <a:lstStyle/>
          <a:p>
            <a:r>
              <a:rPr lang="zh-CN" altLang="en-US" dirty="0"/>
              <a:t>* 图片来源：</a:t>
            </a:r>
            <a:r>
              <a:rPr lang="en-US" altLang="zh-CN" dirty="0">
                <a:hlinkClick r:id="rId2"/>
              </a:rPr>
              <a:t>https://zhuanlan.zhihu.com/p/130058409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** 图片来源：</a:t>
            </a:r>
            <a:r>
              <a:rPr lang="en-US" altLang="zh-CN" dirty="0">
                <a:hlinkClick r:id="rId3"/>
              </a:rPr>
              <a:t>https://zhuanlan.zhihu.com/p/26680599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*** Lena</a:t>
            </a:r>
            <a:r>
              <a:rPr lang="zh-CN" altLang="en-US" dirty="0"/>
              <a:t>图，在图像处理中经常作为例子。</a:t>
            </a:r>
            <a:endParaRPr lang="en-US" altLang="zh-CN" dirty="0"/>
          </a:p>
          <a:p>
            <a:r>
              <a:rPr lang="en-US" altLang="zh-CN" dirty="0"/>
              <a:t>**** </a:t>
            </a:r>
            <a:r>
              <a:rPr lang="zh-CN" altLang="en-US" dirty="0"/>
              <a:t>图片来源：</a:t>
            </a:r>
            <a:r>
              <a:rPr lang="en-US" altLang="zh-CN" dirty="0"/>
              <a:t>https://www.sohu.com/a/300277399_794891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E88E81-67F0-40DC-8D0C-82744996F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08" y="2287085"/>
            <a:ext cx="2901674" cy="19446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B08D92-FB96-4B9B-8B94-468C8FE9C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17" y="2287084"/>
            <a:ext cx="2523128" cy="19415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6947DC-ACCE-4843-9B49-C0F0438DC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80" y="2287084"/>
            <a:ext cx="1941572" cy="19415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E7C535B1-3A09-4613-A46C-5E6B61ECFA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26456"/>
                <a:ext cx="10515600" cy="1519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信号：携带信息的一元或多元函数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一维信号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：如语音、多天的气温记录</a:t>
                </a:r>
                <a:r>
                  <a:rPr lang="en-US" altLang="zh-CN" dirty="0"/>
                  <a:t>……</a:t>
                </a:r>
              </a:p>
              <a:p>
                <a:pPr lvl="1"/>
                <a:r>
                  <a:rPr lang="zh-CN" altLang="en-US" dirty="0"/>
                  <a:t>二维信号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如图片、某一</a:t>
                </a:r>
                <a:r>
                  <a:rPr lang="zh-CN" altLang="en-US" dirty="0" smtClean="0"/>
                  <a:t>时刻气温分布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E7C535B1-3A09-4613-A46C-5E6B61ECF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6456"/>
                <a:ext cx="10515600" cy="1519925"/>
              </a:xfrm>
              <a:prstGeom prst="rect">
                <a:avLst/>
              </a:prstGeom>
              <a:blipFill>
                <a:blip r:embed="rId7"/>
                <a:stretch>
                  <a:fillRect l="-1043" t="-7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CA1E847B-28B7-490E-AB7B-7AE0F0BA2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38" y="2282522"/>
            <a:ext cx="2695944" cy="194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3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712B2-8B4B-441B-9B44-E537C2AE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D89054-5360-450E-91BF-9049475D9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正变换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逆变换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更加常用的形式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D89054-5360-450E-91BF-9049475D9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1C819-B1D4-4206-B1F9-A8392A7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99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9CFB9-7C6E-4711-9F46-67A6F9E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B175D6-57D9-4F40-B3EF-696B9A2887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（第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个频率分量的贡献），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称作离散信号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的离散频谱。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看待信号的两种视角：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时域：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频域：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B175D6-57D9-4F40-B3EF-696B9A288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2A9C0-F66B-4532-B170-B2ED3F9C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89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BD5E4-75C1-4A2B-BE85-B28AE903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离散傅里叶变换的实现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07DDBF-0328-4671-B110-C6C340448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直接的实现：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快速傅里叶变换（</a:t>
                </a:r>
                <a:r>
                  <a:rPr lang="en-US" altLang="zh-CN" dirty="0"/>
                  <a:t>Fast Fourier Transform, FFT</a:t>
                </a:r>
                <a:r>
                  <a:rPr lang="zh-CN" altLang="en-US" dirty="0"/>
                  <a:t>）算法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分治法，时间复杂度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因此，时域上的</a:t>
                </a:r>
                <a:r>
                  <a:rPr lang="zh-CN" altLang="en-US" b="1" dirty="0"/>
                  <a:t>卷积</a:t>
                </a:r>
                <a:r>
                  <a:rPr lang="zh-CN" altLang="en-US" dirty="0"/>
                  <a:t>运算 在频域上的表现，为频谱逐点</a:t>
                </a:r>
                <a:r>
                  <a:rPr lang="zh-CN" altLang="en-US" b="1" dirty="0"/>
                  <a:t>相乘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于是可以用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来加速卷积运算。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信息学竞赛常用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07DDBF-0328-4671-B110-C6C340448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57A2EB-47D0-48D1-B38A-5BFA79EF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49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时谱图（</a:t>
            </a:r>
            <a:r>
              <a:rPr lang="en-US" altLang="zh-CN" dirty="0"/>
              <a:t>spectrogram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傅里叶变换其实假定了信号是平稳（</a:t>
                </a:r>
                <a:r>
                  <a:rPr lang="en-US" altLang="zh-CN" dirty="0"/>
                  <a:t>stationary</a:t>
                </a:r>
                <a:r>
                  <a:rPr lang="zh-CN" altLang="en-US" dirty="0"/>
                  <a:t>）的，因此用幅值和频率不变的一组三角波来表出原信号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但现实中的信号往往并不平稳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假定局部平稳，不断地对一个滑动窗口内的信号用</a:t>
                </a:r>
                <a:r>
                  <a:rPr lang="en-US" altLang="zh-CN" dirty="0"/>
                  <a:t>DFT</a:t>
                </a:r>
                <a:r>
                  <a:rPr lang="zh-CN" altLang="en-US" dirty="0"/>
                  <a:t>求频谱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参数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窗口宽度；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  </a:t>
                </a:r>
                <a:r>
                  <a:rPr lang="en-US" altLang="zh-CN" dirty="0"/>
                  <a:t>Hop size,  </a:t>
                </a:r>
                <a:r>
                  <a:rPr lang="zh-CN" altLang="en-US" dirty="0"/>
                  <a:t>相邻两个窗口之间跳过几个点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01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时谱图（</a:t>
            </a:r>
            <a:r>
              <a:rPr lang="en-US" altLang="zh-CN" dirty="0"/>
              <a:t>spectrogram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1182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对窗口内的信号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做</a:t>
                </a:r>
                <a:r>
                  <a:rPr lang="en-US" altLang="zh-CN" dirty="0"/>
                  <a:t>DFT</a:t>
                </a:r>
                <a:r>
                  <a:rPr lang="zh-CN" altLang="en-US" dirty="0"/>
                  <a:t>时，往往需要先乘上窗函数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有</a:t>
                </a:r>
                <a:r>
                  <a:rPr lang="en-US" altLang="zh-CN" dirty="0"/>
                  <a:t>Blackman, Hamming, </a:t>
                </a:r>
                <a:r>
                  <a:rPr lang="en-US" altLang="zh-CN" dirty="0" err="1"/>
                  <a:t>Hanning</a:t>
                </a:r>
                <a:r>
                  <a:rPr lang="en-US" altLang="zh-CN" dirty="0"/>
                  <a:t>, Kaiser</a:t>
                </a:r>
                <a:r>
                  <a:rPr lang="zh-CN" altLang="en-US" dirty="0"/>
                  <a:t>窗等等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（不用窗函数相当于乘了矩形窗）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1182" cy="4351338"/>
              </a:xfrm>
              <a:blipFill>
                <a:blip r:embed="rId2"/>
                <a:stretch>
                  <a:fillRect l="-1012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* 图片来源：</a:t>
            </a:r>
            <a:r>
              <a:rPr lang="en-US" altLang="zh-CN" dirty="0">
                <a:hlinkClick r:id="rId3"/>
              </a:rPr>
              <a:t>https://www.researchgate.net/figure/Most-commonly-used-windows-Hamming-window-dashed-line-Hanning-window-continuous_fig2_224697167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2" y="3110685"/>
            <a:ext cx="3886200" cy="30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51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时谱图（</a:t>
            </a:r>
            <a:r>
              <a:rPr lang="en-US" altLang="zh-CN" dirty="0"/>
              <a:t>spectrogram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6709" cy="4351338"/>
          </a:xfrm>
        </p:spPr>
        <p:txBody>
          <a:bodyPr/>
          <a:lstStyle/>
          <a:p>
            <a:r>
              <a:rPr lang="zh-CN" altLang="en-US" dirty="0"/>
              <a:t>为什么要用窗函数？</a:t>
            </a:r>
            <a:endParaRPr lang="en-US" altLang="zh-CN" dirty="0"/>
          </a:p>
          <a:p>
            <a:pPr lvl="1"/>
            <a:r>
              <a:rPr lang="zh-CN" altLang="en-US" dirty="0"/>
              <a:t>时域上进行截断，相当于乘了窗函数</a:t>
            </a:r>
            <a:endParaRPr lang="en-US" altLang="zh-CN" dirty="0"/>
          </a:p>
          <a:p>
            <a:pPr lvl="1"/>
            <a:r>
              <a:rPr lang="zh-CN" altLang="en-US" dirty="0"/>
              <a:t>时域上的乘法 即 频域上的卷积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窗函数的频谱很重要！</a:t>
            </a:r>
            <a:endParaRPr lang="en-US" altLang="zh-CN" dirty="0"/>
          </a:p>
          <a:p>
            <a:pPr lvl="1"/>
            <a:r>
              <a:rPr lang="zh-CN" altLang="en-US" dirty="0"/>
              <a:t>乘窗函数后信号的频谱 </a:t>
            </a:r>
            <a:r>
              <a:rPr lang="en-US" altLang="zh-CN" dirty="0"/>
              <a:t>= </a:t>
            </a:r>
            <a:r>
              <a:rPr lang="zh-CN" altLang="en-US" dirty="0"/>
              <a:t>原始频谱  卷积上  窗函数的频谱</a:t>
            </a:r>
            <a:endParaRPr lang="en-US" altLang="zh-CN" dirty="0"/>
          </a:p>
          <a:p>
            <a:pPr lvl="1"/>
            <a:r>
              <a:rPr lang="zh-CN" altLang="en-US" dirty="0"/>
              <a:t>若窗函数的频谱长成尖脉冲的样子，那么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“原始频谱  卷积上  窗函数的频谱” 将和 原始频谱 比较相近</a:t>
            </a:r>
            <a:endParaRPr lang="en-US" altLang="zh-CN" dirty="0"/>
          </a:p>
          <a:p>
            <a:pPr lvl="1"/>
            <a:r>
              <a:rPr lang="zh-CN" altLang="en-US" dirty="0"/>
              <a:t> 然而，现实是，各种窗函数都有主瓣和旁瓣，旁瓣的存在会“模糊”频谱</a:t>
            </a:r>
            <a:endParaRPr lang="en-US" altLang="zh-CN" dirty="0"/>
          </a:p>
          <a:p>
            <a:pPr lvl="1"/>
            <a:r>
              <a:rPr lang="zh-CN" altLang="en-US" dirty="0"/>
              <a:t>因此，我们希望窗函数的频谱主瓣窄、旁瓣低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*图片来源： </a:t>
            </a:r>
            <a:r>
              <a:rPr lang="en-US" altLang="zh-CN" dirty="0">
                <a:hlinkClick r:id="rId2"/>
              </a:rPr>
              <a:t>https://www.researchgate.net/figure/Spectrum-of-a-rectangular-window-and-a-Hamming-window_fig4_281284332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939" y="365125"/>
            <a:ext cx="4514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6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时谱图（</a:t>
            </a:r>
            <a:r>
              <a:rPr lang="en-US" altLang="zh-CN" dirty="0"/>
              <a:t>spectrogram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41" y="1825625"/>
            <a:ext cx="6101117" cy="4351338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825625"/>
            <a:ext cx="42646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这一方法称为</a:t>
            </a:r>
            <a:r>
              <a:rPr lang="zh-CN" altLang="en-US" sz="2800" b="1" dirty="0"/>
              <a:t>短时傅里叶变换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Short-Time </a:t>
            </a:r>
            <a:r>
              <a:rPr lang="en-US" altLang="zh-CN" sz="2800" dirty="0"/>
              <a:t>Fourier Transform, STFT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注意频谱分为幅值谱和相位谱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557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</a:t>
            </a:r>
            <a:r>
              <a:rPr lang="zh-CN" altLang="en-US" dirty="0"/>
              <a:t>：音频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一段钢琴声音的时谱图。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由</a:t>
            </a:r>
            <a:r>
              <a:rPr lang="en-US" altLang="zh-CN" dirty="0"/>
              <a:t>Adobe Audition CC</a:t>
            </a:r>
            <a:r>
              <a:rPr lang="zh-CN" altLang="zh-CN" dirty="0"/>
              <a:t>生成。声音文件从</a:t>
            </a:r>
            <a:r>
              <a:rPr lang="en-US" altLang="zh-CN" dirty="0"/>
              <a:t>freesound.org</a:t>
            </a:r>
            <a:r>
              <a:rPr lang="zh-CN" altLang="zh-CN" dirty="0"/>
              <a:t>获得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76" y="2522126"/>
            <a:ext cx="5187488" cy="3338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an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74075" y="18256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FA4FF-326E-47AC-BB82-CEF14DF6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Case Study</a:t>
            </a:r>
            <a:r>
              <a:rPr lang="zh-CN" altLang="en-US" dirty="0"/>
              <a:t>：股票时间序列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6914E5-7418-414C-9687-2FD41E630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326741"/>
            <a:ext cx="9560442" cy="39303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差分可以看作高通滤波（剔除了低频成分）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B614AF2-0301-4BD6-8537-23B70489F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0200" y="3554796"/>
            <a:ext cx="1034014" cy="3930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差分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8A09B2-5F1F-4B59-AB22-F71A630B8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022" y="3841261"/>
            <a:ext cx="3562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A071D4-104C-4296-A5C7-E29285C6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773" y="3841261"/>
            <a:ext cx="3562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30E025-0178-450E-AE53-50F583899042}"/>
              </a:ext>
            </a:extLst>
          </p:cNvPr>
          <p:cNvSpPr/>
          <p:nvPr/>
        </p:nvSpPr>
        <p:spPr>
          <a:xfrm>
            <a:off x="1920948" y="5786507"/>
            <a:ext cx="2611491" cy="217342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D1CA25-E737-49A5-A7E1-86E50B7FA34A}"/>
              </a:ext>
            </a:extLst>
          </p:cNvPr>
          <p:cNvSpPr/>
          <p:nvPr/>
        </p:nvSpPr>
        <p:spPr>
          <a:xfrm>
            <a:off x="7237228" y="5786507"/>
            <a:ext cx="2638609" cy="217342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AE46F28-AB4E-4C97-BC2D-0686C837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75" y="1566840"/>
            <a:ext cx="3452479" cy="224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9FE219DF-BF93-4385-AE4A-B3F0F52CCAA1}"/>
              </a:ext>
            </a:extLst>
          </p:cNvPr>
          <p:cNvSpPr/>
          <p:nvPr/>
        </p:nvSpPr>
        <p:spPr>
          <a:xfrm>
            <a:off x="5377491" y="3871582"/>
            <a:ext cx="1098698" cy="3930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6598DEA-6CDB-4289-8353-0C73472EB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042" y="1509382"/>
            <a:ext cx="3590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4E48F-15B5-42BC-A5A1-F4A87D67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</a:t>
            </a:r>
            <a:r>
              <a:rPr lang="zh-CN" altLang="en-US" dirty="0"/>
              <a:t>：</a:t>
            </a:r>
            <a:r>
              <a:rPr lang="en-US" altLang="zh-CN" dirty="0"/>
              <a:t>Gaussian-modulated chirps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44735-AF9E-43DA-866F-1979A672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两个扫频信号相加</a:t>
            </a:r>
            <a:endParaRPr lang="en-US" altLang="zh-CN" dirty="0"/>
          </a:p>
          <a:p>
            <a:pPr lvl="1"/>
            <a:r>
              <a:rPr lang="zh-CN" altLang="en-US" dirty="0"/>
              <a:t>一个的频率从</a:t>
            </a:r>
            <a:r>
              <a:rPr lang="en-US" altLang="zh-CN" dirty="0"/>
              <a:t>5Hz</a:t>
            </a:r>
            <a:r>
              <a:rPr lang="zh-CN" altLang="en-US" dirty="0"/>
              <a:t>开始，以二次的速率上升</a:t>
            </a:r>
            <a:endParaRPr lang="en-US" altLang="zh-CN" dirty="0"/>
          </a:p>
          <a:p>
            <a:pPr lvl="1"/>
            <a:r>
              <a:rPr lang="zh-CN" altLang="en-US" dirty="0"/>
              <a:t>另一份的频率从</a:t>
            </a:r>
            <a:r>
              <a:rPr lang="en-US" altLang="zh-CN" dirty="0"/>
              <a:t>40Hz</a:t>
            </a:r>
            <a:r>
              <a:rPr lang="zh-CN" altLang="en-US" dirty="0"/>
              <a:t>开始，以线性速率上升</a:t>
            </a:r>
            <a:endParaRPr lang="en-US" altLang="zh-CN" dirty="0"/>
          </a:p>
          <a:p>
            <a:pPr lvl="1"/>
            <a:r>
              <a:rPr lang="zh-CN" altLang="en-US" dirty="0"/>
              <a:t>两个信号的幅值被一个高斯函数调制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（幅值乘一个高斯）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78ED2B-B841-4647-AADF-0DE0317D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F696DA-57CC-4998-B9D3-C6B706E9A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79" y="3911600"/>
            <a:ext cx="36576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D29480-ED9D-43B7-A23E-D065D80C1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t="22765" b="33591"/>
          <a:stretch/>
        </p:blipFill>
        <p:spPr bwMode="auto">
          <a:xfrm>
            <a:off x="7697972" y="2222112"/>
            <a:ext cx="4415834" cy="110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997A1A-0F85-4D0C-95B9-5BDAD54C1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58" y="4187644"/>
            <a:ext cx="7315200" cy="17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34FCE-6AEF-4B06-BBCC-BCC2360E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频率分析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B2C0B-8700-480F-BE07-5E535963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对信号</a:t>
            </a:r>
            <a:r>
              <a:rPr lang="en-US" altLang="zh-CN" dirty="0"/>
              <a:t>/</a:t>
            </a:r>
            <a:r>
              <a:rPr lang="zh-CN" altLang="en-US" dirty="0"/>
              <a:t>时间序列，频率分析着眼于数据中的周期震荡特征。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667D90-4759-4BA3-9CA0-1B1858CD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194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快速傅里叶变换</a:t>
            </a:r>
            <a:r>
              <a:rPr lang="en-US" altLang="zh-CN" dirty="0"/>
              <a:t>FFT</a:t>
            </a:r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scipy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scipy.fft</a:t>
            </a:r>
            <a:endParaRPr lang="en-US" altLang="zh-CN" dirty="0"/>
          </a:p>
          <a:p>
            <a:r>
              <a:rPr lang="zh-CN" altLang="en-US" dirty="0"/>
              <a:t>短时傅里叶变换</a:t>
            </a:r>
            <a:r>
              <a:rPr lang="en-US" altLang="zh-CN" dirty="0"/>
              <a:t>STFT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scipy</a:t>
            </a:r>
            <a:r>
              <a:rPr lang="en-US" altLang="zh-CN" dirty="0"/>
              <a:t> import signal</a:t>
            </a:r>
          </a:p>
          <a:p>
            <a:pPr marL="0" indent="0">
              <a:buNone/>
            </a:pPr>
            <a:r>
              <a:rPr lang="en-US" altLang="zh-CN" dirty="0" err="1"/>
              <a:t>signal.stft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FC4608-B7D2-453E-9DBB-4B36F604F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1" r="32209"/>
          <a:stretch/>
        </p:blipFill>
        <p:spPr>
          <a:xfrm>
            <a:off x="838200" y="5006524"/>
            <a:ext cx="7166345" cy="105702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E9D8B35-6B3B-4120-A3C2-7FE3FC222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31" y="3776663"/>
            <a:ext cx="3562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B194F-2529-4537-91AA-79ABDDB2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84" y="1502242"/>
            <a:ext cx="3452479" cy="224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9D3BAB0-F3C8-453A-877B-BDB1A187676A}"/>
              </a:ext>
            </a:extLst>
          </p:cNvPr>
          <p:cNvSpPr txBox="1"/>
          <p:nvPr/>
        </p:nvSpPr>
        <p:spPr>
          <a:xfrm>
            <a:off x="4924204" y="1825625"/>
            <a:ext cx="322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可以考虑对能量（幅值的平方）取对数</a:t>
            </a:r>
          </a:p>
        </p:txBody>
      </p:sp>
    </p:spTree>
    <p:extLst>
      <p:ext uri="{BB962C8B-B14F-4D97-AF65-F5344CB8AC3E}">
        <p14:creationId xmlns:p14="http://schemas.microsoft.com/office/powerpoint/2010/main" val="24121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6209" cy="48958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基本要求：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可视化股票时间序列的频谱特征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如果对序列进行差分、滑动平均，频谱会怎么变化？</a:t>
            </a:r>
            <a:endParaRPr lang="en-US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选做：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能否在股票时间序列预测</a:t>
            </a:r>
            <a:r>
              <a:rPr lang="zh-CN" altLang="en-US" dirty="0" smtClean="0"/>
              <a:t>中</a:t>
            </a:r>
            <a:r>
              <a:rPr lang="zh-CN" altLang="en-US" dirty="0" smtClean="0"/>
              <a:t>利用频谱分析方法（如差分、滑动平均）</a:t>
            </a:r>
            <a:r>
              <a:rPr lang="zh-CN" altLang="en-US" dirty="0" smtClean="0"/>
              <a:t>来</a:t>
            </a:r>
            <a:r>
              <a:rPr lang="zh-CN" altLang="en-US" dirty="0"/>
              <a:t>改进模型？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不同公司的股票价格频谱特征相似程度如何？一个公司的数据训练的模型是否能迁移到其他公司？</a:t>
            </a:r>
            <a:endParaRPr lang="en-US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……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在周三作业的基础上进行若干探索，提交报告和相关代码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（截至时间：</a:t>
            </a:r>
            <a:r>
              <a:rPr lang="en-US" altLang="zh-CN" dirty="0"/>
              <a:t>2020.12.22</a:t>
            </a:r>
            <a:r>
              <a:rPr lang="zh-CN" altLang="en-US" dirty="0"/>
              <a:t>周二中午</a:t>
            </a:r>
            <a:r>
              <a:rPr lang="en-US" altLang="zh-CN" dirty="0"/>
              <a:t>12:00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7765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28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1DA57-AAC8-402E-958A-07FBA628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Case Study</a:t>
            </a:r>
            <a:r>
              <a:rPr lang="zh-CN" altLang="en-US" dirty="0"/>
              <a:t>：圆周运动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D57A13-5D25-48E5-ACDD-930A79763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598040" cy="48958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设点在进行匀速圆周运动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：相位（</a:t>
                </a:r>
                <a:r>
                  <a:rPr lang="en-US" altLang="zh-CN" dirty="0"/>
                  <a:t>phase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扫过的角度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：角频率（</a:t>
                </a:r>
                <a:r>
                  <a:rPr lang="en-US" altLang="zh-CN" dirty="0"/>
                  <a:t>frequency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相位的瞬时变化率。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频率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：幅值（</a:t>
                </a:r>
                <a:r>
                  <a:rPr lang="en-US" altLang="zh-CN" dirty="0"/>
                  <a:t>amplitude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类比：直线运动中的位移与速率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D57A13-5D25-48E5-ACDD-930A79763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598040" cy="4895847"/>
              </a:xfrm>
              <a:blipFill>
                <a:blip r:embed="rId2"/>
                <a:stretch>
                  <a:fillRect l="-2288" t="-2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9FD69712-1C42-493B-A782-0FFDFC74AA49}"/>
              </a:ext>
            </a:extLst>
          </p:cNvPr>
          <p:cNvGrpSpPr/>
          <p:nvPr/>
        </p:nvGrpSpPr>
        <p:grpSpPr>
          <a:xfrm>
            <a:off x="8033960" y="1325005"/>
            <a:ext cx="2063391" cy="2115290"/>
            <a:chOff x="8034618" y="2678586"/>
            <a:chExt cx="2063391" cy="2115290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029AD82-39F0-42B9-8170-D1D0EEFE2757}"/>
                </a:ext>
              </a:extLst>
            </p:cNvPr>
            <p:cNvCxnSpPr/>
            <p:nvPr/>
          </p:nvCxnSpPr>
          <p:spPr>
            <a:xfrm>
              <a:off x="8034618" y="3866029"/>
              <a:ext cx="1922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ADE5F48-113E-451C-AB09-46125C0EE34D}"/>
                </a:ext>
              </a:extLst>
            </p:cNvPr>
            <p:cNvCxnSpPr/>
            <p:nvPr/>
          </p:nvCxnSpPr>
          <p:spPr>
            <a:xfrm flipV="1">
              <a:off x="8949018" y="2857500"/>
              <a:ext cx="0" cy="1936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0BC1006-1AB9-4431-9F93-516C5E8B2804}"/>
                </a:ext>
              </a:extLst>
            </p:cNvPr>
            <p:cNvSpPr/>
            <p:nvPr/>
          </p:nvSpPr>
          <p:spPr>
            <a:xfrm>
              <a:off x="8458200" y="3361765"/>
              <a:ext cx="995077" cy="9950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69C4A41-CAAB-42C0-AEC5-F30F2F022686}"/>
                </a:ext>
              </a:extLst>
            </p:cNvPr>
            <p:cNvSpPr/>
            <p:nvPr/>
          </p:nvSpPr>
          <p:spPr>
            <a:xfrm>
              <a:off x="9172353" y="3390117"/>
              <a:ext cx="67222" cy="67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7A6F0FD-B5C7-4CA1-930F-50F3E477C039}"/>
                </a:ext>
              </a:extLst>
            </p:cNvPr>
            <p:cNvCxnSpPr/>
            <p:nvPr/>
          </p:nvCxnSpPr>
          <p:spPr>
            <a:xfrm flipV="1">
              <a:off x="8949018" y="3457339"/>
              <a:ext cx="223335" cy="4086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942A02C1-5D0D-4CA6-81DF-67E5A4C130F6}"/>
                </a:ext>
              </a:extLst>
            </p:cNvPr>
            <p:cNvSpPr/>
            <p:nvPr/>
          </p:nvSpPr>
          <p:spPr>
            <a:xfrm>
              <a:off x="8890564" y="3676832"/>
              <a:ext cx="311888" cy="297712"/>
            </a:xfrm>
            <a:prstGeom prst="arc">
              <a:avLst>
                <a:gd name="adj1" fmla="val 16200000"/>
                <a:gd name="adj2" fmla="val 647073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EC7B646-8959-4DB2-A4A6-9C6D56B8D5A8}"/>
                    </a:ext>
                  </a:extLst>
                </p:cNvPr>
                <p:cNvSpPr txBox="1"/>
                <p:nvPr/>
              </p:nvSpPr>
              <p:spPr>
                <a:xfrm>
                  <a:off x="9736507" y="3775623"/>
                  <a:ext cx="361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EC7B646-8959-4DB2-A4A6-9C6D56B8D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6507" y="3775623"/>
                  <a:ext cx="36150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818E57-C655-4224-BF27-8C50035666A1}"/>
                    </a:ext>
                  </a:extLst>
                </p:cNvPr>
                <p:cNvSpPr txBox="1"/>
                <p:nvPr/>
              </p:nvSpPr>
              <p:spPr>
                <a:xfrm>
                  <a:off x="8945356" y="2678586"/>
                  <a:ext cx="361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818E57-C655-4224-BF27-8C5003566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5356" y="2678586"/>
                  <a:ext cx="3615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D084435-14A8-49BF-95BB-10F98DE91FF7}"/>
                    </a:ext>
                  </a:extLst>
                </p:cNvPr>
                <p:cNvSpPr txBox="1"/>
                <p:nvPr/>
              </p:nvSpPr>
              <p:spPr>
                <a:xfrm>
                  <a:off x="9083631" y="3506287"/>
                  <a:ext cx="3615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D084435-14A8-49BF-95BB-10F98DE91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631" y="3506287"/>
                  <a:ext cx="361502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24B66D43-110B-4854-BD99-8F2F3C30A8FE}"/>
                </a:ext>
              </a:extLst>
            </p:cNvPr>
            <p:cNvSpPr/>
            <p:nvPr/>
          </p:nvSpPr>
          <p:spPr>
            <a:xfrm>
              <a:off x="9306858" y="3047918"/>
              <a:ext cx="311888" cy="297712"/>
            </a:xfrm>
            <a:prstGeom prst="arc">
              <a:avLst>
                <a:gd name="adj1" fmla="val 16200000"/>
                <a:gd name="adj2" fmla="val 21368699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FF0DC86-BA78-43B3-AAD2-D256963C2DB2}"/>
                    </a:ext>
                  </a:extLst>
                </p:cNvPr>
                <p:cNvSpPr txBox="1"/>
                <p:nvPr/>
              </p:nvSpPr>
              <p:spPr>
                <a:xfrm>
                  <a:off x="9330980" y="2991971"/>
                  <a:ext cx="361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FF0DC86-BA78-43B3-AAD2-D256963C2D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0980" y="2991971"/>
                  <a:ext cx="36150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左大括号 26">
              <a:extLst>
                <a:ext uri="{FF2B5EF4-FFF2-40B4-BE49-F238E27FC236}">
                  <a16:creationId xmlns:a16="http://schemas.microsoft.com/office/drawing/2014/main" id="{92895704-A883-4BD0-A4E7-F672E5FCB7D7}"/>
                </a:ext>
              </a:extLst>
            </p:cNvPr>
            <p:cNvSpPr/>
            <p:nvPr/>
          </p:nvSpPr>
          <p:spPr>
            <a:xfrm rot="16200000">
              <a:off x="9142211" y="3699721"/>
              <a:ext cx="86676" cy="46705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C49F72C-FA6E-4DFB-B72D-48EC7B0C7435}"/>
                    </a:ext>
                  </a:extLst>
                </p:cNvPr>
                <p:cNvSpPr txBox="1"/>
                <p:nvPr/>
              </p:nvSpPr>
              <p:spPr>
                <a:xfrm>
                  <a:off x="9013781" y="3882164"/>
                  <a:ext cx="361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C49F72C-FA6E-4DFB-B72D-48EC7B0C7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781" y="3882164"/>
                  <a:ext cx="3615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46A43D2-9B2C-4D61-A0E2-B059DE068546}"/>
              </a:ext>
            </a:extLst>
          </p:cNvPr>
          <p:cNvSpPr/>
          <p:nvPr/>
        </p:nvSpPr>
        <p:spPr>
          <a:xfrm>
            <a:off x="4476345" y="2260036"/>
            <a:ext cx="460741" cy="82227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对话气泡: 椭圆形 30">
                <a:extLst>
                  <a:ext uri="{FF2B5EF4-FFF2-40B4-BE49-F238E27FC236}">
                    <a16:creationId xmlns:a16="http://schemas.microsoft.com/office/drawing/2014/main" id="{BBB929F3-DC51-48FA-8249-99EF6640D81B}"/>
                  </a:ext>
                </a:extLst>
              </p:cNvPr>
              <p:cNvSpPr/>
              <p:nvPr/>
            </p:nvSpPr>
            <p:spPr>
              <a:xfrm>
                <a:off x="5234762" y="2173122"/>
                <a:ext cx="1722475" cy="419056"/>
              </a:xfrm>
              <a:prstGeom prst="wedgeEllipseCallout">
                <a:avLst>
                  <a:gd name="adj1" fmla="val -65108"/>
                  <a:gd name="adj2" fmla="val 54043"/>
                </a:avLst>
              </a:prstGeom>
              <a:noFill/>
              <a:ln w="1587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对话气泡: 椭圆形 30">
                <a:extLst>
                  <a:ext uri="{FF2B5EF4-FFF2-40B4-BE49-F238E27FC236}">
                    <a16:creationId xmlns:a16="http://schemas.microsoft.com/office/drawing/2014/main" id="{BBB929F3-DC51-48FA-8249-99EF6640D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762" y="2173122"/>
                <a:ext cx="1722475" cy="419056"/>
              </a:xfrm>
              <a:prstGeom prst="wedgeEllipseCallout">
                <a:avLst>
                  <a:gd name="adj1" fmla="val -65108"/>
                  <a:gd name="adj2" fmla="val 54043"/>
                </a:avLst>
              </a:prstGeom>
              <a:blipFill>
                <a:blip r:embed="rId8"/>
                <a:stretch>
                  <a:fillRect/>
                </a:stretch>
              </a:blipFill>
              <a:ln w="15875"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>
            <a:extLst>
              <a:ext uri="{FF2B5EF4-FFF2-40B4-BE49-F238E27FC236}">
                <a16:creationId xmlns:a16="http://schemas.microsoft.com/office/drawing/2014/main" id="{6F037D8C-E835-41AE-BAE3-B30A756E6C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9371" y="4066627"/>
            <a:ext cx="2903404" cy="1796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03947B9-1D53-4405-AEC1-94B2C6A9A346}"/>
                  </a:ext>
                </a:extLst>
              </p:cNvPr>
              <p:cNvSpPr txBox="1"/>
              <p:nvPr/>
            </p:nvSpPr>
            <p:spPr>
              <a:xfrm>
                <a:off x="8059371" y="6025116"/>
                <a:ext cx="3622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03947B9-1D53-4405-AEC1-94B2C6A9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371" y="6025116"/>
                <a:ext cx="3622266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72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9096A-870A-488E-AE30-022EFC76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</a:t>
            </a:r>
            <a:r>
              <a:rPr lang="zh-CN" altLang="en-US" dirty="0"/>
              <a:t>：扫频</a:t>
            </a:r>
            <a:r>
              <a:rPr lang="en-US" altLang="zh-CN" baseline="30000" dirty="0"/>
              <a:t>*</a:t>
            </a:r>
            <a:r>
              <a:rPr lang="zh-CN" altLang="en-US" dirty="0"/>
              <a:t>（</a:t>
            </a:r>
            <a:r>
              <a:rPr lang="en-US" altLang="zh-CN" dirty="0"/>
              <a:t>chirp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5D2B5C-6886-44E3-B43C-F7F8913F44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09422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频率不断上升（加速圆周运动）。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5D2B5C-6886-44E3-B43C-F7F8913F4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094228" cy="4351338"/>
              </a:xfrm>
              <a:blipFill>
                <a:blip r:embed="rId4"/>
                <a:stretch>
                  <a:fillRect l="-210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1986DD-B6D6-4BB4-B007-314D895AC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0260" y="1825625"/>
            <a:ext cx="41750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听一听</a:t>
            </a:r>
            <a:endParaRPr lang="en-US" altLang="zh-CN" dirty="0"/>
          </a:p>
          <a:p>
            <a:r>
              <a:rPr lang="zh-CN" altLang="en-US" dirty="0"/>
              <a:t>频率从</a:t>
            </a:r>
            <a:r>
              <a:rPr lang="en-US" altLang="zh-CN" dirty="0"/>
              <a:t>200Hz</a:t>
            </a:r>
            <a:r>
              <a:rPr lang="zh-CN" altLang="en-US" dirty="0"/>
              <a:t>经过</a:t>
            </a:r>
            <a:r>
              <a:rPr lang="en-US" altLang="zh-CN" dirty="0"/>
              <a:t>2s</a:t>
            </a:r>
            <a:r>
              <a:rPr lang="zh-CN" altLang="en-US" dirty="0"/>
              <a:t>均匀增加至</a:t>
            </a:r>
            <a:r>
              <a:rPr lang="en-US" altLang="zh-CN" dirty="0"/>
              <a:t>400Hz.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ACF3A7-3C8E-4287-8B35-96C2A11E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又作啁啾信号。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282FA6-4D07-4762-BD74-4C1E307CB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01294"/>
            <a:ext cx="3569886" cy="2078849"/>
          </a:xfrm>
          <a:prstGeom prst="rect">
            <a:avLst/>
          </a:prstGeom>
        </p:spPr>
      </p:pic>
      <p:pic>
        <p:nvPicPr>
          <p:cNvPr id="7" name="chirp">
            <a:hlinkClick r:id="" action="ppaction://media"/>
            <a:extLst>
              <a:ext uri="{FF2B5EF4-FFF2-40B4-BE49-F238E27FC236}">
                <a16:creationId xmlns:a16="http://schemas.microsoft.com/office/drawing/2014/main" id="{4EEB1D11-96C6-46F0-AD02-240620CE4C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284586" y="32258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2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746E245F-91F3-4AB9-B38D-2BA14CD7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听一听</a:t>
            </a:r>
            <a:endParaRPr lang="en-US" altLang="zh-CN" dirty="0"/>
          </a:p>
          <a:p>
            <a:r>
              <a:rPr lang="zh-CN" altLang="en-US" dirty="0"/>
              <a:t>纯音：</a:t>
            </a:r>
            <a:r>
              <a:rPr lang="en-US" altLang="zh-CN" dirty="0"/>
              <a:t>200Hz</a:t>
            </a:r>
            <a:r>
              <a:rPr lang="zh-CN" altLang="en-US" dirty="0"/>
              <a:t>正弦波</a:t>
            </a:r>
            <a:endParaRPr lang="en-US" altLang="zh-CN" dirty="0"/>
          </a:p>
          <a:p>
            <a:r>
              <a:rPr lang="zh-CN" altLang="en-US" dirty="0"/>
              <a:t>混合：</a:t>
            </a:r>
            <a:r>
              <a:rPr lang="en-US" altLang="zh-CN" dirty="0"/>
              <a:t>200Hz + 300Hz + 400Hz +500Hz</a:t>
            </a: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021C709B-FC57-46BA-9BFF-371BCB6B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信号往往含有多种频率成分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15D8A-0A8E-4810-97FD-C3B26E91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" name="pure_tone_200">
            <a:hlinkClick r:id="" action="ppaction://media"/>
            <a:extLst>
              <a:ext uri="{FF2B5EF4-FFF2-40B4-BE49-F238E27FC236}">
                <a16:creationId xmlns:a16="http://schemas.microsoft.com/office/drawing/2014/main" id="{214A0EDA-EA80-4605-A938-E730E84B46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66363" y="2330820"/>
            <a:ext cx="406400" cy="406400"/>
          </a:xfrm>
          <a:prstGeom prst="rect">
            <a:avLst/>
          </a:prstGeom>
        </p:spPr>
      </p:pic>
      <p:pic>
        <p:nvPicPr>
          <p:cNvPr id="19" name="mixing_200_300_400_500">
            <a:hlinkClick r:id="" action="ppaction://media"/>
            <a:extLst>
              <a:ext uri="{FF2B5EF4-FFF2-40B4-BE49-F238E27FC236}">
                <a16:creationId xmlns:a16="http://schemas.microsoft.com/office/drawing/2014/main" id="{0E44C840-873B-4F08-B199-ECB6A3F5373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82032" y="2882233"/>
            <a:ext cx="406400" cy="406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9864F78-4416-403B-81F4-B96EFA660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95" y="3880791"/>
            <a:ext cx="3717968" cy="210858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E49F6E4-140A-4AD0-8653-719BABEA0E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3048" y="3880791"/>
            <a:ext cx="3673496" cy="21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7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487FC-9886-495F-AF40-5B7A757D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傅里叶分析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D4CFB-1038-4EC9-81AA-44B13735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把正弦、余弦信号称作简单波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复杂波能否分解为简单波的叠加？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傅里叶分析：把信号分解成不同频率成分的</a:t>
            </a:r>
            <a:r>
              <a:rPr lang="zh-CN" altLang="en-US" b="1" dirty="0">
                <a:latin typeface="+mj-ea"/>
              </a:rPr>
              <a:t>线性</a:t>
            </a:r>
            <a:r>
              <a:rPr lang="zh-CN" altLang="en-US" dirty="0"/>
              <a:t>组合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这是信号分析中极为重要的概念。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2512E8-57ED-4574-993C-47BE492A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55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2D1B5-EE11-4274-BE08-3E53C3A7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有限离散时间信号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307C17-2D36-485E-B3BF-F55CF16B8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6576" cy="4351338"/>
              </a:xfrm>
            </p:spPr>
            <p:txBody>
              <a:bodyPr/>
              <a:lstStyle/>
              <a:p>
                <a:r>
                  <a:rPr lang="zh-CN" altLang="en-US" dirty="0"/>
                  <a:t>计算机只能处理离散的信号。</a:t>
                </a:r>
                <a:endParaRPr lang="en-US" altLang="zh-CN" dirty="0"/>
              </a:p>
              <a:p>
                <a:r>
                  <a:rPr lang="zh-CN" altLang="en-US" dirty="0"/>
                  <a:t>采样间隔为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dirty="0"/>
                  <a:t>，离散化采样一个周期（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个点）：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得到</a:t>
                </a:r>
                <a:r>
                  <a:rPr lang="zh-CN" altLang="en-US" b="1" dirty="0"/>
                  <a:t>有限离散时间信号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先不妨设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为偶数。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307C17-2D36-485E-B3BF-F55CF16B8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6576" cy="4351338"/>
              </a:xfrm>
              <a:blipFill>
                <a:blip r:embed="rId2"/>
                <a:stretch>
                  <a:fillRect l="-114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51A6C7-62A0-4D3D-AB14-32410CD3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34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D32FD45-60E4-4015-A1C4-B05CFE7357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中三角波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D32FD45-60E4-4015-A1C4-B05CFE735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551A43-B074-4D41-9527-C90D3C58D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相位为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、周期为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、周期为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、周期为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/>
                  <a:t>……</a:t>
                </a:r>
                <a:r>
                  <a:rPr lang="zh-CN" altLang="en-US" dirty="0"/>
                  <a:t>的三角波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/2−1)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它们在时刻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dirty="0"/>
                  <a:t>的采样为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/2−1)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551A43-B074-4D41-9527-C90D3C58D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B4989-C2FF-4DCB-B99C-6FBDC5AC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54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E6F7E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学术报告">
      <a:majorFont>
        <a:latin typeface="Gill Sans MT"/>
        <a:ea typeface="华文中宋"/>
        <a:cs typeface=""/>
      </a:majorFont>
      <a:minorFont>
        <a:latin typeface="Times New Roman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E6F7E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935</Words>
  <Application>Microsoft Office PowerPoint</Application>
  <PresentationFormat>宽屏</PresentationFormat>
  <Paragraphs>242</Paragraphs>
  <Slides>32</Slides>
  <Notes>0</Notes>
  <HiddenSlides>0</HiddenSlides>
  <MMClips>4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等线</vt:lpstr>
      <vt:lpstr>华文仿宋</vt:lpstr>
      <vt:lpstr>华文楷体</vt:lpstr>
      <vt:lpstr>华文宋体</vt:lpstr>
      <vt:lpstr>华文中宋</vt:lpstr>
      <vt:lpstr>楷体</vt:lpstr>
      <vt:lpstr>Arial</vt:lpstr>
      <vt:lpstr>Cambria Math</vt:lpstr>
      <vt:lpstr>Gill Sans MT</vt:lpstr>
      <vt:lpstr>Times New Roman</vt:lpstr>
      <vt:lpstr>Office 主题​​</vt:lpstr>
      <vt:lpstr>Introduction to Discrete Fourier Transform  离散傅里叶变换简介</vt:lpstr>
      <vt:lpstr>什么是信号（signal）？</vt:lpstr>
      <vt:lpstr>频率分析</vt:lpstr>
      <vt:lpstr>Case Study：圆周运动</vt:lpstr>
      <vt:lpstr>Case Study：扫频*（chirp）</vt:lpstr>
      <vt:lpstr>信号往往含有多种频率成分</vt:lpstr>
      <vt:lpstr>傅里叶分析</vt:lpstr>
      <vt:lpstr>有限离散时间信号</vt:lpstr>
      <vt:lpstr>R^N中三角波</vt:lpstr>
      <vt:lpstr>R^N中三角波的正交性</vt:lpstr>
      <vt:lpstr>Case Study</vt:lpstr>
      <vt:lpstr>离散傅里叶变换：初级版本</vt:lpstr>
      <vt:lpstr>离散傅里叶变换：初级版本</vt:lpstr>
      <vt:lpstr>寻找更加紧凑的形式：复信号和复空间</vt:lpstr>
      <vt:lpstr>寻找更加紧凑的形式：复信号和复空间</vt:lpstr>
      <vt:lpstr>复空间C^N中的三角波</vt:lpstr>
      <vt:lpstr>复空间C^N中的标准正交基</vt:lpstr>
      <vt:lpstr>复空间C^N中的标准正交基</vt:lpstr>
      <vt:lpstr>离散傅里叶变换</vt:lpstr>
      <vt:lpstr>离散傅里叶变换</vt:lpstr>
      <vt:lpstr>频谱</vt:lpstr>
      <vt:lpstr>离散傅里叶变换的实现</vt:lpstr>
      <vt:lpstr>时谱图（spectrogram）</vt:lpstr>
      <vt:lpstr>时谱图（spectrogram）</vt:lpstr>
      <vt:lpstr>时谱图（spectrogram）</vt:lpstr>
      <vt:lpstr>时谱图（spectrogram）</vt:lpstr>
      <vt:lpstr>Case study：音频</vt:lpstr>
      <vt:lpstr>Case Study：股票时间序列</vt:lpstr>
      <vt:lpstr>Case Study：Gaussian-modulated chirps</vt:lpstr>
      <vt:lpstr>Python实现</vt:lpstr>
      <vt:lpstr>课后练习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Daichao Chen</dc:creator>
  <cp:lastModifiedBy>Daichao Chen</cp:lastModifiedBy>
  <cp:revision>133</cp:revision>
  <dcterms:created xsi:type="dcterms:W3CDTF">2020-12-17T04:59:51Z</dcterms:created>
  <dcterms:modified xsi:type="dcterms:W3CDTF">2020-12-18T12:42:20Z</dcterms:modified>
</cp:coreProperties>
</file>