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6" r:id="rId8"/>
    <p:sldId id="263" r:id="rId9"/>
    <p:sldId id="265" r:id="rId10"/>
    <p:sldId id="267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21A1B-E792-48FF-AC81-ACD081842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AF9FCB-473A-4DDE-8DD0-69B094769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71E32-06AA-4F94-95E0-AB7E796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C9F1-ACF7-49C4-B7BE-156FAC9C769B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2875C-290D-4ADD-BDB9-DDD397E0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FB298-949A-4071-A69C-DC65FD18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CC28-DE16-41B4-A500-E738E1297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85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2B757-C6C0-4FDC-8836-9B44BA1D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6AB21F-5FBF-4E03-80F9-1DFBCE2BE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DCF70-E89D-480F-B0F0-2047D485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C9F1-ACF7-49C4-B7BE-156FAC9C769B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4405B-7FCF-4293-B38E-6361FCA1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75B46-1179-4330-9EF7-A92E6C12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CC28-DE16-41B4-A500-E738E1297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0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F7B25A-6C59-45BE-B788-2957B79F1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8CC643-BA0F-4103-A012-3F6934AD3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52F5F-1038-4EB9-87F3-78E664F6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C9F1-ACF7-49C4-B7BE-156FAC9C769B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99083-2AFA-4623-8E8E-FD4A3130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8C2B7-52FB-4F26-88C0-D1F95223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CC28-DE16-41B4-A500-E738E1297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40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605CE-4943-4572-89E7-4C2CB012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8F82A-FEDE-46FC-BE4D-FFBAB05A4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A6BF5-EDA6-4058-B747-BB28B16C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C9F1-ACF7-49C4-B7BE-156FAC9C769B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AECE57-CD24-430D-97F4-CE570753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AD771-0878-4C7F-A445-943C03D0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CC28-DE16-41B4-A500-E738E1297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75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52E0F-C933-4494-8F80-B0796FCE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B00EE1-B380-4E68-B4B0-A144B37DE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64646-9FE3-4B86-BDB2-20BEFCAB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C9F1-ACF7-49C4-B7BE-156FAC9C769B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E9A5B-6547-49DD-BCFC-A57D064F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2281D-76D9-4C21-9072-C1ACF08C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CC28-DE16-41B4-A500-E738E1297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8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1342B-1486-494D-B2A1-7D8F6BF3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060A6-31CD-490A-8842-38691279A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2ABCB2-C953-4E67-B5C1-92993D4F9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23FE12-4713-48F3-8406-8B78CE8E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C9F1-ACF7-49C4-B7BE-156FAC9C769B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AC1EC1-45BF-4554-8408-678992BE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46E03A-84C9-4397-B1C3-8DF42E43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CC28-DE16-41B4-A500-E738E1297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0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42021-811E-42B3-A8D6-51D94576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B0973B-EEA1-4EFD-9966-58FA19846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7FA496-65E2-468D-8581-5B8028BAE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2EB230-9E3A-4290-8B29-78844C617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A32293-DB1D-4117-A928-794846A76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4CCDF9-F280-4CFD-A0C2-1BE93BEE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C9F1-ACF7-49C4-B7BE-156FAC9C769B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0BA950-D7D1-49E4-9763-2F9C393C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7DEAD9-E314-46C9-B356-D14EF2EC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CC28-DE16-41B4-A500-E738E1297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07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16641-4453-4AAE-B510-D7132801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71A066-B161-43E4-A2EC-D3754921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C9F1-ACF7-49C4-B7BE-156FAC9C769B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BB47F8-89FB-4AA8-962B-D166DA8B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AE2C6C-94C0-461E-ADD2-89BAD563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CC28-DE16-41B4-A500-E738E1297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8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9E7E0D-83AE-42C3-B59D-3E531BD9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C9F1-ACF7-49C4-B7BE-156FAC9C769B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B8417F-2A74-4100-A7B7-63676E3C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2F5B89-F671-45BB-8BC8-D4BFCCC9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CC28-DE16-41B4-A500-E738E1297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5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9816-8B91-411B-BC2D-A2258B8E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D55FD-C348-413F-A0EB-B5FB5C3B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AB52E6-DAB2-4A1F-901B-F026EAE7F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62C7A9-3ADB-43B4-AADD-31285356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C9F1-ACF7-49C4-B7BE-156FAC9C769B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8D8C8D-EED2-48C0-9692-92ED409A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CBC49-F5F1-4E26-9BDB-1CB2339F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CC28-DE16-41B4-A500-E738E1297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06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D1070-6BA3-4B19-B7D3-D673902F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41DBE-957B-493E-8878-D58D8271D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1E015-6CBF-43BC-AADC-6993769DD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D71040-B554-4614-AE1F-D4F0DFFD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C9F1-ACF7-49C4-B7BE-156FAC9C769B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83AC1C-CD07-4372-B773-60B58262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25633-31C6-4E17-BD17-C76F98AE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CC28-DE16-41B4-A500-E738E1297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6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A719C6-56D8-4AB4-BF2B-78C5210F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248C1F-D0D6-4EC6-8A37-3515DAB44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8C32D-AB66-4834-ADC3-F941AE26C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4C9F1-ACF7-49C4-B7BE-156FAC9C769B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404EC-90D6-4E22-AD4A-9E509619E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C1DC4-A8D6-4696-AE51-0B56FB6D3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FCC28-DE16-41B4-A500-E738E1297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9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F8FC4-8CBD-4159-8BDB-2F1800FF9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Extraction through Graph-based Ranking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F3D8BA-D76C-44AF-BA93-7C1F0E913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Application of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Textrank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D2B0C880-6170-4391-9D2C-C27464231091}"/>
              </a:ext>
            </a:extLst>
          </p:cNvPr>
          <p:cNvSpPr txBox="1">
            <a:spLocks/>
          </p:cNvSpPr>
          <p:nvPr/>
        </p:nvSpPr>
        <p:spPr>
          <a:xfrm>
            <a:off x="8130987" y="5257800"/>
            <a:ext cx="1783975" cy="645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文国睿</a:t>
            </a:r>
          </a:p>
        </p:txBody>
      </p:sp>
    </p:spTree>
    <p:extLst>
      <p:ext uri="{BB962C8B-B14F-4D97-AF65-F5344CB8AC3E}">
        <p14:creationId xmlns:p14="http://schemas.microsoft.com/office/powerpoint/2010/main" val="1369303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A1AFE-EF3C-4A02-A636-94C3CDB0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zh-CN" altLang="en-US" dirty="0"/>
              <a:t>缺陷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5BCDB34A-AA4B-41EE-9CFB-93F50972F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一个词即使在不同文章中都出现，它对这些文章的重要性也可能不相同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不宜采用简单的二值判断（出现</a:t>
            </a:r>
            <a:r>
              <a:rPr lang="en-US" altLang="zh-CN" dirty="0"/>
              <a:t>/</a:t>
            </a:r>
            <a:r>
              <a:rPr lang="zh-CN" altLang="en-US" dirty="0"/>
              <a:t>不出现）</a:t>
            </a:r>
            <a:endParaRPr lang="en-US" altLang="zh-CN" dirty="0"/>
          </a:p>
          <a:p>
            <a:r>
              <a:rPr lang="zh-CN" altLang="en-US" dirty="0"/>
              <a:t>一个想法：先用所有词做</a:t>
            </a:r>
            <a:r>
              <a:rPr lang="en-US" altLang="zh-CN" dirty="0" err="1"/>
              <a:t>textrank</a:t>
            </a:r>
            <a:r>
              <a:rPr lang="en-US" altLang="zh-CN" dirty="0"/>
              <a:t>,</a:t>
            </a:r>
            <a:r>
              <a:rPr lang="zh-CN" altLang="en-US" dirty="0"/>
              <a:t>在文章内把各个词的分数归一化之后，再把每个词在各个文章的分数归一化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若要对比两份语料，应该在对方语料中做归一化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49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3DD56-AB4B-4A34-840D-667CA7F2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D260C-DEBA-47FC-B0E2-79998D61C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keyword-&gt;key-sentence-&gt;key-paragraph-&gt;key-article</a:t>
            </a:r>
          </a:p>
          <a:p>
            <a:r>
              <a:rPr lang="en-US" altLang="zh-CN" dirty="0"/>
              <a:t>keyword</a:t>
            </a:r>
            <a:r>
              <a:rPr lang="zh-CN" altLang="en-US" dirty="0"/>
              <a:t>的特殊性：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没有</a:t>
            </a:r>
            <a:r>
              <a:rPr lang="en-US" altLang="zh-CN" dirty="0"/>
              <a:t>functional sentence, paragraph, article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几乎没有相同的</a:t>
            </a:r>
            <a:r>
              <a:rPr lang="en-US" altLang="zh-CN" dirty="0"/>
              <a:t>sentence, paragraph, article</a:t>
            </a:r>
          </a:p>
          <a:p>
            <a:r>
              <a:rPr lang="en-US" altLang="zh-CN" dirty="0"/>
              <a:t>3. word</a:t>
            </a:r>
            <a:r>
              <a:rPr lang="zh-CN" altLang="en-US" dirty="0"/>
              <a:t>不可分，其余可分</a:t>
            </a:r>
            <a:endParaRPr lang="en-US" altLang="zh-CN" dirty="0"/>
          </a:p>
          <a:p>
            <a:r>
              <a:rPr lang="zh-CN" altLang="en-US" dirty="0"/>
              <a:t>如何刻画关联性？不能再使用同现次数，否则会退化为线性结构（上面的第</a:t>
            </a:r>
            <a:r>
              <a:rPr lang="en-US" altLang="zh-CN" dirty="0"/>
              <a:t>2</a:t>
            </a:r>
            <a:r>
              <a:rPr lang="zh-CN" altLang="en-US" dirty="0"/>
              <a:t>点）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3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C1755-5ADD-49B3-9FC2-D28F779B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B9A64-8484-4048-9CB6-AC95ECAAB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几种刻画句子关联性的方法：</a:t>
            </a:r>
            <a:endParaRPr lang="en-US" altLang="zh-CN" dirty="0"/>
          </a:p>
          <a:p>
            <a:r>
              <a:rPr lang="en-US" altLang="zh-CN" dirty="0"/>
              <a:t>1. Number of common words</a:t>
            </a:r>
          </a:p>
          <a:p>
            <a:r>
              <a:rPr lang="en-US" altLang="zh-CN" dirty="0"/>
              <a:t>2. Length of LCS</a:t>
            </a:r>
          </a:p>
          <a:p>
            <a:r>
              <a:rPr lang="en-US" altLang="zh-CN" dirty="0"/>
              <a:t>3. Cosine distance: </a:t>
            </a:r>
            <a:r>
              <a:rPr lang="zh-CN" altLang="en-US" dirty="0"/>
              <a:t>词频分布的相似度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56AAAE-268B-4E65-8E6D-EB4A30B61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716" y="1825625"/>
            <a:ext cx="5052498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46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91EBE-4B51-4A88-9D08-CBE1E268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感谢聆听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405A1-3493-4EEB-BA53-60DD90C40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41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B3079-FB9F-4077-A8A3-39A51C6E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73AA2F-0C87-43A0-BA1B-DE9D97F9E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已知：一份中文语料库，其中有</a:t>
            </a:r>
            <a:r>
              <a:rPr lang="zh-CN" altLang="en-US" dirty="0">
                <a:solidFill>
                  <a:srgbClr val="FF0000"/>
                </a:solidFill>
              </a:rPr>
              <a:t>多篇</a:t>
            </a:r>
            <a:r>
              <a:rPr lang="zh-CN" altLang="en-US" dirty="0"/>
              <a:t>文档，每篇文档</a:t>
            </a:r>
            <a:r>
              <a:rPr lang="zh-CN" altLang="en-US" dirty="0">
                <a:solidFill>
                  <a:srgbClr val="FF0000"/>
                </a:solidFill>
              </a:rPr>
              <a:t>已经进行分词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求：每篇文档的关键词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760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B30D6-803A-46A3-ACB1-D06937B4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keyword?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7CE750-02AE-43ED-B3BF-8415D7E7F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无法考虑内在语义</a:t>
            </a:r>
            <a:endParaRPr lang="en-US" altLang="zh-CN" dirty="0"/>
          </a:p>
          <a:p>
            <a:r>
              <a:rPr lang="zh-CN" altLang="en-US" dirty="0"/>
              <a:t>在文档内考虑关联性，在文档间考虑分类作用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即：在内串联文章，在外代表文章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90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5B072-81A0-47F3-9CE3-797A9018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Intuition (Or Hypothesis?)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6ADB29-94C9-4A4E-AEE8-22B58425B4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1484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做了一个重要假设：在一篇好的（结构不松散的）文章中，关键词会形成一个“网络”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不会出现链式结构：关键词</a:t>
                </a:r>
                <a:r>
                  <a:rPr lang="en-US" altLang="zh-CN" dirty="0"/>
                  <a:t>1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>
                    <a:ea typeface="Cambria Math" panose="02040503050406030204" pitchFamily="18" charset="0"/>
                  </a:rPr>
                  <a:t>关键词</a:t>
                </a:r>
                <a:r>
                  <a:rPr lang="en-US" altLang="zh-CN" dirty="0"/>
                  <a:t>2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>
                    <a:ea typeface="Cambria Math" panose="02040503050406030204" pitchFamily="18" charset="0"/>
                  </a:rPr>
                  <a:t>关键词</a:t>
                </a:r>
                <a:r>
                  <a:rPr lang="en-US" altLang="zh-CN" dirty="0"/>
                  <a:t>3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>
                    <a:ea typeface="Cambria Math" panose="02040503050406030204" pitchFamily="18" charset="0"/>
                  </a:rPr>
                  <a:t>关键词</a:t>
                </a:r>
                <a:r>
                  <a:rPr lang="en-US" altLang="zh-CN" dirty="0">
                    <a:ea typeface="Cambria Math" panose="020405030504060302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（不会“跑题”）</a:t>
                </a:r>
                <a:endParaRPr lang="en-US" altLang="zh-CN" dirty="0"/>
              </a:p>
              <a:p>
                <a:r>
                  <a:rPr lang="zh-CN" altLang="en-US" dirty="0"/>
                  <a:t>直觉上，这符合人们写作和阅读的习惯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6ADB29-94C9-4A4E-AEE8-22B58425B4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1484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8A944-4E66-4BCA-840A-90C1C9BA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Algorithm: Modelling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01621A-0D86-4EF3-8ADE-5F0E25511A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Node: </a:t>
                </a:r>
                <a:r>
                  <a:rPr lang="zh-CN" altLang="en-US" dirty="0"/>
                  <a:t>词</a:t>
                </a:r>
                <a:endParaRPr lang="en-US" altLang="zh-CN" dirty="0"/>
              </a:p>
              <a:p>
                <a:r>
                  <a:rPr lang="en-US" altLang="zh-CN" dirty="0"/>
                  <a:t>Edge: </a:t>
                </a:r>
                <a:r>
                  <a:rPr lang="zh-CN" altLang="en-US" dirty="0"/>
                  <a:t>距离不大于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的共现次数，刻画词的关联性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01621A-0D86-4EF3-8ADE-5F0E25511A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43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9C4EF-477D-4565-9EE5-CDA72119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Algorithm: Iterations of Recommendation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48E0E7-FCA4-487A-8942-8CB0057EC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的贡献：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加入平滑因子后：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𝑣𝑎𝑙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48E0E7-FCA4-487A-8942-8CB0057EC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41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9C4EF-477D-4565-9EE5-CDA72119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Algorithm: Iterations of Recommendation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48E0E7-FCA4-487A-8942-8CB0057EC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写成矩阵的形式：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𝑣𝑎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48E0E7-FCA4-487A-8942-8CB0057EC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47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AEB02-B91A-4F33-881B-E9F62CAD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Troubles with Functional Words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64077-2B65-4709-9DFC-AA5C698D3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虚词怎么办？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引入</a:t>
            </a:r>
            <a:r>
              <a:rPr lang="en-US" altLang="zh-CN" dirty="0" err="1"/>
              <a:t>stopword</a:t>
            </a:r>
            <a:r>
              <a:rPr lang="en-US" altLang="zh-CN" dirty="0"/>
              <a:t> list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C33FC4-6E6D-4D9C-BF99-561B5CD05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1010"/>
            <a:ext cx="1699407" cy="33759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ABB627-7F8A-49AB-8B75-78D8F195E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517" y="2808631"/>
            <a:ext cx="1181202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AEB02-B91A-4F33-881B-E9F62CAD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Troubles with Functional Words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64077-2B65-4709-9DFC-AA5C698D3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虚词怎么办？</a:t>
            </a:r>
            <a:endParaRPr lang="en-US" altLang="zh-CN" dirty="0"/>
          </a:p>
          <a:p>
            <a:r>
              <a:rPr lang="en-US" altLang="zh-CN" dirty="0"/>
              <a:t>2. IDF</a:t>
            </a:r>
          </a:p>
          <a:p>
            <a:r>
              <a:rPr lang="zh-CN" altLang="en-US" dirty="0"/>
              <a:t>筛去语料中</a:t>
            </a:r>
            <a:r>
              <a:rPr lang="zh-CN" altLang="en-US" dirty="0">
                <a:solidFill>
                  <a:srgbClr val="FF0000"/>
                </a:solidFill>
              </a:rPr>
              <a:t>文档频率高</a:t>
            </a:r>
            <a:r>
              <a:rPr lang="zh-CN" altLang="en-US" dirty="0"/>
              <a:t>的词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8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430</Words>
  <Application>Microsoft Office PowerPoint</Application>
  <PresentationFormat>宽屏</PresentationFormat>
  <Paragraphs>51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Keyword Extraction through Graph-based Ranking</vt:lpstr>
      <vt:lpstr>Task</vt:lpstr>
      <vt:lpstr>What is a keyword?</vt:lpstr>
      <vt:lpstr>Intuition (Or Hypothesis?)</vt:lpstr>
      <vt:lpstr>Algorithm: Modelling</vt:lpstr>
      <vt:lpstr>Algorithm: Iterations of Recommendation</vt:lpstr>
      <vt:lpstr>Algorithm: Iterations of Recommendation</vt:lpstr>
      <vt:lpstr>Troubles with Functional Words</vt:lpstr>
      <vt:lpstr>Troubles with Functional Words</vt:lpstr>
      <vt:lpstr>缺陷</vt:lpstr>
      <vt:lpstr>Generalization</vt:lpstr>
      <vt:lpstr>Generalization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 Extraction through Graph-based Ranking</dc:title>
  <dc:creator>guorui wen</dc:creator>
  <cp:lastModifiedBy>guorui wen</cp:lastModifiedBy>
  <cp:revision>117</cp:revision>
  <dcterms:created xsi:type="dcterms:W3CDTF">2020-10-15T14:41:42Z</dcterms:created>
  <dcterms:modified xsi:type="dcterms:W3CDTF">2020-10-16T08:07:05Z</dcterms:modified>
</cp:coreProperties>
</file>