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4" r:id="rId4"/>
    <p:sldId id="277" r:id="rId5"/>
    <p:sldId id="288" r:id="rId6"/>
    <p:sldId id="278" r:id="rId7"/>
    <p:sldId id="279" r:id="rId8"/>
    <p:sldId id="287" r:id="rId9"/>
    <p:sldId id="280" r:id="rId10"/>
    <p:sldId id="290" r:id="rId11"/>
    <p:sldId id="291" r:id="rId12"/>
    <p:sldId id="292" r:id="rId13"/>
    <p:sldId id="281" r:id="rId14"/>
    <p:sldId id="289" r:id="rId15"/>
    <p:sldId id="293" r:id="rId16"/>
    <p:sldId id="297" r:id="rId17"/>
    <p:sldId id="296" r:id="rId18"/>
    <p:sldId id="284" r:id="rId19"/>
    <p:sldId id="294" r:id="rId20"/>
    <p:sldId id="295" r:id="rId21"/>
    <p:sldId id="28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52" autoAdjust="0"/>
  </p:normalViewPr>
  <p:slideViewPr>
    <p:cSldViewPr snapToGrid="0">
      <p:cViewPr varScale="1">
        <p:scale>
          <a:sx n="80" d="100"/>
          <a:sy n="80" d="100"/>
        </p:scale>
        <p:origin x="3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1DEC5-9B05-4C81-B9BE-046E786303F0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4F500-0A55-4DCD-98DE-DBCCACE467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660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5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75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13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8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22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5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4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47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99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13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65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664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F500-0A55-4DCD-98DE-DBCCACE467C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8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E2CB-3DD8-4790-97CD-C0797F302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A15F5B-5ACA-450B-9BB5-89D7786C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C0D4E-301F-48A5-8453-73D5C469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B8AA-19A6-41A1-AD8F-280ED57F4C3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0DEEB-BAE8-4A83-905D-E6FC66E7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4FE4B-E0C4-4250-8BE2-76EBC457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AAC-3665-456F-9693-CD13DD8CC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2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F19AD-50AB-43DF-92CA-64A339F0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8FF50E-395E-4EA2-95FA-EA145826E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22A08-9FEE-4221-9EBA-92E11A7D3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B8AA-19A6-41A1-AD8F-280ED57F4C3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0AC0F-3FEF-4863-B76E-1A09D230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EB2CB-D2EA-416D-A8ED-8DF84DE6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AAC-3665-456F-9693-CD13DD8CC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9060DB-E9B1-40D7-87DA-FB89BDDD6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E117C-332A-42D3-B69A-AE0B80A84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BCB6C-D498-46B9-9ECE-7260A906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B8AA-19A6-41A1-AD8F-280ED57F4C3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9B2D75-DC52-49C9-9E7C-1AF97B47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79FA7-078C-46A3-B1BC-6C119114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AAC-3665-456F-9693-CD13DD8CC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41973-0B6E-441C-8473-5E840624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D0A39-D0C9-48C5-BD65-692B76F4E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FBFC0-51A1-44A3-A2B5-C77DEDA7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B8AA-19A6-41A1-AD8F-280ED57F4C3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04D8F-021E-44A4-910D-ABD57DFF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E0469-E7DD-4CF7-8CA6-79647FA6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AAC-3665-456F-9693-CD13DD8CC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361DF-420F-4603-B300-B2F93B73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755ADA-BAE5-458C-A84E-66BE41613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FB1E3-271C-496A-847C-DD592DF1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B8AA-19A6-41A1-AD8F-280ED57F4C3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BD893-F406-44F0-8F89-28D56C4F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06EBD-F859-4C77-A34B-2BCD3FFF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AAC-3665-456F-9693-CD13DD8CC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1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6752F-C5ED-4CCA-BAF0-AC254A80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50BCA-3766-4F1F-821C-85975366E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F1E2CC-212F-4FE8-A363-ADDB2BE6E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CD27F-E1AB-4C1B-BE73-E5B9A4B3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B8AA-19A6-41A1-AD8F-280ED57F4C3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FD1F1-6A77-42BC-85A3-451ECF35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557BD-7BAA-4C0D-97A1-8B585C2F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AAC-3665-456F-9693-CD13DD8CC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96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1C32E-1FD3-46EC-B744-E588E31C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FBB12-3511-43C7-B374-11EA1389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8E714B-9731-4892-A788-C46068832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463A21-FAA0-4048-AFBF-B58BC6799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1CBA45-1E44-4AA3-993E-BB7E2E1AC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24D2AE-2E0A-47FB-9416-F6FBE661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B8AA-19A6-41A1-AD8F-280ED57F4C3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676C74-8AAD-4DCE-82E6-50D0683C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A5337A-60D4-4540-B273-BC515B99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AAC-3665-456F-9693-CD13DD8CC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0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3616-0C29-4262-B685-AAACC602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CC260D-FC34-49A1-9E75-E675AB15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B8AA-19A6-41A1-AD8F-280ED57F4C3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84A33-0EC9-4707-87AC-C57C85AF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5DB3FE-4034-4754-A545-4508751D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AAC-3665-456F-9693-CD13DD8CC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87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6EBCF-4891-4184-A322-5C5EC89A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B8AA-19A6-41A1-AD8F-280ED57F4C3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E4D444-53BC-4E4B-91B6-B8BB4EA0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9D829-7C65-4BE3-8769-38950F1F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AAC-3665-456F-9693-CD13DD8CC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9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29DD3-B5C2-4E59-8822-F553B435F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F4504-2802-4472-ACDA-DA396DD0E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EC2455-BCDC-4ADB-87D1-A0D8BC089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C7C3EB-8FBE-4B98-BCAA-0894CE40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B8AA-19A6-41A1-AD8F-280ED57F4C3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C900C-70FD-4356-9C8B-5CC9C182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F1948-0F9C-4F7F-9C0D-19F81EE1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AAC-3665-456F-9693-CD13DD8CC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5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8B690-CFD3-4F92-BC5C-A9D0B2E3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370628-851E-4BC9-A207-93BF149F1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88A5F0-AB8E-43D0-BC4B-F26D95367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E4DC7F-F079-4715-886F-9E0D35C2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B8AA-19A6-41A1-AD8F-280ED57F4C3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1EF4E-F1FB-48E5-B542-E0AE3D6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CE2B7-2568-4050-932C-790BD6FF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0AAC-3665-456F-9693-CD13DD8CC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9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E6B19-B924-4471-9267-209CF1B4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19B53F-411A-4F66-8AE5-AC0E329B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8CCEA-AB95-44B0-839B-13BD24B7E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AB8AA-19A6-41A1-AD8F-280ED57F4C3B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31FE0F-A3F5-44BE-B23E-6885D755F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E55E5-9FF2-46C4-933C-4EADEC4D4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0AAC-3665-456F-9693-CD13DD8CC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2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A8A7-D381-4956-9411-85C234FB5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TextRank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5FC626-65E0-43EB-82EC-6E3762D12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刘恺博 </a:t>
            </a:r>
            <a:r>
              <a:rPr lang="en-US" altLang="zh-CN" dirty="0"/>
              <a:t>2020.10.16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17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6E050-2282-491F-BC21-8E19DB5E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选用了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Krapivin2009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科学文章数据集，内容比较全，方便大家自行探索与拓展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文本&#10;&#10;描述已自动生成">
            <a:extLst>
              <a:ext uri="{FF2B5EF4-FFF2-40B4-BE49-F238E27FC236}">
                <a16:creationId xmlns:a16="http://schemas.microsoft.com/office/drawing/2014/main" id="{FF8F3944-A3E8-4A28-8B41-9EA7D3F32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75" y="3271360"/>
            <a:ext cx="9346236" cy="27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0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6E050-2282-491F-BC21-8E19DB5E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大约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篇文章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每篇文章会对应一个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.key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.key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文件是人工提取的关键词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图片包含 图形用户界面, 应用程序&#10;&#10;描述已自动生成">
            <a:extLst>
              <a:ext uri="{FF2B5EF4-FFF2-40B4-BE49-F238E27FC236}">
                <a16:creationId xmlns:a16="http://schemas.microsoft.com/office/drawing/2014/main" id="{6F60E2D2-534A-4B12-B1AF-1C9D38CEC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462" y="529346"/>
            <a:ext cx="2206059" cy="57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8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6E050-2282-491F-BC21-8E19DB5E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7783" cy="4351338"/>
          </a:xfrm>
        </p:spPr>
        <p:txBody>
          <a:bodyPr/>
          <a:lstStyle/>
          <a:p>
            <a:r>
              <a:rPr lang="zh-CN" altLang="en-US" sz="240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文章内容很复杂，可以考虑只使用</a:t>
            </a:r>
            <a:r>
              <a:rPr lang="en-US" altLang="zh-CN" sz="240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r>
              <a:rPr lang="zh-CN" altLang="en-US" sz="240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240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r>
              <a:rPr lang="zh-CN" altLang="en-US" sz="2400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（若有）</a:t>
            </a:r>
            <a:endParaRPr lang="en-US" altLang="zh-CN" sz="2400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D30DC9C-F5F5-445D-9A2D-32203DFEC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73" y="2348002"/>
            <a:ext cx="6430194" cy="41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78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测评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DB0850C5-CC19-476C-967D-9E12AE9E6F7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人工挑选出来的关键词可以作为</a:t>
            </a:r>
            <a:r>
              <a:rPr lang="en-US" altLang="zh-CN" dirty="0" err="1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groundTruth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进行测评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不追求数据刷得很高，不追求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state-of-the-art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，只是帮助同学熟悉流程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首先约定</a:t>
            </a:r>
            <a:r>
              <a:rPr lang="en-US" altLang="zh-CN" dirty="0" err="1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groundTruth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的关键词文件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(*.key)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和自己输出的关键词文件的格式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(*.</a:t>
            </a:r>
            <a:r>
              <a:rPr lang="en-US" altLang="zh-CN" dirty="0" err="1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mykey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，将所有的文件放在同一个文件夹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os.walk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模块得到所有文件名，并可以筛选后缀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分别计算每篇文章的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f-score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，最后平均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CF7E2D12-5C9A-4AAE-AAA9-1DACC6186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63" y="1978025"/>
            <a:ext cx="11287083" cy="34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8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测评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DB0850C5-CC19-476C-967D-9E12AE9E6F7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我提供了一个较为简单的评测模块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evaluation.py</a:t>
            </a:r>
          </a:p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首先约定</a:t>
            </a:r>
            <a:r>
              <a:rPr lang="en-US" altLang="zh-CN" dirty="0" err="1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groundTruth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的关键词文件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(*.key)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和自己输出的关键词文件的格式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(*.</a:t>
            </a:r>
            <a:r>
              <a:rPr lang="en-US" altLang="zh-CN" dirty="0" err="1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mykey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，将所有的文件放在同一个文件夹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os.walk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模块得到所有文件名，并可以筛选后缀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分别计算每篇文章的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f-score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，最后平均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036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pic>
        <p:nvPicPr>
          <p:cNvPr id="7" name="图片 6" descr="图形用户界面, 文本, 应用程序&#10;&#10;描述已自动生成">
            <a:extLst>
              <a:ext uri="{FF2B5EF4-FFF2-40B4-BE49-F238E27FC236}">
                <a16:creationId xmlns:a16="http://schemas.microsoft.com/office/drawing/2014/main" id="{DCF9DE7F-BEEC-4A84-9C46-C78A2271A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8" y="1553077"/>
            <a:ext cx="11057090" cy="38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0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733EFED6-98D5-4693-9F9B-C2F23B9E3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648" y="873677"/>
            <a:ext cx="9007621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09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E0E47FF7-573A-4B75-BEAB-347DEE6A8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31" y="1853634"/>
            <a:ext cx="9407297" cy="359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617F69D4-F6D8-420A-9B56-0030EEFE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913" y="1644450"/>
            <a:ext cx="9587896" cy="48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0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测评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2F7E381-3BA9-41F1-9BA0-0F4DAB4AD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61" y="1683216"/>
            <a:ext cx="9629626" cy="35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5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PageRank</a:t>
            </a:r>
            <a:r>
              <a:rPr lang="zh-CN" altLang="en-US" dirty="0"/>
              <a:t>算法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E6286B7-9AEF-4CEF-BF48-BE15889D7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110" y="1852052"/>
            <a:ext cx="7103245" cy="4579483"/>
          </a:xfrm>
        </p:spPr>
      </p:pic>
    </p:spTree>
    <p:extLst>
      <p:ext uri="{BB962C8B-B14F-4D97-AF65-F5344CB8AC3E}">
        <p14:creationId xmlns:p14="http://schemas.microsoft.com/office/powerpoint/2010/main" val="1791939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测评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8ACFFDE-FC78-4C53-980E-B7ED7C88F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87" y="1371830"/>
            <a:ext cx="8008442" cy="51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34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418" y="2541427"/>
            <a:ext cx="10515600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13799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PageRank</a:t>
            </a:r>
            <a:r>
              <a:rPr lang="zh-CN" altLang="en-US" dirty="0"/>
              <a:t>算法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6E050-2282-491F-BC21-8E19DB5E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PageRank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算法是一种网页排名算法，其基本思想有两条：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链接数量：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一个网页被越多的其他网页链接，说明这个网页越重要。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链接质量：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一个网页被一个越高权值的网页链接，也能表明这个网页越重要。</a:t>
            </a:r>
          </a:p>
          <a:p>
            <a:r>
              <a:rPr lang="zh-CN" altLang="en-US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可以看作一张有向图图，节点是网页。如果网页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存在到网页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的链接，那么有一条从网页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指向网页</a:t>
            </a:r>
            <a:r>
              <a:rPr lang="en-US" altLang="zh-CN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0" i="0" dirty="0">
                <a:solidFill>
                  <a:srgbClr val="4B4B4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的有向边。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37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PageRank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866E050-2282-491F-BC21-8E19DB5E4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 dirty="0">
                    <a:solidFill>
                      <a:srgbClr val="4B4B4B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整个</a:t>
                </a:r>
                <a:r>
                  <a:rPr lang="zh-CN" altLang="en-US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网页</a:t>
                </a:r>
                <a:r>
                  <a:rPr lang="zh-CN" altLang="en-US" b="0" i="0" dirty="0">
                    <a:solidFill>
                      <a:srgbClr val="4B4B4B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可以看作一张有向图图，节点是网页。如果网页</a:t>
                </a:r>
                <a:r>
                  <a:rPr lang="en-US" altLang="zh-CN" b="0" i="0" dirty="0">
                    <a:solidFill>
                      <a:srgbClr val="4B4B4B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b="0" i="0" dirty="0">
                    <a:solidFill>
                      <a:srgbClr val="4B4B4B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存在到网页</a:t>
                </a:r>
                <a:r>
                  <a:rPr lang="en-US" altLang="zh-CN" b="0" i="0" dirty="0">
                    <a:solidFill>
                      <a:srgbClr val="4B4B4B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b="0" i="0" dirty="0">
                    <a:solidFill>
                      <a:srgbClr val="4B4B4B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的链接，那么有一条从网页</a:t>
                </a:r>
                <a:r>
                  <a:rPr lang="en-US" altLang="zh-CN" b="0" i="0" dirty="0">
                    <a:solidFill>
                      <a:srgbClr val="4B4B4B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b="0" i="0" dirty="0">
                    <a:solidFill>
                      <a:srgbClr val="4B4B4B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指向网页</a:t>
                </a:r>
                <a:r>
                  <a:rPr lang="en-US" altLang="zh-CN" b="0" i="0" dirty="0">
                    <a:solidFill>
                      <a:srgbClr val="4B4B4B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b="0" i="0" dirty="0">
                    <a:solidFill>
                      <a:srgbClr val="4B4B4B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的有向边。</a:t>
                </a:r>
                <a:endParaRPr lang="en-US" altLang="zh-CN" b="0" i="0" dirty="0">
                  <a:solidFill>
                    <a:srgbClr val="4B4B4B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令有向图</a:t>
                </a:r>
                <a:r>
                  <a:rPr lang="en-US" altLang="zh-CN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G=</a:t>
                </a:r>
                <a:r>
                  <a:rPr lang="zh-CN" altLang="en-US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</a:t>
                </a:r>
                <a:r>
                  <a:rPr lang="zh-CN" altLang="en-US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4B4B4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𝐼𝑛</m:t>
                    </m:r>
                    <m:r>
                      <a:rPr lang="en-US" altLang="zh-CN" b="0" i="1" smtClean="0">
                        <a:solidFill>
                          <a:srgbClr val="4B4B4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4B4B4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b="0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表示指向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smtClean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b="0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b="0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点集，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4B4B4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O</m:t>
                    </m:r>
                    <m:r>
                      <a:rPr lang="en-US" altLang="zh-CN" b="0" i="1" dirty="0" smtClean="0">
                        <a:solidFill>
                          <a:srgbClr val="4B4B4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𝑢𝑡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4B4B4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4B4B4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4B4B4B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V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4B4B4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solidFill>
                          <a:srgbClr val="4B4B4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指向</m:t>
                    </m:r>
                  </m:oMath>
                </a14:m>
                <a:r>
                  <a:rPr lang="zh-CN" altLang="en-US" b="0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的点集，那么使用如下公式：</a:t>
                </a:r>
                <a:endParaRPr lang="en-US" altLang="zh-CN" b="0" dirty="0">
                  <a:solidFill>
                    <a:srgbClr val="4B4B4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4B4B4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S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zh-CN" b="0" i="0" dirty="0" smtClean="0">
                          <a:solidFill>
                            <a:srgbClr val="4B4B4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0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</m:d>
                      <m:r>
                        <a:rPr lang="en-US" altLang="zh-CN" b="0" i="0" dirty="0" smtClean="0">
                          <a:solidFill>
                            <a:srgbClr val="4B4B4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4B4B4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𝐼𝑛</m:t>
                          </m:r>
                          <m: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)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𝑂𝑢𝑡</m:t>
                                  </m:r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solidFill>
                                                <a:srgbClr val="4B4B4B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4B4B4B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solidFill>
                                                <a:srgbClr val="4B4B4B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0" dirty="0">
                  <a:solidFill>
                    <a:srgbClr val="4B4B4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是一个阻尼系数，通常取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0.85</a:t>
                </a: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初始时所有节点的重要性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都可以随机设置（比如都是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），使用公式迭代计算，会逐渐收敛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866E050-2282-491F-BC21-8E19DB5E4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70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关于收敛性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866E050-2282-491F-BC21-8E19DB5E4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算法可以看作一个马尔科夫过程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A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d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其中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为单位列向量，那么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PageRank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的迭代算法实际上就是：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𝐴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Markov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过程收敛的基本条件：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b="0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b="0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为随机矩阵</a:t>
                </a:r>
                <a:r>
                  <a:rPr lang="en-US" altLang="zh-CN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</a:t>
                </a:r>
                <a:r>
                  <a:rPr lang="zh-CN" altLang="en-US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矩阵所有元素都大于等于</a:t>
                </a:r>
                <a:r>
                  <a:rPr lang="en-US" altLang="zh-CN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，并且每一列的元素和都为</a:t>
                </a:r>
                <a:r>
                  <a:rPr lang="en-US" altLang="zh-CN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1)</a:t>
                </a:r>
              </a:p>
              <a:p>
                <a:pPr lvl="1"/>
                <a:r>
                  <a:rPr lang="en-US" altLang="zh-CN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为不可约的</a:t>
                </a:r>
                <a:r>
                  <a:rPr lang="en-US" altLang="zh-CN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当图是强连通时，</a:t>
                </a:r>
                <a:r>
                  <a:rPr lang="en-US" altLang="zh-CN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为不可约，我们之前定义各个网页都是可相互转跳的</a:t>
                </a:r>
                <a:r>
                  <a:rPr lang="en-US" altLang="zh-CN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lvl="1"/>
                <a:r>
                  <a:rPr lang="en-US" altLang="zh-CN" b="0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b="0" i="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为非周期的</a:t>
                </a:r>
                <a:endParaRPr lang="en-US" altLang="zh-CN" b="0" i="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-apple-system"/>
                    <a:ea typeface="微软雅黑" panose="020B0503020204020204" pitchFamily="34" charset="-122"/>
                  </a:rPr>
                  <a:t>大部分网页构成的图满足条件，故会收敛，且会较快收敛</a:t>
                </a:r>
                <a:r>
                  <a:rPr lang="en-US" altLang="zh-CN" dirty="0">
                    <a:latin typeface="-apple-system"/>
                    <a:ea typeface="微软雅黑" panose="020B0503020204020204" pitchFamily="34" charset="-122"/>
                  </a:rPr>
                  <a:t>		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866E050-2282-491F-BC21-8E19DB5E4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13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TextRank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866E050-2282-491F-BC21-8E19DB5E4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文章是否也可以作为一张图？</a:t>
                </a:r>
                <a:endParaRPr lang="en-US" altLang="zh-CN" dirty="0">
                  <a:solidFill>
                    <a:srgbClr val="4B4B4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rgbClr val="4B4B4B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区别在于，文章构成的图可能是带边权的，修改公式如下：</a:t>
                </a:r>
                <a:endParaRPr lang="en-US" altLang="zh-CN" b="0" dirty="0">
                  <a:solidFill>
                    <a:srgbClr val="4B4B4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4B4B4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S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zh-CN" b="0" i="0" dirty="0" smtClean="0">
                          <a:solidFill>
                            <a:srgbClr val="4B4B4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0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</m:d>
                      <m:r>
                        <a:rPr lang="en-US" altLang="zh-CN" b="0" i="0" dirty="0" smtClean="0">
                          <a:solidFill>
                            <a:srgbClr val="4B4B4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4B4B4B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V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𝐼𝑛</m:t>
                          </m:r>
                          <m: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rgbClr val="4B4B4B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dirty="0" smtClean="0">
                                  <a:solidFill>
                                    <a:srgbClr val="4B4B4B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𝑗𝑖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∈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𝑂𝑢𝑡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solidFill>
                                        <a:srgbClr val="4B4B4B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)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solidFill>
                                            <a:srgbClr val="4B4B4B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0" dirty="0">
                  <a:solidFill>
                    <a:srgbClr val="4B4B4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𝑖𝑗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表示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两节点间的权值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重要性最高的部分即是整个文章的关键部分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866E050-2282-491F-BC21-8E19DB5E4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2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Keyphrase</a:t>
            </a:r>
            <a:r>
              <a:rPr lang="en-US" altLang="zh-CN" dirty="0"/>
              <a:t> Extraction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6E050-2282-491F-BC21-8E19DB5E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如何以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为基础构造一个图？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节点：词语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只考虑动词、名词、形容词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 class words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边：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可以使用共现关系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(co-</a:t>
            </a:r>
            <a:r>
              <a:rPr lang="en-US" altLang="zh-CN" dirty="0" err="1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occurance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来加边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两个词之间有边当仅当他们共同出现在一个大小为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的窗口里（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一般取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2~10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 size</a:t>
            </a:r>
          </a:p>
          <a:p>
            <a:pPr lvl="2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可以有权也可以无权，可以有向也可以无向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输出重要性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N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个词作为关键词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24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Keyphrase</a:t>
            </a:r>
            <a:r>
              <a:rPr lang="en-US" altLang="zh-CN" dirty="0"/>
              <a:t> Extraction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76B38FF-3D52-428D-8D13-E6C31519C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373"/>
            <a:ext cx="4800309" cy="6062502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554BFBD-21AF-441F-94A1-3834FA548E0A}"/>
              </a:ext>
            </a:extLst>
          </p:cNvPr>
          <p:cNvSpPr txBox="1"/>
          <p:nvPr/>
        </p:nvSpPr>
        <p:spPr>
          <a:xfrm>
            <a:off x="669150" y="2220686"/>
            <a:ext cx="59929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作者在论文中使用的例子：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文章构成的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graph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最后得到的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keyphrase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准确率很不错</a:t>
            </a:r>
          </a:p>
        </p:txBody>
      </p:sp>
    </p:spTree>
    <p:extLst>
      <p:ext uri="{BB962C8B-B14F-4D97-AF65-F5344CB8AC3E}">
        <p14:creationId xmlns:p14="http://schemas.microsoft.com/office/powerpoint/2010/main" val="61289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5FD2C-8DFB-4A3F-85DA-BC7BE0C1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Sentence Extraction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66E050-2282-491F-BC21-8E19DB5E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能否以句子为节点？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节点：句子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边：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考察句子与句子之间的相似度（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similarity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例如使用两个句子的公共词语数目来度量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相似度即是一条边权，太小的边权可以置为</a:t>
            </a:r>
            <a:r>
              <a:rPr lang="en-US" altLang="zh-CN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（不连边）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输出重要度最高的几个句子作为文章摘要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44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843</Words>
  <Application>Microsoft Office PowerPoint</Application>
  <PresentationFormat>宽屏</PresentationFormat>
  <Paragraphs>96</Paragraphs>
  <Slides>21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-apple-system</vt:lpstr>
      <vt:lpstr>等线</vt:lpstr>
      <vt:lpstr>等线 Light</vt:lpstr>
      <vt:lpstr>微软雅黑</vt:lpstr>
      <vt:lpstr>Arial</vt:lpstr>
      <vt:lpstr>Cambria Math</vt:lpstr>
      <vt:lpstr>Office 主题​​</vt:lpstr>
      <vt:lpstr>TextRank算法</vt:lpstr>
      <vt:lpstr>PageRank算法</vt:lpstr>
      <vt:lpstr>PageRank算法</vt:lpstr>
      <vt:lpstr>PageRank算法</vt:lpstr>
      <vt:lpstr>关于收敛性</vt:lpstr>
      <vt:lpstr>TextRank算法</vt:lpstr>
      <vt:lpstr>Keyphrase Extraction</vt:lpstr>
      <vt:lpstr>Keyphrase Extraction</vt:lpstr>
      <vt:lpstr>Sentence Extraction</vt:lpstr>
      <vt:lpstr>数据集</vt:lpstr>
      <vt:lpstr>数据集</vt:lpstr>
      <vt:lpstr>数据集</vt:lpstr>
      <vt:lpstr>测评</vt:lpstr>
      <vt:lpstr>测评</vt:lpstr>
      <vt:lpstr>文件操作</vt:lpstr>
      <vt:lpstr>文件操作</vt:lpstr>
      <vt:lpstr>文件操作</vt:lpstr>
      <vt:lpstr>文件操作</vt:lpstr>
      <vt:lpstr>测评</vt:lpstr>
      <vt:lpstr>测评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 瑞晗</dc:creator>
  <cp:lastModifiedBy>Kaibo Liu (FA Talent)</cp:lastModifiedBy>
  <cp:revision>97</cp:revision>
  <dcterms:created xsi:type="dcterms:W3CDTF">2020-10-08T04:35:32Z</dcterms:created>
  <dcterms:modified xsi:type="dcterms:W3CDTF">2020-10-16T08:25:15Z</dcterms:modified>
</cp:coreProperties>
</file>