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3" r:id="rId10"/>
    <p:sldId id="265" r:id="rId11"/>
    <p:sldId id="276" r:id="rId12"/>
    <p:sldId id="268" r:id="rId13"/>
    <p:sldId id="277" r:id="rId14"/>
    <p:sldId id="266" r:id="rId15"/>
    <p:sldId id="270" r:id="rId16"/>
    <p:sldId id="267" r:id="rId17"/>
    <p:sldId id="269" r:id="rId18"/>
    <p:sldId id="271" r:id="rId19"/>
    <p:sldId id="272" r:id="rId20"/>
    <p:sldId id="273" r:id="rId21"/>
    <p:sldId id="275" r:id="rId22"/>
    <p:sldId id="274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E3-5B67-4771-9A94-215F1927978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568-8893-4D9B-9E90-4E365EED4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E3-5B67-4771-9A94-215F1927978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568-8893-4D9B-9E90-4E365EED4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E3-5B67-4771-9A94-215F1927978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568-8893-4D9B-9E90-4E365EED4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2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E3-5B67-4771-9A94-215F1927978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568-8893-4D9B-9E90-4E365EED4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9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E3-5B67-4771-9A94-215F1927978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568-8893-4D9B-9E90-4E365EED4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5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E3-5B67-4771-9A94-215F1927978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568-8893-4D9B-9E90-4E365EED4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6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E3-5B67-4771-9A94-215F1927978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568-8893-4D9B-9E90-4E365EED4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0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E3-5B67-4771-9A94-215F1927978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568-8893-4D9B-9E90-4E365EED4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8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E3-5B67-4771-9A94-215F1927978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568-8893-4D9B-9E90-4E365EED4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83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E3-5B67-4771-9A94-215F1927978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568-8893-4D9B-9E90-4E365EED4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9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CE3-5B67-4771-9A94-215F1927978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568-8893-4D9B-9E90-4E365EED4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72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3CE3-5B67-4771-9A94-215F1927978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34568-8893-4D9B-9E90-4E365EED4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5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aoxuefeng.com/wiki/1016959663602400/1017968846697824" TargetMode="External" /><Relationship Id="rId2" Type="http://schemas.openxmlformats.org/officeDocument/2006/relationships/hyperlink" Target="https://zhuanlan.zhihu.com/p/46368084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进程、线程与协程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65418"/>
            <a:ext cx="9144000" cy="2729346"/>
          </a:xfrm>
        </p:spPr>
        <p:txBody>
          <a:bodyPr/>
          <a:lstStyle/>
          <a:p>
            <a:r>
              <a:rPr lang="zh-CN" altLang="en-US" dirty="0"/>
              <a:t>陈代超，</a:t>
            </a:r>
            <a:r>
              <a:rPr lang="en-US" altLang="zh-CN" dirty="0"/>
              <a:t>chendaichao@pku.edu.cn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2020/11/25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96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多进程编程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829" y="1690688"/>
            <a:ext cx="8315720" cy="48070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74" y="1690688"/>
            <a:ext cx="4426408" cy="8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多进程编程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当进程很多，可以使用进程池管理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6806"/>
            <a:ext cx="8071890" cy="44711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684" y="1690688"/>
            <a:ext cx="4919601" cy="17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常见模式：生产者</a:t>
            </a:r>
            <a:r>
              <a:rPr lang="en-US" altLang="zh-CN" dirty="0"/>
              <a:t>-</a:t>
            </a:r>
            <a:r>
              <a:rPr lang="zh-CN" altLang="en-US" dirty="0"/>
              <a:t>消费者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生产者产生数据</a:t>
            </a:r>
            <a:endParaRPr lang="en-US" altLang="zh-CN" dirty="0"/>
          </a:p>
          <a:p>
            <a:r>
              <a:rPr lang="zh-CN" altLang="en-US" dirty="0"/>
              <a:t>消费者读取数据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数据常常保存在一个队列中</a:t>
            </a:r>
          </a:p>
        </p:txBody>
      </p:sp>
    </p:spTree>
    <p:extLst>
      <p:ext uri="{BB962C8B-B14F-4D97-AF65-F5344CB8AC3E}">
        <p14:creationId xmlns:p14="http://schemas.microsoft.com/office/powerpoint/2010/main" val="19843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多进程编程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57255" cy="435133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中提供了队列进行数据共享</a:t>
            </a:r>
            <a:endParaRPr lang="en-US" altLang="zh-CN" dirty="0"/>
          </a:p>
          <a:p>
            <a:pPr lvl="1"/>
            <a:r>
              <a:rPr lang="en-US" altLang="zh-CN" dirty="0" err="1"/>
              <a:t>Multiprocessing.Queue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0" y="0"/>
            <a:ext cx="5827568" cy="66600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02" y="3579523"/>
            <a:ext cx="3233313" cy="273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多线程编程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和多进程非常类似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3788"/>
            <a:ext cx="8694896" cy="41109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268" y="5540881"/>
            <a:ext cx="3870515" cy="7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4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多线程编程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CPython</a:t>
            </a:r>
            <a:r>
              <a:rPr lang="zh-CN" altLang="en-US" dirty="0"/>
              <a:t>中由于全局解释器锁（</a:t>
            </a:r>
            <a:r>
              <a:rPr lang="en-US" altLang="zh-CN" dirty="0"/>
              <a:t>GIL</a:t>
            </a:r>
            <a:r>
              <a:rPr lang="zh-CN" altLang="en-US" dirty="0"/>
              <a:t>）的存在</a:t>
            </a:r>
            <a:endParaRPr lang="en-US" altLang="zh-CN" dirty="0"/>
          </a:p>
          <a:p>
            <a:pPr lvl="1"/>
            <a:r>
              <a:rPr lang="zh-CN" altLang="en-US" dirty="0"/>
              <a:t>全局解释器锁：一个进程任一时刻仅有一个线程在执行</a:t>
            </a:r>
            <a:endParaRPr lang="en-US" altLang="zh-CN" dirty="0"/>
          </a:p>
          <a:p>
            <a:pPr lvl="1"/>
            <a:r>
              <a:rPr lang="zh-CN" altLang="en-US" dirty="0"/>
              <a:t>多核</a:t>
            </a:r>
            <a:r>
              <a:rPr lang="en-US" altLang="zh-CN" dirty="0"/>
              <a:t>CPU</a:t>
            </a:r>
            <a:r>
              <a:rPr lang="zh-CN" altLang="en-US" dirty="0"/>
              <a:t>并不能为它显著提高效率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可以考虑选择没有</a:t>
            </a:r>
            <a:r>
              <a:rPr lang="en-US" altLang="zh-CN" dirty="0"/>
              <a:t>GIL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解释器（如</a:t>
            </a:r>
            <a:r>
              <a:rPr lang="en-US" altLang="zh-CN" dirty="0" err="1"/>
              <a:t>JPython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68016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比线程更轻量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把一个任务拆成“好几截”</a:t>
            </a:r>
            <a:endParaRPr lang="en-US" altLang="zh-CN" dirty="0"/>
          </a:p>
          <a:p>
            <a:r>
              <a:rPr lang="zh-CN" altLang="en-US" dirty="0"/>
              <a:t>一个线程可以拥有多个协程</a:t>
            </a:r>
            <a:endParaRPr lang="en-US" altLang="zh-CN" dirty="0"/>
          </a:p>
          <a:p>
            <a:r>
              <a:rPr lang="zh-CN" altLang="en-US" dirty="0"/>
              <a:t>其调度由程序（而非系统内核）控制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311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68" y="1690688"/>
            <a:ext cx="10337574" cy="47552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98" y="1210541"/>
            <a:ext cx="3966844" cy="31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1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用迭代器实现协程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6610"/>
            <a:ext cx="8438361" cy="5198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217" y="1506610"/>
            <a:ext cx="4986837" cy="32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1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协程之间不是并发</a:t>
            </a:r>
            <a:r>
              <a:rPr lang="en-US" altLang="zh-CN" dirty="0"/>
              <a:t>/</a:t>
            </a:r>
            <a:r>
              <a:rPr lang="zh-CN" altLang="en-US" dirty="0"/>
              <a:t>并行的关系</a:t>
            </a:r>
            <a:endParaRPr lang="en-US" altLang="zh-CN" dirty="0"/>
          </a:p>
          <a:p>
            <a:r>
              <a:rPr lang="zh-CN" altLang="en-US" dirty="0"/>
              <a:t>把任务拆成好多截完成</a:t>
            </a:r>
            <a:endParaRPr lang="en-US" altLang="zh-CN" dirty="0"/>
          </a:p>
          <a:p>
            <a:pPr lvl="1"/>
            <a:r>
              <a:rPr lang="zh-CN" altLang="en-US" dirty="0"/>
              <a:t>调度：“某个子过程执行了一部分，暂停，跑去执行别的”</a:t>
            </a:r>
            <a:endParaRPr lang="en-US" altLang="zh-CN" dirty="0"/>
          </a:p>
          <a:p>
            <a:pPr lvl="1"/>
            <a:r>
              <a:rPr lang="zh-CN" altLang="en-US" dirty="0"/>
              <a:t>由代码来控制</a:t>
            </a:r>
          </a:p>
        </p:txBody>
      </p:sp>
    </p:spTree>
    <p:extLst>
      <p:ext uri="{BB962C8B-B14F-4D97-AF65-F5344CB8AC3E}">
        <p14:creationId xmlns:p14="http://schemas.microsoft.com/office/powerpoint/2010/main" val="127773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程序要同时处理多个任务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游戏：同时显示场景、播放声音、响应用户输入</a:t>
            </a:r>
            <a:endParaRPr lang="en-US" altLang="zh-CN" dirty="0"/>
          </a:p>
          <a:p>
            <a:r>
              <a:rPr lang="zh-CN" altLang="en-US" dirty="0"/>
              <a:t>网络服务器：同时与多个客户端建立连接、处理请求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方法：并行</a:t>
            </a:r>
            <a:r>
              <a:rPr lang="en-US" altLang="zh-CN" dirty="0"/>
              <a:t>/</a:t>
            </a:r>
            <a:r>
              <a:rPr lang="zh-CN" altLang="en-US" dirty="0"/>
              <a:t>并发编程</a:t>
            </a:r>
            <a:endParaRPr lang="en-US" altLang="zh-CN" dirty="0"/>
          </a:p>
          <a:p>
            <a:pPr lvl="1"/>
            <a:r>
              <a:rPr lang="zh-CN" altLang="en-US" dirty="0"/>
              <a:t>并行：如多核</a:t>
            </a:r>
            <a:r>
              <a:rPr lang="en-US" altLang="zh-CN" dirty="0"/>
              <a:t>CPU</a:t>
            </a:r>
            <a:r>
              <a:rPr lang="zh-CN" altLang="en-US" dirty="0"/>
              <a:t>不同核上跑的两个进程。两个计算流在时间上重叠。</a:t>
            </a:r>
            <a:endParaRPr lang="en-US" altLang="zh-CN" dirty="0"/>
          </a:p>
          <a:p>
            <a:pPr lvl="1"/>
            <a:r>
              <a:rPr lang="zh-CN" altLang="en-US" dirty="0"/>
              <a:t>并发：如单核</a:t>
            </a:r>
            <a:r>
              <a:rPr lang="en-US" altLang="zh-CN" dirty="0"/>
              <a:t>CPU</a:t>
            </a:r>
            <a:r>
              <a:rPr lang="zh-CN" altLang="en-US" dirty="0"/>
              <a:t>上跑的两个进程。两个计算流在时间上交替执行。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给我们带来宏观上两个进程同时运行的假象。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862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async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/await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实现协程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3.5</a:t>
            </a:r>
            <a:r>
              <a:rPr lang="zh-CN" altLang="en-US" dirty="0"/>
              <a:t>后用于定义协程的关键字</a:t>
            </a:r>
          </a:p>
        </p:txBody>
      </p:sp>
    </p:spTree>
    <p:extLst>
      <p:ext uri="{BB962C8B-B14F-4D97-AF65-F5344CB8AC3E}">
        <p14:creationId xmlns:p14="http://schemas.microsoft.com/office/powerpoint/2010/main" val="2348779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async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/await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实现协程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06969"/>
            <a:ext cx="7344305" cy="5184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683" y="1506969"/>
            <a:ext cx="4184939" cy="13520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376" y="3232005"/>
            <a:ext cx="2896424" cy="319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34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4351338"/>
          </a:xfrm>
        </p:spPr>
        <p:txBody>
          <a:bodyPr/>
          <a:lstStyle/>
          <a:p>
            <a:r>
              <a:rPr lang="zh-CN" altLang="en-US" dirty="0"/>
              <a:t>根据问题的特点选用合适的编程方式</a:t>
            </a:r>
            <a:endParaRPr lang="en-US" altLang="zh-CN" dirty="0"/>
          </a:p>
          <a:p>
            <a:pPr lvl="1"/>
            <a:r>
              <a:rPr lang="zh-CN" altLang="en-US" dirty="0"/>
              <a:t>考虑通信方式</a:t>
            </a:r>
            <a:endParaRPr lang="en-US" altLang="zh-CN" dirty="0"/>
          </a:p>
          <a:p>
            <a:pPr lvl="1"/>
            <a:r>
              <a:rPr lang="zh-CN" altLang="en-US" dirty="0"/>
              <a:t>计算密集</a:t>
            </a:r>
            <a:r>
              <a:rPr lang="en-US" altLang="zh-CN" dirty="0"/>
              <a:t>/IO</a:t>
            </a:r>
            <a:r>
              <a:rPr lang="zh-CN" altLang="en-US" dirty="0"/>
              <a:t>密集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计算密集型：往往用多进程（每个进程只完成比较独立的一部分）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IO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密集型：多线程、协程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IO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的延迟往往更大一些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但也不绝对，如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GPU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上可以跑上千个线程用于矩阵计算的并行加速</a:t>
            </a:r>
          </a:p>
        </p:txBody>
      </p:sp>
    </p:spTree>
    <p:extLst>
      <p:ext uri="{BB962C8B-B14F-4D97-AF65-F5344CB8AC3E}">
        <p14:creationId xmlns:p14="http://schemas.microsoft.com/office/powerpoint/2010/main" val="3546853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多进程、多线程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https://zhuanlan.zhihu.com/p/46368084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协程与异步</a:t>
            </a:r>
            <a:r>
              <a:rPr lang="en-US" altLang="zh-CN" dirty="0"/>
              <a:t>IO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https://www.liaoxuefeng.com/wiki/1016959663602400/1017968846697824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2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计算机如何执行程序？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翻译成机器指令</a:t>
            </a:r>
            <a:endParaRPr lang="en-US" altLang="zh-CN" dirty="0"/>
          </a:p>
          <a:p>
            <a:pPr lvl="1"/>
            <a:r>
              <a:rPr lang="zh-CN" altLang="en-US" dirty="0"/>
              <a:t>把寄存器</a:t>
            </a:r>
            <a:r>
              <a:rPr lang="en-US" altLang="zh-CN" dirty="0"/>
              <a:t>X</a:t>
            </a:r>
            <a:r>
              <a:rPr lang="zh-CN" altLang="en-US" dirty="0"/>
              <a:t>的值</a:t>
            </a:r>
            <a:r>
              <a:rPr lang="en-US" altLang="zh-CN" dirty="0"/>
              <a:t>×2</a:t>
            </a:r>
            <a:r>
              <a:rPr lang="zh-CN" altLang="en-US" dirty="0"/>
              <a:t>放到寄存器</a:t>
            </a:r>
            <a:r>
              <a:rPr lang="en-US" altLang="zh-CN" dirty="0"/>
              <a:t>Y</a:t>
            </a:r>
            <a:r>
              <a:rPr lang="zh-CN" altLang="en-US" dirty="0"/>
              <a:t>里</a:t>
            </a:r>
            <a:endParaRPr lang="en-US" altLang="zh-CN" dirty="0"/>
          </a:p>
          <a:p>
            <a:pPr lvl="1"/>
            <a:r>
              <a:rPr lang="zh-CN" altLang="en-US" dirty="0"/>
              <a:t>把寄存器</a:t>
            </a:r>
            <a:r>
              <a:rPr lang="en-US" altLang="zh-CN" dirty="0"/>
              <a:t>X</a:t>
            </a:r>
            <a:r>
              <a:rPr lang="zh-CN" altLang="en-US" dirty="0"/>
              <a:t>的值存入内存地址</a:t>
            </a:r>
            <a:r>
              <a:rPr lang="en-US" altLang="zh-CN" dirty="0"/>
              <a:t>Z</a:t>
            </a:r>
            <a:r>
              <a:rPr lang="zh-CN" altLang="en-US" dirty="0"/>
              <a:t>处</a:t>
            </a:r>
            <a:endParaRPr lang="en-US" altLang="zh-CN" dirty="0"/>
          </a:p>
          <a:p>
            <a:pPr lvl="1"/>
            <a:r>
              <a:rPr lang="zh-CN" altLang="en-US" dirty="0"/>
              <a:t>跳转到</a:t>
            </a:r>
            <a:r>
              <a:rPr lang="en-US" altLang="zh-CN" dirty="0"/>
              <a:t>……</a:t>
            </a:r>
          </a:p>
          <a:p>
            <a:pPr lvl="1"/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程序计数器</a:t>
            </a:r>
            <a:endParaRPr lang="en-US" altLang="zh-CN" dirty="0"/>
          </a:p>
          <a:p>
            <a:pPr lvl="1"/>
            <a:r>
              <a:rPr lang="zh-CN" altLang="en-US" dirty="0"/>
              <a:t>控制读到哪一句</a:t>
            </a:r>
            <a:endParaRPr lang="en-US" altLang="zh-CN" dirty="0"/>
          </a:p>
          <a:p>
            <a:r>
              <a:rPr lang="zh-CN" altLang="en-US" dirty="0"/>
              <a:t>通用目的寄存器、浮点寄存器、条件码寄存器</a:t>
            </a:r>
            <a:endParaRPr lang="en-US" altLang="zh-CN" dirty="0"/>
          </a:p>
          <a:p>
            <a:pPr lvl="1"/>
            <a:r>
              <a:rPr lang="zh-CN" altLang="en-US" dirty="0"/>
              <a:t>程序运行过程中的草稿纸</a:t>
            </a:r>
            <a:endParaRPr lang="en-US" altLang="zh-CN" dirty="0"/>
          </a:p>
          <a:p>
            <a:pPr lvl="1"/>
            <a:r>
              <a:rPr lang="zh-CN" altLang="en-US" dirty="0"/>
              <a:t>存某些变量的值、中间计算结果、栈指针、子程序返回值</a:t>
            </a:r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0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计算机如何执行程序？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15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虚拟内存划分</a:t>
            </a:r>
            <a:endParaRPr lang="en-US" altLang="zh-CN" dirty="0"/>
          </a:p>
          <a:p>
            <a:r>
              <a:rPr lang="zh-CN" altLang="en-US" dirty="0"/>
              <a:t>静态存取区（全局变量）</a:t>
            </a:r>
            <a:endParaRPr lang="en-US" altLang="zh-CN" dirty="0"/>
          </a:p>
          <a:p>
            <a:r>
              <a:rPr lang="zh-CN" altLang="en-US" dirty="0"/>
              <a:t>堆区（动态内存分配区，</a:t>
            </a:r>
            <a:r>
              <a:rPr lang="en-US" altLang="zh-CN" dirty="0"/>
              <a:t>new</a:t>
            </a:r>
            <a:r>
              <a:rPr lang="zh-CN" altLang="en-US" dirty="0"/>
              <a:t>创建）</a:t>
            </a:r>
            <a:endParaRPr lang="en-US" altLang="zh-CN" dirty="0"/>
          </a:p>
          <a:p>
            <a:r>
              <a:rPr lang="zh-CN" altLang="en-US" dirty="0"/>
              <a:t>栈区（子程序的局部变量）</a:t>
            </a:r>
            <a:endParaRPr lang="en-US" altLang="zh-CN" dirty="0"/>
          </a:p>
          <a:p>
            <a:r>
              <a:rPr lang="zh-CN" altLang="en-US" dirty="0"/>
              <a:t>只读代码段（存放机器代码）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进程用到的内存地址只是一个虚拟的地址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内核负责把这个虚拟的地址映射到物理内存或者硬盘上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707" y="182779"/>
            <a:ext cx="5321803" cy="52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7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计算机如何执行程序？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866"/>
          </a:xfrm>
        </p:spPr>
        <p:txBody>
          <a:bodyPr/>
          <a:lstStyle/>
          <a:p>
            <a:r>
              <a:rPr lang="zh-CN" altLang="en-US" dirty="0"/>
              <a:t>内核在负责资源的调度</a:t>
            </a:r>
            <a:endParaRPr lang="en-US" altLang="zh-CN" dirty="0"/>
          </a:p>
          <a:p>
            <a:r>
              <a:rPr lang="zh-CN" altLang="en-US" dirty="0"/>
              <a:t>每个进程有独立的逻辑控制流、私有的虚拟地址空间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维护一个进程需要</a:t>
            </a:r>
            <a:endParaRPr lang="en-US" altLang="zh-CN" dirty="0"/>
          </a:p>
          <a:p>
            <a:pPr lvl="1"/>
            <a:r>
              <a:rPr lang="zh-CN" altLang="en-US" dirty="0"/>
              <a:t>程序计数器、通用目的寄存器、浮点寄存器、状态寄存器</a:t>
            </a:r>
            <a:endParaRPr lang="en-US" altLang="zh-CN" dirty="0"/>
          </a:p>
          <a:p>
            <a:pPr lvl="1"/>
            <a:r>
              <a:rPr lang="zh-CN" altLang="en-US" dirty="0"/>
              <a:t>用户栈、内核栈、内核数据结构（用来映射虚拟地址的页表、当前打开文件信息的文件表）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进程的</a:t>
            </a:r>
            <a:r>
              <a:rPr lang="zh-CN" altLang="en-US" b="1" dirty="0"/>
              <a:t>上下文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b="1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65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内核：调度和分配资源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内核负责进程的挂起和唤醒，</a:t>
            </a:r>
            <a:endParaRPr lang="en-US" altLang="zh-CN" dirty="0"/>
          </a:p>
          <a:p>
            <a:pPr lvl="1"/>
            <a:r>
              <a:rPr lang="zh-CN" altLang="en-US" dirty="0"/>
              <a:t>在进程执行期间进行上下文的切换</a:t>
            </a:r>
            <a:endParaRPr lang="en-US" altLang="zh-CN" dirty="0"/>
          </a:p>
          <a:p>
            <a:r>
              <a:rPr lang="zh-CN" altLang="en-US" dirty="0"/>
              <a:t>进程（</a:t>
            </a:r>
            <a:r>
              <a:rPr lang="en-US" altLang="zh-CN" dirty="0"/>
              <a:t>process</a:t>
            </a:r>
            <a:r>
              <a:rPr lang="zh-CN" altLang="en-US" dirty="0"/>
              <a:t>）：资源分配的最小单元。其资源被内核保护起来。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23" y="3605555"/>
            <a:ext cx="7460063" cy="315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8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6435436" cy="482455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由于进程之间不共享内存，进程的切换效率不太高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线程（</a:t>
            </a:r>
            <a:r>
              <a:rPr lang="en-US" altLang="zh-CN" dirty="0"/>
              <a:t>thread</a:t>
            </a:r>
            <a:r>
              <a:rPr lang="zh-CN" altLang="en-US" dirty="0"/>
              <a:t>）：调度执行的最小单元</a:t>
            </a:r>
            <a:endParaRPr lang="en-US" altLang="zh-CN" dirty="0"/>
          </a:p>
          <a:p>
            <a:pPr lvl="1"/>
            <a:r>
              <a:rPr lang="zh-CN" altLang="en-US" dirty="0"/>
              <a:t>每个线程运行在单一进程中</a:t>
            </a:r>
            <a:endParaRPr lang="en-US" altLang="zh-CN" dirty="0"/>
          </a:p>
          <a:p>
            <a:pPr lvl="1"/>
            <a:r>
              <a:rPr lang="zh-CN" altLang="en-US" dirty="0"/>
              <a:t>一个进程中可以有多个线程</a:t>
            </a:r>
            <a:endParaRPr lang="en-US" altLang="zh-CN" dirty="0"/>
          </a:p>
          <a:p>
            <a:r>
              <a:rPr lang="zh-CN" altLang="en-US" dirty="0"/>
              <a:t>线程上下文</a:t>
            </a:r>
            <a:endParaRPr lang="en-US" altLang="zh-CN" dirty="0"/>
          </a:p>
          <a:p>
            <a:pPr lvl="1"/>
            <a:r>
              <a:rPr lang="zh-CN" altLang="en-US" dirty="0"/>
              <a:t>程序计数器、通用目的寄存器、浮点寄存器、条件码</a:t>
            </a:r>
            <a:endParaRPr lang="en-US" altLang="zh-CN" dirty="0"/>
          </a:p>
          <a:p>
            <a:pPr lvl="1"/>
            <a:r>
              <a:rPr lang="zh-CN" altLang="en-US" dirty="0"/>
              <a:t>线程</a:t>
            </a:r>
            <a:r>
              <a:rPr lang="en-US" altLang="zh-CN" dirty="0"/>
              <a:t>ID</a:t>
            </a:r>
            <a:r>
              <a:rPr lang="zh-CN" altLang="en-US" dirty="0"/>
              <a:t>，栈，栈指针</a:t>
            </a:r>
            <a:endParaRPr lang="en-US" altLang="zh-CN" dirty="0"/>
          </a:p>
          <a:p>
            <a:r>
              <a:rPr lang="zh-CN" altLang="en-US" dirty="0"/>
              <a:t>一个进程的不同线程共享进程上下文的剩余部分（如打开的文件表）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545" y="2474754"/>
            <a:ext cx="4904455" cy="39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多个逻辑控制流同时读写共享的资源时，需要加入锁机制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100</a:t>
            </a:r>
            <a:r>
              <a:rPr lang="zh-CN" altLang="en-US" dirty="0"/>
              <a:t>个线程，每个都对一个全局变量</a:t>
            </a:r>
            <a:r>
              <a:rPr lang="en-US" altLang="zh-CN" dirty="0" err="1"/>
              <a:t>cnt</a:t>
            </a:r>
            <a:r>
              <a:rPr lang="zh-CN" altLang="en-US" dirty="0"/>
              <a:t>操作</a:t>
            </a:r>
            <a:r>
              <a:rPr lang="en-US" altLang="zh-CN" dirty="0" err="1"/>
              <a:t>cnt</a:t>
            </a:r>
            <a:r>
              <a:rPr lang="en-US" altLang="zh-CN" dirty="0"/>
              <a:t>+=1</a:t>
            </a:r>
          </a:p>
          <a:p>
            <a:r>
              <a:rPr lang="zh-CN" altLang="en-US" dirty="0"/>
              <a:t>执行完后结果≤</a:t>
            </a:r>
            <a:r>
              <a:rPr lang="en-US" altLang="zh-CN" dirty="0"/>
              <a:t>100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</a:t>
            </a:r>
            <a:endParaRPr lang="en-US" altLang="zh-CN" dirty="0"/>
          </a:p>
          <a:p>
            <a:r>
              <a:rPr lang="zh-CN" altLang="en-US" dirty="0"/>
              <a:t>需要读写某个共享变量时，读写前上锁，读写后释放锁</a:t>
            </a:r>
            <a:endParaRPr lang="en-US" altLang="zh-CN" dirty="0"/>
          </a:p>
          <a:p>
            <a:r>
              <a:rPr lang="zh-CN" altLang="en-US" dirty="0"/>
              <a:t>如果要读写的共享变量上了锁，等待锁释放后再上锁读写。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08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多进程、多线程编程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多进程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程序之间不共享内存，使用的资源独立</a:t>
            </a:r>
            <a:endParaRPr lang="en-US" altLang="zh-CN" dirty="0"/>
          </a:p>
          <a:p>
            <a:pPr lvl="1"/>
            <a:r>
              <a:rPr lang="zh-CN" altLang="en-US" dirty="0"/>
              <a:t>优点：一个进程挂了不影响别的进程</a:t>
            </a:r>
            <a:endParaRPr lang="en-US" altLang="zh-CN" dirty="0"/>
          </a:p>
          <a:p>
            <a:pPr lvl="1"/>
            <a:r>
              <a:rPr lang="zh-CN" altLang="en-US" dirty="0"/>
              <a:t>缺点：切换上下文效率低，通信和信息共享不太方便</a:t>
            </a:r>
            <a:endParaRPr lang="en-US" altLang="zh-CN" dirty="0"/>
          </a:p>
          <a:p>
            <a:r>
              <a:rPr lang="zh-CN" altLang="en-US" dirty="0"/>
              <a:t>多线程</a:t>
            </a:r>
            <a:endParaRPr lang="en-US" altLang="zh-CN" dirty="0"/>
          </a:p>
          <a:p>
            <a:pPr lvl="1"/>
            <a:r>
              <a:rPr lang="zh-CN" altLang="en-US" dirty="0"/>
              <a:t>优点：上下文切换效率比多进程高，线程之间信息共享和通信方便</a:t>
            </a:r>
            <a:endParaRPr lang="en-US" altLang="zh-CN" dirty="0"/>
          </a:p>
          <a:p>
            <a:pPr lvl="1"/>
            <a:r>
              <a:rPr lang="zh-CN" altLang="en-US" dirty="0"/>
              <a:t>缺点：一个线程挂了会使整个进程挂掉。操作全局变量需要锁机制不太方便。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不同的进程、线程，之间总是并发</a:t>
            </a:r>
            <a:r>
              <a:rPr lang="en-US" altLang="zh-CN" dirty="0"/>
              <a:t>/</a:t>
            </a:r>
            <a:r>
              <a:rPr lang="zh-CN" altLang="en-US" dirty="0"/>
              <a:t>并行的，</a:t>
            </a:r>
            <a:endParaRPr lang="en-US" altLang="zh-CN" dirty="0"/>
          </a:p>
          <a:p>
            <a:pPr lvl="1"/>
            <a:r>
              <a:rPr lang="zh-CN" altLang="en-US" dirty="0"/>
              <a:t>如果运行在多核</a:t>
            </a:r>
            <a:r>
              <a:rPr lang="en-US" altLang="zh-CN" dirty="0"/>
              <a:t>CPU</a:t>
            </a:r>
            <a:r>
              <a:rPr lang="zh-CN" altLang="en-US" dirty="0"/>
              <a:t>不同的核上，是并行的。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196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E6F7E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中宋+华文宋体">
      <a:majorFont>
        <a:latin typeface="Century"/>
        <a:ea typeface="华文中宋"/>
        <a:cs typeface=""/>
      </a:majorFont>
      <a:minorFont>
        <a:latin typeface="Century"/>
        <a:ea typeface="华文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911</Words>
  <Application>Microsoft Office PowerPoint</Application>
  <PresentationFormat>宽屏</PresentationFormat>
  <Paragraphs>137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进程、线程与协程</vt:lpstr>
      <vt:lpstr>程序要同时处理多个任务</vt:lpstr>
      <vt:lpstr>计算机如何执行程序？</vt:lpstr>
      <vt:lpstr>计算机如何执行程序？</vt:lpstr>
      <vt:lpstr>计算机如何执行程序？</vt:lpstr>
      <vt:lpstr>内核：调度和分配资源</vt:lpstr>
      <vt:lpstr>线程</vt:lpstr>
      <vt:lpstr>锁机制</vt:lpstr>
      <vt:lpstr>多进程、多线程编程</vt:lpstr>
      <vt:lpstr>Python多进程编程</vt:lpstr>
      <vt:lpstr>Python多进程编程</vt:lpstr>
      <vt:lpstr>常见模式：生产者-消费者</vt:lpstr>
      <vt:lpstr>Python多进程编程</vt:lpstr>
      <vt:lpstr>Python多线程编程</vt:lpstr>
      <vt:lpstr>Python多线程编程</vt:lpstr>
      <vt:lpstr>协程</vt:lpstr>
      <vt:lpstr>Python迭代器</vt:lpstr>
      <vt:lpstr>Python用迭代器实现协程</vt:lpstr>
      <vt:lpstr>协程</vt:lpstr>
      <vt:lpstr>Python用async/await实现协程</vt:lpstr>
      <vt:lpstr>Python用async/await实现协程</vt:lpstr>
      <vt:lpstr>小结</vt:lpstr>
      <vt:lpstr>参考资料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进程、线程与协程</dc:title>
  <dc:creator>Daichao Chen</dc:creator>
  <cp:lastModifiedBy>ChenDaichao</cp:lastModifiedBy>
  <cp:revision>39</cp:revision>
  <dcterms:created xsi:type="dcterms:W3CDTF">2020-11-25T00:15:09Z</dcterms:created>
  <dcterms:modified xsi:type="dcterms:W3CDTF">2020-11-25T07:33:57Z</dcterms:modified>
</cp:coreProperties>
</file>