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333" r:id="rId3"/>
    <p:sldId id="257" r:id="rId4"/>
    <p:sldId id="277" r:id="rId5"/>
    <p:sldId id="258" r:id="rId6"/>
    <p:sldId id="260" r:id="rId7"/>
    <p:sldId id="278" r:id="rId8"/>
    <p:sldId id="279" r:id="rId9"/>
    <p:sldId id="262" r:id="rId10"/>
    <p:sldId id="281" r:id="rId11"/>
    <p:sldId id="270" r:id="rId12"/>
    <p:sldId id="282" r:id="rId13"/>
    <p:sldId id="264" r:id="rId14"/>
    <p:sldId id="266" r:id="rId15"/>
    <p:sldId id="285" r:id="rId16"/>
    <p:sldId id="286" r:id="rId17"/>
    <p:sldId id="287" r:id="rId18"/>
    <p:sldId id="288" r:id="rId19"/>
    <p:sldId id="289" r:id="rId20"/>
    <p:sldId id="290" r:id="rId21"/>
    <p:sldId id="267" r:id="rId22"/>
    <p:sldId id="291" r:id="rId23"/>
    <p:sldId id="293" r:id="rId24"/>
    <p:sldId id="294" r:id="rId25"/>
    <p:sldId id="295" r:id="rId26"/>
    <p:sldId id="269" r:id="rId27"/>
    <p:sldId id="296" r:id="rId28"/>
    <p:sldId id="297" r:id="rId29"/>
    <p:sldId id="298" r:id="rId30"/>
    <p:sldId id="336" r:id="rId31"/>
    <p:sldId id="284" r:id="rId32"/>
    <p:sldId id="299" r:id="rId33"/>
    <p:sldId id="300" r:id="rId34"/>
    <p:sldId id="303" r:id="rId35"/>
    <p:sldId id="308" r:id="rId36"/>
    <p:sldId id="301" r:id="rId37"/>
    <p:sldId id="304" r:id="rId38"/>
    <p:sldId id="307" r:id="rId39"/>
    <p:sldId id="305" r:id="rId40"/>
    <p:sldId id="309" r:id="rId41"/>
    <p:sldId id="310" r:id="rId42"/>
    <p:sldId id="338" r:id="rId43"/>
    <p:sldId id="339" r:id="rId44"/>
    <p:sldId id="340" r:id="rId45"/>
    <p:sldId id="341" r:id="rId46"/>
    <p:sldId id="342" r:id="rId47"/>
    <p:sldId id="343" r:id="rId48"/>
    <p:sldId id="337" r:id="rId49"/>
    <p:sldId id="273" r:id="rId50"/>
    <p:sldId id="276" r:id="rId51"/>
    <p:sldId id="311" r:id="rId52"/>
    <p:sldId id="312" r:id="rId53"/>
    <p:sldId id="274" r:id="rId54"/>
    <p:sldId id="317" r:id="rId55"/>
    <p:sldId id="318" r:id="rId56"/>
    <p:sldId id="319" r:id="rId57"/>
    <p:sldId id="320" r:id="rId58"/>
    <p:sldId id="275" r:id="rId59"/>
    <p:sldId id="326" r:id="rId60"/>
    <p:sldId id="327" r:id="rId61"/>
    <p:sldId id="328" r:id="rId62"/>
    <p:sldId id="329" r:id="rId63"/>
    <p:sldId id="330" r:id="rId64"/>
    <p:sldId id="331" r:id="rId65"/>
    <p:sldId id="332"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84"/>
  </p:normalViewPr>
  <p:slideViewPr>
    <p:cSldViewPr>
      <p:cViewPr varScale="1">
        <p:scale>
          <a:sx n="124" d="100"/>
          <a:sy n="124" d="100"/>
        </p:scale>
        <p:origin x="1824"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81FFD13-414A-446E-BBF0-8FDC4B8A17C7}" type="datetimeFigureOut">
              <a:rPr lang="zh-CN" altLang="en-US" smtClean="0"/>
              <a:t>2019/3/1</a:t>
            </a:fld>
            <a:endParaRPr lang="zh-CN" altLang="en-US"/>
          </a:p>
        </p:txBody>
      </p:sp>
      <p:sp>
        <p:nvSpPr>
          <p:cNvPr id="5" name="Footer Placeholder 4"/>
          <p:cNvSpPr>
            <a:spLocks noGrp="1"/>
          </p:cNvSpPr>
          <p:nvPr>
            <p:ph type="ftr" sz="quarter" idx="11"/>
          </p:nvPr>
        </p:nvSpPr>
        <p:spPr>
          <a:xfrm>
            <a:off x="2396319" y="329308"/>
            <a:ext cx="3086292" cy="309201"/>
          </a:xfrm>
        </p:spPr>
        <p:txBody>
          <a:bodyPr/>
          <a:lstStyle/>
          <a:p>
            <a:endParaRPr lang="zh-CN" altLang="en-US"/>
          </a:p>
        </p:txBody>
      </p:sp>
      <p:sp>
        <p:nvSpPr>
          <p:cNvPr id="6" name="Slide Number Placeholder 5"/>
          <p:cNvSpPr>
            <a:spLocks noGrp="1"/>
          </p:cNvSpPr>
          <p:nvPr>
            <p:ph type="sldNum" sz="quarter" idx="12"/>
          </p:nvPr>
        </p:nvSpPr>
        <p:spPr>
          <a:xfrm>
            <a:off x="1434703" y="798973"/>
            <a:ext cx="802005" cy="503578"/>
          </a:xfrm>
        </p:spPr>
        <p:txBody>
          <a:bodyPr/>
          <a:lstStyle/>
          <a:p>
            <a:fld id="{DE942697-49A3-4230-B277-2880DB770D93}" type="slidenum">
              <a:rPr lang="zh-CN" altLang="en-US" smtClean="0"/>
              <a:t>‹#›</a:t>
            </a:fld>
            <a:endParaRPr lang="zh-CN" alt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48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81FFD13-414A-446E-BBF0-8FDC4B8A17C7}"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292903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81FFD13-414A-446E-BBF0-8FDC4B8A17C7}"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42697-49A3-4230-B277-2880DB770D93}" type="slidenum">
              <a:rPr lang="zh-CN" altLang="en-US" smtClean="0"/>
              <a:t>‹#›</a:t>
            </a:fld>
            <a:endParaRPr lang="zh-CN" alt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483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81FFD13-414A-446E-BBF0-8FDC4B8A17C7}"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42697-49A3-4230-B277-2880DB770D93}" type="slidenum">
              <a:rPr lang="zh-CN" altLang="en-US" smtClean="0"/>
              <a:t>‹#›</a:t>
            </a:fld>
            <a:endParaRPr lang="zh-CN"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982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81FFD13-414A-446E-BBF0-8FDC4B8A17C7}" type="datetimeFigureOut">
              <a:rPr lang="zh-CN" altLang="en-US" smtClean="0"/>
              <a:t>2019/3/1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942697-49A3-4230-B277-2880DB770D93}" type="slidenum">
              <a:rPr lang="zh-CN" altLang="en-US" smtClean="0"/>
              <a:t>‹#›</a:t>
            </a:fld>
            <a:endParaRPr lang="zh-CN" alt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963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781FFD13-414A-446E-BBF0-8FDC4B8A17C7}" type="datetimeFigureOut">
              <a:rPr lang="zh-CN" altLang="en-US" smtClean="0"/>
              <a:t>2019/3/1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942697-49A3-4230-B277-2880DB770D93}" type="slidenum">
              <a:rPr lang="zh-CN" altLang="en-US" smtClean="0"/>
              <a:t>‹#›</a:t>
            </a:fld>
            <a:endParaRPr lang="zh-CN"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802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3491" y="2824270"/>
            <a:ext cx="3125766"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4889182" y="2821491"/>
            <a:ext cx="31256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781FFD13-414A-446E-BBF0-8FDC4B8A17C7}" type="datetimeFigureOut">
              <a:rPr lang="zh-CN" altLang="en-US" smtClean="0"/>
              <a:t>2019/3/1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109646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81FFD13-414A-446E-BBF0-8FDC4B8A17C7}" type="datetimeFigureOut">
              <a:rPr lang="zh-CN" altLang="en-US" smtClean="0"/>
              <a:t>2019/3/1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144262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FFD13-414A-446E-BBF0-8FDC4B8A17C7}" type="datetimeFigureOut">
              <a:rPr lang="zh-CN" altLang="en-US" smtClean="0"/>
              <a:t>2019/3/1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50388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781FFD13-414A-446E-BBF0-8FDC4B8A17C7}" type="datetimeFigureOut">
              <a:rPr lang="zh-CN" altLang="en-US" smtClean="0"/>
              <a:t>2019/3/1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942697-49A3-4230-B277-2880DB770D93}" type="slidenum">
              <a:rPr lang="zh-CN" altLang="en-US" smtClean="0"/>
              <a:t>‹#›</a:t>
            </a:fld>
            <a:endParaRPr lang="zh-CN" alt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529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781FFD13-414A-446E-BBF0-8FDC4B8A17C7}" type="datetimeFigureOut">
              <a:rPr lang="zh-CN" altLang="en-US" smtClean="0"/>
              <a:t>2019/3/1</a:t>
            </a:fld>
            <a:endParaRPr lang="zh-CN" alt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DE942697-49A3-4230-B277-2880DB770D93}" type="slidenum">
              <a:rPr lang="zh-CN" altLang="en-US" smtClean="0"/>
              <a:t>‹#›</a:t>
            </a:fld>
            <a:endParaRPr lang="zh-CN" alt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184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81FFD13-414A-446E-BBF0-8FDC4B8A17C7}" type="datetimeFigureOut">
              <a:rPr lang="zh-CN" altLang="en-US" smtClean="0"/>
              <a:t>2019/3/1</a:t>
            </a:fld>
            <a:endParaRPr lang="zh-CN" alt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DE942697-49A3-4230-B277-2880DB770D93}" type="slidenum">
              <a:rPr lang="zh-CN" altLang="en-US" smtClean="0"/>
              <a:t>‹#›</a:t>
            </a:fld>
            <a:endParaRPr lang="zh-CN" altLang="en-US"/>
          </a:p>
        </p:txBody>
      </p:sp>
    </p:spTree>
    <p:extLst>
      <p:ext uri="{BB962C8B-B14F-4D97-AF65-F5344CB8AC3E}">
        <p14:creationId xmlns:p14="http://schemas.microsoft.com/office/powerpoint/2010/main" val="271500660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构造题选讲</a:t>
            </a:r>
          </a:p>
        </p:txBody>
      </p:sp>
      <p:sp>
        <p:nvSpPr>
          <p:cNvPr id="3" name="副标题 2"/>
          <p:cNvSpPr>
            <a:spLocks noGrp="1"/>
          </p:cNvSpPr>
          <p:nvPr>
            <p:ph type="subTitle" idx="1"/>
          </p:nvPr>
        </p:nvSpPr>
        <p:spPr/>
        <p:txBody>
          <a:bodyPr>
            <a:normAutofit/>
          </a:bodyPr>
          <a:lstStyle/>
          <a:p>
            <a:pPr algn="r"/>
            <a:endParaRPr lang="zh-CN" altLang="en-US" dirty="0"/>
          </a:p>
        </p:txBody>
      </p:sp>
    </p:spTree>
    <p:extLst>
      <p:ext uri="{BB962C8B-B14F-4D97-AF65-F5344CB8AC3E}">
        <p14:creationId xmlns:p14="http://schemas.microsoft.com/office/powerpoint/2010/main" val="19172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自底向上构建哈夫曼树。</a:t>
            </a:r>
            <a:endParaRPr lang="en-US" altLang="zh-CN" dirty="0"/>
          </a:p>
          <a:p>
            <a:endParaRPr lang="en-US" altLang="zh-CN" dirty="0"/>
          </a:p>
          <a:p>
            <a:r>
              <a:rPr lang="en-US" altLang="zh-CN" dirty="0"/>
              <a:t>0</a:t>
            </a:r>
            <a:r>
              <a:rPr lang="zh-CN" altLang="en-US" dirty="0"/>
              <a:t>和</a:t>
            </a:r>
            <a:r>
              <a:rPr lang="en-US" altLang="zh-CN" dirty="0"/>
              <a:t>1</a:t>
            </a:r>
            <a:r>
              <a:rPr lang="zh-CN" altLang="en-US" dirty="0"/>
              <a:t>个数之和最大且</a:t>
            </a:r>
            <a:r>
              <a:rPr lang="en-US" altLang="zh-CN" dirty="0"/>
              <a:t>1</a:t>
            </a:r>
            <a:r>
              <a:rPr lang="zh-CN" altLang="en-US" dirty="0"/>
              <a:t>最多的点深度最深，且一定有一个</a:t>
            </a:r>
            <a:r>
              <a:rPr lang="en-US" altLang="zh-CN" dirty="0"/>
              <a:t>1</a:t>
            </a:r>
            <a:r>
              <a:rPr lang="zh-CN" altLang="en-US" dirty="0"/>
              <a:t>个数少</a:t>
            </a:r>
            <a:r>
              <a:rPr lang="en-US" altLang="zh-CN" dirty="0"/>
              <a:t>1 0</a:t>
            </a:r>
            <a:r>
              <a:rPr lang="zh-CN" altLang="en-US" dirty="0"/>
              <a:t>个数多一的点和其匹配。</a:t>
            </a:r>
            <a:endParaRPr lang="en-US" altLang="zh-CN" dirty="0"/>
          </a:p>
          <a:p>
            <a:endParaRPr lang="en-US" altLang="zh-CN" dirty="0"/>
          </a:p>
          <a:p>
            <a:r>
              <a:rPr lang="zh-CN" altLang="en-US" dirty="0"/>
              <a:t>合并两个点，得到一个新点。不断重复至构建完成或出现矛盾。 </a:t>
            </a:r>
            <a:endParaRPr lang="en-US" altLang="zh-CN" dirty="0"/>
          </a:p>
        </p:txBody>
      </p:sp>
    </p:spTree>
    <p:extLst>
      <p:ext uri="{BB962C8B-B14F-4D97-AF65-F5344CB8AC3E}">
        <p14:creationId xmlns:p14="http://schemas.microsoft.com/office/powerpoint/2010/main" val="328778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CF209C: Trails and Glades</a:t>
            </a:r>
            <a:endParaRPr lang="zh-CN" altLang="en-US" dirty="0"/>
          </a:p>
        </p:txBody>
      </p:sp>
      <p:sp>
        <p:nvSpPr>
          <p:cNvPr id="3" name="内容占位符 2"/>
          <p:cNvSpPr>
            <a:spLocks noGrp="1"/>
          </p:cNvSpPr>
          <p:nvPr>
            <p:ph idx="1"/>
          </p:nvPr>
        </p:nvSpPr>
        <p:spPr/>
        <p:txBody>
          <a:bodyPr/>
          <a:lstStyle/>
          <a:p>
            <a:r>
              <a:rPr lang="zh-CN" altLang="en-US" dirty="0"/>
              <a:t>有一张无向图</a:t>
            </a:r>
            <a:r>
              <a:rPr lang="en-US" altLang="zh-CN" dirty="0"/>
              <a:t>&lt;=10^6</a:t>
            </a:r>
            <a:r>
              <a:rPr lang="zh-CN" altLang="en-US" dirty="0"/>
              <a:t>。加最少的边使之有欧拉回路。</a:t>
            </a:r>
          </a:p>
        </p:txBody>
      </p:sp>
    </p:spTree>
    <p:extLst>
      <p:ext uri="{BB962C8B-B14F-4D97-AF65-F5344CB8AC3E}">
        <p14:creationId xmlns:p14="http://schemas.microsoft.com/office/powerpoint/2010/main" val="425171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如果图连通，那么只需把奇度点两两相连即可。</a:t>
            </a:r>
            <a:endParaRPr lang="en-US" altLang="zh-CN" dirty="0"/>
          </a:p>
          <a:p>
            <a:endParaRPr lang="en-US" altLang="zh-CN" dirty="0"/>
          </a:p>
          <a:p>
            <a:r>
              <a:rPr lang="zh-CN" altLang="en-US" dirty="0"/>
              <a:t>如果图有</a:t>
            </a:r>
            <a:r>
              <a:rPr lang="en-US" altLang="zh-CN" dirty="0"/>
              <a:t>k&gt;1</a:t>
            </a:r>
            <a:r>
              <a:rPr lang="zh-CN" altLang="en-US" dirty="0"/>
              <a:t>个连通块，则至少需要</a:t>
            </a:r>
            <a:r>
              <a:rPr lang="en-US" altLang="zh-CN" dirty="0"/>
              <a:t>k-1</a:t>
            </a:r>
            <a:r>
              <a:rPr lang="zh-CN" altLang="en-US" dirty="0"/>
              <a:t>条边把它们先连成一个连通块。</a:t>
            </a:r>
            <a:endParaRPr lang="en-US" altLang="zh-CN" dirty="0"/>
          </a:p>
          <a:p>
            <a:endParaRPr lang="en-US" altLang="zh-CN" dirty="0"/>
          </a:p>
          <a:p>
            <a:r>
              <a:rPr lang="zh-CN" altLang="en-US" dirty="0"/>
              <a:t>优先选取奇度点向外连。</a:t>
            </a:r>
          </a:p>
        </p:txBody>
      </p:sp>
    </p:spTree>
    <p:extLst>
      <p:ext uri="{BB962C8B-B14F-4D97-AF65-F5344CB8AC3E}">
        <p14:creationId xmlns:p14="http://schemas.microsoft.com/office/powerpoint/2010/main" val="89524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Easy</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800982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ZOJ3823: Excavator Contest</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n*n</a:t>
            </a:r>
            <a:r>
              <a:rPr lang="zh-CN" altLang="en-US" dirty="0"/>
              <a:t>的网格上，由边界某个格子出发四连通经过所有格子一次且仅一次再回到边界上，要求拐弯的数量至少有</a:t>
            </a:r>
            <a:r>
              <a:rPr lang="en-US" altLang="zh-CN" dirty="0"/>
              <a:t>n*(n-1)-1</a:t>
            </a:r>
            <a:r>
              <a:rPr lang="zh-CN" altLang="en-US" dirty="0"/>
              <a:t>次。</a:t>
            </a:r>
          </a:p>
        </p:txBody>
      </p:sp>
    </p:spTree>
    <p:extLst>
      <p:ext uri="{BB962C8B-B14F-4D97-AF65-F5344CB8AC3E}">
        <p14:creationId xmlns:p14="http://schemas.microsoft.com/office/powerpoint/2010/main" val="24792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n=2</a:t>
            </a:r>
            <a:endParaRPr lang="zh-CN" altLang="en-US" dirty="0"/>
          </a:p>
        </p:txBody>
      </p:sp>
      <p:sp>
        <p:nvSpPr>
          <p:cNvPr id="4" name="矩形 3"/>
          <p:cNvSpPr/>
          <p:nvPr/>
        </p:nvSpPr>
        <p:spPr bwMode="auto">
          <a:xfrm>
            <a:off x="3491880" y="3284984"/>
            <a:ext cx="2160240" cy="21602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cxnSp>
        <p:nvCxnSpPr>
          <p:cNvPr id="6" name="直接连接符 5"/>
          <p:cNvCxnSpPr>
            <a:stCxn id="4" idx="1"/>
            <a:endCxn id="4" idx="3"/>
          </p:cNvCxnSpPr>
          <p:nvPr/>
        </p:nvCxnSpPr>
        <p:spPr bwMode="auto">
          <a:xfrm>
            <a:off x="3491880" y="4365104"/>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stCxn id="4" idx="0"/>
            <a:endCxn id="4" idx="2"/>
          </p:cNvCxnSpPr>
          <p:nvPr/>
        </p:nvCxnSpPr>
        <p:spPr bwMode="auto">
          <a:xfrm>
            <a:off x="4572000" y="3284984"/>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a:off x="4067944" y="3861048"/>
            <a:ext cx="0" cy="1008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a:off x="4067944" y="4869160"/>
            <a:ext cx="108012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p:nvPr/>
        </p:nvCxnSpPr>
        <p:spPr bwMode="auto">
          <a:xfrm flipV="1">
            <a:off x="5148064" y="3861048"/>
            <a:ext cx="0" cy="1008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80729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n=3</a:t>
            </a:r>
            <a:endParaRPr lang="zh-CN" altLang="en-US" dirty="0"/>
          </a:p>
        </p:txBody>
      </p:sp>
      <p:sp>
        <p:nvSpPr>
          <p:cNvPr id="4" name="矩形 3"/>
          <p:cNvSpPr/>
          <p:nvPr/>
        </p:nvSpPr>
        <p:spPr bwMode="auto">
          <a:xfrm>
            <a:off x="3491880" y="3343605"/>
            <a:ext cx="2160240" cy="21602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cxnSp>
        <p:nvCxnSpPr>
          <p:cNvPr id="6" name="直接连接符 5"/>
          <p:cNvCxnSpPr/>
          <p:nvPr/>
        </p:nvCxnSpPr>
        <p:spPr bwMode="auto">
          <a:xfrm>
            <a:off x="3491880" y="4063685"/>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491880" y="4783765"/>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4211960" y="3343605"/>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4932040" y="3343605"/>
            <a:ext cx="0" cy="21602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3851920" y="370364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3851920" y="442372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3851920" y="514380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4572000" y="5134542"/>
            <a:ext cx="720080" cy="9263"/>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V="1">
            <a:off x="5292080" y="4423725"/>
            <a:ext cx="0" cy="710817"/>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flipH="1">
            <a:off x="4572000" y="442372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flipV="1">
            <a:off x="4572000" y="3703645"/>
            <a:ext cx="0" cy="72008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4572000" y="370364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97434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n=4</a:t>
            </a:r>
            <a:endParaRPr lang="zh-CN" altLang="en-US" dirty="0"/>
          </a:p>
        </p:txBody>
      </p:sp>
      <p:sp>
        <p:nvSpPr>
          <p:cNvPr id="4" name="矩形 3"/>
          <p:cNvSpPr/>
          <p:nvPr/>
        </p:nvSpPr>
        <p:spPr bwMode="auto">
          <a:xfrm>
            <a:off x="3118656" y="2708920"/>
            <a:ext cx="2880320" cy="288032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cxnSp>
        <p:nvCxnSpPr>
          <p:cNvPr id="6" name="直接连接符 5"/>
          <p:cNvCxnSpPr/>
          <p:nvPr/>
        </p:nvCxnSpPr>
        <p:spPr bwMode="auto">
          <a:xfrm>
            <a:off x="3118656" y="342900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a:stCxn id="4" idx="1"/>
            <a:endCxn id="4" idx="3"/>
          </p:cNvCxnSpPr>
          <p:nvPr/>
        </p:nvCxnSpPr>
        <p:spPr bwMode="auto">
          <a:xfrm>
            <a:off x="3118656" y="414908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3118656" y="486916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3851920"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a:stCxn id="4" idx="0"/>
            <a:endCxn id="4" idx="2"/>
          </p:cNvCxnSpPr>
          <p:nvPr/>
        </p:nvCxnSpPr>
        <p:spPr bwMode="auto">
          <a:xfrm>
            <a:off x="4558816"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5292080" y="2708920"/>
            <a:ext cx="0" cy="288032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a:off x="3491880"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a:off x="4967540"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rot="16200000">
            <a:off x="4607500" y="342899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5400000">
            <a:off x="3851920" y="342900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rot="10800000">
            <a:off x="3491880" y="375049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5400000">
            <a:off x="3151516" y="41490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rot="5400000">
            <a:off x="3151516"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511557" y="522920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rot="16200000">
            <a:off x="3871597"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a:off x="4231637" y="45091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rot="5400000">
            <a:off x="4591677"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4951717" y="52466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rot="16200000">
            <a:off x="5302494"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5302494" y="414907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rot="10800000">
            <a:off x="4951717" y="378903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5779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n=5</a:t>
            </a:r>
            <a:endParaRPr lang="zh-CN" altLang="en-US" dirty="0"/>
          </a:p>
        </p:txBody>
      </p:sp>
      <p:sp>
        <p:nvSpPr>
          <p:cNvPr id="8" name="矩形 7"/>
          <p:cNvSpPr/>
          <p:nvPr/>
        </p:nvSpPr>
        <p:spPr bwMode="auto">
          <a:xfrm>
            <a:off x="2843808" y="2204864"/>
            <a:ext cx="3600400" cy="3600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cxnSp>
        <p:nvCxnSpPr>
          <p:cNvPr id="10" name="直接连接符 9"/>
          <p:cNvCxnSpPr/>
          <p:nvPr/>
        </p:nvCxnSpPr>
        <p:spPr bwMode="auto">
          <a:xfrm>
            <a:off x="2843808" y="292494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843808" y="364502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2843808" y="436510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2843808" y="5085184"/>
            <a:ext cx="3600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356388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428396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500404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5724128" y="2204864"/>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a:off x="3203848" y="256490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rot="5400000">
            <a:off x="3563889" y="29249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10800000">
            <a:off x="3203850" y="326530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rot="5400000">
            <a:off x="2843809" y="364502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a:off x="3203850" y="401784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rot="5400000">
            <a:off x="3574235" y="436510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10800000">
            <a:off x="3177883" y="468680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rot="5400000">
            <a:off x="2843808"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a:off x="3214196" y="544522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a:off x="3934276" y="543934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rot="16200000">
            <a:off x="4283968"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a:off x="4654356" y="47251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rot="5400000">
            <a:off x="5015411" y="50851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5364088" y="543345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5704250" y="504684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rot="16200000">
            <a:off x="5704250" y="432676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rot="10800000">
            <a:off x="5375451" y="39760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rot="10800000">
            <a:off x="4655371" y="39760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rot="16200000">
            <a:off x="4303445" y="360668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p:cNvCxnSpPr/>
          <p:nvPr/>
        </p:nvCxnSpPr>
        <p:spPr bwMode="auto">
          <a:xfrm rot="16200000">
            <a:off x="4303445" y="288660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a:off x="4663485" y="252656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p:cNvCxnSpPr/>
          <p:nvPr/>
        </p:nvCxnSpPr>
        <p:spPr bwMode="auto">
          <a:xfrm rot="5400000">
            <a:off x="5023525" y="2924944"/>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a:off x="5383565" y="324664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p:cNvCxnSpPr/>
          <p:nvPr/>
        </p:nvCxnSpPr>
        <p:spPr bwMode="auto">
          <a:xfrm rot="16200000">
            <a:off x="5712364" y="288477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17034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n=6</a:t>
            </a:r>
            <a:endParaRPr lang="zh-CN" altLang="en-US" dirty="0"/>
          </a:p>
        </p:txBody>
      </p:sp>
      <p:sp>
        <p:nvSpPr>
          <p:cNvPr id="8" name="矩形 7"/>
          <p:cNvSpPr/>
          <p:nvPr/>
        </p:nvSpPr>
        <p:spPr bwMode="auto">
          <a:xfrm>
            <a:off x="2411760" y="1988840"/>
            <a:ext cx="4320480" cy="432048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cxnSp>
        <p:nvCxnSpPr>
          <p:cNvPr id="10" name="直接连接符 9"/>
          <p:cNvCxnSpPr/>
          <p:nvPr/>
        </p:nvCxnSpPr>
        <p:spPr bwMode="auto">
          <a:xfrm>
            <a:off x="2411760" y="270892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2411760" y="342900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2411760" y="414908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2411760" y="486916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2411760" y="5589240"/>
            <a:ext cx="432048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313184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385192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4551716"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529208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6012160" y="1988840"/>
            <a:ext cx="0" cy="43204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a:off x="2798373" y="23488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p:nvPr/>
        </p:nvCxnSpPr>
        <p:spPr bwMode="auto">
          <a:xfrm rot="5400000">
            <a:off x="3152734" y="27089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rot="10800000">
            <a:off x="2798373" y="30689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rot="5400000">
            <a:off x="2438333" y="342900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a:off x="2815614" y="378904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p:nvPr/>
        </p:nvCxnSpPr>
        <p:spPr bwMode="auto">
          <a:xfrm rot="5400000">
            <a:off x="3158413" y="414908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rot="10800000">
            <a:off x="2815614" y="450912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rot="5400000">
            <a:off x="2432653" y="486916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p:nvPr/>
        </p:nvCxnSpPr>
        <p:spPr bwMode="auto">
          <a:xfrm rot="5400000">
            <a:off x="2432653" y="560992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箭头连接符 30"/>
          <p:cNvCxnSpPr/>
          <p:nvPr/>
        </p:nvCxnSpPr>
        <p:spPr bwMode="auto">
          <a:xfrm>
            <a:off x="2815613" y="596996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rot="16200000">
            <a:off x="3158413" y="558924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a:off x="3535694" y="524988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rot="5400000">
            <a:off x="3880724" y="563994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4240764" y="599998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p:cNvCxnSpPr/>
          <p:nvPr/>
        </p:nvCxnSpPr>
        <p:spPr bwMode="auto">
          <a:xfrm rot="16200000">
            <a:off x="4600804" y="565475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p:cNvCxnSpPr/>
          <p:nvPr/>
        </p:nvCxnSpPr>
        <p:spPr bwMode="auto">
          <a:xfrm>
            <a:off x="4995935" y="5294715"/>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rot="5400000">
            <a:off x="5355975" y="565678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a:off x="5716015" y="601682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p:nvPr/>
        </p:nvCxnSpPr>
        <p:spPr bwMode="auto">
          <a:xfrm rot="16200000">
            <a:off x="6046847" y="560810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rot="16200000">
            <a:off x="6046847" y="4869159"/>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p:cNvCxnSpPr/>
          <p:nvPr/>
        </p:nvCxnSpPr>
        <p:spPr bwMode="auto">
          <a:xfrm rot="10800000">
            <a:off x="5686807" y="379147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p:cNvCxnSpPr/>
          <p:nvPr/>
        </p:nvCxnSpPr>
        <p:spPr bwMode="auto">
          <a:xfrm rot="10800000">
            <a:off x="5018654" y="451155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p:cNvCxnSpPr/>
          <p:nvPr/>
        </p:nvCxnSpPr>
        <p:spPr bwMode="auto">
          <a:xfrm rot="10800000">
            <a:off x="4275855" y="451155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p:nvPr/>
        </p:nvCxnSpPr>
        <p:spPr bwMode="auto">
          <a:xfrm rot="16200000">
            <a:off x="6046847" y="4147253"/>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p:cNvCxnSpPr/>
          <p:nvPr/>
        </p:nvCxnSpPr>
        <p:spPr bwMode="auto">
          <a:xfrm rot="5400000">
            <a:off x="5378694" y="4151516"/>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p:cNvCxnSpPr/>
          <p:nvPr/>
        </p:nvCxnSpPr>
        <p:spPr bwMode="auto">
          <a:xfrm rot="16200000">
            <a:off x="3916221" y="4151518"/>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p:cNvCxnSpPr/>
          <p:nvPr/>
        </p:nvCxnSpPr>
        <p:spPr bwMode="auto">
          <a:xfrm>
            <a:off x="4255774" y="3791477"/>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p:cNvCxnSpPr/>
          <p:nvPr/>
        </p:nvCxnSpPr>
        <p:spPr bwMode="auto">
          <a:xfrm rot="16200000">
            <a:off x="4614800" y="3427172"/>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p:nvPr/>
        </p:nvCxnSpPr>
        <p:spPr bwMode="auto">
          <a:xfrm rot="10800000">
            <a:off x="4275855" y="306713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p:cNvCxnSpPr/>
          <p:nvPr/>
        </p:nvCxnSpPr>
        <p:spPr bwMode="auto">
          <a:xfrm rot="16200000">
            <a:off x="3932449" y="2707091"/>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p:nvPr/>
        </p:nvCxnSpPr>
        <p:spPr bwMode="auto">
          <a:xfrm>
            <a:off x="4298573" y="238681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p:cNvCxnSpPr/>
          <p:nvPr/>
        </p:nvCxnSpPr>
        <p:spPr bwMode="auto">
          <a:xfrm>
            <a:off x="5033257" y="238681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箭头连接符 56"/>
          <p:cNvCxnSpPr/>
          <p:nvPr/>
        </p:nvCxnSpPr>
        <p:spPr bwMode="auto">
          <a:xfrm rot="5400000">
            <a:off x="5355975" y="274685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箭头连接符 57"/>
          <p:cNvCxnSpPr/>
          <p:nvPr/>
        </p:nvCxnSpPr>
        <p:spPr bwMode="auto">
          <a:xfrm>
            <a:off x="5753337" y="310689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p:cNvCxnSpPr/>
          <p:nvPr/>
        </p:nvCxnSpPr>
        <p:spPr bwMode="auto">
          <a:xfrm rot="16200000">
            <a:off x="6113377" y="2746850"/>
            <a:ext cx="720080" cy="0"/>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93262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Trivial</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5111288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沿着左边沿和下边缘走一圈，接着递归套用</a:t>
            </a:r>
            <a:r>
              <a:rPr lang="en-US" altLang="zh-CN" dirty="0"/>
              <a:t>n-2</a:t>
            </a:r>
            <a:r>
              <a:rPr lang="zh-CN" altLang="en-US" dirty="0"/>
              <a:t>的构造方案。</a:t>
            </a:r>
            <a:endParaRPr lang="en-US" altLang="zh-CN" dirty="0"/>
          </a:p>
          <a:p>
            <a:endParaRPr lang="en-US" altLang="zh-CN" dirty="0"/>
          </a:p>
          <a:p>
            <a:r>
              <a:rPr lang="zh-CN" altLang="en-US" dirty="0"/>
              <a:t>走左下边沿的方案奇偶略有区别。</a:t>
            </a:r>
          </a:p>
        </p:txBody>
      </p:sp>
    </p:spTree>
    <p:extLst>
      <p:ext uri="{BB962C8B-B14F-4D97-AF65-F5344CB8AC3E}">
        <p14:creationId xmlns:p14="http://schemas.microsoft.com/office/powerpoint/2010/main" val="2408562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Latvia U Contest14: G. Mosaic</a:t>
            </a:r>
            <a:endParaRPr lang="zh-CN" altLang="en-US" dirty="0"/>
          </a:p>
        </p:txBody>
      </p:sp>
      <p:sp>
        <p:nvSpPr>
          <p:cNvPr id="3" name="内容占位符 2"/>
          <p:cNvSpPr>
            <a:spLocks noGrp="1"/>
          </p:cNvSpPr>
          <p:nvPr>
            <p:ph idx="1"/>
          </p:nvPr>
        </p:nvSpPr>
        <p:spPr/>
        <p:txBody>
          <a:bodyPr/>
          <a:lstStyle/>
          <a:p>
            <a:r>
              <a:rPr lang="zh-CN" altLang="en-US" dirty="0"/>
              <a:t>有三种颜色的珠子各</a:t>
            </a:r>
            <a:r>
              <a:rPr lang="en-US" altLang="zh-CN" dirty="0" err="1"/>
              <a:t>a,b,c</a:t>
            </a:r>
            <a:r>
              <a:rPr lang="en-US" altLang="zh-CN" dirty="0"/>
              <a:t>&lt;=2^31</a:t>
            </a:r>
            <a:r>
              <a:rPr lang="zh-CN" altLang="en-US" dirty="0"/>
              <a:t>个，给出方案铺满若干层的三角形，且每层颜色必须相同。</a:t>
            </a:r>
          </a:p>
        </p:txBody>
      </p:sp>
      <p:sp>
        <p:nvSpPr>
          <p:cNvPr id="4" name="椭圆 3"/>
          <p:cNvSpPr/>
          <p:nvPr/>
        </p:nvSpPr>
        <p:spPr bwMode="auto">
          <a:xfrm>
            <a:off x="4139952" y="3573016"/>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6" name="椭圆 5"/>
          <p:cNvSpPr/>
          <p:nvPr/>
        </p:nvSpPr>
        <p:spPr bwMode="auto">
          <a:xfrm>
            <a:off x="3850770" y="4077072"/>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7" name="椭圆 6"/>
          <p:cNvSpPr/>
          <p:nvPr/>
        </p:nvSpPr>
        <p:spPr bwMode="auto">
          <a:xfrm>
            <a:off x="4436469" y="4077072"/>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8" name="椭圆 7"/>
          <p:cNvSpPr/>
          <p:nvPr/>
        </p:nvSpPr>
        <p:spPr bwMode="auto">
          <a:xfrm>
            <a:off x="3598742"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2060"/>
              </a:solidFill>
              <a:effectLst/>
              <a:latin typeface="Tahoma" pitchFamily="34" charset="0"/>
              <a:cs typeface="Times New Roman" pitchFamily="18" charset="0"/>
            </a:endParaRPr>
          </a:p>
        </p:txBody>
      </p:sp>
      <p:sp>
        <p:nvSpPr>
          <p:cNvPr id="9" name="椭圆 8"/>
          <p:cNvSpPr/>
          <p:nvPr/>
        </p:nvSpPr>
        <p:spPr bwMode="auto">
          <a:xfrm>
            <a:off x="4139952"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2060"/>
              </a:solidFill>
              <a:effectLst/>
              <a:latin typeface="Tahoma" pitchFamily="34" charset="0"/>
              <a:cs typeface="Times New Roman" pitchFamily="18" charset="0"/>
            </a:endParaRPr>
          </a:p>
        </p:txBody>
      </p:sp>
      <p:sp>
        <p:nvSpPr>
          <p:cNvPr id="10" name="椭圆 9"/>
          <p:cNvSpPr/>
          <p:nvPr/>
        </p:nvSpPr>
        <p:spPr bwMode="auto">
          <a:xfrm>
            <a:off x="4688497" y="4581128"/>
            <a:ext cx="504056" cy="504056"/>
          </a:xfrm>
          <a:prstGeom prst="ellipse">
            <a:avLst/>
          </a:prstGeom>
          <a:solidFill>
            <a:schemeClr val="bg2">
              <a:lumMod val="9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2060"/>
              </a:solidFill>
              <a:effectLst/>
              <a:latin typeface="Tahoma" pitchFamily="34" charset="0"/>
              <a:cs typeface="Times New Roman" pitchFamily="18" charset="0"/>
            </a:endParaRPr>
          </a:p>
        </p:txBody>
      </p:sp>
      <p:sp>
        <p:nvSpPr>
          <p:cNvPr id="11" name="椭圆 10"/>
          <p:cNvSpPr/>
          <p:nvPr/>
        </p:nvSpPr>
        <p:spPr bwMode="auto">
          <a:xfrm>
            <a:off x="3346714"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12" name="椭圆 11"/>
          <p:cNvSpPr/>
          <p:nvPr/>
        </p:nvSpPr>
        <p:spPr bwMode="auto">
          <a:xfrm>
            <a:off x="3887924"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13" name="椭圆 12"/>
          <p:cNvSpPr/>
          <p:nvPr/>
        </p:nvSpPr>
        <p:spPr bwMode="auto">
          <a:xfrm>
            <a:off x="4436469"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14" name="椭圆 13"/>
          <p:cNvSpPr/>
          <p:nvPr/>
        </p:nvSpPr>
        <p:spPr bwMode="auto">
          <a:xfrm>
            <a:off x="4960470" y="5085184"/>
            <a:ext cx="504056" cy="504056"/>
          </a:xfrm>
          <a:prstGeom prst="ellipse">
            <a:avLst/>
          </a:prstGeom>
          <a:solidFill>
            <a:schemeClr val="accent1"/>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15" name="椭圆 14"/>
          <p:cNvSpPr/>
          <p:nvPr/>
        </p:nvSpPr>
        <p:spPr bwMode="auto">
          <a:xfrm>
            <a:off x="3094686"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16" name="椭圆 15"/>
          <p:cNvSpPr/>
          <p:nvPr/>
        </p:nvSpPr>
        <p:spPr bwMode="auto">
          <a:xfrm>
            <a:off x="3632955"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18" name="椭圆 17"/>
          <p:cNvSpPr/>
          <p:nvPr/>
        </p:nvSpPr>
        <p:spPr bwMode="auto">
          <a:xfrm>
            <a:off x="4155570"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19" name="椭圆 18"/>
          <p:cNvSpPr/>
          <p:nvPr/>
        </p:nvSpPr>
        <p:spPr bwMode="auto">
          <a:xfrm>
            <a:off x="4688497"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20" name="椭圆 19"/>
          <p:cNvSpPr/>
          <p:nvPr/>
        </p:nvSpPr>
        <p:spPr bwMode="auto">
          <a:xfrm>
            <a:off x="5212498" y="5589240"/>
            <a:ext cx="504056" cy="504056"/>
          </a:xfrm>
          <a:prstGeom prst="ellipse">
            <a:avLst/>
          </a:prstGeom>
          <a:solidFill>
            <a:schemeClr val="tx2">
              <a:lumMod val="20000"/>
              <a:lumOff val="80000"/>
            </a:schemeClr>
          </a:solidFill>
          <a:ln w="9525" cap="flat" cmpd="sng" algn="ctr">
            <a:solidFill>
              <a:schemeClr val="tx1">
                <a:lumMod val="50000"/>
              </a:schemeClr>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Tree>
    <p:extLst>
      <p:ext uri="{BB962C8B-B14F-4D97-AF65-F5344CB8AC3E}">
        <p14:creationId xmlns:p14="http://schemas.microsoft.com/office/powerpoint/2010/main" val="902348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猜测：</a:t>
            </a:r>
            <a:r>
              <a:rPr lang="en-US" altLang="zh-CN" dirty="0" err="1"/>
              <a:t>a+b+c</a:t>
            </a:r>
            <a:r>
              <a:rPr lang="zh-CN" altLang="en-US" dirty="0"/>
              <a:t>为某个三角形数时必有解</a:t>
            </a:r>
            <a:endParaRPr lang="en-US" altLang="zh-CN" dirty="0"/>
          </a:p>
          <a:p>
            <a:endParaRPr lang="en-US" altLang="zh-CN" dirty="0"/>
          </a:p>
          <a:p>
            <a:r>
              <a:rPr lang="zh-CN" altLang="en-US" dirty="0"/>
              <a:t>构造：每次用最多的颜色填最后一行</a:t>
            </a:r>
          </a:p>
          <a:p>
            <a:endParaRPr lang="en-US" altLang="zh-CN" dirty="0"/>
          </a:p>
          <a:p>
            <a:r>
              <a:rPr lang="zh-CN" altLang="en-US" dirty="0"/>
              <a:t>反例：</a:t>
            </a:r>
            <a:r>
              <a:rPr lang="en-US" altLang="zh-CN" dirty="0"/>
              <a:t>2 2 2 or 1 1 1</a:t>
            </a:r>
          </a:p>
        </p:txBody>
      </p:sp>
    </p:spTree>
    <p:extLst>
      <p:ext uri="{BB962C8B-B14F-4D97-AF65-F5344CB8AC3E}">
        <p14:creationId xmlns:p14="http://schemas.microsoft.com/office/powerpoint/2010/main" val="32662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补丁：如果有两个</a:t>
            </a:r>
            <a:r>
              <a:rPr lang="en-US" altLang="zh-CN" dirty="0"/>
              <a:t>2</a:t>
            </a:r>
            <a:r>
              <a:rPr lang="zh-CN" altLang="en-US" dirty="0"/>
              <a:t>或者两个</a:t>
            </a:r>
            <a:r>
              <a:rPr lang="en-US" altLang="zh-CN" dirty="0"/>
              <a:t>1</a:t>
            </a:r>
            <a:r>
              <a:rPr lang="zh-CN" altLang="en-US" dirty="0"/>
              <a:t>无解</a:t>
            </a:r>
            <a:endParaRPr lang="en-US" altLang="zh-CN" dirty="0"/>
          </a:p>
          <a:p>
            <a:endParaRPr lang="en-US" altLang="zh-CN" dirty="0"/>
          </a:p>
          <a:p>
            <a:r>
              <a:rPr lang="en-US" altLang="zh-CN" dirty="0"/>
              <a:t>n=1 0 0 1  trivial</a:t>
            </a:r>
          </a:p>
          <a:p>
            <a:r>
              <a:rPr lang="en-US" altLang="zh-CN" dirty="0"/>
              <a:t>n=2 1 1 1 </a:t>
            </a:r>
            <a:r>
              <a:rPr lang="zh-CN" altLang="en-US" dirty="0"/>
              <a:t>无解</a:t>
            </a:r>
            <a:r>
              <a:rPr lang="en-US" altLang="zh-CN" dirty="0"/>
              <a:t> 0 1 2  0 0 3  trivial</a:t>
            </a:r>
          </a:p>
          <a:p>
            <a:r>
              <a:rPr lang="en-US" altLang="zh-CN" dirty="0"/>
              <a:t>n=3 2 2 2 </a:t>
            </a:r>
            <a:r>
              <a:rPr lang="zh-CN" altLang="en-US" dirty="0"/>
              <a:t>否则必有一个</a:t>
            </a:r>
            <a:r>
              <a:rPr lang="en-US" altLang="zh-CN" dirty="0"/>
              <a:t>&gt;=3</a:t>
            </a:r>
            <a:endParaRPr lang="zh-CN" altLang="en-US" dirty="0"/>
          </a:p>
        </p:txBody>
      </p:sp>
    </p:spTree>
    <p:extLst>
      <p:ext uri="{BB962C8B-B14F-4D97-AF65-F5344CB8AC3E}">
        <p14:creationId xmlns:p14="http://schemas.microsoft.com/office/powerpoint/2010/main" val="144196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n&gt;3</a:t>
            </a:r>
            <a:r>
              <a:rPr lang="zh-CN" altLang="en-US" dirty="0"/>
              <a:t>设</a:t>
            </a:r>
            <a:r>
              <a:rPr lang="en-US" altLang="zh-CN" dirty="0" err="1"/>
              <a:t>a+b+c</a:t>
            </a:r>
            <a:r>
              <a:rPr lang="en-US" altLang="zh-CN" dirty="0"/>
              <a:t>=n(n+1)/2 c&lt;=b&lt;=a</a:t>
            </a:r>
          </a:p>
          <a:p>
            <a:endParaRPr lang="en-US" altLang="zh-CN" dirty="0"/>
          </a:p>
          <a:p>
            <a:r>
              <a:rPr lang="zh-CN" altLang="en-US" dirty="0"/>
              <a:t>由</a:t>
            </a:r>
            <a:r>
              <a:rPr lang="en-US" altLang="zh-CN" dirty="0"/>
              <a:t>n(n+1)/2&gt;3(n-1)</a:t>
            </a:r>
            <a:r>
              <a:rPr lang="zh-CN" altLang="en-US" dirty="0"/>
              <a:t>知</a:t>
            </a:r>
            <a:r>
              <a:rPr lang="en-US" altLang="zh-CN" dirty="0"/>
              <a:t>a&gt;=n</a:t>
            </a:r>
          </a:p>
          <a:p>
            <a:endParaRPr lang="en-US" altLang="zh-CN" dirty="0"/>
          </a:p>
          <a:p>
            <a:r>
              <a:rPr lang="zh-CN" altLang="en-US" dirty="0"/>
              <a:t>若</a:t>
            </a:r>
            <a:r>
              <a:rPr lang="en-US" altLang="zh-CN" dirty="0"/>
              <a:t>n&gt;b</a:t>
            </a:r>
            <a:r>
              <a:rPr lang="zh-CN" altLang="en-US" dirty="0"/>
              <a:t>只能放</a:t>
            </a:r>
            <a:r>
              <a:rPr lang="en-US" altLang="zh-CN" dirty="0"/>
              <a:t>a </a:t>
            </a:r>
            <a:r>
              <a:rPr lang="zh-CN" altLang="en-US" dirty="0"/>
              <a:t>转化为</a:t>
            </a:r>
            <a:r>
              <a:rPr lang="en-US" altLang="zh-CN" dirty="0"/>
              <a:t>n-1 </a:t>
            </a:r>
            <a:r>
              <a:rPr lang="zh-CN" altLang="en-US" dirty="0"/>
              <a:t>否则称这一列为可选择的 先放</a:t>
            </a:r>
            <a:r>
              <a:rPr lang="en-US" altLang="zh-CN" dirty="0"/>
              <a:t>a</a:t>
            </a:r>
          </a:p>
          <a:p>
            <a:endParaRPr lang="zh-CN" altLang="en-US" dirty="0"/>
          </a:p>
        </p:txBody>
      </p:sp>
    </p:spTree>
    <p:extLst>
      <p:ext uri="{BB962C8B-B14F-4D97-AF65-F5344CB8AC3E}">
        <p14:creationId xmlns:p14="http://schemas.microsoft.com/office/powerpoint/2010/main" val="117355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若最后出现了</a:t>
            </a:r>
            <a:r>
              <a:rPr lang="en-US" altLang="zh-CN" dirty="0"/>
              <a:t>2 2 2 or 1 1 1</a:t>
            </a:r>
            <a:r>
              <a:rPr lang="zh-CN" altLang="en-US" dirty="0"/>
              <a:t>且前面存在可选择的列。</a:t>
            </a:r>
            <a:endParaRPr lang="en-US" altLang="zh-CN" dirty="0"/>
          </a:p>
          <a:p>
            <a:endParaRPr lang="en-US" altLang="zh-CN" dirty="0"/>
          </a:p>
          <a:p>
            <a:r>
              <a:rPr lang="zh-CN" altLang="en-US" dirty="0"/>
              <a:t>找到最小的可选择的列</a:t>
            </a:r>
            <a:r>
              <a:rPr lang="en-US" altLang="zh-CN" dirty="0"/>
              <a:t>k</a:t>
            </a:r>
            <a:r>
              <a:rPr lang="zh-CN" altLang="en-US" dirty="0"/>
              <a:t>，则</a:t>
            </a:r>
            <a:r>
              <a:rPr lang="en-US" altLang="zh-CN" dirty="0"/>
              <a:t>k</a:t>
            </a:r>
            <a:r>
              <a:rPr lang="zh-CN" altLang="en-US" dirty="0"/>
              <a:t>和</a:t>
            </a:r>
            <a:r>
              <a:rPr lang="en-US" altLang="zh-CN" dirty="0"/>
              <a:t>k-1</a:t>
            </a:r>
            <a:r>
              <a:rPr lang="zh-CN" altLang="en-US" dirty="0"/>
              <a:t>列必然颜色不同，且交换</a:t>
            </a:r>
            <a:r>
              <a:rPr lang="en-US" altLang="zh-CN" dirty="0"/>
              <a:t>k</a:t>
            </a:r>
            <a:r>
              <a:rPr lang="zh-CN" altLang="en-US" dirty="0"/>
              <a:t>和</a:t>
            </a:r>
            <a:r>
              <a:rPr lang="en-US" altLang="zh-CN" dirty="0"/>
              <a:t>k-1</a:t>
            </a:r>
            <a:r>
              <a:rPr lang="zh-CN" altLang="en-US" dirty="0"/>
              <a:t>列的颜色必然是合法的，使之变成</a:t>
            </a:r>
            <a:r>
              <a:rPr lang="en-US" altLang="zh-CN" dirty="0"/>
              <a:t>1 2 3</a:t>
            </a:r>
            <a:r>
              <a:rPr lang="zh-CN" altLang="en-US" dirty="0"/>
              <a:t>或</a:t>
            </a:r>
            <a:r>
              <a:rPr lang="en-US" altLang="zh-CN" dirty="0"/>
              <a:t>0 1 2</a:t>
            </a:r>
            <a:r>
              <a:rPr lang="zh-CN" altLang="en-US" dirty="0"/>
              <a:t>即可。</a:t>
            </a:r>
          </a:p>
        </p:txBody>
      </p:sp>
    </p:spTree>
    <p:extLst>
      <p:ext uri="{BB962C8B-B14F-4D97-AF65-F5344CB8AC3E}">
        <p14:creationId xmlns:p14="http://schemas.microsoft.com/office/powerpoint/2010/main" val="198457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NEERC2013:</a:t>
            </a:r>
            <a:br>
              <a:rPr lang="en-US" altLang="zh-CN" dirty="0"/>
            </a:br>
            <a:r>
              <a:rPr lang="en-US" altLang="zh-CN" dirty="0"/>
              <a:t>K. Kids in a Friendly Class</a:t>
            </a:r>
            <a:endParaRPr lang="zh-CN" altLang="en-US" dirty="0"/>
          </a:p>
        </p:txBody>
      </p:sp>
      <p:sp>
        <p:nvSpPr>
          <p:cNvPr id="3" name="内容占位符 2"/>
          <p:cNvSpPr>
            <a:spLocks noGrp="1"/>
          </p:cNvSpPr>
          <p:nvPr>
            <p:ph idx="1"/>
          </p:nvPr>
        </p:nvSpPr>
        <p:spPr/>
        <p:txBody>
          <a:bodyPr/>
          <a:lstStyle/>
          <a:p>
            <a:r>
              <a:rPr lang="zh-CN" altLang="en-US" dirty="0"/>
              <a:t>一张图有黑点和白点，每个黑点和</a:t>
            </a:r>
            <a:r>
              <a:rPr lang="en-US" altLang="zh-CN" dirty="0"/>
              <a:t>a</a:t>
            </a:r>
            <a:r>
              <a:rPr lang="zh-CN" altLang="en-US" dirty="0"/>
              <a:t>条边和黑点相连</a:t>
            </a:r>
            <a:r>
              <a:rPr lang="en-US" altLang="zh-CN" dirty="0"/>
              <a:t>b</a:t>
            </a:r>
            <a:r>
              <a:rPr lang="zh-CN" altLang="en-US" dirty="0"/>
              <a:t>条边和白点相连，每个白点有</a:t>
            </a:r>
            <a:r>
              <a:rPr lang="en-US" altLang="zh-CN" dirty="0"/>
              <a:t>c</a:t>
            </a:r>
            <a:r>
              <a:rPr lang="zh-CN" altLang="en-US" dirty="0"/>
              <a:t>条边和黑点相连有</a:t>
            </a:r>
            <a:r>
              <a:rPr lang="en-US" altLang="zh-CN" dirty="0"/>
              <a:t>d</a:t>
            </a:r>
            <a:r>
              <a:rPr lang="zh-CN" altLang="en-US" dirty="0"/>
              <a:t>条边和白点相连。</a:t>
            </a:r>
            <a:r>
              <a:rPr lang="en-US" altLang="zh-CN" dirty="0"/>
              <a:t>(</a:t>
            </a:r>
            <a:r>
              <a:rPr lang="en-US" altLang="zh-CN" dirty="0" err="1"/>
              <a:t>a,b,c,d</a:t>
            </a:r>
            <a:r>
              <a:rPr lang="en-US" altLang="zh-CN" dirty="0"/>
              <a:t>&lt;=50)</a:t>
            </a:r>
            <a:r>
              <a:rPr lang="zh-CN" altLang="en-US" dirty="0"/>
              <a:t>求一个方案使总点数最少。</a:t>
            </a:r>
          </a:p>
        </p:txBody>
      </p:sp>
    </p:spTree>
    <p:extLst>
      <p:ext uri="{BB962C8B-B14F-4D97-AF65-F5344CB8AC3E}">
        <p14:creationId xmlns:p14="http://schemas.microsoft.com/office/powerpoint/2010/main" val="536769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枚举黑点个数</a:t>
            </a:r>
            <a:r>
              <a:rPr lang="en-US" altLang="zh-CN" dirty="0"/>
              <a:t>n</a:t>
            </a:r>
            <a:r>
              <a:rPr lang="zh-CN" altLang="en-US" dirty="0"/>
              <a:t>。则白点有</a:t>
            </a:r>
            <a:r>
              <a:rPr lang="en-US" altLang="zh-CN" dirty="0" err="1"/>
              <a:t>nb</a:t>
            </a:r>
            <a:r>
              <a:rPr lang="en-US" altLang="zh-CN" dirty="0"/>
              <a:t>/c</a:t>
            </a:r>
            <a:r>
              <a:rPr lang="zh-CN" altLang="en-US" dirty="0"/>
              <a:t>个。</a:t>
            </a:r>
            <a:endParaRPr lang="en-US" altLang="zh-CN" dirty="0"/>
          </a:p>
          <a:p>
            <a:endParaRPr lang="en-US" altLang="zh-CN" dirty="0"/>
          </a:p>
          <a:p>
            <a:r>
              <a:rPr lang="zh-CN" altLang="en-US" dirty="0"/>
              <a:t>连黑点和白点之间的边 </a:t>
            </a:r>
            <a:r>
              <a:rPr lang="en-US" altLang="zh-CN" dirty="0"/>
              <a:t>- trivial</a:t>
            </a:r>
          </a:p>
          <a:p>
            <a:endParaRPr lang="en-US" altLang="zh-CN" dirty="0"/>
          </a:p>
          <a:p>
            <a:r>
              <a:rPr lang="zh-CN" altLang="en-US" dirty="0"/>
              <a:t>问题转化为给一个图如何使得每个点的度数都相等。</a:t>
            </a:r>
          </a:p>
        </p:txBody>
      </p:sp>
    </p:spTree>
    <p:extLst>
      <p:ext uri="{BB962C8B-B14F-4D97-AF65-F5344CB8AC3E}">
        <p14:creationId xmlns:p14="http://schemas.microsoft.com/office/powerpoint/2010/main" val="259225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Wrong Solution</a:t>
            </a:r>
            <a:endParaRPr lang="zh-CN" altLang="en-US" dirty="0"/>
          </a:p>
        </p:txBody>
      </p:sp>
      <p:sp>
        <p:nvSpPr>
          <p:cNvPr id="3" name="内容占位符 2"/>
          <p:cNvSpPr>
            <a:spLocks noGrp="1"/>
          </p:cNvSpPr>
          <p:nvPr>
            <p:ph idx="1"/>
          </p:nvPr>
        </p:nvSpPr>
        <p:spPr/>
        <p:txBody>
          <a:bodyPr/>
          <a:lstStyle/>
          <a:p>
            <a:r>
              <a:rPr lang="zh-CN" altLang="en-US" dirty="0"/>
              <a:t>每次选两个剩余度最大的点相连。</a:t>
            </a:r>
            <a:endParaRPr lang="en-US" altLang="zh-CN" dirty="0"/>
          </a:p>
          <a:p>
            <a:endParaRPr lang="en-US" altLang="zh-CN" dirty="0"/>
          </a:p>
          <a:p>
            <a:r>
              <a:rPr lang="zh-CN" altLang="en-US" dirty="0"/>
              <a:t>反例：</a:t>
            </a:r>
            <a:r>
              <a:rPr lang="en-US" altLang="zh-CN" dirty="0"/>
              <a:t>6 2</a:t>
            </a:r>
          </a:p>
          <a:p>
            <a:endParaRPr lang="zh-CN" altLang="en-US" dirty="0"/>
          </a:p>
        </p:txBody>
      </p:sp>
      <p:grpSp>
        <p:nvGrpSpPr>
          <p:cNvPr id="10" name="组合 9"/>
          <p:cNvGrpSpPr/>
          <p:nvPr/>
        </p:nvGrpSpPr>
        <p:grpSpPr>
          <a:xfrm>
            <a:off x="3696951" y="3993774"/>
            <a:ext cx="1732249" cy="1023258"/>
            <a:chOff x="3696951" y="3993774"/>
            <a:chExt cx="1732249" cy="1023258"/>
          </a:xfrm>
        </p:grpSpPr>
        <p:sp>
          <p:nvSpPr>
            <p:cNvPr id="4" name="椭圆 3"/>
            <p:cNvSpPr/>
            <p:nvPr/>
          </p:nvSpPr>
          <p:spPr bwMode="auto">
            <a:xfrm>
              <a:off x="3696951" y="3998103"/>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5" name="椭圆 4"/>
            <p:cNvSpPr/>
            <p:nvPr/>
          </p:nvSpPr>
          <p:spPr bwMode="auto">
            <a:xfrm>
              <a:off x="5141168" y="399377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6" name="椭圆 5"/>
            <p:cNvSpPr/>
            <p:nvPr/>
          </p:nvSpPr>
          <p:spPr bwMode="auto">
            <a:xfrm>
              <a:off x="3696951" y="472514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7" name="椭圆 6"/>
            <p:cNvSpPr/>
            <p:nvPr/>
          </p:nvSpPr>
          <p:spPr bwMode="auto">
            <a:xfrm>
              <a:off x="4421088" y="4003378"/>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8" name="椭圆 7"/>
            <p:cNvSpPr/>
            <p:nvPr/>
          </p:nvSpPr>
          <p:spPr bwMode="auto">
            <a:xfrm>
              <a:off x="4421088" y="472900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sp>
          <p:nvSpPr>
            <p:cNvPr id="9" name="椭圆 8"/>
            <p:cNvSpPr/>
            <p:nvPr/>
          </p:nvSpPr>
          <p:spPr bwMode="auto">
            <a:xfrm>
              <a:off x="5141168" y="472514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ahoma" pitchFamily="34" charset="0"/>
                <a:cs typeface="Times New Roman" pitchFamily="18" charset="0"/>
              </a:endParaRPr>
            </a:p>
          </p:txBody>
        </p:sp>
      </p:grpSp>
      <p:cxnSp>
        <p:nvCxnSpPr>
          <p:cNvPr id="11" name="直接连接符 10"/>
          <p:cNvCxnSpPr>
            <a:stCxn id="4" idx="6"/>
            <a:endCxn id="7" idx="2"/>
          </p:cNvCxnSpPr>
          <p:nvPr/>
        </p:nvCxnSpPr>
        <p:spPr bwMode="auto">
          <a:xfrm>
            <a:off x="3984983" y="4142119"/>
            <a:ext cx="436105" cy="527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a:stCxn id="7" idx="4"/>
            <a:endCxn id="8" idx="0"/>
          </p:cNvCxnSpPr>
          <p:nvPr/>
        </p:nvCxnSpPr>
        <p:spPr bwMode="auto">
          <a:xfrm>
            <a:off x="4565104" y="4291410"/>
            <a:ext cx="0" cy="43759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a:stCxn id="4" idx="4"/>
            <a:endCxn id="6" idx="0"/>
          </p:cNvCxnSpPr>
          <p:nvPr/>
        </p:nvCxnSpPr>
        <p:spPr bwMode="auto">
          <a:xfrm>
            <a:off x="3840967" y="4286135"/>
            <a:ext cx="0" cy="4390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stCxn id="6" idx="6"/>
            <a:endCxn id="8" idx="2"/>
          </p:cNvCxnSpPr>
          <p:nvPr/>
        </p:nvCxnSpPr>
        <p:spPr bwMode="auto">
          <a:xfrm>
            <a:off x="3984983" y="4869160"/>
            <a:ext cx="436105" cy="385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a:stCxn id="5" idx="4"/>
            <a:endCxn id="9" idx="0"/>
          </p:cNvCxnSpPr>
          <p:nvPr/>
        </p:nvCxnSpPr>
        <p:spPr bwMode="auto">
          <a:xfrm>
            <a:off x="5285184" y="4281806"/>
            <a:ext cx="0" cy="4433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4220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每次选一个剩余度最大的点，将其与其余度最大的若干个点连接使其度满足要求。</a:t>
            </a:r>
            <a:endParaRPr lang="en-US" altLang="zh-CN" dirty="0"/>
          </a:p>
          <a:p>
            <a:endParaRPr lang="en-US" altLang="zh-CN" dirty="0"/>
          </a:p>
          <a:p>
            <a:r>
              <a:rPr lang="zh-CN" altLang="en-US" dirty="0"/>
              <a:t>正确性？留给聪明的读者作为练习。</a:t>
            </a:r>
            <a:endParaRPr lang="en-US" altLang="zh-CN" dirty="0"/>
          </a:p>
          <a:p>
            <a:endParaRPr lang="en-US" altLang="zh-CN" dirty="0"/>
          </a:p>
          <a:p>
            <a:r>
              <a:rPr lang="zh-CN" altLang="en-US" dirty="0"/>
              <a:t>可用于构造任意给定每个点度数的图。</a:t>
            </a:r>
          </a:p>
        </p:txBody>
      </p:sp>
    </p:spTree>
    <p:extLst>
      <p:ext uri="{BB962C8B-B14F-4D97-AF65-F5344CB8AC3E}">
        <p14:creationId xmlns:p14="http://schemas.microsoft.com/office/powerpoint/2010/main" val="68720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282880" cy="1143000"/>
          </a:xfrm>
        </p:spPr>
        <p:txBody>
          <a:bodyPr/>
          <a:lstStyle/>
          <a:p>
            <a:r>
              <a:rPr lang="en-US" altLang="zh-CN" dirty="0"/>
              <a:t>Ural1979:Resources Distribution</a:t>
            </a:r>
            <a:endParaRPr lang="zh-CN" altLang="en-US" dirty="0"/>
          </a:p>
        </p:txBody>
      </p:sp>
      <p:sp>
        <p:nvSpPr>
          <p:cNvPr id="3" name="内容占位符 2"/>
          <p:cNvSpPr>
            <a:spLocks noGrp="1"/>
          </p:cNvSpPr>
          <p:nvPr>
            <p:ph idx="1"/>
          </p:nvPr>
        </p:nvSpPr>
        <p:spPr/>
        <p:txBody>
          <a:bodyPr/>
          <a:lstStyle/>
          <a:p>
            <a:r>
              <a:rPr lang="zh-CN" altLang="en-US" dirty="0"/>
              <a:t>一个</a:t>
            </a:r>
            <a:r>
              <a:rPr lang="en-US" altLang="zh-CN" dirty="0"/>
              <a:t>n*n*n</a:t>
            </a:r>
            <a:r>
              <a:rPr lang="zh-CN" altLang="en-US" dirty="0"/>
              <a:t>的立方体，在外表面的</a:t>
            </a:r>
            <a:r>
              <a:rPr lang="en-US" altLang="zh-CN" dirty="0"/>
              <a:t>6n^2</a:t>
            </a:r>
            <a:r>
              <a:rPr lang="zh-CN" altLang="en-US" dirty="0"/>
              <a:t>个面上写上</a:t>
            </a:r>
            <a:r>
              <a:rPr lang="en-US" altLang="zh-CN" dirty="0"/>
              <a:t>1~6n^2</a:t>
            </a:r>
            <a:r>
              <a:rPr lang="zh-CN" altLang="en-US" dirty="0"/>
              <a:t>这些数字，使得从任意格子出发向任意一个方向走一圈和都相等。</a:t>
            </a: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261" b="89975" l="3686" r="93857">
                        <a14:backgroundMark x1="11302" y1="77694" x2="11302" y2="77694"/>
                      </a14:backgroundRemoval>
                    </a14:imgEffect>
                  </a14:imgLayer>
                </a14:imgProps>
              </a:ext>
              <a:ext uri="{28A0092B-C50C-407E-A947-70E740481C1C}">
                <a14:useLocalDpi xmlns:a14="http://schemas.microsoft.com/office/drawing/2010/main" val="0"/>
              </a:ext>
            </a:extLst>
          </a:blip>
          <a:srcRect/>
          <a:stretch>
            <a:fillRect/>
          </a:stretch>
        </p:blipFill>
        <p:spPr bwMode="auto">
          <a:xfrm>
            <a:off x="2843808" y="3489573"/>
            <a:ext cx="3435964" cy="3368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295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 hard</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9542358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210872" cy="1143000"/>
          </a:xfrm>
        </p:spPr>
        <p:txBody>
          <a:bodyPr>
            <a:normAutofit fontScale="90000"/>
          </a:bodyPr>
          <a:lstStyle/>
          <a:p>
            <a:r>
              <a:rPr lang="fr-FR" altLang="zh-CN" sz="4000" dirty="0"/>
              <a:t>Udmurt SU + Izhevsk STU contest:</a:t>
            </a:r>
            <a:br>
              <a:rPr lang="fr-FR" altLang="zh-CN" sz="4000" dirty="0"/>
            </a:br>
            <a:r>
              <a:rPr lang="fr-FR" altLang="zh-CN" dirty="0"/>
              <a:t>J</a:t>
            </a:r>
            <a:r>
              <a:rPr lang="en-US" altLang="zh-CN" dirty="0"/>
              <a:t>. Cranes</a:t>
            </a:r>
            <a:endParaRPr lang="zh-CN" altLang="en-US" sz="4000" dirty="0"/>
          </a:p>
        </p:txBody>
      </p:sp>
      <p:sp>
        <p:nvSpPr>
          <p:cNvPr id="3" name="内容占位符 2"/>
          <p:cNvSpPr>
            <a:spLocks noGrp="1"/>
          </p:cNvSpPr>
          <p:nvPr>
            <p:ph idx="1"/>
          </p:nvPr>
        </p:nvSpPr>
        <p:spPr/>
        <p:txBody>
          <a:bodyPr/>
          <a:lstStyle/>
          <a:p>
            <a:r>
              <a:rPr lang="zh-CN" altLang="en-US" dirty="0"/>
              <a:t>把</a:t>
            </a:r>
            <a:r>
              <a:rPr lang="en-US" altLang="zh-CN" dirty="0"/>
              <a:t>n</a:t>
            </a:r>
            <a:r>
              <a:rPr lang="zh-CN" altLang="en-US" dirty="0"/>
              <a:t>个箱子从</a:t>
            </a:r>
            <a:r>
              <a:rPr lang="en-US" altLang="zh-CN" dirty="0"/>
              <a:t>0</a:t>
            </a:r>
            <a:r>
              <a:rPr lang="zh-CN" altLang="en-US" dirty="0"/>
              <a:t>号位置移动到</a:t>
            </a:r>
            <a:r>
              <a:rPr lang="en-US" altLang="zh-CN" dirty="0"/>
              <a:t>m</a:t>
            </a:r>
            <a:r>
              <a:rPr lang="zh-CN" altLang="en-US" dirty="0"/>
              <a:t>号位置。你可以使用</a:t>
            </a:r>
            <a:r>
              <a:rPr lang="en-US" altLang="zh-CN" dirty="0"/>
              <a:t>k</a:t>
            </a:r>
            <a:r>
              <a:rPr lang="zh-CN" altLang="en-US" dirty="0"/>
              <a:t>个机械手。每个机械手每个单位时间可以左右移动一格或不动，提起</a:t>
            </a:r>
            <a:r>
              <a:rPr lang="en-US" altLang="zh-CN" dirty="0"/>
              <a:t>/</a:t>
            </a:r>
            <a:r>
              <a:rPr lang="zh-CN" altLang="en-US" dirty="0"/>
              <a:t>放下箱子的时间可以忽略不计，求最短时间。</a:t>
            </a:r>
            <a:endParaRPr lang="en-US" altLang="zh-CN" dirty="0"/>
          </a:p>
          <a:p>
            <a:endParaRPr lang="en-US" altLang="zh-CN" dirty="0"/>
          </a:p>
          <a:p>
            <a:r>
              <a:rPr lang="en-US" altLang="zh-CN" dirty="0" err="1"/>
              <a:t>n,m,k</a:t>
            </a:r>
            <a:r>
              <a:rPr lang="en-US" altLang="zh-CN" dirty="0"/>
              <a:t>&lt;=10^6</a:t>
            </a:r>
            <a:endParaRPr lang="zh-CN" altLang="en-US" dirty="0"/>
          </a:p>
        </p:txBody>
      </p:sp>
    </p:spTree>
    <p:extLst>
      <p:ext uri="{BB962C8B-B14F-4D97-AF65-F5344CB8AC3E}">
        <p14:creationId xmlns:p14="http://schemas.microsoft.com/office/powerpoint/2010/main" val="11487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Trivial?</a:t>
            </a:r>
            <a:endParaRPr lang="zh-CN" altLang="en-US" dirty="0"/>
          </a:p>
        </p:txBody>
      </p:sp>
      <p:sp>
        <p:nvSpPr>
          <p:cNvPr id="3" name="内容占位符 2"/>
          <p:cNvSpPr>
            <a:spLocks noGrp="1"/>
          </p:cNvSpPr>
          <p:nvPr>
            <p:ph idx="1"/>
          </p:nvPr>
        </p:nvSpPr>
        <p:spPr/>
        <p:txBody>
          <a:bodyPr/>
          <a:lstStyle/>
          <a:p>
            <a:r>
              <a:rPr lang="zh-CN" altLang="en-US" dirty="0"/>
              <a:t>请大家手算数据体会一下</a:t>
            </a:r>
            <a:endParaRPr lang="en-US" altLang="zh-CN" dirty="0"/>
          </a:p>
          <a:p>
            <a:endParaRPr lang="en-US" altLang="zh-CN" dirty="0"/>
          </a:p>
          <a:p>
            <a:r>
              <a:rPr lang="en-US" altLang="zh-CN" dirty="0"/>
              <a:t>3</a:t>
            </a:r>
            <a:r>
              <a:rPr lang="zh-CN" altLang="en-US" dirty="0"/>
              <a:t>个机械手 </a:t>
            </a:r>
            <a:r>
              <a:rPr lang="en-US" altLang="zh-CN" dirty="0"/>
              <a:t>4</a:t>
            </a:r>
            <a:r>
              <a:rPr lang="zh-CN" altLang="en-US" dirty="0"/>
              <a:t>个箱子 长度</a:t>
            </a:r>
            <a:r>
              <a:rPr lang="en-US" altLang="zh-CN" dirty="0"/>
              <a:t>5</a:t>
            </a:r>
            <a:endParaRPr lang="zh-CN" altLang="en-US" dirty="0"/>
          </a:p>
          <a:p>
            <a:endParaRPr lang="en-US" altLang="zh-CN" dirty="0"/>
          </a:p>
          <a:p>
            <a:endParaRPr lang="zh-CN" altLang="en-US" dirty="0"/>
          </a:p>
        </p:txBody>
      </p:sp>
    </p:spTree>
    <p:extLst>
      <p:ext uri="{BB962C8B-B14F-4D97-AF65-F5344CB8AC3E}">
        <p14:creationId xmlns:p14="http://schemas.microsoft.com/office/powerpoint/2010/main" val="122777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 0</a:t>
            </a:r>
            <a:endParaRPr lang="zh-CN" altLang="en-US" dirty="0"/>
          </a:p>
        </p:txBody>
      </p:sp>
      <p:sp>
        <p:nvSpPr>
          <p:cNvPr id="3" name="内容占位符 2"/>
          <p:cNvSpPr>
            <a:spLocks noGrp="1"/>
          </p:cNvSpPr>
          <p:nvPr>
            <p:ph idx="1"/>
          </p:nvPr>
        </p:nvSpPr>
        <p:spPr/>
        <p:txBody>
          <a:bodyPr/>
          <a:lstStyle/>
          <a:p>
            <a:r>
              <a:rPr lang="en-US" altLang="zh-CN" dirty="0" err="1"/>
              <a:t>Ans</a:t>
            </a:r>
            <a:r>
              <a:rPr lang="en-US" altLang="zh-CN" dirty="0"/>
              <a:t> = 20</a:t>
            </a:r>
          </a:p>
          <a:p>
            <a:endParaRPr lang="en-US" altLang="zh-CN" dirty="0"/>
          </a:p>
          <a:p>
            <a:r>
              <a:rPr lang="zh-CN" altLang="en-US" dirty="0"/>
              <a:t>方案：来回两趟</a:t>
            </a:r>
            <a:endParaRPr lang="en-US" altLang="zh-CN" dirty="0"/>
          </a:p>
        </p:txBody>
      </p:sp>
    </p:spTree>
    <p:extLst>
      <p:ext uri="{BB962C8B-B14F-4D97-AF65-F5344CB8AC3E}">
        <p14:creationId xmlns:p14="http://schemas.microsoft.com/office/powerpoint/2010/main" val="40975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 1</a:t>
            </a:r>
            <a:endParaRPr lang="zh-CN" altLang="en-US" dirty="0"/>
          </a:p>
        </p:txBody>
      </p:sp>
      <p:sp>
        <p:nvSpPr>
          <p:cNvPr id="3" name="内容占位符 2"/>
          <p:cNvSpPr>
            <a:spLocks noGrp="1"/>
          </p:cNvSpPr>
          <p:nvPr>
            <p:ph idx="1"/>
          </p:nvPr>
        </p:nvSpPr>
        <p:spPr/>
        <p:txBody>
          <a:bodyPr/>
          <a:lstStyle/>
          <a:p>
            <a:r>
              <a:rPr lang="en-US" altLang="zh-CN" dirty="0" err="1"/>
              <a:t>Ans</a:t>
            </a:r>
            <a:r>
              <a:rPr lang="en-US" altLang="zh-CN" dirty="0"/>
              <a:t> = 15</a:t>
            </a:r>
          </a:p>
          <a:p>
            <a:endParaRPr lang="en-US" altLang="zh-CN" dirty="0"/>
          </a:p>
          <a:p>
            <a:r>
              <a:rPr lang="zh-CN" altLang="en-US" dirty="0"/>
              <a:t>方案：最后可以不用回去</a:t>
            </a:r>
            <a:r>
              <a:rPr lang="en-US" altLang="zh-CN" dirty="0"/>
              <a:t>……</a:t>
            </a:r>
          </a:p>
        </p:txBody>
      </p:sp>
    </p:spTree>
    <p:extLst>
      <p:ext uri="{BB962C8B-B14F-4D97-AF65-F5344CB8AC3E}">
        <p14:creationId xmlns:p14="http://schemas.microsoft.com/office/powerpoint/2010/main" val="236560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 2</a:t>
            </a:r>
            <a:endParaRPr lang="zh-CN" altLang="en-US" dirty="0"/>
          </a:p>
        </p:txBody>
      </p:sp>
      <p:sp>
        <p:nvSpPr>
          <p:cNvPr id="3" name="内容占位符 2"/>
          <p:cNvSpPr>
            <a:spLocks noGrp="1"/>
          </p:cNvSpPr>
          <p:nvPr>
            <p:ph idx="1"/>
          </p:nvPr>
        </p:nvSpPr>
        <p:spPr/>
        <p:txBody>
          <a:bodyPr/>
          <a:lstStyle/>
          <a:p>
            <a:r>
              <a:rPr lang="en-US" altLang="zh-CN" dirty="0" err="1"/>
              <a:t>Ans</a:t>
            </a:r>
            <a:r>
              <a:rPr lang="en-US" altLang="zh-CN" dirty="0"/>
              <a:t> = 4 * 5 / 3 + 1 = 7 or </a:t>
            </a:r>
            <a:r>
              <a:rPr lang="zh-CN" altLang="en-US" dirty="0"/>
              <a:t>其他公式</a:t>
            </a:r>
            <a:endParaRPr lang="en-US" altLang="zh-CN" dirty="0"/>
          </a:p>
          <a:p>
            <a:endParaRPr lang="en-US" altLang="zh-CN" dirty="0"/>
          </a:p>
          <a:p>
            <a:r>
              <a:rPr lang="zh-CN" altLang="en-US" dirty="0"/>
              <a:t>方案：</a:t>
            </a:r>
            <a:r>
              <a:rPr lang="en-US" altLang="zh-CN" dirty="0"/>
              <a:t>What are you thinking?</a:t>
            </a:r>
          </a:p>
          <a:p>
            <a:endParaRPr lang="en-US" altLang="zh-CN" dirty="0"/>
          </a:p>
          <a:p>
            <a:r>
              <a:rPr lang="zh-CN" altLang="en-US" dirty="0"/>
              <a:t>反例：</a:t>
            </a:r>
            <a:r>
              <a:rPr lang="en-US" altLang="zh-CN" dirty="0"/>
              <a:t>1</a:t>
            </a:r>
            <a:r>
              <a:rPr lang="zh-CN" altLang="en-US" dirty="0"/>
              <a:t>机械手 </a:t>
            </a:r>
            <a:r>
              <a:rPr lang="en-US" altLang="zh-CN" dirty="0"/>
              <a:t>2</a:t>
            </a:r>
            <a:r>
              <a:rPr lang="zh-CN" altLang="en-US" dirty="0"/>
              <a:t>个箱子 长度</a:t>
            </a:r>
            <a:r>
              <a:rPr lang="en-US" altLang="zh-CN" dirty="0"/>
              <a:t>5 or </a:t>
            </a:r>
            <a:r>
              <a:rPr lang="zh-CN" altLang="en-US" dirty="0"/>
              <a:t>其他反例</a:t>
            </a:r>
            <a:endParaRPr lang="en-US" altLang="zh-CN" dirty="0"/>
          </a:p>
        </p:txBody>
      </p:sp>
    </p:spTree>
    <p:extLst>
      <p:ext uri="{BB962C8B-B14F-4D97-AF65-F5344CB8AC3E}">
        <p14:creationId xmlns:p14="http://schemas.microsoft.com/office/powerpoint/2010/main" val="7888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 3</a:t>
            </a:r>
            <a:endParaRPr lang="zh-CN" altLang="en-US" dirty="0"/>
          </a:p>
        </p:txBody>
      </p:sp>
      <p:sp>
        <p:nvSpPr>
          <p:cNvPr id="3" name="内容占位符 2"/>
          <p:cNvSpPr>
            <a:spLocks noGrp="1"/>
          </p:cNvSpPr>
          <p:nvPr>
            <p:ph idx="1"/>
          </p:nvPr>
        </p:nvSpPr>
        <p:spPr/>
        <p:txBody>
          <a:bodyPr/>
          <a:lstStyle/>
          <a:p>
            <a:r>
              <a:rPr lang="en-US" altLang="zh-CN" dirty="0" err="1"/>
              <a:t>Ans</a:t>
            </a:r>
            <a:r>
              <a:rPr lang="en-US" altLang="zh-CN" dirty="0"/>
              <a:t> = 13</a:t>
            </a:r>
          </a:p>
          <a:p>
            <a:endParaRPr lang="en-US" altLang="zh-CN" dirty="0"/>
          </a:p>
          <a:p>
            <a:r>
              <a:rPr lang="zh-CN" altLang="en-US" dirty="0"/>
              <a:t>方案：两个机械手直接走到</a:t>
            </a:r>
            <a:r>
              <a:rPr lang="en-US" altLang="zh-CN" dirty="0"/>
              <a:t>5</a:t>
            </a:r>
            <a:r>
              <a:rPr lang="zh-CN" altLang="en-US" dirty="0"/>
              <a:t>，另一个先走到</a:t>
            </a:r>
            <a:r>
              <a:rPr lang="en-US" altLang="zh-CN" dirty="0"/>
              <a:t>4</a:t>
            </a:r>
            <a:r>
              <a:rPr lang="zh-CN" altLang="en-US" dirty="0"/>
              <a:t>，两个到</a:t>
            </a:r>
            <a:r>
              <a:rPr lang="en-US" altLang="zh-CN" dirty="0"/>
              <a:t>5</a:t>
            </a:r>
            <a:r>
              <a:rPr lang="zh-CN" altLang="en-US" dirty="0"/>
              <a:t>的回去一个接好，走到</a:t>
            </a:r>
            <a:r>
              <a:rPr lang="en-US" altLang="zh-CN" dirty="0"/>
              <a:t>4</a:t>
            </a:r>
            <a:r>
              <a:rPr lang="zh-CN" altLang="en-US" dirty="0"/>
              <a:t>的再把另一个箱子送到</a:t>
            </a:r>
            <a:r>
              <a:rPr lang="en-US" altLang="zh-CN" dirty="0"/>
              <a:t>5</a:t>
            </a:r>
            <a:r>
              <a:rPr lang="zh-CN" altLang="en-US" dirty="0"/>
              <a:t>。</a:t>
            </a:r>
          </a:p>
        </p:txBody>
      </p:sp>
    </p:spTree>
    <p:extLst>
      <p:ext uri="{BB962C8B-B14F-4D97-AF65-F5344CB8AC3E}">
        <p14:creationId xmlns:p14="http://schemas.microsoft.com/office/powerpoint/2010/main" val="425639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 4</a:t>
            </a:r>
            <a:endParaRPr lang="zh-CN" altLang="en-US" dirty="0"/>
          </a:p>
        </p:txBody>
      </p:sp>
      <p:sp>
        <p:nvSpPr>
          <p:cNvPr id="3" name="内容占位符 2"/>
          <p:cNvSpPr>
            <a:spLocks noGrp="1"/>
          </p:cNvSpPr>
          <p:nvPr>
            <p:ph idx="1"/>
          </p:nvPr>
        </p:nvSpPr>
        <p:spPr/>
        <p:txBody>
          <a:bodyPr/>
          <a:lstStyle/>
          <a:p>
            <a:r>
              <a:rPr lang="en-US" altLang="zh-CN" dirty="0" err="1"/>
              <a:t>Ans</a:t>
            </a:r>
            <a:r>
              <a:rPr lang="en-US" altLang="zh-CN" dirty="0"/>
              <a:t> = 11</a:t>
            </a:r>
          </a:p>
          <a:p>
            <a:endParaRPr lang="en-US" altLang="zh-CN" dirty="0"/>
          </a:p>
          <a:p>
            <a:r>
              <a:rPr lang="zh-CN" altLang="en-US" dirty="0"/>
              <a:t>方案：两个机械手直接送两个箱子到</a:t>
            </a:r>
            <a:r>
              <a:rPr lang="en-US" altLang="zh-CN" dirty="0"/>
              <a:t>5</a:t>
            </a:r>
            <a:r>
              <a:rPr lang="zh-CN" altLang="en-US" dirty="0"/>
              <a:t>，剩下一个把一个箱子运到</a:t>
            </a:r>
            <a:r>
              <a:rPr lang="en-US" altLang="zh-CN" dirty="0"/>
              <a:t>3</a:t>
            </a:r>
            <a:r>
              <a:rPr lang="zh-CN" altLang="en-US" dirty="0"/>
              <a:t>，再回去拿一个到</a:t>
            </a:r>
            <a:r>
              <a:rPr lang="en-US" altLang="zh-CN" dirty="0"/>
              <a:t>5</a:t>
            </a:r>
            <a:r>
              <a:rPr lang="zh-CN" altLang="en-US" dirty="0"/>
              <a:t>。两个机械手其中一只回到</a:t>
            </a:r>
            <a:r>
              <a:rPr lang="en-US" altLang="zh-CN" dirty="0"/>
              <a:t>3</a:t>
            </a:r>
            <a:r>
              <a:rPr lang="zh-CN" altLang="en-US" dirty="0"/>
              <a:t>去拿。</a:t>
            </a:r>
          </a:p>
        </p:txBody>
      </p:sp>
    </p:spTree>
    <p:extLst>
      <p:ext uri="{BB962C8B-B14F-4D97-AF65-F5344CB8AC3E}">
        <p14:creationId xmlns:p14="http://schemas.microsoft.com/office/powerpoint/2010/main" val="345270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Level 5</a:t>
            </a:r>
            <a:endParaRPr lang="zh-CN" altLang="en-US" dirty="0"/>
          </a:p>
        </p:txBody>
      </p:sp>
      <p:sp>
        <p:nvSpPr>
          <p:cNvPr id="3" name="内容占位符 2"/>
          <p:cNvSpPr>
            <a:spLocks noGrp="1"/>
          </p:cNvSpPr>
          <p:nvPr>
            <p:ph idx="1"/>
          </p:nvPr>
        </p:nvSpPr>
        <p:spPr/>
        <p:txBody>
          <a:bodyPr/>
          <a:lstStyle/>
          <a:p>
            <a:r>
              <a:rPr lang="en-US" altLang="zh-CN" dirty="0" err="1"/>
              <a:t>Ans</a:t>
            </a:r>
            <a:r>
              <a:rPr lang="en-US" altLang="zh-CN" dirty="0"/>
              <a:t> = 9</a:t>
            </a:r>
          </a:p>
          <a:p>
            <a:endParaRPr lang="en-US" altLang="zh-CN" dirty="0"/>
          </a:p>
          <a:p>
            <a:r>
              <a:rPr lang="zh-CN" altLang="en-US" dirty="0"/>
              <a:t>方案：</a:t>
            </a:r>
            <a:endParaRPr lang="en-US" altLang="zh-CN" dirty="0"/>
          </a:p>
          <a:p>
            <a:r>
              <a:rPr lang="zh-CN" altLang="en-US" dirty="0"/>
              <a:t>机械手</a:t>
            </a:r>
            <a:r>
              <a:rPr lang="en-US" altLang="zh-CN" dirty="0"/>
              <a:t>A</a:t>
            </a:r>
            <a:r>
              <a:rPr lang="zh-CN" altLang="en-US" dirty="0"/>
              <a:t>：直接到</a:t>
            </a:r>
            <a:r>
              <a:rPr lang="en-US" altLang="zh-CN" dirty="0"/>
              <a:t>5</a:t>
            </a:r>
            <a:r>
              <a:rPr lang="zh-CN" altLang="en-US" dirty="0"/>
              <a:t>，回到</a:t>
            </a:r>
            <a:r>
              <a:rPr lang="en-US" altLang="zh-CN" dirty="0"/>
              <a:t>3</a:t>
            </a:r>
            <a:r>
              <a:rPr lang="zh-CN" altLang="en-US" dirty="0"/>
              <a:t>再拿一个</a:t>
            </a:r>
            <a:endParaRPr lang="en-US" altLang="zh-CN" dirty="0"/>
          </a:p>
          <a:p>
            <a:r>
              <a:rPr lang="zh-CN" altLang="en-US" dirty="0"/>
              <a:t>机械手</a:t>
            </a:r>
            <a:r>
              <a:rPr lang="en-US" altLang="zh-CN" dirty="0"/>
              <a:t>B</a:t>
            </a:r>
            <a:r>
              <a:rPr lang="zh-CN" altLang="en-US" dirty="0"/>
              <a:t>：先送到</a:t>
            </a:r>
            <a:r>
              <a:rPr lang="en-US" altLang="zh-CN" dirty="0"/>
              <a:t>3</a:t>
            </a:r>
            <a:r>
              <a:rPr lang="zh-CN" altLang="en-US" dirty="0"/>
              <a:t>，回到</a:t>
            </a:r>
            <a:r>
              <a:rPr lang="en-US" altLang="zh-CN" dirty="0"/>
              <a:t>1</a:t>
            </a:r>
            <a:r>
              <a:rPr lang="zh-CN" altLang="en-US" dirty="0"/>
              <a:t>再拿一个</a:t>
            </a:r>
            <a:endParaRPr lang="en-US" altLang="zh-CN" dirty="0"/>
          </a:p>
          <a:p>
            <a:r>
              <a:rPr lang="zh-CN" altLang="en-US" dirty="0"/>
              <a:t>机械手</a:t>
            </a:r>
            <a:r>
              <a:rPr lang="en-US" altLang="zh-CN" dirty="0"/>
              <a:t>C</a:t>
            </a:r>
            <a:r>
              <a:rPr lang="zh-CN" altLang="en-US" dirty="0"/>
              <a:t>：先送到</a:t>
            </a:r>
            <a:r>
              <a:rPr lang="en-US" altLang="zh-CN" dirty="0"/>
              <a:t>1</a:t>
            </a:r>
            <a:r>
              <a:rPr lang="zh-CN" altLang="en-US" dirty="0"/>
              <a:t>，再回去拿一个</a:t>
            </a:r>
          </a:p>
        </p:txBody>
      </p:sp>
    </p:spTree>
    <p:extLst>
      <p:ext uri="{BB962C8B-B14F-4D97-AF65-F5344CB8AC3E}">
        <p14:creationId xmlns:p14="http://schemas.microsoft.com/office/powerpoint/2010/main" val="193768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更复杂的情况？</a:t>
            </a:r>
          </a:p>
        </p:txBody>
      </p:sp>
      <p:sp>
        <p:nvSpPr>
          <p:cNvPr id="3" name="内容占位符 2"/>
          <p:cNvSpPr>
            <a:spLocks noGrp="1"/>
          </p:cNvSpPr>
          <p:nvPr>
            <p:ph idx="1"/>
          </p:nvPr>
        </p:nvSpPr>
        <p:spPr/>
        <p:txBody>
          <a:bodyPr/>
          <a:lstStyle/>
          <a:p>
            <a:endParaRPr lang="zh-CN" altLang="en-US" dirty="0"/>
          </a:p>
        </p:txBody>
      </p:sp>
      <p:pic>
        <p:nvPicPr>
          <p:cNvPr id="5122" name="Picture 2" descr="D:\9998 历史的收藏夹\#### 神马\CS即正义.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916832"/>
            <a:ext cx="2628826" cy="379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7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ppt_w</p:attrName>
                                        </p:attrNameLst>
                                      </p:cBhvr>
                                      <p:tavLst>
                                        <p:tav tm="0">
                                          <p:val>
                                            <p:fltVal val="0"/>
                                          </p:val>
                                        </p:tav>
                                        <p:tav tm="100000">
                                          <p:val>
                                            <p:strVal val="#ppt_w"/>
                                          </p:val>
                                        </p:tav>
                                      </p:tavLst>
                                    </p:anim>
                                    <p:anim calcmode="lin" valueType="num">
                                      <p:cBhvr>
                                        <p:cTn id="8" dur="1000" fill="hold"/>
                                        <p:tgtEl>
                                          <p:spTgt spid="5122"/>
                                        </p:tgtEl>
                                        <p:attrNameLst>
                                          <p:attrName>ppt_h</p:attrName>
                                        </p:attrNameLst>
                                      </p:cBhvr>
                                      <p:tavLst>
                                        <p:tav tm="0">
                                          <p:val>
                                            <p:fltVal val="0"/>
                                          </p:val>
                                        </p:tav>
                                        <p:tav tm="100000">
                                          <p:val>
                                            <p:strVal val="#ppt_h"/>
                                          </p:val>
                                        </p:tav>
                                      </p:tavLst>
                                    </p:anim>
                                    <p:anim calcmode="lin" valueType="num">
                                      <p:cBhvr>
                                        <p:cTn id="9" dur="1000" fill="hold"/>
                                        <p:tgtEl>
                                          <p:spTgt spid="5122"/>
                                        </p:tgtEl>
                                        <p:attrNameLst>
                                          <p:attrName>style.rotation</p:attrName>
                                        </p:attrNameLst>
                                      </p:cBhvr>
                                      <p:tavLst>
                                        <p:tav tm="0">
                                          <p:val>
                                            <p:fltVal val="90"/>
                                          </p:val>
                                        </p:tav>
                                        <p:tav tm="100000">
                                          <p:val>
                                            <p:fltVal val="0"/>
                                          </p:val>
                                        </p:tav>
                                      </p:tavLst>
                                    </p:anim>
                                    <p:animEffect transition="in" filter="fade">
                                      <p:cBhvr>
                                        <p:cTn id="10"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考虑对称性</a:t>
            </a:r>
            <a:endParaRPr lang="en-US" altLang="zh-CN" dirty="0"/>
          </a:p>
          <a:p>
            <a:endParaRPr lang="en-US" altLang="zh-CN" dirty="0"/>
          </a:p>
          <a:p>
            <a:r>
              <a:rPr lang="zh-CN" altLang="en-US" dirty="0"/>
              <a:t>每个面和其对面一定会同时出现在某个环中</a:t>
            </a:r>
            <a:endParaRPr lang="en-US" altLang="zh-CN" dirty="0"/>
          </a:p>
          <a:p>
            <a:endParaRPr lang="en-US" altLang="zh-CN" dirty="0"/>
          </a:p>
          <a:p>
            <a:r>
              <a:rPr lang="en-US" altLang="zh-CN" dirty="0"/>
              <a:t>1+6n^2=2+6n^2-1…</a:t>
            </a:r>
          </a:p>
        </p:txBody>
      </p:sp>
    </p:spTree>
    <p:extLst>
      <p:ext uri="{BB962C8B-B14F-4D97-AF65-F5344CB8AC3E}">
        <p14:creationId xmlns:p14="http://schemas.microsoft.com/office/powerpoint/2010/main" val="21466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每秒对于每个机械手采取这样的贪心行动（假设机械手数量小于等于箱子数量，且先考虑离</a:t>
            </a:r>
            <a:r>
              <a:rPr lang="en-US" altLang="zh-CN" dirty="0"/>
              <a:t>m</a:t>
            </a:r>
            <a:r>
              <a:rPr lang="zh-CN" altLang="en-US" dirty="0"/>
              <a:t>位置较靠后的手）：</a:t>
            </a:r>
            <a:endParaRPr lang="en-US" altLang="zh-CN" dirty="0"/>
          </a:p>
          <a:p>
            <a:endParaRPr lang="en-US" altLang="zh-CN" dirty="0"/>
          </a:p>
          <a:p>
            <a:pPr marL="0" indent="0">
              <a:buNone/>
            </a:pPr>
            <a:r>
              <a:rPr lang="en-US" altLang="zh-CN" dirty="0"/>
              <a:t>1.</a:t>
            </a:r>
            <a:r>
              <a:rPr lang="zh-CN" altLang="en-US" dirty="0"/>
              <a:t>如果有箱子在自己位置后面且没有被抓着，扔下手上的箱子，回去一步。</a:t>
            </a:r>
            <a:endParaRPr lang="en-US" altLang="zh-CN" dirty="0"/>
          </a:p>
          <a:p>
            <a:pPr marL="0" indent="0">
              <a:buNone/>
            </a:pPr>
            <a:r>
              <a:rPr lang="en-US" altLang="zh-CN" dirty="0"/>
              <a:t>2.</a:t>
            </a:r>
            <a:r>
              <a:rPr lang="zh-CN" altLang="en-US" dirty="0"/>
              <a:t>否则自己当前位置必有没有抓的箱子，抓起它向前一步。</a:t>
            </a:r>
            <a:endParaRPr lang="en-US" altLang="zh-CN" dirty="0"/>
          </a:p>
        </p:txBody>
      </p:sp>
    </p:spTree>
    <p:extLst>
      <p:ext uri="{BB962C8B-B14F-4D97-AF65-F5344CB8AC3E}">
        <p14:creationId xmlns:p14="http://schemas.microsoft.com/office/powerpoint/2010/main" val="35018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Prove</a:t>
            </a:r>
            <a:endParaRPr lang="zh-CN" altLang="en-US" dirty="0"/>
          </a:p>
        </p:txBody>
      </p:sp>
      <p:sp>
        <p:nvSpPr>
          <p:cNvPr id="3" name="内容占位符 2"/>
          <p:cNvSpPr>
            <a:spLocks noGrp="1"/>
          </p:cNvSpPr>
          <p:nvPr>
            <p:ph idx="1"/>
          </p:nvPr>
        </p:nvSpPr>
        <p:spPr/>
        <p:txBody>
          <a:bodyPr/>
          <a:lstStyle/>
          <a:p>
            <a:r>
              <a:rPr lang="zh-CN" altLang="en-US" dirty="0"/>
              <a:t>这样使得所有手往回走的步数最少。</a:t>
            </a:r>
          </a:p>
        </p:txBody>
      </p:sp>
    </p:spTree>
    <p:extLst>
      <p:ext uri="{BB962C8B-B14F-4D97-AF65-F5344CB8AC3E}">
        <p14:creationId xmlns:p14="http://schemas.microsoft.com/office/powerpoint/2010/main" val="159878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354888" cy="1143000"/>
          </a:xfrm>
        </p:spPr>
        <p:txBody>
          <a:bodyPr>
            <a:normAutofit/>
          </a:bodyPr>
          <a:lstStyle/>
          <a:p>
            <a:r>
              <a:rPr lang="en-US" altLang="zh-CN" dirty="0"/>
              <a:t>Ufa SATU + Bucharest U Contest:</a:t>
            </a:r>
            <a:br>
              <a:rPr lang="en-US" altLang="zh-CN" dirty="0"/>
            </a:br>
            <a:r>
              <a:rPr lang="en-US" altLang="zh-CN" dirty="0"/>
              <a:t>J. Reverse Sort</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n&lt;=32*10^3</a:t>
            </a:r>
            <a:r>
              <a:rPr lang="zh-CN" altLang="en-US" dirty="0"/>
              <a:t>的一个序列，每次可以</a:t>
            </a:r>
            <a:r>
              <a:rPr lang="en-US" altLang="zh-CN" dirty="0"/>
              <a:t>reverse</a:t>
            </a:r>
            <a:r>
              <a:rPr lang="zh-CN" altLang="en-US" dirty="0"/>
              <a:t>一个区间，代价是区间长度。在总代价不超过</a:t>
            </a:r>
            <a:r>
              <a:rPr lang="en-US" altLang="zh-CN" dirty="0"/>
              <a:t>4*10^6</a:t>
            </a:r>
            <a:r>
              <a:rPr lang="zh-CN" altLang="en-US" dirty="0"/>
              <a:t>的条件下</a:t>
            </a:r>
            <a:r>
              <a:rPr lang="en-US" altLang="zh-CN" dirty="0"/>
              <a:t>sort</a:t>
            </a:r>
            <a:r>
              <a:rPr lang="zh-CN" altLang="en-US" dirty="0"/>
              <a:t>这个序列。</a:t>
            </a:r>
          </a:p>
        </p:txBody>
      </p:sp>
    </p:spTree>
    <p:extLst>
      <p:ext uri="{BB962C8B-B14F-4D97-AF65-F5344CB8AC3E}">
        <p14:creationId xmlns:p14="http://schemas.microsoft.com/office/powerpoint/2010/main" val="3662512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根据给出的界的范围来考虑可能的构造</a:t>
            </a:r>
            <a:endParaRPr lang="en-US" altLang="zh-CN" dirty="0"/>
          </a:p>
          <a:p>
            <a:endParaRPr lang="en-US" altLang="zh-CN" dirty="0"/>
          </a:p>
          <a:p>
            <a:r>
              <a:rPr lang="en-US" altLang="zh-CN" dirty="0">
                <a:latin typeface="Calibri"/>
              </a:rPr>
              <a:t>≈</a:t>
            </a:r>
            <a:r>
              <a:rPr lang="en-US" altLang="zh-CN" dirty="0"/>
              <a:t>nlog^2n</a:t>
            </a:r>
          </a:p>
          <a:p>
            <a:endParaRPr lang="en-US" altLang="zh-CN" dirty="0"/>
          </a:p>
          <a:p>
            <a:r>
              <a:rPr lang="zh-CN" altLang="en-US" dirty="0"/>
              <a:t>重要思路：模仿快速排序进行构造</a:t>
            </a:r>
          </a:p>
        </p:txBody>
      </p:sp>
    </p:spTree>
    <p:extLst>
      <p:ext uri="{BB962C8B-B14F-4D97-AF65-F5344CB8AC3E}">
        <p14:creationId xmlns:p14="http://schemas.microsoft.com/office/powerpoint/2010/main" val="42637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快排每次确定一个元素的位置，再对左右两边进行分治。</a:t>
            </a:r>
            <a:endParaRPr lang="en-US" altLang="zh-CN" dirty="0"/>
          </a:p>
          <a:p>
            <a:endParaRPr lang="en-US" altLang="zh-CN" dirty="0"/>
          </a:p>
          <a:p>
            <a:r>
              <a:rPr lang="zh-CN" altLang="en-US" dirty="0"/>
              <a:t>构造算法每次以不超过</a:t>
            </a:r>
            <a:r>
              <a:rPr lang="en-US" altLang="zh-CN" dirty="0" err="1"/>
              <a:t>nlogn</a:t>
            </a:r>
            <a:r>
              <a:rPr lang="zh-CN" altLang="en-US" dirty="0"/>
              <a:t>的代价确定一个元素的位置，再对左右两边进行分治。</a:t>
            </a:r>
          </a:p>
        </p:txBody>
      </p:sp>
    </p:spTree>
    <p:extLst>
      <p:ext uri="{BB962C8B-B14F-4D97-AF65-F5344CB8AC3E}">
        <p14:creationId xmlns:p14="http://schemas.microsoft.com/office/powerpoint/2010/main" val="22114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如果确定了中间元素，那么每个元素实际上只是</a:t>
            </a:r>
            <a:r>
              <a:rPr lang="en-US" altLang="zh-CN" dirty="0"/>
              <a:t>0</a:t>
            </a:r>
            <a:r>
              <a:rPr lang="zh-CN" altLang="en-US" dirty="0"/>
              <a:t>或者</a:t>
            </a:r>
            <a:r>
              <a:rPr lang="en-US" altLang="zh-CN" dirty="0"/>
              <a:t>1</a:t>
            </a:r>
          </a:p>
          <a:p>
            <a:endParaRPr lang="en-US" altLang="zh-CN" dirty="0"/>
          </a:p>
          <a:p>
            <a:r>
              <a:rPr lang="zh-CN" altLang="en-US" dirty="0"/>
              <a:t>对于一个</a:t>
            </a:r>
            <a:r>
              <a:rPr lang="en-US" altLang="zh-CN" dirty="0"/>
              <a:t>01</a:t>
            </a:r>
            <a:r>
              <a:rPr lang="zh-CN" altLang="en-US" dirty="0"/>
              <a:t>序列以</a:t>
            </a:r>
            <a:r>
              <a:rPr lang="en-US" altLang="zh-CN" dirty="0" err="1"/>
              <a:t>nlogn</a:t>
            </a:r>
            <a:r>
              <a:rPr lang="zh-CN" altLang="en-US" dirty="0"/>
              <a:t>代价进行排序。</a:t>
            </a:r>
            <a:endParaRPr lang="en-US" altLang="zh-CN" dirty="0"/>
          </a:p>
          <a:p>
            <a:endParaRPr lang="en-US" altLang="zh-CN" dirty="0"/>
          </a:p>
          <a:p>
            <a:r>
              <a:rPr lang="zh-CN" altLang="en-US" dirty="0"/>
              <a:t>贪心：对于相连的一块</a:t>
            </a:r>
            <a:r>
              <a:rPr lang="en-US" altLang="zh-CN" dirty="0"/>
              <a:t>0/1</a:t>
            </a:r>
            <a:r>
              <a:rPr lang="zh-CN" altLang="en-US" dirty="0"/>
              <a:t>应一起处理</a:t>
            </a:r>
            <a:endParaRPr lang="en-US" altLang="zh-CN" dirty="0"/>
          </a:p>
        </p:txBody>
      </p:sp>
    </p:spTree>
    <p:extLst>
      <p:ext uri="{BB962C8B-B14F-4D97-AF65-F5344CB8AC3E}">
        <p14:creationId xmlns:p14="http://schemas.microsoft.com/office/powerpoint/2010/main" val="400924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直接进行排序，每次交换相邻两块。</a:t>
            </a:r>
            <a:endParaRPr lang="en-US" altLang="zh-CN" dirty="0"/>
          </a:p>
          <a:p>
            <a:endParaRPr lang="en-US" altLang="zh-CN" dirty="0"/>
          </a:p>
          <a:p>
            <a:r>
              <a:rPr lang="en-US" altLang="zh-CN" dirty="0"/>
              <a:t>10101010-&gt;01010101-&gt;00101011…</a:t>
            </a:r>
          </a:p>
          <a:p>
            <a:endParaRPr lang="en-US" altLang="zh-CN" dirty="0"/>
          </a:p>
          <a:p>
            <a:r>
              <a:rPr lang="zh-CN" altLang="en-US" dirty="0"/>
              <a:t>复杂度</a:t>
            </a:r>
            <a:r>
              <a:rPr lang="en-US" altLang="zh-CN" dirty="0"/>
              <a:t>n^2</a:t>
            </a:r>
            <a:endParaRPr lang="zh-CN" altLang="en-US" dirty="0"/>
          </a:p>
        </p:txBody>
      </p:sp>
    </p:spTree>
    <p:extLst>
      <p:ext uri="{BB962C8B-B14F-4D97-AF65-F5344CB8AC3E}">
        <p14:creationId xmlns:p14="http://schemas.microsoft.com/office/powerpoint/2010/main" val="207483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每次交换相邻两块，但间隔一组</a:t>
            </a:r>
            <a:r>
              <a:rPr lang="en-US" altLang="zh-CN" dirty="0"/>
              <a:t>01</a:t>
            </a:r>
            <a:r>
              <a:rPr lang="zh-CN" altLang="en-US" dirty="0"/>
              <a:t>。</a:t>
            </a:r>
            <a:endParaRPr lang="en-US" altLang="zh-CN" dirty="0"/>
          </a:p>
          <a:p>
            <a:endParaRPr lang="en-US" altLang="zh-CN" dirty="0"/>
          </a:p>
          <a:p>
            <a:r>
              <a:rPr lang="en-US" altLang="zh-CN" dirty="0"/>
              <a:t>10101010-&gt;01100110-&gt;00011110-&gt;00001111</a:t>
            </a:r>
          </a:p>
          <a:p>
            <a:endParaRPr lang="en-US" altLang="zh-CN" dirty="0"/>
          </a:p>
          <a:p>
            <a:r>
              <a:rPr lang="zh-CN" altLang="en-US" dirty="0"/>
              <a:t>可见开头的</a:t>
            </a:r>
            <a:r>
              <a:rPr lang="en-US" altLang="zh-CN" dirty="0"/>
              <a:t>0</a:t>
            </a:r>
            <a:r>
              <a:rPr lang="zh-CN" altLang="en-US" dirty="0"/>
              <a:t>的个数呈几何增长，故复杂度</a:t>
            </a:r>
            <a:r>
              <a:rPr lang="en-US" altLang="zh-CN" dirty="0" err="1"/>
              <a:t>nlogn</a:t>
            </a:r>
            <a:r>
              <a:rPr lang="zh-CN" altLang="en-US" dirty="0"/>
              <a:t>。</a:t>
            </a:r>
          </a:p>
        </p:txBody>
      </p:sp>
    </p:spTree>
    <p:extLst>
      <p:ext uri="{BB962C8B-B14F-4D97-AF65-F5344CB8AC3E}">
        <p14:creationId xmlns:p14="http://schemas.microsoft.com/office/powerpoint/2010/main" val="50441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3490" y="1756130"/>
            <a:ext cx="7593006" cy="1887950"/>
          </a:xfrm>
        </p:spPr>
        <p:txBody>
          <a:bodyPr/>
          <a:lstStyle/>
          <a:p>
            <a:r>
              <a:rPr lang="en-US" altLang="zh-CN" dirty="0"/>
              <a:t>Not very </a:t>
            </a:r>
            <a:br>
              <a:rPr lang="en-US" altLang="zh-CN" dirty="0"/>
            </a:br>
            <a:r>
              <a:rPr lang="en-US" altLang="zh-CN" dirty="0"/>
              <a:t>Hard</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79740655"/>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Andrew </a:t>
            </a:r>
            <a:r>
              <a:rPr lang="en-US" altLang="zh-CN" dirty="0" err="1"/>
              <a:t>Stankevich</a:t>
            </a:r>
            <a:r>
              <a:rPr lang="en-US" altLang="zh-CN" dirty="0"/>
              <a:t> Contest 42:</a:t>
            </a:r>
            <a:br>
              <a:rPr lang="en-US" altLang="zh-CN" dirty="0"/>
            </a:br>
            <a:r>
              <a:rPr lang="en-US" altLang="zh-CN" dirty="0"/>
              <a:t>C. Comparator Networks</a:t>
            </a:r>
            <a:endParaRPr lang="zh-CN" altLang="en-US" dirty="0"/>
          </a:p>
        </p:txBody>
      </p:sp>
      <p:sp>
        <p:nvSpPr>
          <p:cNvPr id="3" name="内容占位符 2"/>
          <p:cNvSpPr>
            <a:spLocks noGrp="1"/>
          </p:cNvSpPr>
          <p:nvPr>
            <p:ph idx="1"/>
          </p:nvPr>
        </p:nvSpPr>
        <p:spPr/>
        <p:txBody>
          <a:bodyPr/>
          <a:lstStyle/>
          <a:p>
            <a:r>
              <a:rPr lang="zh-CN" altLang="en-US" dirty="0"/>
              <a:t>一个比较器</a:t>
            </a:r>
            <a:r>
              <a:rPr lang="en-US" altLang="zh-CN" dirty="0"/>
              <a:t>(</a:t>
            </a:r>
            <a:r>
              <a:rPr lang="en-US" altLang="zh-CN" dirty="0" err="1"/>
              <a:t>i,j</a:t>
            </a:r>
            <a:r>
              <a:rPr lang="en-US" altLang="zh-CN" dirty="0"/>
              <a:t>)(</a:t>
            </a:r>
            <a:r>
              <a:rPr lang="en-US" altLang="zh-CN" dirty="0" err="1"/>
              <a:t>i</a:t>
            </a:r>
            <a:r>
              <a:rPr lang="en-US" altLang="zh-CN" dirty="0"/>
              <a:t>&lt;j)</a:t>
            </a:r>
            <a:r>
              <a:rPr lang="zh-CN" altLang="en-US" dirty="0"/>
              <a:t>会比较</a:t>
            </a:r>
            <a:r>
              <a:rPr lang="en-US" altLang="zh-CN" dirty="0" err="1"/>
              <a:t>i</a:t>
            </a:r>
            <a:r>
              <a:rPr lang="zh-CN" altLang="en-US" dirty="0"/>
              <a:t>和</a:t>
            </a:r>
            <a:r>
              <a:rPr lang="en-US" altLang="zh-CN" dirty="0"/>
              <a:t>j</a:t>
            </a:r>
            <a:r>
              <a:rPr lang="zh-CN" altLang="en-US" dirty="0"/>
              <a:t>这两个位置的比特</a:t>
            </a:r>
            <a:r>
              <a:rPr lang="en-US" altLang="zh-CN" dirty="0" err="1"/>
              <a:t>bi,bj</a:t>
            </a:r>
            <a:r>
              <a:rPr lang="zh-CN" altLang="en-US" dirty="0"/>
              <a:t>，若</a:t>
            </a:r>
            <a:r>
              <a:rPr lang="en-US" altLang="zh-CN" dirty="0"/>
              <a:t>bi&gt;</a:t>
            </a:r>
            <a:r>
              <a:rPr lang="en-US" altLang="zh-CN" dirty="0" err="1"/>
              <a:t>bj</a:t>
            </a:r>
            <a:r>
              <a:rPr lang="zh-CN" altLang="en-US" dirty="0"/>
              <a:t>则会将它们交换。</a:t>
            </a:r>
            <a:endParaRPr lang="en-US" altLang="zh-CN" dirty="0"/>
          </a:p>
          <a:p>
            <a:r>
              <a:rPr lang="zh-CN" altLang="en-US" dirty="0"/>
              <a:t>一个比较器网络是一系列依次执行的设定好参数的比较器。</a:t>
            </a:r>
            <a:endParaRPr lang="en-US" altLang="zh-CN" dirty="0"/>
          </a:p>
          <a:p>
            <a:r>
              <a:rPr lang="zh-CN" altLang="en-US" dirty="0"/>
              <a:t>一个比较器网络对某个比特序列是排序的，当且仅当输入这个比特序列的输出是单调递增的。</a:t>
            </a:r>
          </a:p>
        </p:txBody>
      </p:sp>
    </p:spTree>
    <p:extLst>
      <p:ext uri="{BB962C8B-B14F-4D97-AF65-F5344CB8AC3E}">
        <p14:creationId xmlns:p14="http://schemas.microsoft.com/office/powerpoint/2010/main" val="185643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Very Easy</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75796497"/>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Andrew </a:t>
            </a:r>
            <a:r>
              <a:rPr lang="en-US" altLang="zh-CN" dirty="0" err="1"/>
              <a:t>Stankevich</a:t>
            </a:r>
            <a:r>
              <a:rPr lang="en-US" altLang="zh-CN" dirty="0"/>
              <a:t> Contest 42:</a:t>
            </a:r>
            <a:br>
              <a:rPr lang="en-US" altLang="zh-CN" dirty="0"/>
            </a:br>
            <a:r>
              <a:rPr lang="en-US" altLang="zh-CN" dirty="0"/>
              <a:t>C. Comparator Networks</a:t>
            </a:r>
            <a:endParaRPr lang="zh-CN" altLang="en-US" dirty="0"/>
          </a:p>
        </p:txBody>
      </p:sp>
      <p:sp>
        <p:nvSpPr>
          <p:cNvPr id="3" name="内容占位符 2"/>
          <p:cNvSpPr>
            <a:spLocks noGrp="1"/>
          </p:cNvSpPr>
          <p:nvPr>
            <p:ph idx="1"/>
          </p:nvPr>
        </p:nvSpPr>
        <p:spPr/>
        <p:txBody>
          <a:bodyPr/>
          <a:lstStyle/>
          <a:p>
            <a:r>
              <a:rPr lang="zh-CN" altLang="en-US" dirty="0"/>
              <a:t>构造一个比较器网络</a:t>
            </a:r>
            <a:r>
              <a:rPr lang="en-US" altLang="zh-CN" dirty="0"/>
              <a:t>(</a:t>
            </a:r>
            <a:r>
              <a:rPr lang="zh-CN" altLang="en-US" dirty="0"/>
              <a:t>比较器</a:t>
            </a:r>
            <a:r>
              <a:rPr lang="en-US" altLang="zh-CN" dirty="0"/>
              <a:t>&lt;=1000)</a:t>
            </a:r>
            <a:r>
              <a:rPr lang="zh-CN" altLang="en-US" dirty="0"/>
              <a:t>，使其对于输入的</a:t>
            </a:r>
            <a:r>
              <a:rPr lang="en-US" altLang="zh-CN" dirty="0"/>
              <a:t>01</a:t>
            </a:r>
            <a:r>
              <a:rPr lang="zh-CN" altLang="en-US" dirty="0"/>
              <a:t>序列</a:t>
            </a:r>
            <a:r>
              <a:rPr lang="en-US" altLang="zh-CN" dirty="0"/>
              <a:t>(n&lt;=10)</a:t>
            </a:r>
            <a:r>
              <a:rPr lang="zh-CN" altLang="en-US" dirty="0"/>
              <a:t>是非排序的，且对其他的所有</a:t>
            </a:r>
            <a:r>
              <a:rPr lang="en-US" altLang="zh-CN" dirty="0"/>
              <a:t>01</a:t>
            </a:r>
            <a:r>
              <a:rPr lang="zh-CN" altLang="en-US" dirty="0"/>
              <a:t>序列都是排序的。无解输出</a:t>
            </a:r>
            <a:r>
              <a:rPr lang="en-US" altLang="zh-CN" dirty="0"/>
              <a:t>-1</a:t>
            </a:r>
            <a:r>
              <a:rPr lang="zh-CN" altLang="en-US" dirty="0"/>
              <a:t>。</a:t>
            </a:r>
          </a:p>
        </p:txBody>
      </p:sp>
      <p:cxnSp>
        <p:nvCxnSpPr>
          <p:cNvPr id="5" name="直接连接符 4"/>
          <p:cNvCxnSpPr/>
          <p:nvPr/>
        </p:nvCxnSpPr>
        <p:spPr bwMode="auto">
          <a:xfrm>
            <a:off x="3131840" y="433272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p:nvCxnSpPr>
        <p:spPr bwMode="auto">
          <a:xfrm>
            <a:off x="3131840" y="469276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3131840" y="505280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3131840" y="5412845"/>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3707904" y="4336350"/>
            <a:ext cx="0" cy="360040"/>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4427984" y="4350853"/>
            <a:ext cx="0" cy="1065617"/>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4788024" y="4696390"/>
            <a:ext cx="0" cy="360040"/>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4067944" y="4350853"/>
            <a:ext cx="0" cy="705577"/>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5148064" y="4703641"/>
            <a:ext cx="0" cy="712829"/>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5508104" y="5056430"/>
            <a:ext cx="0" cy="360040"/>
          </a:xfrm>
          <a:prstGeom prst="line">
            <a:avLst/>
          </a:prstGeom>
          <a:solidFill>
            <a:schemeClr val="accent1"/>
          </a:solidFill>
          <a:ln w="381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7"/>
          <p:cNvSpPr txBox="1"/>
          <p:nvPr/>
        </p:nvSpPr>
        <p:spPr>
          <a:xfrm>
            <a:off x="3105268" y="5661248"/>
            <a:ext cx="2880320" cy="369332"/>
          </a:xfrm>
          <a:prstGeom prst="rect">
            <a:avLst/>
          </a:prstGeom>
          <a:noFill/>
        </p:spPr>
        <p:txBody>
          <a:bodyPr wrap="square" rtlCol="0">
            <a:spAutoFit/>
          </a:bodyPr>
          <a:lstStyle/>
          <a:p>
            <a:pPr algn="ctr"/>
            <a:r>
              <a:rPr lang="zh-CN" altLang="en-US" b="1" dirty="0"/>
              <a:t>例：一个选择排序网络</a:t>
            </a:r>
          </a:p>
        </p:txBody>
      </p:sp>
    </p:spTree>
    <p:extLst>
      <p:ext uri="{BB962C8B-B14F-4D97-AF65-F5344CB8AC3E}">
        <p14:creationId xmlns:p14="http://schemas.microsoft.com/office/powerpoint/2010/main" val="3214679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若输入已经排好序显然无解</a:t>
            </a:r>
            <a:endParaRPr lang="en-US" altLang="zh-CN" dirty="0"/>
          </a:p>
          <a:p>
            <a:endParaRPr lang="en-US" altLang="zh-CN" dirty="0"/>
          </a:p>
          <a:p>
            <a:r>
              <a:rPr lang="zh-CN" altLang="en-US" dirty="0"/>
              <a:t>大胆猜测其他情况全有解</a:t>
            </a:r>
          </a:p>
        </p:txBody>
      </p:sp>
    </p:spTree>
    <p:extLst>
      <p:ext uri="{BB962C8B-B14F-4D97-AF65-F5344CB8AC3E}">
        <p14:creationId xmlns:p14="http://schemas.microsoft.com/office/powerpoint/2010/main" val="23296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不是无解意味着最早出现的</a:t>
            </a:r>
            <a:r>
              <a:rPr lang="en-US" altLang="zh-CN" dirty="0"/>
              <a:t>1</a:t>
            </a:r>
            <a:r>
              <a:rPr lang="zh-CN" altLang="en-US" dirty="0"/>
              <a:t>在最晚出现的</a:t>
            </a:r>
            <a:r>
              <a:rPr lang="en-US" altLang="zh-CN" dirty="0"/>
              <a:t>0</a:t>
            </a:r>
            <a:r>
              <a:rPr lang="zh-CN" altLang="en-US" dirty="0"/>
              <a:t>前面。设其位置为</a:t>
            </a:r>
            <a:r>
              <a:rPr lang="en-US" altLang="zh-CN" dirty="0"/>
              <a:t>p1&lt;p0</a:t>
            </a:r>
          </a:p>
          <a:p>
            <a:endParaRPr lang="en-US" altLang="zh-CN" dirty="0"/>
          </a:p>
          <a:p>
            <a:r>
              <a:rPr lang="zh-CN" altLang="en-US" dirty="0"/>
              <a:t>先使</a:t>
            </a:r>
            <a:r>
              <a:rPr lang="en-US" altLang="zh-CN" dirty="0"/>
              <a:t>p0</a:t>
            </a:r>
            <a:r>
              <a:rPr lang="zh-CN" altLang="en-US" dirty="0"/>
              <a:t>位置上是所有给定序列为</a:t>
            </a:r>
            <a:r>
              <a:rPr lang="en-US" altLang="zh-CN" dirty="0"/>
              <a:t>0</a:t>
            </a:r>
            <a:r>
              <a:rPr lang="zh-CN" altLang="en-US" dirty="0"/>
              <a:t>的位置中的最大值。</a:t>
            </a:r>
            <a:endParaRPr lang="en-US" altLang="zh-CN" dirty="0"/>
          </a:p>
          <a:p>
            <a:endParaRPr lang="en-US" altLang="zh-CN" dirty="0"/>
          </a:p>
          <a:p>
            <a:r>
              <a:rPr lang="zh-CN" altLang="en-US" dirty="0"/>
              <a:t>再使</a:t>
            </a:r>
            <a:r>
              <a:rPr lang="en-US" altLang="zh-CN" dirty="0"/>
              <a:t>p1</a:t>
            </a:r>
            <a:r>
              <a:rPr lang="zh-CN" altLang="en-US" dirty="0"/>
              <a:t>是所有给定为</a:t>
            </a:r>
            <a:r>
              <a:rPr lang="en-US" altLang="zh-CN" dirty="0"/>
              <a:t>1</a:t>
            </a:r>
            <a:r>
              <a:rPr lang="zh-CN" altLang="en-US" dirty="0"/>
              <a:t>的位置的最小值。</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5759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DEC14:</a:t>
            </a:r>
            <a:br>
              <a:rPr lang="en-US" altLang="zh-CN" dirty="0"/>
            </a:br>
            <a:r>
              <a:rPr lang="en-US" altLang="zh-CN" dirty="0"/>
              <a:t>Divide or die</a:t>
            </a:r>
            <a:endParaRPr lang="zh-CN" altLang="en-US" dirty="0"/>
          </a:p>
        </p:txBody>
      </p:sp>
      <p:sp>
        <p:nvSpPr>
          <p:cNvPr id="3" name="内容占位符 2"/>
          <p:cNvSpPr>
            <a:spLocks noGrp="1"/>
          </p:cNvSpPr>
          <p:nvPr>
            <p:ph idx="1"/>
          </p:nvPr>
        </p:nvSpPr>
        <p:spPr/>
        <p:txBody>
          <a:bodyPr/>
          <a:lstStyle/>
          <a:p>
            <a:r>
              <a:rPr lang="zh-CN" altLang="en-US" dirty="0"/>
              <a:t>给出平面上一个</a:t>
            </a:r>
            <a:r>
              <a:rPr lang="en-US" altLang="zh-CN" dirty="0"/>
              <a:t>n</a:t>
            </a:r>
            <a:r>
              <a:rPr lang="zh-CN" altLang="en-US" dirty="0"/>
              <a:t>度角（三点坐标，</a:t>
            </a:r>
            <a:r>
              <a:rPr lang="en-US" altLang="zh-CN" dirty="0"/>
              <a:t>n</a:t>
            </a:r>
            <a:r>
              <a:rPr lang="zh-CN" altLang="en-US" dirty="0"/>
              <a:t>是整数）。求一个方案通过尺规作图将其</a:t>
            </a:r>
            <a:r>
              <a:rPr lang="en-US" altLang="zh-CN" dirty="0"/>
              <a:t>n</a:t>
            </a:r>
            <a:r>
              <a:rPr lang="zh-CN" altLang="en-US" dirty="0"/>
              <a:t>等分。无解输出</a:t>
            </a:r>
            <a:r>
              <a:rPr lang="en-US" altLang="zh-CN" dirty="0"/>
              <a:t>-1</a:t>
            </a:r>
            <a:r>
              <a:rPr lang="zh-CN" altLang="en-US" dirty="0"/>
              <a:t>。</a:t>
            </a:r>
            <a:endParaRPr lang="en-US" altLang="zh-CN" dirty="0"/>
          </a:p>
        </p:txBody>
      </p:sp>
    </p:spTree>
    <p:extLst>
      <p:ext uri="{BB962C8B-B14F-4D97-AF65-F5344CB8AC3E}">
        <p14:creationId xmlns:p14="http://schemas.microsoft.com/office/powerpoint/2010/main" val="3568385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世界人民熟知不能三等分任意角。</a:t>
            </a:r>
            <a:endParaRPr lang="en-US" altLang="zh-CN" dirty="0"/>
          </a:p>
          <a:p>
            <a:endParaRPr lang="en-US" altLang="zh-CN" dirty="0"/>
          </a:p>
          <a:p>
            <a:r>
              <a:rPr lang="zh-CN" altLang="en-US" dirty="0"/>
              <a:t>由大数学知，尺规扩张是最多是二次扩张。而三等分</a:t>
            </a:r>
            <a:r>
              <a:rPr lang="en-US" altLang="zh-CN" dirty="0"/>
              <a:t>60</a:t>
            </a:r>
            <a:r>
              <a:rPr lang="zh-CN" altLang="en-US" dirty="0"/>
              <a:t>度角需求解的多项式是三次的，故</a:t>
            </a:r>
            <a:r>
              <a:rPr lang="en-US" altLang="zh-CN" dirty="0"/>
              <a:t>60</a:t>
            </a:r>
            <a:r>
              <a:rPr lang="zh-CN" altLang="en-US" dirty="0"/>
              <a:t>度不可三等分。</a:t>
            </a:r>
            <a:endParaRPr lang="en-US" altLang="zh-CN" dirty="0"/>
          </a:p>
          <a:p>
            <a:endParaRPr lang="en-US" altLang="zh-CN" dirty="0"/>
          </a:p>
        </p:txBody>
      </p:sp>
    </p:spTree>
    <p:extLst>
      <p:ext uri="{BB962C8B-B14F-4D97-AF65-F5344CB8AC3E}">
        <p14:creationId xmlns:p14="http://schemas.microsoft.com/office/powerpoint/2010/main" val="192081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考虑尺规直接画能画出什么度数的角。</a:t>
            </a:r>
            <a:endParaRPr lang="en-US" altLang="zh-CN" dirty="0"/>
          </a:p>
          <a:p>
            <a:endParaRPr lang="en-US" altLang="zh-CN" dirty="0"/>
          </a:p>
          <a:p>
            <a:r>
              <a:rPr lang="en-US" altLang="zh-CN" dirty="0"/>
              <a:t>1</a:t>
            </a:r>
            <a:r>
              <a:rPr lang="zh-CN" altLang="en-US" dirty="0"/>
              <a:t>度</a:t>
            </a:r>
            <a:r>
              <a:rPr lang="en-US" altLang="zh-CN" dirty="0"/>
              <a:t>/2</a:t>
            </a:r>
            <a:r>
              <a:rPr lang="zh-CN" altLang="en-US" dirty="0"/>
              <a:t>度与</a:t>
            </a:r>
            <a:r>
              <a:rPr lang="en-US" altLang="zh-CN" dirty="0"/>
              <a:t>60</a:t>
            </a:r>
            <a:r>
              <a:rPr lang="zh-CN" altLang="en-US" dirty="0"/>
              <a:t>度不可三等分矛盾。</a:t>
            </a:r>
            <a:endParaRPr lang="en-US" altLang="zh-CN" dirty="0"/>
          </a:p>
          <a:p>
            <a:endParaRPr lang="en-US" altLang="zh-CN" dirty="0"/>
          </a:p>
          <a:p>
            <a:r>
              <a:rPr lang="zh-CN" altLang="en-US" dirty="0"/>
              <a:t>若</a:t>
            </a:r>
            <a:r>
              <a:rPr lang="en-US" altLang="zh-CN" dirty="0"/>
              <a:t>3</a:t>
            </a:r>
            <a:r>
              <a:rPr lang="zh-CN" altLang="en-US" dirty="0"/>
              <a:t>度角可以画出，利用角度的加减法，任何与不是</a:t>
            </a:r>
            <a:r>
              <a:rPr lang="en-US" altLang="zh-CN" dirty="0"/>
              <a:t>3</a:t>
            </a:r>
            <a:r>
              <a:rPr lang="zh-CN" altLang="en-US" dirty="0"/>
              <a:t>的倍数的整数度角都可以被等分。而所有</a:t>
            </a:r>
            <a:r>
              <a:rPr lang="en-US" altLang="zh-CN" dirty="0"/>
              <a:t>3</a:t>
            </a:r>
            <a:r>
              <a:rPr lang="zh-CN" altLang="en-US" dirty="0"/>
              <a:t>的倍数的角由于可被直接画出必然不能被等分。</a:t>
            </a:r>
          </a:p>
        </p:txBody>
      </p:sp>
    </p:spTree>
    <p:extLst>
      <p:ext uri="{BB962C8B-B14F-4D97-AF65-F5344CB8AC3E}">
        <p14:creationId xmlns:p14="http://schemas.microsoft.com/office/powerpoint/2010/main" val="3694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怎么画</a:t>
            </a:r>
            <a:r>
              <a:rPr lang="en-US" altLang="zh-CN" dirty="0"/>
              <a:t>3</a:t>
            </a:r>
            <a:r>
              <a:rPr lang="zh-CN" altLang="en-US" dirty="0"/>
              <a:t>度角。</a:t>
            </a:r>
            <a:endParaRPr lang="en-US" altLang="zh-CN" dirty="0"/>
          </a:p>
          <a:p>
            <a:endParaRPr lang="en-US" altLang="zh-CN" dirty="0"/>
          </a:p>
          <a:p>
            <a:r>
              <a:rPr lang="zh-CN" altLang="en-US" dirty="0"/>
              <a:t>利用黄金分割三角形</a:t>
            </a:r>
            <a:r>
              <a:rPr lang="en-US" altLang="zh-CN" dirty="0"/>
              <a:t>72</a:t>
            </a:r>
            <a:r>
              <a:rPr lang="zh-CN" altLang="en-US" dirty="0"/>
              <a:t>度底角！</a:t>
            </a:r>
            <a:endParaRPr lang="en-US" altLang="zh-CN" dirty="0"/>
          </a:p>
          <a:p>
            <a:endParaRPr lang="en-US" altLang="zh-CN" dirty="0"/>
          </a:p>
          <a:p>
            <a:r>
              <a:rPr lang="en-US" altLang="zh-CN" dirty="0"/>
              <a:t>sin72 = (</a:t>
            </a:r>
            <a:r>
              <a:rPr lang="en-US" altLang="zh-CN" dirty="0" err="1"/>
              <a:t>sqrt</a:t>
            </a:r>
            <a:r>
              <a:rPr lang="en-US" altLang="zh-CN" dirty="0"/>
              <a:t>(5) - 1) / 4 </a:t>
            </a:r>
            <a:endParaRPr lang="zh-CN" altLang="en-US" dirty="0"/>
          </a:p>
        </p:txBody>
      </p:sp>
    </p:spTree>
    <p:extLst>
      <p:ext uri="{BB962C8B-B14F-4D97-AF65-F5344CB8AC3E}">
        <p14:creationId xmlns:p14="http://schemas.microsoft.com/office/powerpoint/2010/main" val="376633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err="1"/>
              <a:t>sqrt</a:t>
            </a:r>
            <a:r>
              <a:rPr lang="en-US" altLang="zh-CN" dirty="0"/>
              <a:t>(5) </a:t>
            </a:r>
            <a:r>
              <a:rPr lang="zh-CN" altLang="en-US" dirty="0"/>
              <a:t>可通过直角边长为</a:t>
            </a:r>
            <a:r>
              <a:rPr lang="en-US" altLang="zh-CN" dirty="0"/>
              <a:t>2</a:t>
            </a:r>
            <a:r>
              <a:rPr lang="zh-CN" altLang="en-US" dirty="0"/>
              <a:t>比</a:t>
            </a:r>
            <a:r>
              <a:rPr lang="en-US" altLang="zh-CN" dirty="0"/>
              <a:t>1</a:t>
            </a:r>
            <a:r>
              <a:rPr lang="zh-CN" altLang="en-US" dirty="0"/>
              <a:t>的直角三角形得到。</a:t>
            </a:r>
            <a:endParaRPr lang="en-US" altLang="zh-CN" dirty="0"/>
          </a:p>
          <a:p>
            <a:endParaRPr lang="en-US" altLang="zh-CN" dirty="0"/>
          </a:p>
          <a:p>
            <a:r>
              <a:rPr lang="en-US" altLang="zh-CN" dirty="0"/>
              <a:t>72</a:t>
            </a:r>
            <a:r>
              <a:rPr lang="zh-CN" altLang="en-US" dirty="0"/>
              <a:t>度四等分得到</a:t>
            </a:r>
            <a:r>
              <a:rPr lang="en-US" altLang="zh-CN" dirty="0"/>
              <a:t>18</a:t>
            </a:r>
            <a:r>
              <a:rPr lang="zh-CN" altLang="en-US" dirty="0"/>
              <a:t>度。等边三角形</a:t>
            </a:r>
            <a:r>
              <a:rPr lang="en-US" altLang="zh-CN" dirty="0"/>
              <a:t>60</a:t>
            </a:r>
            <a:r>
              <a:rPr lang="zh-CN" altLang="en-US" dirty="0"/>
              <a:t>度四等分得到</a:t>
            </a:r>
            <a:r>
              <a:rPr lang="en-US" altLang="zh-CN" dirty="0"/>
              <a:t>15</a:t>
            </a:r>
            <a:r>
              <a:rPr lang="zh-CN" altLang="en-US" dirty="0"/>
              <a:t>度。相减得到</a:t>
            </a:r>
            <a:r>
              <a:rPr lang="en-US" altLang="zh-CN" dirty="0"/>
              <a:t>3</a:t>
            </a:r>
            <a:r>
              <a:rPr lang="zh-CN" altLang="en-US" dirty="0"/>
              <a:t>度角。</a:t>
            </a:r>
          </a:p>
        </p:txBody>
      </p:sp>
    </p:spTree>
    <p:extLst>
      <p:ext uri="{BB962C8B-B14F-4D97-AF65-F5344CB8AC3E}">
        <p14:creationId xmlns:p14="http://schemas.microsoft.com/office/powerpoint/2010/main" val="299741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World Finals 2014:</a:t>
            </a:r>
            <a:br>
              <a:rPr lang="en-US" altLang="zh-CN" dirty="0"/>
            </a:br>
            <a:r>
              <a:rPr lang="en-US" altLang="zh-CN" dirty="0"/>
              <a:t>A. Baggage</a:t>
            </a:r>
            <a:endParaRPr lang="zh-CN" altLang="en-US" dirty="0"/>
          </a:p>
        </p:txBody>
      </p:sp>
      <p:sp>
        <p:nvSpPr>
          <p:cNvPr id="3" name="内容占位符 2"/>
          <p:cNvSpPr>
            <a:spLocks noGrp="1"/>
          </p:cNvSpPr>
          <p:nvPr>
            <p:ph idx="1"/>
          </p:nvPr>
        </p:nvSpPr>
        <p:spPr/>
        <p:txBody>
          <a:bodyPr/>
          <a:lstStyle/>
          <a:p>
            <a:r>
              <a:rPr lang="zh-CN" altLang="en-US" dirty="0"/>
              <a:t>初始序列</a:t>
            </a:r>
            <a:r>
              <a:rPr lang="en-US" altLang="zh-CN" dirty="0"/>
              <a:t>BABABA…BA(</a:t>
            </a:r>
            <a:r>
              <a:rPr lang="zh-CN" altLang="en-US" dirty="0"/>
              <a:t>长度</a:t>
            </a:r>
            <a:r>
              <a:rPr lang="en-US" altLang="zh-CN" dirty="0"/>
              <a:t>2n&lt;=200)</a:t>
            </a:r>
            <a:r>
              <a:rPr lang="zh-CN" altLang="en-US" dirty="0"/>
              <a:t>，每次可以移动相邻的恰好两个元素到某两个连续空位，求一个方案在最短步骤内将其排为</a:t>
            </a:r>
            <a:r>
              <a:rPr lang="en-US" altLang="zh-CN" dirty="0"/>
              <a:t>AA…A</a:t>
            </a:r>
            <a:r>
              <a:rPr lang="zh-CN" altLang="en-US" dirty="0"/>
              <a:t>若干空格</a:t>
            </a:r>
            <a:r>
              <a:rPr lang="en-US" altLang="zh-CN" dirty="0"/>
              <a:t>BB…B</a:t>
            </a:r>
            <a:r>
              <a:rPr lang="zh-CN" altLang="en-US" dirty="0"/>
              <a:t>。</a:t>
            </a:r>
          </a:p>
        </p:txBody>
      </p:sp>
    </p:spTree>
    <p:extLst>
      <p:ext uri="{BB962C8B-B14F-4D97-AF65-F5344CB8AC3E}">
        <p14:creationId xmlns:p14="http://schemas.microsoft.com/office/powerpoint/2010/main" val="586359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n=3 </a:t>
            </a:r>
            <a:r>
              <a:rPr lang="en-US" altLang="zh-CN" dirty="0" err="1"/>
              <a:t>ans</a:t>
            </a:r>
            <a:r>
              <a:rPr lang="en-US" altLang="zh-CN" dirty="0"/>
              <a:t>=3</a:t>
            </a:r>
            <a:endParaRPr lang="zh-CN" altLang="en-US" dirty="0"/>
          </a:p>
        </p:txBody>
      </p:sp>
      <p:sp>
        <p:nvSpPr>
          <p:cNvPr id="4" name="TextBox 3"/>
          <p:cNvSpPr txBox="1"/>
          <p:nvPr/>
        </p:nvSpPr>
        <p:spPr>
          <a:xfrm>
            <a:off x="3779912" y="2708920"/>
            <a:ext cx="2160240" cy="584775"/>
          </a:xfrm>
          <a:prstGeom prst="rect">
            <a:avLst/>
          </a:prstGeom>
          <a:noFill/>
        </p:spPr>
        <p:txBody>
          <a:bodyPr wrap="square" rtlCol="0">
            <a:spAutoFit/>
          </a:bodyPr>
          <a:lstStyle/>
          <a:p>
            <a:r>
              <a:rPr lang="en-US" altLang="zh-CN" sz="3200" b="1" dirty="0"/>
              <a:t>BABABA</a:t>
            </a:r>
            <a:endParaRPr lang="zh-CN" altLang="en-US" sz="3200" b="1" dirty="0"/>
          </a:p>
        </p:txBody>
      </p:sp>
      <p:sp>
        <p:nvSpPr>
          <p:cNvPr id="5" name="TextBox 4"/>
          <p:cNvSpPr txBox="1"/>
          <p:nvPr/>
        </p:nvSpPr>
        <p:spPr>
          <a:xfrm>
            <a:off x="3203848" y="3446095"/>
            <a:ext cx="2736304" cy="584775"/>
          </a:xfrm>
          <a:prstGeom prst="rect">
            <a:avLst/>
          </a:prstGeom>
          <a:noFill/>
        </p:spPr>
        <p:txBody>
          <a:bodyPr wrap="square" rtlCol="0">
            <a:spAutoFit/>
          </a:bodyPr>
          <a:lstStyle/>
          <a:p>
            <a:r>
              <a:rPr lang="en-US" altLang="zh-CN" sz="3200" b="1" dirty="0"/>
              <a:t>ABB__ABA</a:t>
            </a:r>
            <a:endParaRPr lang="zh-CN" altLang="en-US" sz="3200" b="1" dirty="0"/>
          </a:p>
        </p:txBody>
      </p:sp>
      <p:sp>
        <p:nvSpPr>
          <p:cNvPr id="6" name="TextBox 5"/>
          <p:cNvSpPr txBox="1"/>
          <p:nvPr/>
        </p:nvSpPr>
        <p:spPr>
          <a:xfrm>
            <a:off x="3195734" y="4183267"/>
            <a:ext cx="2736304" cy="584775"/>
          </a:xfrm>
          <a:prstGeom prst="rect">
            <a:avLst/>
          </a:prstGeom>
          <a:noFill/>
        </p:spPr>
        <p:txBody>
          <a:bodyPr wrap="square" rtlCol="0">
            <a:spAutoFit/>
          </a:bodyPr>
          <a:lstStyle/>
          <a:p>
            <a:r>
              <a:rPr lang="en-US" altLang="zh-CN" sz="3200" b="1" dirty="0"/>
              <a:t>ABBBAA__</a:t>
            </a:r>
            <a:endParaRPr lang="zh-CN" altLang="en-US" sz="3200" b="1" dirty="0"/>
          </a:p>
        </p:txBody>
      </p:sp>
      <p:sp>
        <p:nvSpPr>
          <p:cNvPr id="7" name="TextBox 6"/>
          <p:cNvSpPr txBox="1"/>
          <p:nvPr/>
        </p:nvSpPr>
        <p:spPr>
          <a:xfrm>
            <a:off x="2627784" y="4869160"/>
            <a:ext cx="3304254" cy="584775"/>
          </a:xfrm>
          <a:prstGeom prst="rect">
            <a:avLst/>
          </a:prstGeom>
          <a:noFill/>
        </p:spPr>
        <p:txBody>
          <a:bodyPr wrap="square" rtlCol="0">
            <a:spAutoFit/>
          </a:bodyPr>
          <a:lstStyle/>
          <a:p>
            <a:r>
              <a:rPr lang="en-US" altLang="zh-CN" sz="3200" b="1" dirty="0"/>
              <a:t>AAABBB____</a:t>
            </a:r>
            <a:endParaRPr lang="zh-CN" altLang="en-US" sz="3200" b="1" dirty="0"/>
          </a:p>
        </p:txBody>
      </p:sp>
    </p:spTree>
    <p:extLst>
      <p:ext uri="{BB962C8B-B14F-4D97-AF65-F5344CB8AC3E}">
        <p14:creationId xmlns:p14="http://schemas.microsoft.com/office/powerpoint/2010/main" val="46710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CF226D:The table</a:t>
            </a:r>
            <a:endParaRPr lang="zh-CN" altLang="en-US" dirty="0"/>
          </a:p>
        </p:txBody>
      </p:sp>
      <p:sp>
        <p:nvSpPr>
          <p:cNvPr id="3" name="内容占位符 2"/>
          <p:cNvSpPr>
            <a:spLocks noGrp="1"/>
          </p:cNvSpPr>
          <p:nvPr>
            <p:ph idx="1"/>
          </p:nvPr>
        </p:nvSpPr>
        <p:spPr/>
        <p:txBody>
          <a:bodyPr/>
          <a:lstStyle/>
          <a:p>
            <a:r>
              <a:rPr lang="zh-CN" altLang="en-US" dirty="0"/>
              <a:t>有一个</a:t>
            </a:r>
            <a:r>
              <a:rPr lang="en-US" altLang="zh-CN" dirty="0"/>
              <a:t>n*m(</a:t>
            </a:r>
            <a:r>
              <a:rPr lang="en-US" altLang="zh-CN" dirty="0" err="1"/>
              <a:t>n,m</a:t>
            </a:r>
            <a:r>
              <a:rPr lang="en-US" altLang="zh-CN" dirty="0"/>
              <a:t>&lt;=100)</a:t>
            </a:r>
            <a:r>
              <a:rPr lang="zh-CN" altLang="en-US" dirty="0"/>
              <a:t>的矩阵</a:t>
            </a:r>
            <a:r>
              <a:rPr lang="en-US" altLang="zh-CN" dirty="0"/>
              <a:t>(</a:t>
            </a:r>
            <a:r>
              <a:rPr lang="zh-CN" altLang="en-US" dirty="0"/>
              <a:t>元素绝对值</a:t>
            </a:r>
            <a:r>
              <a:rPr lang="en-US" altLang="zh-CN" dirty="0"/>
              <a:t>&lt;=100)</a:t>
            </a:r>
            <a:r>
              <a:rPr lang="zh-CN" altLang="en-US" dirty="0"/>
              <a:t>，每次可以将一列取负或者将一行取负，求一个方案使得每行每列的和都非负。</a:t>
            </a:r>
          </a:p>
        </p:txBody>
      </p:sp>
    </p:spTree>
    <p:extLst>
      <p:ext uri="{BB962C8B-B14F-4D97-AF65-F5344CB8AC3E}">
        <p14:creationId xmlns:p14="http://schemas.microsoft.com/office/powerpoint/2010/main" val="64966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n=4 </a:t>
            </a:r>
            <a:r>
              <a:rPr lang="en-US" altLang="zh-CN" dirty="0" err="1"/>
              <a:t>ans</a:t>
            </a:r>
            <a:r>
              <a:rPr lang="en-US" altLang="zh-CN" dirty="0"/>
              <a:t>=4</a:t>
            </a:r>
            <a:endParaRPr lang="zh-CN" altLang="en-US" dirty="0"/>
          </a:p>
        </p:txBody>
      </p:sp>
      <p:sp>
        <p:nvSpPr>
          <p:cNvPr id="4" name="TextBox 3"/>
          <p:cNvSpPr txBox="1"/>
          <p:nvPr/>
        </p:nvSpPr>
        <p:spPr>
          <a:xfrm>
            <a:off x="3072608" y="3222318"/>
            <a:ext cx="3296952" cy="584775"/>
          </a:xfrm>
          <a:prstGeom prst="rect">
            <a:avLst/>
          </a:prstGeom>
          <a:noFill/>
        </p:spPr>
        <p:txBody>
          <a:bodyPr wrap="square" rtlCol="0">
            <a:spAutoFit/>
          </a:bodyPr>
          <a:lstStyle/>
          <a:p>
            <a:r>
              <a:rPr lang="en-US" altLang="zh-CN" sz="3200" b="1" dirty="0"/>
              <a:t>ABBABAB__A</a:t>
            </a:r>
            <a:endParaRPr lang="zh-CN" altLang="en-US" sz="3200" b="1" dirty="0"/>
          </a:p>
        </p:txBody>
      </p:sp>
      <p:sp>
        <p:nvSpPr>
          <p:cNvPr id="5" name="TextBox 4"/>
          <p:cNvSpPr txBox="1"/>
          <p:nvPr/>
        </p:nvSpPr>
        <p:spPr>
          <a:xfrm>
            <a:off x="3620480" y="2492896"/>
            <a:ext cx="2736304" cy="584775"/>
          </a:xfrm>
          <a:prstGeom prst="rect">
            <a:avLst/>
          </a:prstGeom>
          <a:noFill/>
        </p:spPr>
        <p:txBody>
          <a:bodyPr wrap="square" rtlCol="0">
            <a:spAutoFit/>
          </a:bodyPr>
          <a:lstStyle/>
          <a:p>
            <a:r>
              <a:rPr lang="en-US" altLang="zh-CN" sz="3200" b="1" dirty="0"/>
              <a:t>BABABABA</a:t>
            </a:r>
            <a:endParaRPr lang="zh-CN" altLang="en-US" sz="3200" b="1" dirty="0"/>
          </a:p>
        </p:txBody>
      </p:sp>
      <p:sp>
        <p:nvSpPr>
          <p:cNvPr id="6" name="TextBox 5"/>
          <p:cNvSpPr txBox="1"/>
          <p:nvPr/>
        </p:nvSpPr>
        <p:spPr>
          <a:xfrm>
            <a:off x="3072608" y="3942398"/>
            <a:ext cx="3296952" cy="584775"/>
          </a:xfrm>
          <a:prstGeom prst="rect">
            <a:avLst/>
          </a:prstGeom>
          <a:noFill/>
        </p:spPr>
        <p:txBody>
          <a:bodyPr wrap="square" rtlCol="0">
            <a:spAutoFit/>
          </a:bodyPr>
          <a:lstStyle/>
          <a:p>
            <a:r>
              <a:rPr lang="en-US" altLang="zh-CN" sz="3200" b="1" dirty="0"/>
              <a:t>ABBA__BBAA</a:t>
            </a:r>
            <a:endParaRPr lang="zh-CN" altLang="en-US" sz="3200" b="1" dirty="0"/>
          </a:p>
        </p:txBody>
      </p:sp>
      <p:sp>
        <p:nvSpPr>
          <p:cNvPr id="7" name="TextBox 6"/>
          <p:cNvSpPr txBox="1"/>
          <p:nvPr/>
        </p:nvSpPr>
        <p:spPr>
          <a:xfrm>
            <a:off x="3082142" y="4662478"/>
            <a:ext cx="3296952" cy="584775"/>
          </a:xfrm>
          <a:prstGeom prst="rect">
            <a:avLst/>
          </a:prstGeom>
          <a:noFill/>
        </p:spPr>
        <p:txBody>
          <a:bodyPr wrap="square" rtlCol="0">
            <a:spAutoFit/>
          </a:bodyPr>
          <a:lstStyle/>
          <a:p>
            <a:r>
              <a:rPr lang="en-US" altLang="zh-CN" sz="3200" b="1" dirty="0"/>
              <a:t>A__ABBBBAA</a:t>
            </a:r>
            <a:endParaRPr lang="zh-CN" altLang="en-US" sz="3200" b="1" dirty="0"/>
          </a:p>
        </p:txBody>
      </p:sp>
      <p:sp>
        <p:nvSpPr>
          <p:cNvPr id="8" name="TextBox 7"/>
          <p:cNvSpPr txBox="1"/>
          <p:nvPr/>
        </p:nvSpPr>
        <p:spPr>
          <a:xfrm>
            <a:off x="3082142" y="5382558"/>
            <a:ext cx="3296952" cy="584775"/>
          </a:xfrm>
          <a:prstGeom prst="rect">
            <a:avLst/>
          </a:prstGeom>
          <a:noFill/>
        </p:spPr>
        <p:txBody>
          <a:bodyPr wrap="square" rtlCol="0">
            <a:spAutoFit/>
          </a:bodyPr>
          <a:lstStyle/>
          <a:p>
            <a:r>
              <a:rPr lang="en-US" altLang="zh-CN" sz="3200" b="1" dirty="0"/>
              <a:t>AAAABBBB</a:t>
            </a:r>
            <a:endParaRPr lang="zh-CN" altLang="en-US" sz="3200" b="1" dirty="0"/>
          </a:p>
        </p:txBody>
      </p:sp>
    </p:spTree>
    <p:extLst>
      <p:ext uri="{BB962C8B-B14F-4D97-AF65-F5344CB8AC3E}">
        <p14:creationId xmlns:p14="http://schemas.microsoft.com/office/powerpoint/2010/main" val="3312662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n=5 </a:t>
            </a:r>
            <a:r>
              <a:rPr lang="en-US" altLang="zh-CN" dirty="0" err="1"/>
              <a:t>ans</a:t>
            </a:r>
            <a:r>
              <a:rPr lang="en-US" altLang="zh-CN" dirty="0"/>
              <a:t>=5</a:t>
            </a:r>
            <a:endParaRPr lang="zh-CN" altLang="en-US" dirty="0"/>
          </a:p>
        </p:txBody>
      </p:sp>
      <p:sp>
        <p:nvSpPr>
          <p:cNvPr id="4" name="TextBox 3"/>
          <p:cNvSpPr txBox="1"/>
          <p:nvPr/>
        </p:nvSpPr>
        <p:spPr>
          <a:xfrm>
            <a:off x="3505673" y="2693301"/>
            <a:ext cx="2592288" cy="461665"/>
          </a:xfrm>
          <a:prstGeom prst="rect">
            <a:avLst/>
          </a:prstGeom>
          <a:noFill/>
        </p:spPr>
        <p:txBody>
          <a:bodyPr wrap="square" rtlCol="0">
            <a:spAutoFit/>
          </a:bodyPr>
          <a:lstStyle/>
          <a:p>
            <a:r>
              <a:rPr lang="en-US" altLang="zh-CN" sz="2400" b="1" dirty="0"/>
              <a:t>BABABABABA</a:t>
            </a:r>
            <a:endParaRPr lang="zh-CN" altLang="en-US" sz="2400" b="1" dirty="0"/>
          </a:p>
        </p:txBody>
      </p:sp>
      <p:sp>
        <p:nvSpPr>
          <p:cNvPr id="5" name="TextBox 4"/>
          <p:cNvSpPr txBox="1"/>
          <p:nvPr/>
        </p:nvSpPr>
        <p:spPr>
          <a:xfrm>
            <a:off x="3073625" y="3154966"/>
            <a:ext cx="3024336" cy="461665"/>
          </a:xfrm>
          <a:prstGeom prst="rect">
            <a:avLst/>
          </a:prstGeom>
          <a:noFill/>
        </p:spPr>
        <p:txBody>
          <a:bodyPr wrap="square" rtlCol="0">
            <a:spAutoFit/>
          </a:bodyPr>
          <a:lstStyle/>
          <a:p>
            <a:r>
              <a:rPr lang="en-US" altLang="zh-CN" sz="2400" b="1" dirty="0"/>
              <a:t>ABBABABAB__A</a:t>
            </a:r>
            <a:endParaRPr lang="zh-CN" altLang="en-US" sz="2400" b="1" dirty="0"/>
          </a:p>
        </p:txBody>
      </p:sp>
      <p:sp>
        <p:nvSpPr>
          <p:cNvPr id="10" name="TextBox 9"/>
          <p:cNvSpPr txBox="1"/>
          <p:nvPr/>
        </p:nvSpPr>
        <p:spPr>
          <a:xfrm>
            <a:off x="3059832" y="3616631"/>
            <a:ext cx="3024336" cy="461665"/>
          </a:xfrm>
          <a:prstGeom prst="rect">
            <a:avLst/>
          </a:prstGeom>
          <a:noFill/>
        </p:spPr>
        <p:txBody>
          <a:bodyPr wrap="square" rtlCol="0">
            <a:spAutoFit/>
          </a:bodyPr>
          <a:lstStyle/>
          <a:p>
            <a:r>
              <a:rPr lang="en-US" altLang="zh-CN" sz="2400" b="1" dirty="0"/>
              <a:t>ABBA__BABBAA</a:t>
            </a:r>
            <a:endParaRPr lang="zh-CN" altLang="en-US" sz="2400" b="1" dirty="0"/>
          </a:p>
        </p:txBody>
      </p:sp>
      <p:sp>
        <p:nvSpPr>
          <p:cNvPr id="11" name="TextBox 10"/>
          <p:cNvSpPr txBox="1"/>
          <p:nvPr/>
        </p:nvSpPr>
        <p:spPr>
          <a:xfrm>
            <a:off x="3059832" y="4078296"/>
            <a:ext cx="3024336" cy="461665"/>
          </a:xfrm>
          <a:prstGeom prst="rect">
            <a:avLst/>
          </a:prstGeom>
          <a:noFill/>
        </p:spPr>
        <p:txBody>
          <a:bodyPr wrap="square" rtlCol="0">
            <a:spAutoFit/>
          </a:bodyPr>
          <a:lstStyle/>
          <a:p>
            <a:r>
              <a:rPr lang="en-US" altLang="zh-CN" sz="2400" b="1" dirty="0"/>
              <a:t>ABBAABB__BAA</a:t>
            </a:r>
            <a:endParaRPr lang="zh-CN" altLang="en-US" sz="2400" b="1" dirty="0"/>
          </a:p>
        </p:txBody>
      </p:sp>
      <p:sp>
        <p:nvSpPr>
          <p:cNvPr id="12" name="TextBox 11"/>
          <p:cNvSpPr txBox="1"/>
          <p:nvPr/>
        </p:nvSpPr>
        <p:spPr>
          <a:xfrm>
            <a:off x="3059832" y="4539961"/>
            <a:ext cx="3024336" cy="461665"/>
          </a:xfrm>
          <a:prstGeom prst="rect">
            <a:avLst/>
          </a:prstGeom>
          <a:noFill/>
        </p:spPr>
        <p:txBody>
          <a:bodyPr wrap="square" rtlCol="0">
            <a:spAutoFit/>
          </a:bodyPr>
          <a:lstStyle/>
          <a:p>
            <a:r>
              <a:rPr lang="en-US" altLang="zh-CN" sz="2400" b="1" dirty="0"/>
              <a:t>A__AABBBBBAA</a:t>
            </a:r>
            <a:endParaRPr lang="zh-CN" altLang="en-US" sz="2400" b="1" dirty="0"/>
          </a:p>
        </p:txBody>
      </p:sp>
      <p:sp>
        <p:nvSpPr>
          <p:cNvPr id="13" name="TextBox 12"/>
          <p:cNvSpPr txBox="1"/>
          <p:nvPr/>
        </p:nvSpPr>
        <p:spPr>
          <a:xfrm>
            <a:off x="3059832" y="5001626"/>
            <a:ext cx="3024336" cy="461665"/>
          </a:xfrm>
          <a:prstGeom prst="rect">
            <a:avLst/>
          </a:prstGeom>
          <a:noFill/>
        </p:spPr>
        <p:txBody>
          <a:bodyPr wrap="square" rtlCol="0">
            <a:spAutoFit/>
          </a:bodyPr>
          <a:lstStyle/>
          <a:p>
            <a:r>
              <a:rPr lang="en-US" altLang="zh-CN" sz="2400" b="1" dirty="0"/>
              <a:t>AAAAABBBBB</a:t>
            </a:r>
            <a:endParaRPr lang="zh-CN" altLang="en-US" sz="2400" b="1" dirty="0"/>
          </a:p>
        </p:txBody>
      </p:sp>
    </p:spTree>
    <p:extLst>
      <p:ext uri="{BB962C8B-B14F-4D97-AF65-F5344CB8AC3E}">
        <p14:creationId xmlns:p14="http://schemas.microsoft.com/office/powerpoint/2010/main" val="11174266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n=6 </a:t>
            </a:r>
            <a:r>
              <a:rPr lang="en-US" altLang="zh-CN" dirty="0" err="1"/>
              <a:t>ans</a:t>
            </a:r>
            <a:r>
              <a:rPr lang="en-US" altLang="zh-CN" dirty="0"/>
              <a:t>=6</a:t>
            </a:r>
            <a:endParaRPr lang="zh-CN" altLang="en-US" dirty="0"/>
          </a:p>
        </p:txBody>
      </p:sp>
      <p:sp>
        <p:nvSpPr>
          <p:cNvPr id="4" name="TextBox 3"/>
          <p:cNvSpPr txBox="1"/>
          <p:nvPr/>
        </p:nvSpPr>
        <p:spPr>
          <a:xfrm>
            <a:off x="3496140" y="2492896"/>
            <a:ext cx="4518694" cy="461665"/>
          </a:xfrm>
          <a:prstGeom prst="rect">
            <a:avLst/>
          </a:prstGeom>
          <a:noFill/>
        </p:spPr>
        <p:txBody>
          <a:bodyPr wrap="square" rtlCol="0">
            <a:spAutoFit/>
          </a:bodyPr>
          <a:lstStyle/>
          <a:p>
            <a:r>
              <a:rPr lang="en-US" altLang="zh-CN" sz="2400" b="1" dirty="0"/>
              <a:t>BABABABABABA</a:t>
            </a:r>
            <a:endParaRPr lang="zh-CN" altLang="en-US" sz="2400" b="1" dirty="0"/>
          </a:p>
        </p:txBody>
      </p:sp>
      <p:sp>
        <p:nvSpPr>
          <p:cNvPr id="5" name="TextBox 4"/>
          <p:cNvSpPr txBox="1"/>
          <p:nvPr/>
        </p:nvSpPr>
        <p:spPr>
          <a:xfrm>
            <a:off x="3136100" y="2962067"/>
            <a:ext cx="4028188" cy="461665"/>
          </a:xfrm>
          <a:prstGeom prst="rect">
            <a:avLst/>
          </a:prstGeom>
          <a:noFill/>
        </p:spPr>
        <p:txBody>
          <a:bodyPr wrap="square" rtlCol="0">
            <a:spAutoFit/>
          </a:bodyPr>
          <a:lstStyle/>
          <a:p>
            <a:r>
              <a:rPr lang="en-US" altLang="zh-CN" sz="2400" b="1" dirty="0"/>
              <a:t>ABBABAB__ABABA</a:t>
            </a:r>
            <a:endParaRPr lang="zh-CN" altLang="en-US" sz="2400" b="1" dirty="0"/>
          </a:p>
        </p:txBody>
      </p:sp>
      <p:sp>
        <p:nvSpPr>
          <p:cNvPr id="6" name="TextBox 5"/>
          <p:cNvSpPr txBox="1"/>
          <p:nvPr/>
        </p:nvSpPr>
        <p:spPr>
          <a:xfrm>
            <a:off x="3136100" y="3423732"/>
            <a:ext cx="4028188" cy="461665"/>
          </a:xfrm>
          <a:prstGeom prst="rect">
            <a:avLst/>
          </a:prstGeom>
          <a:noFill/>
        </p:spPr>
        <p:txBody>
          <a:bodyPr wrap="square" rtlCol="0">
            <a:spAutoFit/>
          </a:bodyPr>
          <a:lstStyle/>
          <a:p>
            <a:r>
              <a:rPr lang="en-US" altLang="zh-CN" sz="2400" b="1" dirty="0"/>
              <a:t>ABBABABBAAB__A</a:t>
            </a:r>
            <a:endParaRPr lang="zh-CN" altLang="en-US" sz="2400" b="1" dirty="0"/>
          </a:p>
        </p:txBody>
      </p:sp>
      <p:sp>
        <p:nvSpPr>
          <p:cNvPr id="7" name="TextBox 6"/>
          <p:cNvSpPr txBox="1"/>
          <p:nvPr/>
        </p:nvSpPr>
        <p:spPr>
          <a:xfrm>
            <a:off x="3136100" y="3881348"/>
            <a:ext cx="4100196" cy="461665"/>
          </a:xfrm>
          <a:prstGeom prst="rect">
            <a:avLst/>
          </a:prstGeom>
          <a:noFill/>
        </p:spPr>
        <p:txBody>
          <a:bodyPr wrap="square" rtlCol="0">
            <a:spAutoFit/>
          </a:bodyPr>
          <a:lstStyle/>
          <a:p>
            <a:r>
              <a:rPr lang="en-US" altLang="zh-CN" sz="2400" b="1" dirty="0"/>
              <a:t>ABBA__BBAABBAA</a:t>
            </a:r>
            <a:endParaRPr lang="zh-CN" altLang="en-US" sz="2400" b="1" dirty="0"/>
          </a:p>
        </p:txBody>
      </p:sp>
      <p:sp>
        <p:nvSpPr>
          <p:cNvPr id="10" name="TextBox 9"/>
          <p:cNvSpPr txBox="1"/>
          <p:nvPr/>
        </p:nvSpPr>
        <p:spPr>
          <a:xfrm>
            <a:off x="3136100" y="4343013"/>
            <a:ext cx="4028188" cy="461665"/>
          </a:xfrm>
          <a:prstGeom prst="rect">
            <a:avLst/>
          </a:prstGeom>
          <a:noFill/>
        </p:spPr>
        <p:txBody>
          <a:bodyPr wrap="square" rtlCol="0">
            <a:spAutoFit/>
          </a:bodyPr>
          <a:lstStyle/>
          <a:p>
            <a:r>
              <a:rPr lang="en-US" altLang="zh-CN" sz="2400" b="1" dirty="0"/>
              <a:t>ABBAAABB__BBAA</a:t>
            </a:r>
            <a:endParaRPr lang="zh-CN" altLang="en-US" sz="2400" b="1" dirty="0"/>
          </a:p>
        </p:txBody>
      </p:sp>
      <p:sp>
        <p:nvSpPr>
          <p:cNvPr id="11" name="TextBox 10"/>
          <p:cNvSpPr txBox="1"/>
          <p:nvPr/>
        </p:nvSpPr>
        <p:spPr>
          <a:xfrm>
            <a:off x="3131840" y="4805510"/>
            <a:ext cx="4100196" cy="461665"/>
          </a:xfrm>
          <a:prstGeom prst="rect">
            <a:avLst/>
          </a:prstGeom>
          <a:noFill/>
        </p:spPr>
        <p:txBody>
          <a:bodyPr wrap="square" rtlCol="0">
            <a:spAutoFit/>
          </a:bodyPr>
          <a:lstStyle/>
          <a:p>
            <a:r>
              <a:rPr lang="en-US" altLang="zh-CN" sz="2400" b="1" dirty="0"/>
              <a:t>A__AAABBBBBBAA</a:t>
            </a:r>
            <a:endParaRPr lang="zh-CN" altLang="en-US" sz="2400" b="1" dirty="0"/>
          </a:p>
        </p:txBody>
      </p:sp>
      <p:sp>
        <p:nvSpPr>
          <p:cNvPr id="12" name="TextBox 11"/>
          <p:cNvSpPr txBox="1"/>
          <p:nvPr/>
        </p:nvSpPr>
        <p:spPr>
          <a:xfrm>
            <a:off x="3136100" y="5273304"/>
            <a:ext cx="3668148" cy="461665"/>
          </a:xfrm>
          <a:prstGeom prst="rect">
            <a:avLst/>
          </a:prstGeom>
          <a:noFill/>
        </p:spPr>
        <p:txBody>
          <a:bodyPr wrap="square" rtlCol="0">
            <a:spAutoFit/>
          </a:bodyPr>
          <a:lstStyle/>
          <a:p>
            <a:r>
              <a:rPr lang="en-US" altLang="zh-CN" sz="2400" b="1" dirty="0"/>
              <a:t>AAAAAABBBBBB</a:t>
            </a:r>
            <a:endParaRPr lang="zh-CN" altLang="en-US" sz="2400" b="1" dirty="0"/>
          </a:p>
        </p:txBody>
      </p:sp>
    </p:spTree>
    <p:extLst>
      <p:ext uri="{BB962C8B-B14F-4D97-AF65-F5344CB8AC3E}">
        <p14:creationId xmlns:p14="http://schemas.microsoft.com/office/powerpoint/2010/main" val="1807245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n=7 </a:t>
            </a:r>
            <a:r>
              <a:rPr lang="en-US" altLang="zh-CN" dirty="0" err="1"/>
              <a:t>ans</a:t>
            </a:r>
            <a:r>
              <a:rPr lang="en-US" altLang="zh-CN" dirty="0"/>
              <a:t>=7</a:t>
            </a:r>
            <a:endParaRPr lang="zh-CN" altLang="en-US" dirty="0"/>
          </a:p>
        </p:txBody>
      </p:sp>
      <p:sp>
        <p:nvSpPr>
          <p:cNvPr id="4" name="TextBox 3"/>
          <p:cNvSpPr txBox="1"/>
          <p:nvPr/>
        </p:nvSpPr>
        <p:spPr>
          <a:xfrm>
            <a:off x="3496140" y="2492896"/>
            <a:ext cx="4518694" cy="461665"/>
          </a:xfrm>
          <a:prstGeom prst="rect">
            <a:avLst/>
          </a:prstGeom>
          <a:noFill/>
        </p:spPr>
        <p:txBody>
          <a:bodyPr wrap="square" rtlCol="0">
            <a:spAutoFit/>
          </a:bodyPr>
          <a:lstStyle/>
          <a:p>
            <a:r>
              <a:rPr lang="en-US" altLang="zh-CN" sz="2400" b="1" dirty="0"/>
              <a:t>BABABABABABABA</a:t>
            </a:r>
            <a:endParaRPr lang="zh-CN" altLang="en-US" sz="2400" b="1" dirty="0"/>
          </a:p>
        </p:txBody>
      </p:sp>
      <p:sp>
        <p:nvSpPr>
          <p:cNvPr id="5" name="TextBox 4"/>
          <p:cNvSpPr txBox="1"/>
          <p:nvPr/>
        </p:nvSpPr>
        <p:spPr>
          <a:xfrm>
            <a:off x="3059832" y="2954561"/>
            <a:ext cx="3744416" cy="461665"/>
          </a:xfrm>
          <a:prstGeom prst="rect">
            <a:avLst/>
          </a:prstGeom>
          <a:noFill/>
        </p:spPr>
        <p:txBody>
          <a:bodyPr wrap="square" rtlCol="0">
            <a:spAutoFit/>
          </a:bodyPr>
          <a:lstStyle/>
          <a:p>
            <a:r>
              <a:rPr lang="en-US" altLang="zh-CN" sz="2400" b="1" dirty="0"/>
              <a:t>ABBABABAB__ABABA</a:t>
            </a:r>
            <a:endParaRPr lang="zh-CN" altLang="en-US" sz="2400" b="1" dirty="0"/>
          </a:p>
        </p:txBody>
      </p:sp>
      <p:sp>
        <p:nvSpPr>
          <p:cNvPr id="14" name="TextBox 13"/>
          <p:cNvSpPr txBox="1"/>
          <p:nvPr/>
        </p:nvSpPr>
        <p:spPr>
          <a:xfrm>
            <a:off x="3059832" y="3436109"/>
            <a:ext cx="3744416" cy="461665"/>
          </a:xfrm>
          <a:prstGeom prst="rect">
            <a:avLst/>
          </a:prstGeom>
          <a:noFill/>
        </p:spPr>
        <p:txBody>
          <a:bodyPr wrap="square" rtlCol="0">
            <a:spAutoFit/>
          </a:bodyPr>
          <a:lstStyle/>
          <a:p>
            <a:r>
              <a:rPr lang="en-US" altLang="zh-CN" sz="2400" b="1" dirty="0"/>
              <a:t>ABBABA__BBAABABA</a:t>
            </a:r>
            <a:endParaRPr lang="zh-CN" altLang="en-US" sz="2400" b="1" dirty="0"/>
          </a:p>
        </p:txBody>
      </p:sp>
      <p:sp>
        <p:nvSpPr>
          <p:cNvPr id="15" name="TextBox 14"/>
          <p:cNvSpPr txBox="1"/>
          <p:nvPr/>
        </p:nvSpPr>
        <p:spPr>
          <a:xfrm>
            <a:off x="3059832" y="3897774"/>
            <a:ext cx="3744416" cy="461665"/>
          </a:xfrm>
          <a:prstGeom prst="rect">
            <a:avLst/>
          </a:prstGeom>
          <a:noFill/>
        </p:spPr>
        <p:txBody>
          <a:bodyPr wrap="square" rtlCol="0">
            <a:spAutoFit/>
          </a:bodyPr>
          <a:lstStyle/>
          <a:p>
            <a:r>
              <a:rPr lang="en-US" altLang="zh-CN" sz="2400" b="1" dirty="0"/>
              <a:t>ABBABAABBBAAB__A</a:t>
            </a:r>
            <a:endParaRPr lang="zh-CN" altLang="en-US" sz="2400" b="1" dirty="0"/>
          </a:p>
        </p:txBody>
      </p:sp>
      <p:sp>
        <p:nvSpPr>
          <p:cNvPr id="16" name="TextBox 15"/>
          <p:cNvSpPr txBox="1"/>
          <p:nvPr/>
        </p:nvSpPr>
        <p:spPr>
          <a:xfrm>
            <a:off x="3059832" y="4361482"/>
            <a:ext cx="3744416" cy="461665"/>
          </a:xfrm>
          <a:prstGeom prst="rect">
            <a:avLst/>
          </a:prstGeom>
          <a:noFill/>
        </p:spPr>
        <p:txBody>
          <a:bodyPr wrap="square" rtlCol="0">
            <a:spAutoFit/>
          </a:bodyPr>
          <a:lstStyle/>
          <a:p>
            <a:r>
              <a:rPr lang="en-US" altLang="zh-CN" sz="2400" b="1" dirty="0"/>
              <a:t>ABBA__ABBBAABBAA</a:t>
            </a:r>
            <a:endParaRPr lang="zh-CN" altLang="en-US" sz="2400" b="1" dirty="0"/>
          </a:p>
        </p:txBody>
      </p:sp>
      <p:sp>
        <p:nvSpPr>
          <p:cNvPr id="18" name="TextBox 17"/>
          <p:cNvSpPr txBox="1"/>
          <p:nvPr/>
        </p:nvSpPr>
        <p:spPr>
          <a:xfrm>
            <a:off x="3059832" y="5301208"/>
            <a:ext cx="3744416" cy="461665"/>
          </a:xfrm>
          <a:prstGeom prst="rect">
            <a:avLst/>
          </a:prstGeom>
          <a:noFill/>
        </p:spPr>
        <p:txBody>
          <a:bodyPr wrap="square" rtlCol="0">
            <a:spAutoFit/>
          </a:bodyPr>
          <a:lstStyle/>
          <a:p>
            <a:r>
              <a:rPr lang="en-US" altLang="zh-CN" sz="2400" b="1" dirty="0"/>
              <a:t>A__AAAABBBBBBBAA</a:t>
            </a:r>
            <a:endParaRPr lang="zh-CN" altLang="en-US" sz="2400" b="1" dirty="0"/>
          </a:p>
        </p:txBody>
      </p:sp>
      <p:sp>
        <p:nvSpPr>
          <p:cNvPr id="19" name="TextBox 18"/>
          <p:cNvSpPr txBox="1"/>
          <p:nvPr/>
        </p:nvSpPr>
        <p:spPr>
          <a:xfrm>
            <a:off x="3048879" y="5762873"/>
            <a:ext cx="3744416" cy="461665"/>
          </a:xfrm>
          <a:prstGeom prst="rect">
            <a:avLst/>
          </a:prstGeom>
          <a:noFill/>
        </p:spPr>
        <p:txBody>
          <a:bodyPr wrap="square" rtlCol="0">
            <a:spAutoFit/>
          </a:bodyPr>
          <a:lstStyle/>
          <a:p>
            <a:r>
              <a:rPr lang="en-US" altLang="zh-CN" sz="2400" b="1" dirty="0"/>
              <a:t>AAAAAAABBBBBBB</a:t>
            </a:r>
            <a:endParaRPr lang="zh-CN" altLang="en-US" sz="2400" b="1" dirty="0"/>
          </a:p>
        </p:txBody>
      </p:sp>
      <p:sp>
        <p:nvSpPr>
          <p:cNvPr id="20" name="TextBox 19"/>
          <p:cNvSpPr txBox="1"/>
          <p:nvPr/>
        </p:nvSpPr>
        <p:spPr>
          <a:xfrm>
            <a:off x="3048879" y="4823147"/>
            <a:ext cx="3744416" cy="461665"/>
          </a:xfrm>
          <a:prstGeom prst="rect">
            <a:avLst/>
          </a:prstGeom>
          <a:noFill/>
        </p:spPr>
        <p:txBody>
          <a:bodyPr wrap="square" rtlCol="0">
            <a:spAutoFit/>
          </a:bodyPr>
          <a:lstStyle/>
          <a:p>
            <a:r>
              <a:rPr lang="en-US" altLang="zh-CN" sz="2400" b="1" dirty="0"/>
              <a:t>ABBAAAABBB__BBAA</a:t>
            </a:r>
            <a:endParaRPr lang="zh-CN" altLang="en-US" sz="2400" b="1" dirty="0"/>
          </a:p>
        </p:txBody>
      </p:sp>
    </p:spTree>
    <p:extLst>
      <p:ext uri="{BB962C8B-B14F-4D97-AF65-F5344CB8AC3E}">
        <p14:creationId xmlns:p14="http://schemas.microsoft.com/office/powerpoint/2010/main" val="38847160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n=8 </a:t>
            </a:r>
            <a:r>
              <a:rPr lang="en-US" altLang="zh-CN" dirty="0" err="1"/>
              <a:t>ans</a:t>
            </a:r>
            <a:r>
              <a:rPr lang="en-US" altLang="zh-CN" dirty="0"/>
              <a:t>=8</a:t>
            </a:r>
            <a:endParaRPr lang="zh-CN" altLang="en-US" dirty="0"/>
          </a:p>
        </p:txBody>
      </p:sp>
      <p:sp>
        <p:nvSpPr>
          <p:cNvPr id="4" name="TextBox 3"/>
          <p:cNvSpPr txBox="1"/>
          <p:nvPr/>
        </p:nvSpPr>
        <p:spPr>
          <a:xfrm>
            <a:off x="3496140" y="2276872"/>
            <a:ext cx="4964292" cy="461665"/>
          </a:xfrm>
          <a:prstGeom prst="rect">
            <a:avLst/>
          </a:prstGeom>
          <a:noFill/>
        </p:spPr>
        <p:txBody>
          <a:bodyPr wrap="square" rtlCol="0">
            <a:spAutoFit/>
          </a:bodyPr>
          <a:lstStyle/>
          <a:p>
            <a:r>
              <a:rPr lang="en-US" altLang="zh-CN" sz="2400" b="1" dirty="0"/>
              <a:t>BABABABABABABABA</a:t>
            </a:r>
            <a:endParaRPr lang="zh-CN" altLang="en-US" sz="2400" b="1" dirty="0"/>
          </a:p>
        </p:txBody>
      </p:sp>
      <p:sp>
        <p:nvSpPr>
          <p:cNvPr id="5" name="TextBox 4"/>
          <p:cNvSpPr txBox="1"/>
          <p:nvPr/>
        </p:nvSpPr>
        <p:spPr>
          <a:xfrm>
            <a:off x="3059832" y="2735294"/>
            <a:ext cx="4108310" cy="461665"/>
          </a:xfrm>
          <a:prstGeom prst="rect">
            <a:avLst/>
          </a:prstGeom>
          <a:noFill/>
        </p:spPr>
        <p:txBody>
          <a:bodyPr wrap="square" rtlCol="0">
            <a:spAutoFit/>
          </a:bodyPr>
          <a:lstStyle/>
          <a:p>
            <a:r>
              <a:rPr lang="en-US" altLang="zh-CN" sz="2400" b="1" dirty="0"/>
              <a:t>ABBABABABAB__ABABA</a:t>
            </a:r>
            <a:endParaRPr lang="zh-CN" altLang="en-US" sz="2400" b="1" dirty="0"/>
          </a:p>
        </p:txBody>
      </p:sp>
      <p:sp>
        <p:nvSpPr>
          <p:cNvPr id="6" name="TextBox 5"/>
          <p:cNvSpPr txBox="1"/>
          <p:nvPr/>
        </p:nvSpPr>
        <p:spPr>
          <a:xfrm>
            <a:off x="3055978" y="3196959"/>
            <a:ext cx="4108310" cy="461665"/>
          </a:xfrm>
          <a:prstGeom prst="rect">
            <a:avLst/>
          </a:prstGeom>
          <a:noFill/>
        </p:spPr>
        <p:txBody>
          <a:bodyPr wrap="square" rtlCol="0">
            <a:spAutoFit/>
          </a:bodyPr>
          <a:lstStyle/>
          <a:p>
            <a:r>
              <a:rPr lang="en-US" altLang="zh-CN" sz="2400" b="1" dirty="0"/>
              <a:t>ABBA__BABABBAABABA</a:t>
            </a:r>
            <a:endParaRPr lang="zh-CN" altLang="en-US" sz="2400" b="1" dirty="0"/>
          </a:p>
        </p:txBody>
      </p:sp>
      <p:sp>
        <p:nvSpPr>
          <p:cNvPr id="7" name="TextBox 6"/>
          <p:cNvSpPr txBox="1"/>
          <p:nvPr/>
        </p:nvSpPr>
        <p:spPr>
          <a:xfrm>
            <a:off x="3055978" y="3642407"/>
            <a:ext cx="4108310" cy="461665"/>
          </a:xfrm>
          <a:prstGeom prst="rect">
            <a:avLst/>
          </a:prstGeom>
          <a:noFill/>
        </p:spPr>
        <p:txBody>
          <a:bodyPr wrap="square" rtlCol="0">
            <a:spAutoFit/>
          </a:bodyPr>
          <a:lstStyle/>
          <a:p>
            <a:r>
              <a:rPr lang="en-US" altLang="zh-CN" sz="2400" b="1" dirty="0"/>
              <a:t>ABBAABBABABBAAB__A</a:t>
            </a:r>
            <a:endParaRPr lang="zh-CN" altLang="en-US" sz="2400" b="1" dirty="0"/>
          </a:p>
        </p:txBody>
      </p:sp>
      <p:sp>
        <p:nvSpPr>
          <p:cNvPr id="8" name="TextBox 7"/>
          <p:cNvSpPr txBox="1"/>
          <p:nvPr/>
        </p:nvSpPr>
        <p:spPr>
          <a:xfrm>
            <a:off x="3059832" y="4104072"/>
            <a:ext cx="4108310" cy="461665"/>
          </a:xfrm>
          <a:prstGeom prst="rect">
            <a:avLst/>
          </a:prstGeom>
          <a:noFill/>
        </p:spPr>
        <p:txBody>
          <a:bodyPr wrap="square" rtlCol="0">
            <a:spAutoFit/>
          </a:bodyPr>
          <a:lstStyle/>
          <a:p>
            <a:r>
              <a:rPr lang="en-US" altLang="zh-CN" sz="2400" b="1" dirty="0"/>
              <a:t>ABBAABBA__BBAABBAA</a:t>
            </a:r>
            <a:endParaRPr lang="zh-CN" altLang="en-US" sz="2400" b="1" dirty="0"/>
          </a:p>
        </p:txBody>
      </p:sp>
      <p:sp>
        <p:nvSpPr>
          <p:cNvPr id="10" name="TextBox 9"/>
          <p:cNvSpPr txBox="1"/>
          <p:nvPr/>
        </p:nvSpPr>
        <p:spPr>
          <a:xfrm>
            <a:off x="3066526" y="4565737"/>
            <a:ext cx="4108310" cy="461665"/>
          </a:xfrm>
          <a:prstGeom prst="rect">
            <a:avLst/>
          </a:prstGeom>
          <a:noFill/>
        </p:spPr>
        <p:txBody>
          <a:bodyPr wrap="square" rtlCol="0">
            <a:spAutoFit/>
          </a:bodyPr>
          <a:lstStyle/>
          <a:p>
            <a:r>
              <a:rPr lang="en-US" altLang="zh-CN" sz="2400" b="1" dirty="0"/>
              <a:t>ABBAA__ABBBBAABBAA</a:t>
            </a:r>
            <a:endParaRPr lang="zh-CN" altLang="en-US" sz="2400" b="1" dirty="0"/>
          </a:p>
        </p:txBody>
      </p:sp>
      <p:sp>
        <p:nvSpPr>
          <p:cNvPr id="11" name="TextBox 10"/>
          <p:cNvSpPr txBox="1"/>
          <p:nvPr/>
        </p:nvSpPr>
        <p:spPr>
          <a:xfrm>
            <a:off x="3066526" y="5027024"/>
            <a:ext cx="4108310" cy="461665"/>
          </a:xfrm>
          <a:prstGeom prst="rect">
            <a:avLst/>
          </a:prstGeom>
          <a:noFill/>
        </p:spPr>
        <p:txBody>
          <a:bodyPr wrap="square" rtlCol="0">
            <a:spAutoFit/>
          </a:bodyPr>
          <a:lstStyle/>
          <a:p>
            <a:r>
              <a:rPr lang="en-US" altLang="zh-CN" sz="2400" b="1" dirty="0"/>
              <a:t>ABBAAAAABBBB__BBAA</a:t>
            </a:r>
            <a:endParaRPr lang="zh-CN" altLang="en-US" sz="2400" b="1" dirty="0"/>
          </a:p>
        </p:txBody>
      </p:sp>
      <p:sp>
        <p:nvSpPr>
          <p:cNvPr id="12" name="TextBox 11"/>
          <p:cNvSpPr txBox="1"/>
          <p:nvPr/>
        </p:nvSpPr>
        <p:spPr>
          <a:xfrm>
            <a:off x="3054558" y="5483067"/>
            <a:ext cx="4108310" cy="461665"/>
          </a:xfrm>
          <a:prstGeom prst="rect">
            <a:avLst/>
          </a:prstGeom>
          <a:noFill/>
        </p:spPr>
        <p:txBody>
          <a:bodyPr wrap="square" rtlCol="0">
            <a:spAutoFit/>
          </a:bodyPr>
          <a:lstStyle/>
          <a:p>
            <a:r>
              <a:rPr lang="en-US" altLang="zh-CN" sz="2400" b="1" dirty="0"/>
              <a:t>A__AAAAABBBBBBBBAA</a:t>
            </a:r>
            <a:endParaRPr lang="zh-CN" altLang="en-US" sz="2400" b="1" dirty="0"/>
          </a:p>
        </p:txBody>
      </p:sp>
      <p:sp>
        <p:nvSpPr>
          <p:cNvPr id="13" name="TextBox 12"/>
          <p:cNvSpPr txBox="1"/>
          <p:nvPr/>
        </p:nvSpPr>
        <p:spPr>
          <a:xfrm>
            <a:off x="3054558" y="5944732"/>
            <a:ext cx="4108310" cy="461665"/>
          </a:xfrm>
          <a:prstGeom prst="rect">
            <a:avLst/>
          </a:prstGeom>
          <a:noFill/>
        </p:spPr>
        <p:txBody>
          <a:bodyPr wrap="square" rtlCol="0">
            <a:spAutoFit/>
          </a:bodyPr>
          <a:lstStyle/>
          <a:p>
            <a:r>
              <a:rPr lang="en-US" altLang="zh-CN" sz="2400" b="1" dirty="0"/>
              <a:t>AAAAAAAABBBBBBBB</a:t>
            </a:r>
            <a:endParaRPr lang="zh-CN" altLang="en-US" sz="2400" b="1" dirty="0"/>
          </a:p>
        </p:txBody>
      </p:sp>
    </p:spTree>
    <p:extLst>
      <p:ext uri="{BB962C8B-B14F-4D97-AF65-F5344CB8AC3E}">
        <p14:creationId xmlns:p14="http://schemas.microsoft.com/office/powerpoint/2010/main" val="14582718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That’s all, thank you!</a:t>
            </a:r>
            <a:endParaRPr lang="zh-CN" altLang="en-US" dirty="0"/>
          </a:p>
        </p:txBody>
      </p:sp>
    </p:spTree>
    <p:extLst>
      <p:ext uri="{BB962C8B-B14F-4D97-AF65-F5344CB8AC3E}">
        <p14:creationId xmlns:p14="http://schemas.microsoft.com/office/powerpoint/2010/main" val="40828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Naive algorithm: </a:t>
            </a:r>
            <a:r>
              <a:rPr lang="zh-CN" altLang="en-US" dirty="0"/>
              <a:t>每次看有没有行</a:t>
            </a:r>
            <a:r>
              <a:rPr lang="en-US" altLang="zh-CN" dirty="0"/>
              <a:t>/</a:t>
            </a:r>
            <a:r>
              <a:rPr lang="zh-CN" altLang="en-US" dirty="0"/>
              <a:t>列和为负，如果是就</a:t>
            </a:r>
            <a:r>
              <a:rPr lang="en-US" altLang="zh-CN" dirty="0"/>
              <a:t>reverse</a:t>
            </a:r>
            <a:r>
              <a:rPr lang="zh-CN" altLang="en-US" dirty="0"/>
              <a:t>。</a:t>
            </a:r>
            <a:endParaRPr lang="en-US" altLang="zh-CN" dirty="0"/>
          </a:p>
          <a:p>
            <a:endParaRPr lang="en-US" altLang="zh-CN" dirty="0"/>
          </a:p>
          <a:p>
            <a:r>
              <a:rPr lang="zh-CN" altLang="en-US" dirty="0"/>
              <a:t>和递增，一定会结束。</a:t>
            </a:r>
            <a:endParaRPr lang="en-US" altLang="zh-CN" dirty="0"/>
          </a:p>
          <a:p>
            <a:endParaRPr lang="en-US" altLang="zh-CN" dirty="0"/>
          </a:p>
          <a:p>
            <a:r>
              <a:rPr lang="zh-CN" altLang="en-US" dirty="0"/>
              <a:t>复杂度：操作次数</a:t>
            </a:r>
            <a:r>
              <a:rPr lang="en-US" altLang="zh-CN" dirty="0"/>
              <a:t>*n</a:t>
            </a:r>
            <a:endParaRPr lang="zh-CN" altLang="en-US" dirty="0"/>
          </a:p>
        </p:txBody>
      </p:sp>
    </p:spTree>
    <p:extLst>
      <p:ext uri="{BB962C8B-B14F-4D97-AF65-F5344CB8AC3E}">
        <p14:creationId xmlns:p14="http://schemas.microsoft.com/office/powerpoint/2010/main" val="306360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每次至少使和增加</a:t>
            </a:r>
            <a:r>
              <a:rPr lang="en-US" altLang="zh-CN" dirty="0"/>
              <a:t>2</a:t>
            </a:r>
          </a:p>
          <a:p>
            <a:endParaRPr lang="en-US" altLang="zh-CN" dirty="0"/>
          </a:p>
          <a:p>
            <a:r>
              <a:rPr lang="zh-CN" altLang="en-US" dirty="0"/>
              <a:t>和最大</a:t>
            </a:r>
            <a:r>
              <a:rPr lang="en-US" altLang="zh-CN" dirty="0"/>
              <a:t>100^3</a:t>
            </a:r>
            <a:r>
              <a:rPr lang="zh-CN" altLang="en-US" dirty="0"/>
              <a:t>，最小</a:t>
            </a:r>
            <a:r>
              <a:rPr lang="en-US" altLang="zh-CN" dirty="0"/>
              <a:t>-100^3</a:t>
            </a:r>
          </a:p>
          <a:p>
            <a:endParaRPr lang="en-US" altLang="zh-CN" dirty="0"/>
          </a:p>
          <a:p>
            <a:r>
              <a:rPr lang="zh-CN" altLang="en-US" dirty="0"/>
              <a:t>复杂度：</a:t>
            </a:r>
            <a:r>
              <a:rPr lang="en-US" altLang="zh-CN" dirty="0"/>
              <a:t>100^4</a:t>
            </a:r>
            <a:endParaRPr lang="zh-CN" altLang="en-US" dirty="0"/>
          </a:p>
        </p:txBody>
      </p:sp>
    </p:spTree>
    <p:extLst>
      <p:ext uri="{BB962C8B-B14F-4D97-AF65-F5344CB8AC3E}">
        <p14:creationId xmlns:p14="http://schemas.microsoft.com/office/powerpoint/2010/main" val="206637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Andrew </a:t>
            </a:r>
            <a:r>
              <a:rPr lang="en-US" altLang="zh-CN" dirty="0" err="1"/>
              <a:t>Stankevich</a:t>
            </a:r>
            <a:r>
              <a:rPr lang="en-US" altLang="zh-CN" dirty="0"/>
              <a:t> Contest 44:</a:t>
            </a:r>
            <a:br>
              <a:rPr lang="en-US" altLang="zh-CN" dirty="0"/>
            </a:br>
            <a:r>
              <a:rPr lang="en-US" altLang="zh-CN" dirty="0"/>
              <a:t>H. Huffman Codes</a:t>
            </a:r>
            <a:endParaRPr lang="zh-CN" altLang="en-US" dirty="0"/>
          </a:p>
        </p:txBody>
      </p:sp>
      <p:sp>
        <p:nvSpPr>
          <p:cNvPr id="3" name="内容占位符 2"/>
          <p:cNvSpPr>
            <a:spLocks noGrp="1"/>
          </p:cNvSpPr>
          <p:nvPr>
            <p:ph idx="1"/>
          </p:nvPr>
        </p:nvSpPr>
        <p:spPr/>
        <p:txBody>
          <a:bodyPr/>
          <a:lstStyle/>
          <a:p>
            <a:r>
              <a:rPr lang="zh-CN" altLang="en-US" dirty="0"/>
              <a:t>给出</a:t>
            </a:r>
            <a:r>
              <a:rPr lang="en-US" altLang="zh-CN" dirty="0"/>
              <a:t>n&lt;=100</a:t>
            </a:r>
            <a:r>
              <a:rPr lang="zh-CN" altLang="en-US" dirty="0"/>
              <a:t>个哈夫曼编码当中的</a:t>
            </a:r>
            <a:r>
              <a:rPr lang="en-US" altLang="zh-CN" dirty="0"/>
              <a:t>0/1</a:t>
            </a:r>
            <a:r>
              <a:rPr lang="zh-CN" altLang="en-US" dirty="0"/>
              <a:t>个数，问是否存在可能的哈夫曼编码。</a:t>
            </a:r>
          </a:p>
        </p:txBody>
      </p:sp>
    </p:spTree>
    <p:extLst>
      <p:ext uri="{BB962C8B-B14F-4D97-AF65-F5344CB8AC3E}">
        <p14:creationId xmlns:p14="http://schemas.microsoft.com/office/powerpoint/2010/main" val="985240160"/>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{A1E5E63D-0D32-164E-8960-73C3495704D2}tf10001119</Template>
  <TotalTime>5870</TotalTime>
  <Words>2110</Words>
  <Application>Microsoft Macintosh PowerPoint</Application>
  <PresentationFormat>全屏显示(4:3)</PresentationFormat>
  <Paragraphs>271</Paragraphs>
  <Slides>65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65</vt:i4>
      </vt:variant>
    </vt:vector>
  </HeadingPairs>
  <TitlesOfParts>
    <vt:vector size="70" baseType="lpstr">
      <vt:lpstr>Arial</vt:lpstr>
      <vt:lpstr>Calibri</vt:lpstr>
      <vt:lpstr>Gill Sans MT</vt:lpstr>
      <vt:lpstr>Tahoma</vt:lpstr>
      <vt:lpstr>画廊</vt:lpstr>
      <vt:lpstr>构造题选讲</vt:lpstr>
      <vt:lpstr>Trivial</vt:lpstr>
      <vt:lpstr>Ural1979:Resources Distribution</vt:lpstr>
      <vt:lpstr>Solution</vt:lpstr>
      <vt:lpstr>Very Easy</vt:lpstr>
      <vt:lpstr>CF226D:The table</vt:lpstr>
      <vt:lpstr>Solution</vt:lpstr>
      <vt:lpstr>Solution</vt:lpstr>
      <vt:lpstr>Andrew Stankevich Contest 44: H. Huffman Codes</vt:lpstr>
      <vt:lpstr>Solution</vt:lpstr>
      <vt:lpstr>CF209C: Trails and Glades</vt:lpstr>
      <vt:lpstr>Solution</vt:lpstr>
      <vt:lpstr>Easy</vt:lpstr>
      <vt:lpstr>ZOJ3823: Excavator Contest</vt:lpstr>
      <vt:lpstr>Solution</vt:lpstr>
      <vt:lpstr>Solution</vt:lpstr>
      <vt:lpstr>Solution</vt:lpstr>
      <vt:lpstr>Solution</vt:lpstr>
      <vt:lpstr>Solution</vt:lpstr>
      <vt:lpstr>Solution</vt:lpstr>
      <vt:lpstr>Latvia U Contest14: G. Mosaic</vt:lpstr>
      <vt:lpstr>Solution</vt:lpstr>
      <vt:lpstr>Solution</vt:lpstr>
      <vt:lpstr>Solution</vt:lpstr>
      <vt:lpstr>Solution</vt:lpstr>
      <vt:lpstr>NEERC2013: K. Kids in a Friendly Class</vt:lpstr>
      <vt:lpstr>Solution</vt:lpstr>
      <vt:lpstr>Wrong Solution</vt:lpstr>
      <vt:lpstr>Solution</vt:lpstr>
      <vt:lpstr>Not hard</vt:lpstr>
      <vt:lpstr>Udmurt SU + Izhevsk STU contest: J. Cranes</vt:lpstr>
      <vt:lpstr>Trivial?</vt:lpstr>
      <vt:lpstr>Level 0</vt:lpstr>
      <vt:lpstr>Level 1</vt:lpstr>
      <vt:lpstr>Level 2</vt:lpstr>
      <vt:lpstr>Level 3</vt:lpstr>
      <vt:lpstr>Level 4</vt:lpstr>
      <vt:lpstr>Level 5</vt:lpstr>
      <vt:lpstr>更复杂的情况？</vt:lpstr>
      <vt:lpstr>Solution</vt:lpstr>
      <vt:lpstr>Prove</vt:lpstr>
      <vt:lpstr>Ufa SATU + Bucharest U Contest: J. Reverse Sort</vt:lpstr>
      <vt:lpstr>Solution</vt:lpstr>
      <vt:lpstr>Solution</vt:lpstr>
      <vt:lpstr>Solution</vt:lpstr>
      <vt:lpstr>Solution</vt:lpstr>
      <vt:lpstr>Solution</vt:lpstr>
      <vt:lpstr>Not very  Hard</vt:lpstr>
      <vt:lpstr>Andrew Stankevich Contest 42: C. Comparator Networks</vt:lpstr>
      <vt:lpstr>Andrew Stankevich Contest 42: C. Comparator Networks</vt:lpstr>
      <vt:lpstr>Solution</vt:lpstr>
      <vt:lpstr>Solution</vt:lpstr>
      <vt:lpstr>CodeChef DEC14: Divide or die</vt:lpstr>
      <vt:lpstr>Solution</vt:lpstr>
      <vt:lpstr>Solution</vt:lpstr>
      <vt:lpstr>Solution</vt:lpstr>
      <vt:lpstr>Solution</vt:lpstr>
      <vt:lpstr>World Finals 2014: A. Baggage</vt:lpstr>
      <vt:lpstr>Solution</vt:lpstr>
      <vt:lpstr>Solution</vt:lpstr>
      <vt:lpstr>Solution</vt:lpstr>
      <vt:lpstr>Solution</vt:lpstr>
      <vt:lpstr>Solution</vt:lpstr>
      <vt:lpstr>Solution</vt:lpstr>
      <vt:lpstr>Solution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构造题选讲</dc:title>
  <dc:creator>Robbin Ni</dc:creator>
  <cp:lastModifiedBy>吴 瑾昭</cp:lastModifiedBy>
  <cp:revision>180</cp:revision>
  <cp:lastPrinted>2019-03-01T13:51:53Z</cp:lastPrinted>
  <dcterms:created xsi:type="dcterms:W3CDTF">2015-01-27T19:11:36Z</dcterms:created>
  <dcterms:modified xsi:type="dcterms:W3CDTF">2019-03-02T00:08:27Z</dcterms:modified>
</cp:coreProperties>
</file>