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Robo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41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obotoLight-bold.fntdata"/><Relationship Id="rId38" Type="http://schemas.openxmlformats.org/officeDocument/2006/relationships/font" Target="fonts/RobotoLigh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Shape 10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381000" y="3162300"/>
            <a:ext cx="112386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381000" y="5395411"/>
            <a:ext cx="5268688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381000" y="5101270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139" r="149" t="0"/>
          <a:stretch/>
        </p:blipFill>
        <p:spPr>
          <a:xfrm>
            <a:off x="7777497" y="-1"/>
            <a:ext cx="4414503" cy="358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1679" y="5436827"/>
            <a:ext cx="2574389" cy="65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ultiple Speakers w/Twitter">
  <p:cSld name="Multiple Speakers w/Twitt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3" type="body"/>
          </p:nvPr>
        </p:nvSpPr>
        <p:spPr>
          <a:xfrm>
            <a:off x="1939332" y="2033332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1708220" y="2028147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4" type="body"/>
          </p:nvPr>
        </p:nvSpPr>
        <p:spPr>
          <a:xfrm>
            <a:off x="1939332" y="3360343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8" name="Shape 88"/>
          <p:cNvCxnSpPr/>
          <p:nvPr/>
        </p:nvCxnSpPr>
        <p:spPr>
          <a:xfrm>
            <a:off x="1708220" y="3355158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>
            <p:ph idx="5" type="body"/>
          </p:nvPr>
        </p:nvSpPr>
        <p:spPr>
          <a:xfrm>
            <a:off x="1939332" y="4685996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1708220" y="4680811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6" type="body"/>
          </p:nvPr>
        </p:nvSpPr>
        <p:spPr>
          <a:xfrm>
            <a:off x="7844832" y="2033332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2" name="Shape 92"/>
          <p:cNvCxnSpPr/>
          <p:nvPr/>
        </p:nvCxnSpPr>
        <p:spPr>
          <a:xfrm>
            <a:off x="7613720" y="2028147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7" type="body"/>
          </p:nvPr>
        </p:nvSpPr>
        <p:spPr>
          <a:xfrm>
            <a:off x="7844832" y="3360343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4" name="Shape 94"/>
          <p:cNvCxnSpPr/>
          <p:nvPr/>
        </p:nvCxnSpPr>
        <p:spPr>
          <a:xfrm>
            <a:off x="7613720" y="3355158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Shape 95"/>
          <p:cNvSpPr txBox="1"/>
          <p:nvPr>
            <p:ph idx="8" type="body"/>
          </p:nvPr>
        </p:nvSpPr>
        <p:spPr>
          <a:xfrm>
            <a:off x="7844832" y="4685996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7613720" y="4680811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9" type="body"/>
          </p:nvPr>
        </p:nvSpPr>
        <p:spPr>
          <a:xfrm>
            <a:off x="1939331" y="2445358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3" type="body"/>
          </p:nvPr>
        </p:nvSpPr>
        <p:spPr>
          <a:xfrm>
            <a:off x="1939331" y="2936951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4" type="body"/>
          </p:nvPr>
        </p:nvSpPr>
        <p:spPr>
          <a:xfrm>
            <a:off x="1939331" y="2652579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5" type="body"/>
          </p:nvPr>
        </p:nvSpPr>
        <p:spPr>
          <a:xfrm>
            <a:off x="7844832" y="2445358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6" type="body"/>
          </p:nvPr>
        </p:nvSpPr>
        <p:spPr>
          <a:xfrm>
            <a:off x="7844832" y="2936951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7" type="body"/>
          </p:nvPr>
        </p:nvSpPr>
        <p:spPr>
          <a:xfrm>
            <a:off x="7844832" y="2652579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8" type="body"/>
          </p:nvPr>
        </p:nvSpPr>
        <p:spPr>
          <a:xfrm>
            <a:off x="1939331" y="3774131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9" type="body"/>
          </p:nvPr>
        </p:nvSpPr>
        <p:spPr>
          <a:xfrm>
            <a:off x="1939331" y="4265724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0" type="body"/>
          </p:nvPr>
        </p:nvSpPr>
        <p:spPr>
          <a:xfrm>
            <a:off x="1939331" y="3981352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1" type="body"/>
          </p:nvPr>
        </p:nvSpPr>
        <p:spPr>
          <a:xfrm>
            <a:off x="7844832" y="3774131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2" type="body"/>
          </p:nvPr>
        </p:nvSpPr>
        <p:spPr>
          <a:xfrm>
            <a:off x="7844832" y="4265724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3" type="body"/>
          </p:nvPr>
        </p:nvSpPr>
        <p:spPr>
          <a:xfrm>
            <a:off x="7844832" y="3981352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4" type="body"/>
          </p:nvPr>
        </p:nvSpPr>
        <p:spPr>
          <a:xfrm>
            <a:off x="1939331" y="5097326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5" type="body"/>
          </p:nvPr>
        </p:nvSpPr>
        <p:spPr>
          <a:xfrm>
            <a:off x="1939331" y="5588919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6" type="body"/>
          </p:nvPr>
        </p:nvSpPr>
        <p:spPr>
          <a:xfrm>
            <a:off x="1939331" y="5304547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7" type="body"/>
          </p:nvPr>
        </p:nvSpPr>
        <p:spPr>
          <a:xfrm>
            <a:off x="7844832" y="5097326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8" type="body"/>
          </p:nvPr>
        </p:nvSpPr>
        <p:spPr>
          <a:xfrm>
            <a:off x="7844832" y="5588919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9" type="body"/>
          </p:nvPr>
        </p:nvSpPr>
        <p:spPr>
          <a:xfrm>
            <a:off x="7844832" y="5304547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Chart A">
  <p:cSld name="Timeline Chart A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hape 116"/>
          <p:cNvCxnSpPr/>
          <p:nvPr/>
        </p:nvCxnSpPr>
        <p:spPr>
          <a:xfrm rot="10800000">
            <a:off x="2668561" y="4000500"/>
            <a:ext cx="0" cy="1213991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915412" y="2320042"/>
            <a:ext cx="0" cy="1383278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4421710" y="2320042"/>
            <a:ext cx="0" cy="1383278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19" name="Shape 119"/>
          <p:cNvCxnSpPr/>
          <p:nvPr/>
        </p:nvCxnSpPr>
        <p:spPr>
          <a:xfrm rot="10800000">
            <a:off x="6174859" y="4000500"/>
            <a:ext cx="0" cy="1213991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9681156" y="4000500"/>
            <a:ext cx="0" cy="1213991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7928008" y="2320042"/>
            <a:ext cx="0" cy="1383278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sp>
        <p:nvSpPr>
          <p:cNvPr id="122" name="Shape 122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0" y="3703320"/>
            <a:ext cx="947738" cy="297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06413" y="3703320"/>
            <a:ext cx="11304587" cy="2971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1026591" y="2085472"/>
            <a:ext cx="1866259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4" type="body"/>
          </p:nvPr>
        </p:nvSpPr>
        <p:spPr>
          <a:xfrm>
            <a:off x="1026591" y="2520595"/>
            <a:ext cx="1866259" cy="606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5" type="body"/>
          </p:nvPr>
        </p:nvSpPr>
        <p:spPr>
          <a:xfrm>
            <a:off x="2779740" y="4394508"/>
            <a:ext cx="1866259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6" type="body"/>
          </p:nvPr>
        </p:nvSpPr>
        <p:spPr>
          <a:xfrm>
            <a:off x="2779740" y="4829631"/>
            <a:ext cx="1866259" cy="606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7" type="body"/>
          </p:nvPr>
        </p:nvSpPr>
        <p:spPr>
          <a:xfrm>
            <a:off x="4532889" y="2085472"/>
            <a:ext cx="1866259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8" type="body"/>
          </p:nvPr>
        </p:nvSpPr>
        <p:spPr>
          <a:xfrm>
            <a:off x="4532889" y="2520595"/>
            <a:ext cx="1866259" cy="606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9" type="body"/>
          </p:nvPr>
        </p:nvSpPr>
        <p:spPr>
          <a:xfrm>
            <a:off x="6286038" y="4394508"/>
            <a:ext cx="1866259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3" type="body"/>
          </p:nvPr>
        </p:nvSpPr>
        <p:spPr>
          <a:xfrm>
            <a:off x="6286038" y="4829631"/>
            <a:ext cx="1866259" cy="606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4" type="body"/>
          </p:nvPr>
        </p:nvSpPr>
        <p:spPr>
          <a:xfrm>
            <a:off x="9792335" y="4394508"/>
            <a:ext cx="1866259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5" type="body"/>
          </p:nvPr>
        </p:nvSpPr>
        <p:spPr>
          <a:xfrm>
            <a:off x="9792335" y="4829631"/>
            <a:ext cx="1866259" cy="606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6" type="body"/>
          </p:nvPr>
        </p:nvSpPr>
        <p:spPr>
          <a:xfrm>
            <a:off x="8039187" y="2085472"/>
            <a:ext cx="1866259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7" type="body"/>
          </p:nvPr>
        </p:nvSpPr>
        <p:spPr>
          <a:xfrm>
            <a:off x="8039187" y="2520595"/>
            <a:ext cx="1866259" cy="606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/>
          <p:nvPr/>
        </p:nvSpPr>
        <p:spPr>
          <a:xfrm>
            <a:off x="829073" y="3765571"/>
            <a:ext cx="172678" cy="172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582222" y="3765571"/>
            <a:ext cx="172678" cy="172678"/>
          </a:xfrm>
          <a:prstGeom prst="ellipse">
            <a:avLst/>
          </a:prstGeom>
          <a:solidFill>
            <a:srgbClr val="6D7B8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340133" y="3770334"/>
            <a:ext cx="172678" cy="172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088521" y="3765571"/>
            <a:ext cx="172678" cy="172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41669" y="3765571"/>
            <a:ext cx="172678" cy="172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9594817" y="3765571"/>
            <a:ext cx="172678" cy="172678"/>
          </a:xfrm>
          <a:prstGeom prst="ellipse">
            <a:avLst/>
          </a:prstGeom>
          <a:solidFill>
            <a:srgbClr val="A5CE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Chart B">
  <p:cSld name="Timeline Chart B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80999" y="3756964"/>
            <a:ext cx="11430002" cy="172972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380997" y="425308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4" type="body"/>
          </p:nvPr>
        </p:nvSpPr>
        <p:spPr>
          <a:xfrm>
            <a:off x="380997" y="2193778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8" name="Shape 158"/>
          <p:cNvCxnSpPr/>
          <p:nvPr/>
        </p:nvCxnSpPr>
        <p:spPr>
          <a:xfrm rot="10800000">
            <a:off x="3692394" y="3983580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sp>
        <p:nvSpPr>
          <p:cNvPr id="159" name="Shape 159"/>
          <p:cNvSpPr txBox="1"/>
          <p:nvPr>
            <p:ph idx="5" type="body"/>
          </p:nvPr>
        </p:nvSpPr>
        <p:spPr>
          <a:xfrm>
            <a:off x="2784606" y="3056870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6" type="body"/>
          </p:nvPr>
        </p:nvSpPr>
        <p:spPr>
          <a:xfrm>
            <a:off x="2784606" y="4546433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7" type="body"/>
          </p:nvPr>
        </p:nvSpPr>
        <p:spPr>
          <a:xfrm>
            <a:off x="5188231" y="425308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8" type="body"/>
          </p:nvPr>
        </p:nvSpPr>
        <p:spPr>
          <a:xfrm>
            <a:off x="5188231" y="2193778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9" type="body"/>
          </p:nvPr>
        </p:nvSpPr>
        <p:spPr>
          <a:xfrm>
            <a:off x="9995443" y="425308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3" type="body"/>
          </p:nvPr>
        </p:nvSpPr>
        <p:spPr>
          <a:xfrm>
            <a:off x="9995443" y="2193778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5" name="Shape 165"/>
          <p:cNvCxnSpPr/>
          <p:nvPr/>
        </p:nvCxnSpPr>
        <p:spPr>
          <a:xfrm>
            <a:off x="6096009" y="330880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sp>
        <p:nvSpPr>
          <p:cNvPr id="166" name="Shape 166"/>
          <p:cNvSpPr txBox="1"/>
          <p:nvPr>
            <p:ph idx="14" type="body"/>
          </p:nvPr>
        </p:nvSpPr>
        <p:spPr>
          <a:xfrm>
            <a:off x="7591818" y="3056870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5" type="body"/>
          </p:nvPr>
        </p:nvSpPr>
        <p:spPr>
          <a:xfrm>
            <a:off x="7591818" y="4546433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8" name="Shape 168"/>
          <p:cNvCxnSpPr/>
          <p:nvPr/>
        </p:nvCxnSpPr>
        <p:spPr>
          <a:xfrm>
            <a:off x="10903221" y="330880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x="8499606" y="3983580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1288775" y="330880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sp>
        <p:nvSpPr>
          <p:cNvPr id="171" name="Shape 171"/>
          <p:cNvSpPr/>
          <p:nvPr/>
        </p:nvSpPr>
        <p:spPr>
          <a:xfrm flipH="1" rot="10800000">
            <a:off x="3519469" y="3670525"/>
            <a:ext cx="345850" cy="34585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618687" y="3769743"/>
            <a:ext cx="147414" cy="147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15850" y="3670525"/>
            <a:ext cx="345850" cy="3458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215068" y="3769743"/>
            <a:ext cx="147414" cy="147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923084" y="3670525"/>
            <a:ext cx="345850" cy="345850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022302" y="3769743"/>
            <a:ext cx="147414" cy="147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 flipH="1" rot="10800000">
            <a:off x="8326681" y="3670525"/>
            <a:ext cx="345850" cy="345850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8425899" y="3769743"/>
            <a:ext cx="147414" cy="147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0730296" y="3670525"/>
            <a:ext cx="345850" cy="345850"/>
          </a:xfrm>
          <a:prstGeom prst="ellipse">
            <a:avLst/>
          </a:prstGeom>
          <a:solidFill>
            <a:srgbClr val="A5CED3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0829514" y="3769743"/>
            <a:ext cx="147414" cy="147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Chart C">
  <p:cSld name="Timeline Chart C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hape 182"/>
          <p:cNvCxnSpPr/>
          <p:nvPr/>
        </p:nvCxnSpPr>
        <p:spPr>
          <a:xfrm>
            <a:off x="6096009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10903221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1288775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3692394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8499606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sp>
        <p:nvSpPr>
          <p:cNvPr id="187" name="Shape 187"/>
          <p:cNvSpPr/>
          <p:nvPr/>
        </p:nvSpPr>
        <p:spPr>
          <a:xfrm>
            <a:off x="9556747" y="3392060"/>
            <a:ext cx="2254249" cy="288700"/>
          </a:xfrm>
          <a:prstGeom prst="roundRect">
            <a:avLst>
              <a:gd fmla="val 50000" name="adj"/>
            </a:avLst>
          </a:prstGeom>
          <a:solidFill>
            <a:srgbClr val="A5CE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770374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3" type="body"/>
          </p:nvPr>
        </p:nvSpPr>
        <p:spPr>
          <a:xfrm>
            <a:off x="380997" y="394604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4" type="body"/>
          </p:nvPr>
        </p:nvSpPr>
        <p:spPr>
          <a:xfrm>
            <a:off x="380997" y="4474294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5" type="body"/>
          </p:nvPr>
        </p:nvSpPr>
        <p:spPr>
          <a:xfrm>
            <a:off x="2784606" y="3946049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6" type="body"/>
          </p:nvPr>
        </p:nvSpPr>
        <p:spPr>
          <a:xfrm>
            <a:off x="2784606" y="4474294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7" type="body"/>
          </p:nvPr>
        </p:nvSpPr>
        <p:spPr>
          <a:xfrm>
            <a:off x="5188231" y="394604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8" type="body"/>
          </p:nvPr>
        </p:nvSpPr>
        <p:spPr>
          <a:xfrm>
            <a:off x="5188231" y="4474294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9" type="body"/>
          </p:nvPr>
        </p:nvSpPr>
        <p:spPr>
          <a:xfrm>
            <a:off x="9995443" y="394604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3" type="body"/>
          </p:nvPr>
        </p:nvSpPr>
        <p:spPr>
          <a:xfrm>
            <a:off x="9995443" y="4474294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4" type="body"/>
          </p:nvPr>
        </p:nvSpPr>
        <p:spPr>
          <a:xfrm>
            <a:off x="7591818" y="3946049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5" type="body"/>
          </p:nvPr>
        </p:nvSpPr>
        <p:spPr>
          <a:xfrm>
            <a:off x="7591818" y="4474294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/>
          <p:nvPr/>
        </p:nvSpPr>
        <p:spPr>
          <a:xfrm>
            <a:off x="7179868" y="3392060"/>
            <a:ext cx="2666202" cy="288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366750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776281" y="3392060"/>
            <a:ext cx="2666202" cy="288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963144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372656" y="3392060"/>
            <a:ext cx="2666202" cy="288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56430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80997" y="3392060"/>
            <a:ext cx="2254200" cy="28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antt Chart">
  <p:cSld name="Gantt Char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556747" y="3114937"/>
            <a:ext cx="2254249" cy="363856"/>
          </a:xfrm>
          <a:prstGeom prst="roundRect">
            <a:avLst>
              <a:gd fmla="val 50000" name="adj"/>
            </a:avLst>
          </a:prstGeom>
          <a:solidFill>
            <a:srgbClr val="A5CE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idx="3" type="body"/>
          </p:nvPr>
        </p:nvSpPr>
        <p:spPr>
          <a:xfrm>
            <a:off x="600345" y="4404660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4" type="body"/>
          </p:nvPr>
        </p:nvSpPr>
        <p:spPr>
          <a:xfrm>
            <a:off x="2894273" y="3820049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5" type="body"/>
          </p:nvPr>
        </p:nvSpPr>
        <p:spPr>
          <a:xfrm>
            <a:off x="5188221" y="3235438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6" type="body"/>
          </p:nvPr>
        </p:nvSpPr>
        <p:spPr>
          <a:xfrm>
            <a:off x="9776093" y="2066216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7" type="body"/>
          </p:nvPr>
        </p:nvSpPr>
        <p:spPr>
          <a:xfrm>
            <a:off x="7482149" y="2650827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7262811" y="3699548"/>
            <a:ext cx="2254252" cy="363856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968873" y="4284159"/>
            <a:ext cx="2254252" cy="363856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674935" y="4868770"/>
            <a:ext cx="2254252" cy="363856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80997" y="5453381"/>
            <a:ext cx="2254252" cy="363856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>
            <p:ph idx="8" type="body"/>
          </p:nvPr>
        </p:nvSpPr>
        <p:spPr>
          <a:xfrm>
            <a:off x="9974266" y="3173170"/>
            <a:ext cx="1419212" cy="247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9" type="body"/>
          </p:nvPr>
        </p:nvSpPr>
        <p:spPr>
          <a:xfrm>
            <a:off x="798518" y="5511614"/>
            <a:ext cx="1419212" cy="247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3" type="body"/>
          </p:nvPr>
        </p:nvSpPr>
        <p:spPr>
          <a:xfrm>
            <a:off x="3092449" y="4927003"/>
            <a:ext cx="1419226" cy="247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4" type="body"/>
          </p:nvPr>
        </p:nvSpPr>
        <p:spPr>
          <a:xfrm>
            <a:off x="5386394" y="4342392"/>
            <a:ext cx="1419212" cy="247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5" type="body"/>
          </p:nvPr>
        </p:nvSpPr>
        <p:spPr>
          <a:xfrm>
            <a:off x="7680325" y="3757781"/>
            <a:ext cx="1419226" cy="247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Example A">
  <p:cSld name="Code Example A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1492257"/>
            <a:ext cx="12192000" cy="53657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81000" y="1879600"/>
            <a:ext cx="11429999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Shape 238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Example B">
  <p:cSld name="Code Example B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298825" y="688746"/>
            <a:ext cx="5756275" cy="51786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972300" y="1031646"/>
            <a:ext cx="4838699" cy="44928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idx="3" type="body"/>
          </p:nvPr>
        </p:nvSpPr>
        <p:spPr>
          <a:xfrm>
            <a:off x="3619500" y="1031647"/>
            <a:ext cx="2997200" cy="4492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4" type="body"/>
          </p:nvPr>
        </p:nvSpPr>
        <p:spPr>
          <a:xfrm>
            <a:off x="7251700" y="1358900"/>
            <a:ext cx="4279898" cy="3838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s">
  <p:cSld name="Logos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Step Cycle">
  <p:cSld name="Four Step Cycl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Shape 258"/>
          <p:cNvCxnSpPr/>
          <p:nvPr/>
        </p:nvCxnSpPr>
        <p:spPr>
          <a:xfrm rot="10800000">
            <a:off x="3298825" y="2855663"/>
            <a:ext cx="2137462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cxnSp>
        <p:nvCxnSpPr>
          <p:cNvPr id="259" name="Shape 259"/>
          <p:cNvCxnSpPr/>
          <p:nvPr/>
        </p:nvCxnSpPr>
        <p:spPr>
          <a:xfrm>
            <a:off x="7982714" y="1143000"/>
            <a:ext cx="2761486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cxnSp>
        <p:nvCxnSpPr>
          <p:cNvPr id="260" name="Shape 260"/>
          <p:cNvCxnSpPr/>
          <p:nvPr/>
        </p:nvCxnSpPr>
        <p:spPr>
          <a:xfrm>
            <a:off x="9673538" y="2855663"/>
            <a:ext cx="2137462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sp>
        <p:nvSpPr>
          <p:cNvPr id="261" name="Shape 261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6120564" y="1799771"/>
            <a:ext cx="2868696" cy="2868696"/>
          </a:xfrm>
          <a:prstGeom prst="arc">
            <a:avLst>
              <a:gd fmla="val 16200000" name="adj1"/>
              <a:gd fmla="val 13790846" name="adj2"/>
            </a:avLst>
          </a:prstGeom>
          <a:noFill/>
          <a:ln cap="rnd" cmpd="sng" w="50800">
            <a:solidFill>
              <a:srgbClr val="B0B8C0"/>
            </a:solidFill>
            <a:prstDash val="dot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6870174" y="993738"/>
            <a:ext cx="1369476" cy="1369476"/>
          </a:xfrm>
          <a:custGeom>
            <a:pathLst>
              <a:path extrusionOk="0" h="120000" w="120000">
                <a:moveTo>
                  <a:pt x="0" y="59999"/>
                </a:moveTo>
                <a:cubicBezTo>
                  <a:pt x="0" y="26862"/>
                  <a:pt x="26862" y="0"/>
                  <a:pt x="59999" y="0"/>
                </a:cubicBezTo>
                <a:cubicBezTo>
                  <a:pt x="93137" y="0"/>
                  <a:pt x="119999" y="26862"/>
                  <a:pt x="119999" y="59999"/>
                </a:cubicBezTo>
                <a:cubicBezTo>
                  <a:pt x="119999" y="93137"/>
                  <a:pt x="93137" y="119999"/>
                  <a:pt x="59999" y="119999"/>
                </a:cubicBezTo>
                <a:cubicBezTo>
                  <a:pt x="26862" y="119999"/>
                  <a:pt x="0" y="93137"/>
                  <a:pt x="0" y="59999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0675" lIns="260675" spcFirstLastPara="1" rIns="260675" wrap="square" tIns="260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8425818" y="2549381"/>
            <a:ext cx="1369476" cy="1369476"/>
          </a:xfrm>
          <a:custGeom>
            <a:pathLst>
              <a:path extrusionOk="0" h="120000" w="120000">
                <a:moveTo>
                  <a:pt x="0" y="59999"/>
                </a:moveTo>
                <a:cubicBezTo>
                  <a:pt x="0" y="26862"/>
                  <a:pt x="26862" y="0"/>
                  <a:pt x="59999" y="0"/>
                </a:cubicBezTo>
                <a:cubicBezTo>
                  <a:pt x="93137" y="0"/>
                  <a:pt x="119999" y="26862"/>
                  <a:pt x="119999" y="59999"/>
                </a:cubicBezTo>
                <a:cubicBezTo>
                  <a:pt x="119999" y="93137"/>
                  <a:pt x="93137" y="119999"/>
                  <a:pt x="59999" y="119999"/>
                </a:cubicBezTo>
                <a:cubicBezTo>
                  <a:pt x="26862" y="119999"/>
                  <a:pt x="0" y="93137"/>
                  <a:pt x="0" y="59999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0675" lIns="260675" spcFirstLastPara="1" rIns="260675" wrap="square" tIns="260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870174" y="4105025"/>
            <a:ext cx="1369476" cy="1369476"/>
          </a:xfrm>
          <a:custGeom>
            <a:pathLst>
              <a:path extrusionOk="0" h="120000" w="120000">
                <a:moveTo>
                  <a:pt x="0" y="59999"/>
                </a:moveTo>
                <a:cubicBezTo>
                  <a:pt x="0" y="26862"/>
                  <a:pt x="26862" y="0"/>
                  <a:pt x="59999" y="0"/>
                </a:cubicBezTo>
                <a:cubicBezTo>
                  <a:pt x="93137" y="0"/>
                  <a:pt x="119999" y="26862"/>
                  <a:pt x="119999" y="59999"/>
                </a:cubicBezTo>
                <a:cubicBezTo>
                  <a:pt x="119999" y="93137"/>
                  <a:pt x="93137" y="119999"/>
                  <a:pt x="59999" y="119999"/>
                </a:cubicBezTo>
                <a:cubicBezTo>
                  <a:pt x="26862" y="119999"/>
                  <a:pt x="0" y="93137"/>
                  <a:pt x="0" y="59999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0675" lIns="260675" spcFirstLastPara="1" rIns="260675" wrap="square" tIns="260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314531" y="2549381"/>
            <a:ext cx="1369476" cy="1369476"/>
          </a:xfrm>
          <a:custGeom>
            <a:pathLst>
              <a:path extrusionOk="0" h="120000" w="120000">
                <a:moveTo>
                  <a:pt x="0" y="59999"/>
                </a:moveTo>
                <a:cubicBezTo>
                  <a:pt x="0" y="26862"/>
                  <a:pt x="26862" y="0"/>
                  <a:pt x="59999" y="0"/>
                </a:cubicBezTo>
                <a:cubicBezTo>
                  <a:pt x="93137" y="0"/>
                  <a:pt x="119999" y="26862"/>
                  <a:pt x="119999" y="59999"/>
                </a:cubicBezTo>
                <a:cubicBezTo>
                  <a:pt x="119999" y="93137"/>
                  <a:pt x="93137" y="119999"/>
                  <a:pt x="59999" y="119999"/>
                </a:cubicBezTo>
                <a:cubicBezTo>
                  <a:pt x="26862" y="119999"/>
                  <a:pt x="0" y="93137"/>
                  <a:pt x="0" y="59999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60675" lIns="260675" spcFirstLastPara="1" rIns="260675" wrap="square" tIns="260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3" type="body"/>
          </p:nvPr>
        </p:nvSpPr>
        <p:spPr>
          <a:xfrm>
            <a:off x="8778241" y="1275403"/>
            <a:ext cx="1965959" cy="806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4" type="body"/>
          </p:nvPr>
        </p:nvSpPr>
        <p:spPr>
          <a:xfrm>
            <a:off x="9921240" y="2984191"/>
            <a:ext cx="1889760" cy="8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5" type="body"/>
          </p:nvPr>
        </p:nvSpPr>
        <p:spPr>
          <a:xfrm>
            <a:off x="4493788" y="4787132"/>
            <a:ext cx="1965959" cy="806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6" type="body"/>
          </p:nvPr>
        </p:nvSpPr>
        <p:spPr>
          <a:xfrm flipH="1">
            <a:off x="3298825" y="2984191"/>
            <a:ext cx="1889760" cy="8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76" name="Shape 276"/>
          <p:cNvCxnSpPr/>
          <p:nvPr/>
        </p:nvCxnSpPr>
        <p:spPr>
          <a:xfrm rot="10800000">
            <a:off x="4493788" y="4668411"/>
            <a:ext cx="2376386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ve Step Cycle">
  <p:cSld name="Five Step Cyc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6120564" y="1883244"/>
            <a:ext cx="2868696" cy="2868696"/>
          </a:xfrm>
          <a:prstGeom prst="arc">
            <a:avLst>
              <a:gd fmla="val 16200000" name="adj1"/>
              <a:gd fmla="val 14240902" name="adj2"/>
            </a:avLst>
          </a:prstGeom>
          <a:noFill/>
          <a:ln cap="rnd" cmpd="sng" w="50800">
            <a:solidFill>
              <a:srgbClr val="B0B8C0"/>
            </a:solidFill>
            <a:prstDash val="dot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Shape 282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6940290" y="1150465"/>
            <a:ext cx="1229244" cy="1229242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5975" lIns="235975" spcFirstLastPara="1" rIns="235975" wrap="square" tIns="2359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sz="3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453394" y="2249799"/>
            <a:ext cx="1229244" cy="1229242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5975" lIns="235975" spcFirstLastPara="1" rIns="235975" wrap="square" tIns="2359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sz="3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875440" y="4028558"/>
            <a:ext cx="1229244" cy="1229242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5975" lIns="235975" spcFirstLastPara="1" rIns="235975" wrap="square" tIns="2359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sz="3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005141" y="4028558"/>
            <a:ext cx="1229244" cy="1229242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5975" lIns="235975" spcFirstLastPara="1" rIns="235975" wrap="square" tIns="2359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sz="3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427187" y="2249799"/>
            <a:ext cx="1229244" cy="1229242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lose/>
              </a:path>
            </a:pathLst>
          </a:custGeom>
          <a:solidFill>
            <a:schemeClr val="lt1"/>
          </a:solidFill>
          <a:ln cap="flat" cmpd="sng" w="31750">
            <a:solidFill>
              <a:srgbClr val="A5CE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5975" lIns="235975" spcFirstLastPara="1" rIns="235975" wrap="square" tIns="2359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sz="3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Shape 290"/>
          <p:cNvCxnSpPr/>
          <p:nvPr/>
        </p:nvCxnSpPr>
        <p:spPr>
          <a:xfrm>
            <a:off x="7982714" y="1290798"/>
            <a:ext cx="3399661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sp>
        <p:nvSpPr>
          <p:cNvPr id="291" name="Shape 291"/>
          <p:cNvSpPr txBox="1"/>
          <p:nvPr>
            <p:ph idx="3" type="body"/>
          </p:nvPr>
        </p:nvSpPr>
        <p:spPr>
          <a:xfrm>
            <a:off x="8778241" y="1423201"/>
            <a:ext cx="2604134" cy="45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2" name="Shape 292"/>
          <p:cNvCxnSpPr/>
          <p:nvPr/>
        </p:nvCxnSpPr>
        <p:spPr>
          <a:xfrm>
            <a:off x="9563100" y="2503677"/>
            <a:ext cx="2247899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sp>
        <p:nvSpPr>
          <p:cNvPr id="293" name="Shape 293"/>
          <p:cNvSpPr txBox="1"/>
          <p:nvPr>
            <p:ph idx="4" type="body"/>
          </p:nvPr>
        </p:nvSpPr>
        <p:spPr>
          <a:xfrm>
            <a:off x="9858375" y="2636080"/>
            <a:ext cx="1952624" cy="45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4" name="Shape 294"/>
          <p:cNvCxnSpPr/>
          <p:nvPr/>
        </p:nvCxnSpPr>
        <p:spPr>
          <a:xfrm>
            <a:off x="8989260" y="4310701"/>
            <a:ext cx="2593679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sp>
        <p:nvSpPr>
          <p:cNvPr id="295" name="Shape 295"/>
          <p:cNvSpPr txBox="1"/>
          <p:nvPr>
            <p:ph idx="5" type="body"/>
          </p:nvPr>
        </p:nvSpPr>
        <p:spPr>
          <a:xfrm>
            <a:off x="9630315" y="4443104"/>
            <a:ext cx="1952624" cy="45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6" name="Shape 296"/>
          <p:cNvCxnSpPr/>
          <p:nvPr/>
        </p:nvCxnSpPr>
        <p:spPr>
          <a:xfrm rot="10800000">
            <a:off x="3278356" y="2503677"/>
            <a:ext cx="2247899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sp>
        <p:nvSpPr>
          <p:cNvPr id="297" name="Shape 297"/>
          <p:cNvSpPr txBox="1"/>
          <p:nvPr>
            <p:ph idx="6" type="body"/>
          </p:nvPr>
        </p:nvSpPr>
        <p:spPr>
          <a:xfrm flipH="1">
            <a:off x="3278356" y="2636080"/>
            <a:ext cx="1952624" cy="45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8" name="Shape 298"/>
          <p:cNvCxnSpPr/>
          <p:nvPr/>
        </p:nvCxnSpPr>
        <p:spPr>
          <a:xfrm rot="10800000">
            <a:off x="3477758" y="4310701"/>
            <a:ext cx="2593679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oval"/>
          </a:ln>
        </p:spPr>
      </p:cxnSp>
      <p:sp>
        <p:nvSpPr>
          <p:cNvPr id="299" name="Shape 299"/>
          <p:cNvSpPr txBox="1"/>
          <p:nvPr>
            <p:ph idx="7" type="body"/>
          </p:nvPr>
        </p:nvSpPr>
        <p:spPr>
          <a:xfrm flipH="1">
            <a:off x="3477758" y="4443104"/>
            <a:ext cx="1952624" cy="45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/Photo" showMasterSp="0">
  <p:cSld name="Title w/Phot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18736" l="449" r="449" t="1982"/>
          <a:stretch/>
        </p:blipFill>
        <p:spPr>
          <a:xfrm>
            <a:off x="381000" y="381000"/>
            <a:ext cx="11430000" cy="609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381000" y="381000"/>
            <a:ext cx="11430000" cy="60960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27294" y="1437200"/>
            <a:ext cx="80628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827312" y="3670299"/>
            <a:ext cx="5268688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827312" y="3376158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971" y="5433869"/>
            <a:ext cx="2586097" cy="65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/Picture">
  <p:cSld name="Quote w/Picture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Shape 304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>
            <p:ph idx="3" type="body"/>
          </p:nvPr>
        </p:nvSpPr>
        <p:spPr>
          <a:xfrm>
            <a:off x="7256563" y="5275326"/>
            <a:ext cx="4046437" cy="234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4" type="body"/>
          </p:nvPr>
        </p:nvSpPr>
        <p:spPr>
          <a:xfrm>
            <a:off x="7256563" y="3251200"/>
            <a:ext cx="4046437" cy="1842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/Color">
  <p:cSld name="Quote w/Colo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519" y="1578456"/>
            <a:ext cx="4470399" cy="28726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363938" y="2137709"/>
            <a:ext cx="6960543" cy="29962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Shape 31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 rot="10800000">
            <a:off x="4758280" y="1829129"/>
            <a:ext cx="995463" cy="820360"/>
          </a:xfrm>
          <a:custGeom>
            <a:pathLst>
              <a:path extrusionOk="0" h="120000" w="120000">
                <a:moveTo>
                  <a:pt x="120000" y="60209"/>
                </a:moveTo>
                <a:cubicBezTo>
                  <a:pt x="120000" y="0"/>
                  <a:pt x="120000" y="0"/>
                  <a:pt x="120000" y="0"/>
                </a:cubicBezTo>
                <a:cubicBezTo>
                  <a:pt x="70487" y="0"/>
                  <a:pt x="70487" y="0"/>
                  <a:pt x="70487" y="0"/>
                </a:cubicBezTo>
                <a:cubicBezTo>
                  <a:pt x="70487" y="60209"/>
                  <a:pt x="70487" y="60209"/>
                  <a:pt x="70487" y="60209"/>
                </a:cubicBezTo>
                <a:cubicBezTo>
                  <a:pt x="98681" y="60209"/>
                  <a:pt x="98681" y="60209"/>
                  <a:pt x="98681" y="60209"/>
                </a:cubicBezTo>
                <a:cubicBezTo>
                  <a:pt x="98681" y="79024"/>
                  <a:pt x="86303" y="94494"/>
                  <a:pt x="70487" y="94494"/>
                </a:cubicBezTo>
                <a:cubicBezTo>
                  <a:pt x="70487" y="120000"/>
                  <a:pt x="70487" y="120000"/>
                  <a:pt x="70487" y="120000"/>
                </a:cubicBezTo>
                <a:cubicBezTo>
                  <a:pt x="97994" y="120000"/>
                  <a:pt x="120000" y="93240"/>
                  <a:pt x="120000" y="60209"/>
                </a:cubicBezTo>
                <a:close/>
                <a:moveTo>
                  <a:pt x="0" y="94494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27507" y="120000"/>
                  <a:pt x="49512" y="93240"/>
                  <a:pt x="49512" y="60209"/>
                </a:cubicBezTo>
                <a:cubicBezTo>
                  <a:pt x="49512" y="0"/>
                  <a:pt x="49512" y="0"/>
                  <a:pt x="495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209"/>
                  <a:pt x="0" y="60209"/>
                  <a:pt x="0" y="60209"/>
                </a:cubicBezTo>
                <a:cubicBezTo>
                  <a:pt x="28194" y="60209"/>
                  <a:pt x="28194" y="60209"/>
                  <a:pt x="28194" y="60209"/>
                </a:cubicBezTo>
                <a:cubicBezTo>
                  <a:pt x="28194" y="79024"/>
                  <a:pt x="15816" y="94494"/>
                  <a:pt x="0" y="944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idx="3" type="body"/>
          </p:nvPr>
        </p:nvSpPr>
        <p:spPr>
          <a:xfrm>
            <a:off x="6148085" y="2517804"/>
            <a:ext cx="4829478" cy="1842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Shape 320"/>
          <p:cNvSpPr txBox="1"/>
          <p:nvPr>
            <p:ph idx="4" type="body"/>
          </p:nvPr>
        </p:nvSpPr>
        <p:spPr>
          <a:xfrm>
            <a:off x="6148085" y="4541930"/>
            <a:ext cx="4829478" cy="234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Shape 324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Shape 32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 rot="10800000">
            <a:off x="3762493" y="1309360"/>
            <a:ext cx="995463" cy="820360"/>
          </a:xfrm>
          <a:custGeom>
            <a:pathLst>
              <a:path extrusionOk="0" h="120000" w="120000">
                <a:moveTo>
                  <a:pt x="120000" y="60209"/>
                </a:moveTo>
                <a:cubicBezTo>
                  <a:pt x="120000" y="0"/>
                  <a:pt x="120000" y="0"/>
                  <a:pt x="120000" y="0"/>
                </a:cubicBezTo>
                <a:cubicBezTo>
                  <a:pt x="70487" y="0"/>
                  <a:pt x="70487" y="0"/>
                  <a:pt x="70487" y="0"/>
                </a:cubicBezTo>
                <a:cubicBezTo>
                  <a:pt x="70487" y="60209"/>
                  <a:pt x="70487" y="60209"/>
                  <a:pt x="70487" y="60209"/>
                </a:cubicBezTo>
                <a:cubicBezTo>
                  <a:pt x="98681" y="60209"/>
                  <a:pt x="98681" y="60209"/>
                  <a:pt x="98681" y="60209"/>
                </a:cubicBezTo>
                <a:cubicBezTo>
                  <a:pt x="98681" y="79024"/>
                  <a:pt x="86303" y="94494"/>
                  <a:pt x="70487" y="94494"/>
                </a:cubicBezTo>
                <a:cubicBezTo>
                  <a:pt x="70487" y="120000"/>
                  <a:pt x="70487" y="120000"/>
                  <a:pt x="70487" y="120000"/>
                </a:cubicBezTo>
                <a:cubicBezTo>
                  <a:pt x="97994" y="120000"/>
                  <a:pt x="120000" y="93240"/>
                  <a:pt x="120000" y="60209"/>
                </a:cubicBezTo>
                <a:close/>
                <a:moveTo>
                  <a:pt x="0" y="94494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27507" y="120000"/>
                  <a:pt x="49512" y="93240"/>
                  <a:pt x="49512" y="60209"/>
                </a:cubicBezTo>
                <a:cubicBezTo>
                  <a:pt x="49512" y="0"/>
                  <a:pt x="49512" y="0"/>
                  <a:pt x="495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209"/>
                  <a:pt x="0" y="60209"/>
                  <a:pt x="0" y="60209"/>
                </a:cubicBezTo>
                <a:cubicBezTo>
                  <a:pt x="28194" y="60209"/>
                  <a:pt x="28194" y="60209"/>
                  <a:pt x="28194" y="60209"/>
                </a:cubicBezTo>
                <a:cubicBezTo>
                  <a:pt x="28194" y="79024"/>
                  <a:pt x="15816" y="94494"/>
                  <a:pt x="0" y="944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>
            <p:ph idx="3" type="body"/>
          </p:nvPr>
        </p:nvSpPr>
        <p:spPr>
          <a:xfrm>
            <a:off x="3761335" y="2365828"/>
            <a:ext cx="4525362" cy="18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Shape 330"/>
          <p:cNvSpPr txBox="1"/>
          <p:nvPr>
            <p:ph idx="4" type="body"/>
          </p:nvPr>
        </p:nvSpPr>
        <p:spPr>
          <a:xfrm>
            <a:off x="3761335" y="4589435"/>
            <a:ext cx="4525362" cy="234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hart">
  <p:cSld name="Blank Char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Shape 33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>
            <p:ph idx="3" type="body"/>
          </p:nvPr>
        </p:nvSpPr>
        <p:spPr>
          <a:xfrm>
            <a:off x="5213352" y="1850668"/>
            <a:ext cx="194309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8" name="Shape 338"/>
          <p:cNvGrpSpPr/>
          <p:nvPr/>
        </p:nvGrpSpPr>
        <p:grpSpPr>
          <a:xfrm>
            <a:off x="3336927" y="820054"/>
            <a:ext cx="8435973" cy="4978400"/>
            <a:chOff x="5159502" y="728084"/>
            <a:chExt cx="4666997" cy="4666997"/>
          </a:xfrm>
        </p:grpSpPr>
        <p:cxnSp>
          <p:nvCxnSpPr>
            <p:cNvPr id="339" name="Shape 339"/>
            <p:cNvCxnSpPr/>
            <p:nvPr/>
          </p:nvCxnSpPr>
          <p:spPr>
            <a:xfrm>
              <a:off x="7493000" y="728084"/>
              <a:ext cx="0" cy="4666997"/>
            </a:xfrm>
            <a:prstGeom prst="straightConnector1">
              <a:avLst/>
            </a:prstGeom>
            <a:noFill/>
            <a:ln cap="flat" cmpd="sng" w="1587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7493000" y="728084"/>
              <a:ext cx="0" cy="4666997"/>
            </a:xfrm>
            <a:prstGeom prst="straightConnector1">
              <a:avLst/>
            </a:prstGeom>
            <a:noFill/>
            <a:ln cap="flat" cmpd="sng" w="1587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1" name="Shape 341"/>
          <p:cNvSpPr txBox="1"/>
          <p:nvPr>
            <p:ph idx="4" type="body"/>
          </p:nvPr>
        </p:nvSpPr>
        <p:spPr>
          <a:xfrm>
            <a:off x="9430551" y="1850668"/>
            <a:ext cx="194309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5" type="body"/>
          </p:nvPr>
        </p:nvSpPr>
        <p:spPr>
          <a:xfrm>
            <a:off x="5213352" y="4140348"/>
            <a:ext cx="194309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6" type="body"/>
          </p:nvPr>
        </p:nvSpPr>
        <p:spPr>
          <a:xfrm>
            <a:off x="9430551" y="4140348"/>
            <a:ext cx="194309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4" name="Shape 3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Shape 349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 Chart">
  <p:cSld name="Column Char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Shape 356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istics">
  <p:cSld name="Statistic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Shape 362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Shape 363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>
            <p:ph idx="3" type="body"/>
          </p:nvPr>
        </p:nvSpPr>
        <p:spPr>
          <a:xfrm>
            <a:off x="3298826" y="2175331"/>
            <a:ext cx="3686596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4" type="body"/>
          </p:nvPr>
        </p:nvSpPr>
        <p:spPr>
          <a:xfrm>
            <a:off x="3298826" y="1544792"/>
            <a:ext cx="3686596" cy="5685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Shape 368"/>
          <p:cNvSpPr txBox="1"/>
          <p:nvPr>
            <p:ph idx="5" type="body"/>
          </p:nvPr>
        </p:nvSpPr>
        <p:spPr>
          <a:xfrm>
            <a:off x="3325621" y="3404559"/>
            <a:ext cx="3686596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Shape 369"/>
          <p:cNvSpPr txBox="1"/>
          <p:nvPr>
            <p:ph idx="6" type="body"/>
          </p:nvPr>
        </p:nvSpPr>
        <p:spPr>
          <a:xfrm>
            <a:off x="3325621" y="2774020"/>
            <a:ext cx="3686596" cy="5685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Shape 370"/>
          <p:cNvSpPr txBox="1"/>
          <p:nvPr>
            <p:ph idx="7" type="body"/>
          </p:nvPr>
        </p:nvSpPr>
        <p:spPr>
          <a:xfrm>
            <a:off x="3298826" y="4704980"/>
            <a:ext cx="3686596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1" name="Shape 371"/>
          <p:cNvSpPr txBox="1"/>
          <p:nvPr>
            <p:ph idx="8" type="body"/>
          </p:nvPr>
        </p:nvSpPr>
        <p:spPr>
          <a:xfrm>
            <a:off x="3298826" y="4074441"/>
            <a:ext cx="3686596" cy="5685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38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2" name="Shape 372"/>
          <p:cNvSpPr txBox="1"/>
          <p:nvPr>
            <p:ph idx="9" type="body"/>
          </p:nvPr>
        </p:nvSpPr>
        <p:spPr>
          <a:xfrm>
            <a:off x="7707119" y="2175331"/>
            <a:ext cx="3686596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Shape 373"/>
          <p:cNvSpPr txBox="1"/>
          <p:nvPr>
            <p:ph idx="13" type="body"/>
          </p:nvPr>
        </p:nvSpPr>
        <p:spPr>
          <a:xfrm>
            <a:off x="7707119" y="1544792"/>
            <a:ext cx="3686596" cy="5685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Shape 374"/>
          <p:cNvSpPr txBox="1"/>
          <p:nvPr>
            <p:ph idx="14" type="body"/>
          </p:nvPr>
        </p:nvSpPr>
        <p:spPr>
          <a:xfrm>
            <a:off x="7733914" y="3404559"/>
            <a:ext cx="3686596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Shape 375"/>
          <p:cNvSpPr txBox="1"/>
          <p:nvPr>
            <p:ph idx="15" type="body"/>
          </p:nvPr>
        </p:nvSpPr>
        <p:spPr>
          <a:xfrm>
            <a:off x="7733914" y="2774020"/>
            <a:ext cx="3686596" cy="5685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Shape 376"/>
          <p:cNvSpPr txBox="1"/>
          <p:nvPr>
            <p:ph idx="16" type="body"/>
          </p:nvPr>
        </p:nvSpPr>
        <p:spPr>
          <a:xfrm>
            <a:off x="7707119" y="4704980"/>
            <a:ext cx="3686596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Shape 377"/>
          <p:cNvSpPr txBox="1"/>
          <p:nvPr>
            <p:ph idx="17" type="body"/>
          </p:nvPr>
        </p:nvSpPr>
        <p:spPr>
          <a:xfrm>
            <a:off x="7707119" y="4074441"/>
            <a:ext cx="3686596" cy="5685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BB8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78" name="Shape 378"/>
          <p:cNvCxnSpPr/>
          <p:nvPr/>
        </p:nvCxnSpPr>
        <p:spPr>
          <a:xfrm>
            <a:off x="7356925" y="1368634"/>
            <a:ext cx="0" cy="394788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/Picture">
  <p:cSld name="Content w/Pictur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Shape 383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>
            <p:ph idx="3" type="body"/>
          </p:nvPr>
        </p:nvSpPr>
        <p:spPr>
          <a:xfrm>
            <a:off x="3298825" y="3898900"/>
            <a:ext cx="85121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Shape 387"/>
          <p:cNvSpPr/>
          <p:nvPr/>
        </p:nvSpPr>
        <p:spPr>
          <a:xfrm>
            <a:off x="3298823" y="3606800"/>
            <a:ext cx="8512175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Content w/Picture">
  <p:cSld name="Two Column Content w/Picture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Shape 391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Shape 392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>
            <p:ph idx="3" type="body"/>
          </p:nvPr>
        </p:nvSpPr>
        <p:spPr>
          <a:xfrm>
            <a:off x="7707118" y="2184403"/>
            <a:ext cx="4103877" cy="3454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96" name="Shape 396"/>
          <p:cNvCxnSpPr/>
          <p:nvPr/>
        </p:nvCxnSpPr>
        <p:spPr>
          <a:xfrm>
            <a:off x="7707116" y="1981200"/>
            <a:ext cx="4103879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Shape 397"/>
          <p:cNvSpPr txBox="1"/>
          <p:nvPr>
            <p:ph idx="4" type="body"/>
          </p:nvPr>
        </p:nvSpPr>
        <p:spPr>
          <a:xfrm>
            <a:off x="7707118" y="1044341"/>
            <a:ext cx="4103877" cy="73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Shape 398"/>
          <p:cNvSpPr/>
          <p:nvPr/>
        </p:nvSpPr>
        <p:spPr>
          <a:xfrm>
            <a:off x="3298824" y="5562600"/>
            <a:ext cx="410387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Content">
  <p:cSld name="Two Column Conten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Shape 403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>
            <p:ph idx="3" type="body"/>
          </p:nvPr>
        </p:nvSpPr>
        <p:spPr>
          <a:xfrm>
            <a:off x="3298825" y="2184403"/>
            <a:ext cx="4103877" cy="3454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07" name="Shape 407"/>
          <p:cNvCxnSpPr/>
          <p:nvPr/>
        </p:nvCxnSpPr>
        <p:spPr>
          <a:xfrm>
            <a:off x="3298823" y="1981200"/>
            <a:ext cx="4103879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Shape 408"/>
          <p:cNvSpPr txBox="1"/>
          <p:nvPr>
            <p:ph idx="4" type="body"/>
          </p:nvPr>
        </p:nvSpPr>
        <p:spPr>
          <a:xfrm>
            <a:off x="3298825" y="1044341"/>
            <a:ext cx="4103877" cy="73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Shape 409"/>
          <p:cNvSpPr txBox="1"/>
          <p:nvPr>
            <p:ph idx="5" type="body"/>
          </p:nvPr>
        </p:nvSpPr>
        <p:spPr>
          <a:xfrm>
            <a:off x="7707118" y="2184403"/>
            <a:ext cx="4103877" cy="3454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10" name="Shape 410"/>
          <p:cNvCxnSpPr/>
          <p:nvPr/>
        </p:nvCxnSpPr>
        <p:spPr>
          <a:xfrm>
            <a:off x="7707116" y="1981200"/>
            <a:ext cx="4103879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Shape 411"/>
          <p:cNvSpPr txBox="1"/>
          <p:nvPr>
            <p:ph idx="6" type="body"/>
          </p:nvPr>
        </p:nvSpPr>
        <p:spPr>
          <a:xfrm>
            <a:off x="7707118" y="1044341"/>
            <a:ext cx="4103877" cy="73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2" showMasterSp="0">
  <p:cSld name="Divider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381000" y="381000"/>
            <a:ext cx="11430000" cy="6096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7295" y="2848125"/>
            <a:ext cx="73902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827312" y="5081243"/>
            <a:ext cx="5268688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827312" y="4787102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139" r="149" t="0"/>
          <a:stretch/>
        </p:blipFill>
        <p:spPr>
          <a:xfrm>
            <a:off x="7777497" y="0"/>
            <a:ext cx="4414503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Two Column Content">
  <p:cSld name="Wide Two Column Conten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Shape 414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Shape 417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>
            <p:ph idx="3" type="body"/>
          </p:nvPr>
        </p:nvSpPr>
        <p:spPr>
          <a:xfrm>
            <a:off x="381001" y="2832104"/>
            <a:ext cx="5524499" cy="2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20" name="Shape 420"/>
          <p:cNvCxnSpPr/>
          <p:nvPr/>
        </p:nvCxnSpPr>
        <p:spPr>
          <a:xfrm>
            <a:off x="380997" y="2628900"/>
            <a:ext cx="5524501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Shape 421"/>
          <p:cNvSpPr txBox="1"/>
          <p:nvPr>
            <p:ph idx="4" type="body"/>
          </p:nvPr>
        </p:nvSpPr>
        <p:spPr>
          <a:xfrm>
            <a:off x="381001" y="1982468"/>
            <a:ext cx="5524499" cy="443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Shape 422"/>
          <p:cNvSpPr txBox="1"/>
          <p:nvPr>
            <p:ph idx="5" type="body"/>
          </p:nvPr>
        </p:nvSpPr>
        <p:spPr>
          <a:xfrm>
            <a:off x="6286501" y="2832104"/>
            <a:ext cx="5524499" cy="2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23" name="Shape 423"/>
          <p:cNvCxnSpPr/>
          <p:nvPr/>
        </p:nvCxnSpPr>
        <p:spPr>
          <a:xfrm>
            <a:off x="6286497" y="2628900"/>
            <a:ext cx="5524501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Shape 424"/>
          <p:cNvSpPr txBox="1"/>
          <p:nvPr>
            <p:ph idx="6" type="body"/>
          </p:nvPr>
        </p:nvSpPr>
        <p:spPr>
          <a:xfrm>
            <a:off x="6286501" y="1982468"/>
            <a:ext cx="5524499" cy="443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 Content w/Picture">
  <p:cSld name="Three Column Content w/Picture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Shape 427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9" name="Shape 429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Shape 430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>
            <p:ph idx="3" type="body"/>
          </p:nvPr>
        </p:nvSpPr>
        <p:spPr>
          <a:xfrm>
            <a:off x="4274736" y="2832104"/>
            <a:ext cx="3642527" cy="2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3" name="Shape 433"/>
          <p:cNvCxnSpPr/>
          <p:nvPr/>
        </p:nvCxnSpPr>
        <p:spPr>
          <a:xfrm>
            <a:off x="4274736" y="2628900"/>
            <a:ext cx="3642528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Shape 434"/>
          <p:cNvSpPr txBox="1"/>
          <p:nvPr>
            <p:ph idx="4" type="body"/>
          </p:nvPr>
        </p:nvSpPr>
        <p:spPr>
          <a:xfrm>
            <a:off x="4274736" y="1982468"/>
            <a:ext cx="3642527" cy="443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Shape 435"/>
          <p:cNvSpPr txBox="1"/>
          <p:nvPr>
            <p:ph idx="5" type="body"/>
          </p:nvPr>
        </p:nvSpPr>
        <p:spPr>
          <a:xfrm>
            <a:off x="8168471" y="2832104"/>
            <a:ext cx="3642527" cy="2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6" name="Shape 436"/>
          <p:cNvCxnSpPr/>
          <p:nvPr/>
        </p:nvCxnSpPr>
        <p:spPr>
          <a:xfrm>
            <a:off x="8168471" y="2628900"/>
            <a:ext cx="3642528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Shape 437"/>
          <p:cNvSpPr txBox="1"/>
          <p:nvPr>
            <p:ph idx="6" type="body"/>
          </p:nvPr>
        </p:nvSpPr>
        <p:spPr>
          <a:xfrm>
            <a:off x="8168471" y="1982468"/>
            <a:ext cx="3642527" cy="443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Shape 438"/>
          <p:cNvSpPr/>
          <p:nvPr/>
        </p:nvSpPr>
        <p:spPr>
          <a:xfrm>
            <a:off x="380999" y="5562600"/>
            <a:ext cx="364252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 Content">
  <p:cSld name="Three Column Content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1" name="Shape 441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3" name="Shape 443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Shape 444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>
            <p:ph idx="3" type="body"/>
          </p:nvPr>
        </p:nvSpPr>
        <p:spPr>
          <a:xfrm>
            <a:off x="381001" y="2832104"/>
            <a:ext cx="3642527" cy="2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47" name="Shape 447"/>
          <p:cNvCxnSpPr/>
          <p:nvPr/>
        </p:nvCxnSpPr>
        <p:spPr>
          <a:xfrm>
            <a:off x="380997" y="2628900"/>
            <a:ext cx="3642528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8" name="Shape 448"/>
          <p:cNvSpPr txBox="1"/>
          <p:nvPr>
            <p:ph idx="4" type="body"/>
          </p:nvPr>
        </p:nvSpPr>
        <p:spPr>
          <a:xfrm>
            <a:off x="381001" y="1982468"/>
            <a:ext cx="3642527" cy="443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Shape 449"/>
          <p:cNvSpPr txBox="1"/>
          <p:nvPr>
            <p:ph idx="5" type="body"/>
          </p:nvPr>
        </p:nvSpPr>
        <p:spPr>
          <a:xfrm>
            <a:off x="4274736" y="2832104"/>
            <a:ext cx="3642527" cy="2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50" name="Shape 450"/>
          <p:cNvCxnSpPr/>
          <p:nvPr/>
        </p:nvCxnSpPr>
        <p:spPr>
          <a:xfrm>
            <a:off x="4274736" y="2628900"/>
            <a:ext cx="3642528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Shape 451"/>
          <p:cNvSpPr txBox="1"/>
          <p:nvPr>
            <p:ph idx="6" type="body"/>
          </p:nvPr>
        </p:nvSpPr>
        <p:spPr>
          <a:xfrm>
            <a:off x="4274736" y="1982468"/>
            <a:ext cx="3642527" cy="443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Shape 452"/>
          <p:cNvSpPr txBox="1"/>
          <p:nvPr>
            <p:ph idx="7" type="body"/>
          </p:nvPr>
        </p:nvSpPr>
        <p:spPr>
          <a:xfrm>
            <a:off x="8168471" y="2832104"/>
            <a:ext cx="3642527" cy="2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53" name="Shape 453"/>
          <p:cNvCxnSpPr/>
          <p:nvPr/>
        </p:nvCxnSpPr>
        <p:spPr>
          <a:xfrm>
            <a:off x="8168471" y="2628900"/>
            <a:ext cx="3642528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4" name="Shape 454"/>
          <p:cNvSpPr txBox="1"/>
          <p:nvPr>
            <p:ph idx="8" type="body"/>
          </p:nvPr>
        </p:nvSpPr>
        <p:spPr>
          <a:xfrm>
            <a:off x="8168471" y="1982468"/>
            <a:ext cx="3642527" cy="4432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/Speaker Twitter" showMasterSp="0">
  <p:cSld name="Title Slide w/Speaker Twitter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381000" y="3162300"/>
            <a:ext cx="5268688" cy="1690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Shape 457"/>
          <p:cNvSpPr txBox="1"/>
          <p:nvPr>
            <p:ph idx="2" type="body"/>
          </p:nvPr>
        </p:nvSpPr>
        <p:spPr>
          <a:xfrm>
            <a:off x="748145" y="5395411"/>
            <a:ext cx="4901543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8" name="Shape 458"/>
          <p:cNvSpPr/>
          <p:nvPr/>
        </p:nvSpPr>
        <p:spPr>
          <a:xfrm>
            <a:off x="381000" y="5101270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01679" y="5436827"/>
            <a:ext cx="2574389" cy="65036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378732" y="5448300"/>
            <a:ext cx="285637" cy="280444"/>
          </a:xfrm>
          <a:custGeom>
            <a:pathLst>
              <a:path extrusionOk="0" h="120000" w="120000">
                <a:moveTo>
                  <a:pt x="59750" y="0"/>
                </a:moveTo>
                <a:lnTo>
                  <a:pt x="59750" y="0"/>
                </a:lnTo>
                <a:cubicBezTo>
                  <a:pt x="26750" y="0"/>
                  <a:pt x="0" y="27261"/>
                  <a:pt x="0" y="58853"/>
                </a:cubicBezTo>
                <a:cubicBezTo>
                  <a:pt x="0" y="92484"/>
                  <a:pt x="26750" y="119745"/>
                  <a:pt x="59750" y="119745"/>
                </a:cubicBezTo>
                <a:cubicBezTo>
                  <a:pt x="93000" y="119745"/>
                  <a:pt x="119750" y="92484"/>
                  <a:pt x="119750" y="58853"/>
                </a:cubicBezTo>
                <a:cubicBezTo>
                  <a:pt x="119750" y="27261"/>
                  <a:pt x="93000" y="0"/>
                  <a:pt x="59750" y="0"/>
                </a:cubicBezTo>
                <a:close/>
                <a:moveTo>
                  <a:pt x="84250" y="49681"/>
                </a:moveTo>
                <a:lnTo>
                  <a:pt x="84250" y="49681"/>
                </a:lnTo>
                <a:lnTo>
                  <a:pt x="84250" y="49681"/>
                </a:lnTo>
                <a:cubicBezTo>
                  <a:pt x="84250" y="65477"/>
                  <a:pt x="73000" y="83566"/>
                  <a:pt x="51000" y="83566"/>
                </a:cubicBezTo>
                <a:cubicBezTo>
                  <a:pt x="44500" y="83566"/>
                  <a:pt x="37750" y="81273"/>
                  <a:pt x="33250" y="78980"/>
                </a:cubicBezTo>
                <a:lnTo>
                  <a:pt x="35500" y="78980"/>
                </a:lnTo>
                <a:cubicBezTo>
                  <a:pt x="40000" y="78980"/>
                  <a:pt x="46500" y="76687"/>
                  <a:pt x="51000" y="74649"/>
                </a:cubicBezTo>
                <a:cubicBezTo>
                  <a:pt x="44500" y="74649"/>
                  <a:pt x="40000" y="70063"/>
                  <a:pt x="40000" y="65477"/>
                </a:cubicBezTo>
                <a:cubicBezTo>
                  <a:pt x="40000" y="65477"/>
                  <a:pt x="40000" y="65477"/>
                  <a:pt x="42250" y="65477"/>
                </a:cubicBezTo>
                <a:lnTo>
                  <a:pt x="44500" y="65477"/>
                </a:lnTo>
                <a:cubicBezTo>
                  <a:pt x="40000" y="63184"/>
                  <a:pt x="35500" y="58853"/>
                  <a:pt x="35500" y="54267"/>
                </a:cubicBezTo>
                <a:lnTo>
                  <a:pt x="35500" y="54267"/>
                </a:lnTo>
                <a:cubicBezTo>
                  <a:pt x="35500" y="54267"/>
                  <a:pt x="37750" y="54267"/>
                  <a:pt x="40000" y="54267"/>
                </a:cubicBezTo>
                <a:cubicBezTo>
                  <a:pt x="37750" y="51974"/>
                  <a:pt x="35500" y="49681"/>
                  <a:pt x="35500" y="45350"/>
                </a:cubicBezTo>
                <a:cubicBezTo>
                  <a:pt x="35500" y="43057"/>
                  <a:pt x="35500" y="40764"/>
                  <a:pt x="37750" y="38471"/>
                </a:cubicBezTo>
                <a:cubicBezTo>
                  <a:pt x="42250" y="45350"/>
                  <a:pt x="51000" y="51974"/>
                  <a:pt x="59750" y="51974"/>
                </a:cubicBezTo>
                <a:cubicBezTo>
                  <a:pt x="59750" y="49681"/>
                  <a:pt x="59750" y="49681"/>
                  <a:pt x="59750" y="49681"/>
                </a:cubicBezTo>
                <a:cubicBezTo>
                  <a:pt x="59750" y="43057"/>
                  <a:pt x="66500" y="36178"/>
                  <a:pt x="73000" y="36178"/>
                </a:cubicBezTo>
                <a:cubicBezTo>
                  <a:pt x="75250" y="36178"/>
                  <a:pt x="79750" y="38471"/>
                  <a:pt x="79750" y="40764"/>
                </a:cubicBezTo>
                <a:cubicBezTo>
                  <a:pt x="84250" y="40764"/>
                  <a:pt x="86500" y="38471"/>
                  <a:pt x="88750" y="38471"/>
                </a:cubicBezTo>
                <a:cubicBezTo>
                  <a:pt x="86500" y="40764"/>
                  <a:pt x="86500" y="43057"/>
                  <a:pt x="84250" y="45350"/>
                </a:cubicBezTo>
                <a:cubicBezTo>
                  <a:pt x="86500" y="45350"/>
                  <a:pt x="88750" y="43057"/>
                  <a:pt x="91000" y="43057"/>
                </a:cubicBezTo>
                <a:cubicBezTo>
                  <a:pt x="88750" y="45350"/>
                  <a:pt x="86500" y="47643"/>
                  <a:pt x="84250" y="496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139" r="149" t="0"/>
          <a:stretch/>
        </p:blipFill>
        <p:spPr>
          <a:xfrm>
            <a:off x="7777497" y="-1"/>
            <a:ext cx="4414503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381000" y="2317025"/>
            <a:ext cx="11430000" cy="1690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2" type="body"/>
          </p:nvPr>
        </p:nvSpPr>
        <p:spPr>
          <a:xfrm>
            <a:off x="381000" y="5448300"/>
            <a:ext cx="5524500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5" name="Shape 4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01679" y="5436827"/>
            <a:ext cx="2574389" cy="650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Shape 466"/>
          <p:cNvPicPr preferRelativeResize="0"/>
          <p:nvPr/>
        </p:nvPicPr>
        <p:blipFill rotWithShape="1">
          <a:blip r:embed="rId3">
            <a:alphaModFix/>
          </a:blip>
          <a:srcRect b="0" l="139" r="149" t="0"/>
          <a:stretch/>
        </p:blipFill>
        <p:spPr>
          <a:xfrm>
            <a:off x="7777497" y="-1"/>
            <a:ext cx="4414503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nd Slide" showMasterSp="0">
  <p:cSld name="1_End Slide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381000" y="2317025"/>
            <a:ext cx="11430000" cy="1690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381000" y="5448300"/>
            <a:ext cx="5524500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70" name="Shape 4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01679" y="5436827"/>
            <a:ext cx="2574389" cy="650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139" r="149" t="0"/>
          <a:stretch/>
        </p:blipFill>
        <p:spPr>
          <a:xfrm>
            <a:off x="7777497" y="-1"/>
            <a:ext cx="4414503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Shape 473"/>
          <p:cNvPicPr preferRelativeResize="0"/>
          <p:nvPr/>
        </p:nvPicPr>
        <p:blipFill rotWithShape="1">
          <a:blip r:embed="rId2">
            <a:alphaModFix/>
          </a:blip>
          <a:srcRect b="18736" l="449" r="449" t="1982"/>
          <a:stretch/>
        </p:blipFill>
        <p:spPr>
          <a:xfrm>
            <a:off x="381000" y="381000"/>
            <a:ext cx="11430000" cy="609600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381000" y="381000"/>
            <a:ext cx="11430000" cy="6096002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827312" y="1437188"/>
            <a:ext cx="5268688" cy="1690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Shape 476"/>
          <p:cNvSpPr txBox="1"/>
          <p:nvPr>
            <p:ph idx="2" type="body"/>
          </p:nvPr>
        </p:nvSpPr>
        <p:spPr>
          <a:xfrm>
            <a:off x="827312" y="3670299"/>
            <a:ext cx="5268688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Shape 477"/>
          <p:cNvSpPr/>
          <p:nvPr/>
        </p:nvSpPr>
        <p:spPr>
          <a:xfrm>
            <a:off x="827312" y="3376158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971" y="5433869"/>
            <a:ext cx="2586097" cy="65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 showMasterSp="0">
  <p:cSld name="Blank White"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showMasterSp="0">
  <p:cSld name="Custom Layout"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Divider" showMasterSp="0">
  <p:cSld name="1 Divi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81000" y="3162300"/>
            <a:ext cx="88548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381000" y="5395411"/>
            <a:ext cx="5268688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381000" y="5101270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139" r="149" t="0"/>
          <a:stretch/>
        </p:blipFill>
        <p:spPr>
          <a:xfrm>
            <a:off x="7777497" y="-1"/>
            <a:ext cx="4414503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 showMasterSp="0">
  <p:cSld name="2_Custom Layout"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 showMasterSp="0">
  <p:cSld name="3_Custom Layout"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harcoal" showMasterSp="0">
  <p:cSld name="Blank Charcoal">
    <p:bg>
      <p:bgPr>
        <a:solidFill>
          <a:schemeClr val="dk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dient" showMasterSp="0">
  <p:cSld name="Gradient">
    <p:bg>
      <p:bgPr>
        <a:gradFill>
          <a:gsLst>
            <a:gs pos="0">
              <a:schemeClr val="accent1"/>
            </a:gs>
            <a:gs pos="74000">
              <a:srgbClr val="A4D489"/>
            </a:gs>
            <a:gs pos="83000">
              <a:srgbClr val="C2E2AF"/>
            </a:gs>
            <a:gs pos="100000">
              <a:srgbClr val="E0F0D6"/>
            </a:gs>
          </a:gsLst>
          <a:lin ang="5400000" scaled="0"/>
        </a:gra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yout w/Subtitle">
  <p:cSld name="Blank Layout w/Subtitle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Shape 489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Shape 490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Blank Layout w/Subtitle">
  <p:cSld name="Wide Blank Layout w/Subtitle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5" name="Shape 49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7" name="Shape 497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8" name="Shape 498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Layout w/Subtitle">
  <p:cSld name="Wide Blank Layout w/Subtitle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Shape 502"/>
          <p:cNvSpPr txBox="1"/>
          <p:nvPr/>
        </p:nvSpPr>
        <p:spPr>
          <a:xfrm>
            <a:off x="384493" y="6400805"/>
            <a:ext cx="24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4" name="Shape 504"/>
          <p:cNvSpPr txBox="1"/>
          <p:nvPr>
            <p:ph idx="2" type="body"/>
          </p:nvPr>
        </p:nvSpPr>
        <p:spPr>
          <a:xfrm>
            <a:off x="380998" y="1482726"/>
            <a:ext cx="11430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Shape 505"/>
          <p:cNvSpPr/>
          <p:nvPr/>
        </p:nvSpPr>
        <p:spPr>
          <a:xfrm>
            <a:off x="381000" y="1323344"/>
            <a:ext cx="566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>
            <p:ph idx="3" type="body"/>
          </p:nvPr>
        </p:nvSpPr>
        <p:spPr>
          <a:xfrm>
            <a:off x="381000" y="2092900"/>
            <a:ext cx="114300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/Footer">
  <p:cSld name="Title w/Footer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1" name="Shape 511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381000" y="3162300"/>
            <a:ext cx="5268688" cy="1690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Shape 515"/>
          <p:cNvSpPr txBox="1"/>
          <p:nvPr>
            <p:ph idx="2" type="body"/>
          </p:nvPr>
        </p:nvSpPr>
        <p:spPr>
          <a:xfrm>
            <a:off x="381000" y="5395411"/>
            <a:ext cx="5268688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Shape 516"/>
          <p:cNvSpPr/>
          <p:nvPr/>
        </p:nvSpPr>
        <p:spPr>
          <a:xfrm>
            <a:off x="381000" y="5101270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2">
            <a:alphaModFix/>
          </a:blip>
          <a:srcRect b="0" l="139" r="149" t="0"/>
          <a:stretch/>
        </p:blipFill>
        <p:spPr>
          <a:xfrm>
            <a:off x="7777497" y="-1"/>
            <a:ext cx="4414503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ultiple Speakers">
  <p:cSld name="Multiple Speakers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0" name="Shape 520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2" name="Shape 522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Shape 523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>
            <p:ph idx="3" type="body"/>
          </p:nvPr>
        </p:nvSpPr>
        <p:spPr>
          <a:xfrm>
            <a:off x="1939332" y="2471894"/>
            <a:ext cx="3966168" cy="730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6" name="Shape 526"/>
          <p:cNvSpPr txBox="1"/>
          <p:nvPr>
            <p:ph idx="4" type="body"/>
          </p:nvPr>
        </p:nvSpPr>
        <p:spPr>
          <a:xfrm>
            <a:off x="1939332" y="2033332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27" name="Shape 527"/>
          <p:cNvCxnSpPr/>
          <p:nvPr/>
        </p:nvCxnSpPr>
        <p:spPr>
          <a:xfrm>
            <a:off x="1708220" y="2028147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Shape 528"/>
          <p:cNvSpPr txBox="1"/>
          <p:nvPr>
            <p:ph idx="5" type="body"/>
          </p:nvPr>
        </p:nvSpPr>
        <p:spPr>
          <a:xfrm>
            <a:off x="1939332" y="3798905"/>
            <a:ext cx="3966168" cy="730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6" type="body"/>
          </p:nvPr>
        </p:nvSpPr>
        <p:spPr>
          <a:xfrm>
            <a:off x="1939332" y="3360343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0" name="Shape 530"/>
          <p:cNvCxnSpPr/>
          <p:nvPr/>
        </p:nvCxnSpPr>
        <p:spPr>
          <a:xfrm>
            <a:off x="1708220" y="3355158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Shape 531"/>
          <p:cNvSpPr txBox="1"/>
          <p:nvPr>
            <p:ph idx="7" type="body"/>
          </p:nvPr>
        </p:nvSpPr>
        <p:spPr>
          <a:xfrm>
            <a:off x="1939332" y="5124558"/>
            <a:ext cx="3966168" cy="730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2" name="Shape 532"/>
          <p:cNvSpPr txBox="1"/>
          <p:nvPr>
            <p:ph idx="8" type="body"/>
          </p:nvPr>
        </p:nvSpPr>
        <p:spPr>
          <a:xfrm>
            <a:off x="1939332" y="4685996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3" name="Shape 533"/>
          <p:cNvCxnSpPr/>
          <p:nvPr/>
        </p:nvCxnSpPr>
        <p:spPr>
          <a:xfrm>
            <a:off x="1708220" y="4680811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4" name="Shape 534"/>
          <p:cNvSpPr txBox="1"/>
          <p:nvPr>
            <p:ph idx="9" type="body"/>
          </p:nvPr>
        </p:nvSpPr>
        <p:spPr>
          <a:xfrm>
            <a:off x="7844832" y="2471894"/>
            <a:ext cx="3966168" cy="730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5" name="Shape 535"/>
          <p:cNvSpPr txBox="1"/>
          <p:nvPr>
            <p:ph idx="13" type="body"/>
          </p:nvPr>
        </p:nvSpPr>
        <p:spPr>
          <a:xfrm>
            <a:off x="7844832" y="2033332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6" name="Shape 536"/>
          <p:cNvCxnSpPr/>
          <p:nvPr/>
        </p:nvCxnSpPr>
        <p:spPr>
          <a:xfrm>
            <a:off x="7613720" y="2028147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7" name="Shape 537"/>
          <p:cNvSpPr txBox="1"/>
          <p:nvPr>
            <p:ph idx="14" type="body"/>
          </p:nvPr>
        </p:nvSpPr>
        <p:spPr>
          <a:xfrm>
            <a:off x="7844832" y="3798905"/>
            <a:ext cx="3966168" cy="730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8" name="Shape 538"/>
          <p:cNvSpPr txBox="1"/>
          <p:nvPr>
            <p:ph idx="15" type="body"/>
          </p:nvPr>
        </p:nvSpPr>
        <p:spPr>
          <a:xfrm>
            <a:off x="7844832" y="3360343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9" name="Shape 539"/>
          <p:cNvCxnSpPr/>
          <p:nvPr/>
        </p:nvCxnSpPr>
        <p:spPr>
          <a:xfrm>
            <a:off x="7613720" y="3355158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0" name="Shape 540"/>
          <p:cNvSpPr txBox="1"/>
          <p:nvPr>
            <p:ph idx="16" type="body"/>
          </p:nvPr>
        </p:nvSpPr>
        <p:spPr>
          <a:xfrm>
            <a:off x="7844832" y="5124558"/>
            <a:ext cx="3966168" cy="730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1" name="Shape 541"/>
          <p:cNvSpPr txBox="1"/>
          <p:nvPr>
            <p:ph idx="17" type="body"/>
          </p:nvPr>
        </p:nvSpPr>
        <p:spPr>
          <a:xfrm>
            <a:off x="7844832" y="4685996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42" name="Shape 542"/>
          <p:cNvCxnSpPr/>
          <p:nvPr/>
        </p:nvCxnSpPr>
        <p:spPr>
          <a:xfrm>
            <a:off x="7613720" y="4680811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peaker Slide - 2 speakers">
  <p:cSld name="2_Speaker Slide - 2 speakers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Shape 54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7" name="Shape 547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8" name="Shape 548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>
            <p:ph idx="3" type="body"/>
          </p:nvPr>
        </p:nvSpPr>
        <p:spPr>
          <a:xfrm>
            <a:off x="1939332" y="2033332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1" name="Shape 551"/>
          <p:cNvCxnSpPr/>
          <p:nvPr/>
        </p:nvCxnSpPr>
        <p:spPr>
          <a:xfrm>
            <a:off x="1708220" y="2028147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Shape 552"/>
          <p:cNvSpPr txBox="1"/>
          <p:nvPr>
            <p:ph idx="4" type="body"/>
          </p:nvPr>
        </p:nvSpPr>
        <p:spPr>
          <a:xfrm>
            <a:off x="1939332" y="3360343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3" name="Shape 553"/>
          <p:cNvCxnSpPr/>
          <p:nvPr/>
        </p:nvCxnSpPr>
        <p:spPr>
          <a:xfrm>
            <a:off x="1708220" y="3355158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4" name="Shape 554"/>
          <p:cNvSpPr txBox="1"/>
          <p:nvPr>
            <p:ph idx="5" type="body"/>
          </p:nvPr>
        </p:nvSpPr>
        <p:spPr>
          <a:xfrm>
            <a:off x="1939332" y="4685996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5" name="Shape 555"/>
          <p:cNvCxnSpPr/>
          <p:nvPr/>
        </p:nvCxnSpPr>
        <p:spPr>
          <a:xfrm>
            <a:off x="1708220" y="4680811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6" name="Shape 556"/>
          <p:cNvSpPr txBox="1"/>
          <p:nvPr>
            <p:ph idx="6" type="body"/>
          </p:nvPr>
        </p:nvSpPr>
        <p:spPr>
          <a:xfrm>
            <a:off x="7844832" y="2033332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7" name="Shape 557"/>
          <p:cNvCxnSpPr/>
          <p:nvPr/>
        </p:nvCxnSpPr>
        <p:spPr>
          <a:xfrm>
            <a:off x="7613720" y="2028147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8" name="Shape 558"/>
          <p:cNvSpPr txBox="1"/>
          <p:nvPr>
            <p:ph idx="7" type="body"/>
          </p:nvPr>
        </p:nvSpPr>
        <p:spPr>
          <a:xfrm>
            <a:off x="7844832" y="3360343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9" name="Shape 559"/>
          <p:cNvCxnSpPr/>
          <p:nvPr/>
        </p:nvCxnSpPr>
        <p:spPr>
          <a:xfrm>
            <a:off x="7613720" y="3355158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0" name="Shape 560"/>
          <p:cNvSpPr txBox="1"/>
          <p:nvPr>
            <p:ph idx="8" type="body"/>
          </p:nvPr>
        </p:nvSpPr>
        <p:spPr>
          <a:xfrm>
            <a:off x="7844832" y="4685996"/>
            <a:ext cx="3966168" cy="363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61" name="Shape 561"/>
          <p:cNvCxnSpPr/>
          <p:nvPr/>
        </p:nvCxnSpPr>
        <p:spPr>
          <a:xfrm>
            <a:off x="7613720" y="4680811"/>
            <a:ext cx="0" cy="1173966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2" name="Shape 562"/>
          <p:cNvSpPr txBox="1"/>
          <p:nvPr>
            <p:ph idx="9" type="body"/>
          </p:nvPr>
        </p:nvSpPr>
        <p:spPr>
          <a:xfrm>
            <a:off x="1939331" y="2445358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3" name="Shape 563"/>
          <p:cNvSpPr txBox="1"/>
          <p:nvPr>
            <p:ph idx="13" type="body"/>
          </p:nvPr>
        </p:nvSpPr>
        <p:spPr>
          <a:xfrm>
            <a:off x="1939331" y="2936951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4" name="Shape 564"/>
          <p:cNvSpPr txBox="1"/>
          <p:nvPr>
            <p:ph idx="14" type="body"/>
          </p:nvPr>
        </p:nvSpPr>
        <p:spPr>
          <a:xfrm>
            <a:off x="1939331" y="2652579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5" name="Shape 565"/>
          <p:cNvSpPr txBox="1"/>
          <p:nvPr>
            <p:ph idx="15" type="body"/>
          </p:nvPr>
        </p:nvSpPr>
        <p:spPr>
          <a:xfrm>
            <a:off x="7844832" y="2445358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Shape 566"/>
          <p:cNvSpPr txBox="1"/>
          <p:nvPr>
            <p:ph idx="16" type="body"/>
          </p:nvPr>
        </p:nvSpPr>
        <p:spPr>
          <a:xfrm>
            <a:off x="7844832" y="2936951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Shape 567"/>
          <p:cNvSpPr txBox="1"/>
          <p:nvPr>
            <p:ph idx="17" type="body"/>
          </p:nvPr>
        </p:nvSpPr>
        <p:spPr>
          <a:xfrm>
            <a:off x="7844832" y="2652579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Shape 568"/>
          <p:cNvSpPr txBox="1"/>
          <p:nvPr>
            <p:ph idx="18" type="body"/>
          </p:nvPr>
        </p:nvSpPr>
        <p:spPr>
          <a:xfrm>
            <a:off x="1939331" y="3774131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Shape 569"/>
          <p:cNvSpPr txBox="1"/>
          <p:nvPr>
            <p:ph idx="19" type="body"/>
          </p:nvPr>
        </p:nvSpPr>
        <p:spPr>
          <a:xfrm>
            <a:off x="1939331" y="4265724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Shape 570"/>
          <p:cNvSpPr txBox="1"/>
          <p:nvPr>
            <p:ph idx="20" type="body"/>
          </p:nvPr>
        </p:nvSpPr>
        <p:spPr>
          <a:xfrm>
            <a:off x="1939331" y="3981352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1" name="Shape 571"/>
          <p:cNvSpPr txBox="1"/>
          <p:nvPr>
            <p:ph idx="21" type="body"/>
          </p:nvPr>
        </p:nvSpPr>
        <p:spPr>
          <a:xfrm>
            <a:off x="7844832" y="3774131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2" name="Shape 572"/>
          <p:cNvSpPr txBox="1"/>
          <p:nvPr>
            <p:ph idx="22" type="body"/>
          </p:nvPr>
        </p:nvSpPr>
        <p:spPr>
          <a:xfrm>
            <a:off x="7844832" y="4265724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3" name="Shape 573"/>
          <p:cNvSpPr txBox="1"/>
          <p:nvPr>
            <p:ph idx="23" type="body"/>
          </p:nvPr>
        </p:nvSpPr>
        <p:spPr>
          <a:xfrm>
            <a:off x="7844832" y="3981352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4" name="Shape 574"/>
          <p:cNvSpPr txBox="1"/>
          <p:nvPr>
            <p:ph idx="24" type="body"/>
          </p:nvPr>
        </p:nvSpPr>
        <p:spPr>
          <a:xfrm>
            <a:off x="1939331" y="5097326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25" type="body"/>
          </p:nvPr>
        </p:nvSpPr>
        <p:spPr>
          <a:xfrm>
            <a:off x="1939331" y="5588919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Shape 576"/>
          <p:cNvSpPr txBox="1"/>
          <p:nvPr>
            <p:ph idx="26" type="body"/>
          </p:nvPr>
        </p:nvSpPr>
        <p:spPr>
          <a:xfrm>
            <a:off x="1939331" y="5304547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Shape 577"/>
          <p:cNvSpPr txBox="1"/>
          <p:nvPr>
            <p:ph idx="27" type="body"/>
          </p:nvPr>
        </p:nvSpPr>
        <p:spPr>
          <a:xfrm>
            <a:off x="7844832" y="5097326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8" name="Shape 578"/>
          <p:cNvSpPr txBox="1"/>
          <p:nvPr>
            <p:ph idx="28" type="body"/>
          </p:nvPr>
        </p:nvSpPr>
        <p:spPr>
          <a:xfrm>
            <a:off x="7844832" y="5588919"/>
            <a:ext cx="3966163" cy="19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9" name="Shape 579"/>
          <p:cNvSpPr txBox="1"/>
          <p:nvPr>
            <p:ph idx="29" type="body"/>
          </p:nvPr>
        </p:nvSpPr>
        <p:spPr>
          <a:xfrm>
            <a:off x="7844832" y="5304547"/>
            <a:ext cx="3966163" cy="187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Speakers">
  <p:cSld name="Three Speakers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Shape 583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Shape 584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/>
          <p:nvPr>
            <p:ph idx="3" type="body"/>
          </p:nvPr>
        </p:nvSpPr>
        <p:spPr>
          <a:xfrm>
            <a:off x="3298825" y="3120303"/>
            <a:ext cx="2606675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Shape 588"/>
          <p:cNvSpPr txBox="1"/>
          <p:nvPr>
            <p:ph idx="4" type="body"/>
          </p:nvPr>
        </p:nvSpPr>
        <p:spPr>
          <a:xfrm>
            <a:off x="3298825" y="3619886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Shape 589"/>
          <p:cNvSpPr txBox="1"/>
          <p:nvPr>
            <p:ph idx="5" type="body"/>
          </p:nvPr>
        </p:nvSpPr>
        <p:spPr>
          <a:xfrm>
            <a:off x="3298825" y="4295630"/>
            <a:ext cx="26066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Shape 590"/>
          <p:cNvSpPr txBox="1"/>
          <p:nvPr>
            <p:ph idx="6" type="body"/>
          </p:nvPr>
        </p:nvSpPr>
        <p:spPr>
          <a:xfrm>
            <a:off x="3298825" y="3933787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1" name="Shape 591"/>
          <p:cNvSpPr txBox="1"/>
          <p:nvPr>
            <p:ph idx="7" type="body"/>
          </p:nvPr>
        </p:nvSpPr>
        <p:spPr>
          <a:xfrm>
            <a:off x="6156324" y="3125191"/>
            <a:ext cx="2606675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2" name="Shape 592"/>
          <p:cNvSpPr txBox="1"/>
          <p:nvPr>
            <p:ph idx="8" type="body"/>
          </p:nvPr>
        </p:nvSpPr>
        <p:spPr>
          <a:xfrm>
            <a:off x="6156324" y="3624774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3" name="Shape 593"/>
          <p:cNvSpPr txBox="1"/>
          <p:nvPr>
            <p:ph idx="9" type="body"/>
          </p:nvPr>
        </p:nvSpPr>
        <p:spPr>
          <a:xfrm>
            <a:off x="6156324" y="4300518"/>
            <a:ext cx="26066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4" name="Shape 594"/>
          <p:cNvSpPr txBox="1"/>
          <p:nvPr>
            <p:ph idx="13" type="body"/>
          </p:nvPr>
        </p:nvSpPr>
        <p:spPr>
          <a:xfrm>
            <a:off x="6156324" y="3938675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5" name="Shape 595"/>
          <p:cNvSpPr txBox="1"/>
          <p:nvPr>
            <p:ph idx="14" type="body"/>
          </p:nvPr>
        </p:nvSpPr>
        <p:spPr>
          <a:xfrm>
            <a:off x="9013823" y="3120303"/>
            <a:ext cx="2606675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6" name="Shape 596"/>
          <p:cNvSpPr txBox="1"/>
          <p:nvPr>
            <p:ph idx="15" type="body"/>
          </p:nvPr>
        </p:nvSpPr>
        <p:spPr>
          <a:xfrm>
            <a:off x="9013823" y="3619886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7" name="Shape 597"/>
          <p:cNvSpPr txBox="1"/>
          <p:nvPr>
            <p:ph idx="16" type="body"/>
          </p:nvPr>
        </p:nvSpPr>
        <p:spPr>
          <a:xfrm>
            <a:off x="9013823" y="4295630"/>
            <a:ext cx="26066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8" name="Shape 598"/>
          <p:cNvSpPr txBox="1"/>
          <p:nvPr>
            <p:ph idx="17" type="body"/>
          </p:nvPr>
        </p:nvSpPr>
        <p:spPr>
          <a:xfrm>
            <a:off x="9013823" y="3933787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peaker Slide - 2 speakers">
  <p:cSld name="1_Speaker Slide - 2 speakers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2" name="Shape 602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3" name="Shape 603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 txBox="1"/>
          <p:nvPr>
            <p:ph idx="3" type="body"/>
          </p:nvPr>
        </p:nvSpPr>
        <p:spPr>
          <a:xfrm>
            <a:off x="3298825" y="3120303"/>
            <a:ext cx="2606675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7" name="Shape 607"/>
          <p:cNvSpPr txBox="1"/>
          <p:nvPr>
            <p:ph idx="4" type="body"/>
          </p:nvPr>
        </p:nvSpPr>
        <p:spPr>
          <a:xfrm>
            <a:off x="3298825" y="3619886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8" name="Shape 608"/>
          <p:cNvSpPr txBox="1"/>
          <p:nvPr>
            <p:ph idx="5" type="body"/>
          </p:nvPr>
        </p:nvSpPr>
        <p:spPr>
          <a:xfrm>
            <a:off x="3298825" y="4295630"/>
            <a:ext cx="26066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9" name="Shape 609"/>
          <p:cNvSpPr txBox="1"/>
          <p:nvPr>
            <p:ph idx="6" type="body"/>
          </p:nvPr>
        </p:nvSpPr>
        <p:spPr>
          <a:xfrm>
            <a:off x="3298825" y="3933787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Shape 610"/>
          <p:cNvSpPr txBox="1"/>
          <p:nvPr>
            <p:ph idx="7" type="body"/>
          </p:nvPr>
        </p:nvSpPr>
        <p:spPr>
          <a:xfrm>
            <a:off x="6156324" y="3125191"/>
            <a:ext cx="2606675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Shape 611"/>
          <p:cNvSpPr txBox="1"/>
          <p:nvPr>
            <p:ph idx="8" type="body"/>
          </p:nvPr>
        </p:nvSpPr>
        <p:spPr>
          <a:xfrm>
            <a:off x="6156324" y="3624774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Shape 612"/>
          <p:cNvSpPr txBox="1"/>
          <p:nvPr>
            <p:ph idx="9" type="body"/>
          </p:nvPr>
        </p:nvSpPr>
        <p:spPr>
          <a:xfrm>
            <a:off x="6156324" y="4300518"/>
            <a:ext cx="26066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3" name="Shape 613"/>
          <p:cNvSpPr txBox="1"/>
          <p:nvPr>
            <p:ph idx="13" type="body"/>
          </p:nvPr>
        </p:nvSpPr>
        <p:spPr>
          <a:xfrm>
            <a:off x="6156324" y="3938675"/>
            <a:ext cx="26067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4" name="Shape 614"/>
          <p:cNvSpPr txBox="1"/>
          <p:nvPr>
            <p:ph idx="14" type="body"/>
          </p:nvPr>
        </p:nvSpPr>
        <p:spPr>
          <a:xfrm>
            <a:off x="9013823" y="3120303"/>
            <a:ext cx="2606675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Shape 615"/>
          <p:cNvSpPr txBox="1"/>
          <p:nvPr>
            <p:ph idx="15" type="body"/>
          </p:nvPr>
        </p:nvSpPr>
        <p:spPr>
          <a:xfrm>
            <a:off x="9013823" y="3619886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Shape 616"/>
          <p:cNvSpPr txBox="1"/>
          <p:nvPr>
            <p:ph idx="16" type="body"/>
          </p:nvPr>
        </p:nvSpPr>
        <p:spPr>
          <a:xfrm>
            <a:off x="9013823" y="4295630"/>
            <a:ext cx="26066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Shape 617"/>
          <p:cNvSpPr txBox="1"/>
          <p:nvPr>
            <p:ph idx="17" type="body"/>
          </p:nvPr>
        </p:nvSpPr>
        <p:spPr>
          <a:xfrm>
            <a:off x="9013823" y="3933787"/>
            <a:ext cx="2606675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">
  <p:cSld name="List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Shape 619"/>
          <p:cNvCxnSpPr/>
          <p:nvPr/>
        </p:nvCxnSpPr>
        <p:spPr>
          <a:xfrm>
            <a:off x="6096009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620" name="Shape 620"/>
          <p:cNvCxnSpPr/>
          <p:nvPr/>
        </p:nvCxnSpPr>
        <p:spPr>
          <a:xfrm>
            <a:off x="10903221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621" name="Shape 621"/>
          <p:cNvCxnSpPr/>
          <p:nvPr/>
        </p:nvCxnSpPr>
        <p:spPr>
          <a:xfrm>
            <a:off x="1288775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622" name="Shape 622"/>
          <p:cNvCxnSpPr/>
          <p:nvPr/>
        </p:nvCxnSpPr>
        <p:spPr>
          <a:xfrm>
            <a:off x="3692394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cxnSp>
        <p:nvCxnSpPr>
          <p:cNvPr id="623" name="Shape 623"/>
          <p:cNvCxnSpPr/>
          <p:nvPr/>
        </p:nvCxnSpPr>
        <p:spPr>
          <a:xfrm>
            <a:off x="8499606" y="3001768"/>
            <a:ext cx="0" cy="394512"/>
          </a:xfrm>
          <a:prstGeom prst="straightConnector1">
            <a:avLst/>
          </a:prstGeom>
          <a:noFill/>
          <a:ln cap="sq" cmpd="sng" w="9525">
            <a:solidFill>
              <a:srgbClr val="D8D8D8"/>
            </a:solidFill>
            <a:prstDash val="solid"/>
            <a:miter lim="800000"/>
            <a:headEnd len="sm" w="sm" type="oval"/>
            <a:tailEnd len="sm" w="sm" type="none"/>
          </a:ln>
        </p:spPr>
      </p:cxnSp>
      <p:sp>
        <p:nvSpPr>
          <p:cNvPr id="624" name="Shape 624"/>
          <p:cNvSpPr/>
          <p:nvPr/>
        </p:nvSpPr>
        <p:spPr>
          <a:xfrm>
            <a:off x="9556747" y="3392060"/>
            <a:ext cx="2254249" cy="288700"/>
          </a:xfrm>
          <a:prstGeom prst="roundRect">
            <a:avLst>
              <a:gd fmla="val 50000" name="adj"/>
            </a:avLst>
          </a:prstGeom>
          <a:solidFill>
            <a:srgbClr val="A5CE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7770374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7" name="Shape 627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9" name="Shape 629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0" name="Shape 630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Shape 6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>
            <p:ph idx="3" type="body"/>
          </p:nvPr>
        </p:nvSpPr>
        <p:spPr>
          <a:xfrm>
            <a:off x="380997" y="394604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3" name="Shape 633"/>
          <p:cNvSpPr txBox="1"/>
          <p:nvPr>
            <p:ph idx="4" type="body"/>
          </p:nvPr>
        </p:nvSpPr>
        <p:spPr>
          <a:xfrm>
            <a:off x="380997" y="4474294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4" name="Shape 634"/>
          <p:cNvSpPr txBox="1"/>
          <p:nvPr>
            <p:ph idx="5" type="body"/>
          </p:nvPr>
        </p:nvSpPr>
        <p:spPr>
          <a:xfrm>
            <a:off x="2784606" y="3946049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5" name="Shape 635"/>
          <p:cNvSpPr txBox="1"/>
          <p:nvPr>
            <p:ph idx="6" type="body"/>
          </p:nvPr>
        </p:nvSpPr>
        <p:spPr>
          <a:xfrm>
            <a:off x="2784606" y="4474294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6" name="Shape 636"/>
          <p:cNvSpPr txBox="1"/>
          <p:nvPr>
            <p:ph idx="7" type="body"/>
          </p:nvPr>
        </p:nvSpPr>
        <p:spPr>
          <a:xfrm>
            <a:off x="5188231" y="394604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Shape 637"/>
          <p:cNvSpPr txBox="1"/>
          <p:nvPr>
            <p:ph idx="8" type="body"/>
          </p:nvPr>
        </p:nvSpPr>
        <p:spPr>
          <a:xfrm>
            <a:off x="5188231" y="4474294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Shape 638"/>
          <p:cNvSpPr txBox="1"/>
          <p:nvPr>
            <p:ph idx="9" type="body"/>
          </p:nvPr>
        </p:nvSpPr>
        <p:spPr>
          <a:xfrm>
            <a:off x="9995443" y="394604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Shape 639"/>
          <p:cNvSpPr txBox="1"/>
          <p:nvPr>
            <p:ph idx="13" type="body"/>
          </p:nvPr>
        </p:nvSpPr>
        <p:spPr>
          <a:xfrm>
            <a:off x="9995443" y="4474294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0" name="Shape 640"/>
          <p:cNvSpPr txBox="1"/>
          <p:nvPr>
            <p:ph idx="14" type="body"/>
          </p:nvPr>
        </p:nvSpPr>
        <p:spPr>
          <a:xfrm>
            <a:off x="7591818" y="3946049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1" name="Shape 641"/>
          <p:cNvSpPr txBox="1"/>
          <p:nvPr>
            <p:ph idx="15" type="body"/>
          </p:nvPr>
        </p:nvSpPr>
        <p:spPr>
          <a:xfrm>
            <a:off x="7591818" y="4474294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2" name="Shape 642"/>
          <p:cNvSpPr/>
          <p:nvPr/>
        </p:nvSpPr>
        <p:spPr>
          <a:xfrm>
            <a:off x="7179868" y="3392060"/>
            <a:ext cx="2666202" cy="288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5366750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4776281" y="3392060"/>
            <a:ext cx="2666202" cy="288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2963144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372656" y="3392060"/>
            <a:ext cx="2666202" cy="288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556430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380997" y="3392060"/>
            <a:ext cx="2254252" cy="28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2" name="Shape 652"/>
          <p:cNvSpPr/>
          <p:nvPr/>
        </p:nvSpPr>
        <p:spPr>
          <a:xfrm>
            <a:off x="381000" y="13233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Shape 6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>
            <p:ph idx="1" type="body"/>
          </p:nvPr>
        </p:nvSpPr>
        <p:spPr>
          <a:xfrm>
            <a:off x="381000" y="1597663"/>
            <a:ext cx="11430000" cy="4688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8" name="Shape 658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Shape 6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>
            <p:ph idx="2" type="body"/>
          </p:nvPr>
        </p:nvSpPr>
        <p:spPr>
          <a:xfrm>
            <a:off x="3298825" y="647700"/>
            <a:ext cx="8512175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hoto top">
  <p:cSld name="1_Photo top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5" name="Shape 665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6" name="Shape 666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Shape 6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>
            <p:ph idx="3" type="body"/>
          </p:nvPr>
        </p:nvSpPr>
        <p:spPr>
          <a:xfrm>
            <a:off x="3298825" y="3898900"/>
            <a:ext cx="85121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0" name="Shape 670"/>
          <p:cNvSpPr/>
          <p:nvPr/>
        </p:nvSpPr>
        <p:spPr>
          <a:xfrm>
            <a:off x="3298823" y="3606800"/>
            <a:ext cx="8512175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top">
  <p:cSld name="Photo top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381001" y="3898900"/>
            <a:ext cx="26670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4" name="Shape 674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Shape 6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 txBox="1"/>
          <p:nvPr>
            <p:ph idx="2" type="body"/>
          </p:nvPr>
        </p:nvSpPr>
        <p:spPr>
          <a:xfrm>
            <a:off x="3298825" y="3898900"/>
            <a:ext cx="85121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Shape 677"/>
          <p:cNvSpPr/>
          <p:nvPr/>
        </p:nvSpPr>
        <p:spPr>
          <a:xfrm>
            <a:off x="381001" y="3606800"/>
            <a:ext cx="1142999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0" name="Shape 680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3298825" y="2184403"/>
            <a:ext cx="4103877" cy="3454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2" name="Shape 682"/>
          <p:cNvCxnSpPr/>
          <p:nvPr/>
        </p:nvCxnSpPr>
        <p:spPr>
          <a:xfrm>
            <a:off x="3298823" y="1981200"/>
            <a:ext cx="4103879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3" name="Shape 683"/>
          <p:cNvSpPr txBox="1"/>
          <p:nvPr>
            <p:ph idx="2" type="body"/>
          </p:nvPr>
        </p:nvSpPr>
        <p:spPr>
          <a:xfrm>
            <a:off x="3298825" y="1044341"/>
            <a:ext cx="4103877" cy="73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4" name="Shape 684"/>
          <p:cNvSpPr txBox="1"/>
          <p:nvPr>
            <p:ph idx="3" type="body"/>
          </p:nvPr>
        </p:nvSpPr>
        <p:spPr>
          <a:xfrm>
            <a:off x="7707118" y="2184403"/>
            <a:ext cx="4103877" cy="3454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5" name="Shape 685"/>
          <p:cNvCxnSpPr/>
          <p:nvPr/>
        </p:nvCxnSpPr>
        <p:spPr>
          <a:xfrm>
            <a:off x="7707116" y="1981200"/>
            <a:ext cx="4103879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6" name="Shape 686"/>
          <p:cNvSpPr txBox="1"/>
          <p:nvPr>
            <p:ph idx="4" type="body"/>
          </p:nvPr>
        </p:nvSpPr>
        <p:spPr>
          <a:xfrm>
            <a:off x="7707118" y="1044341"/>
            <a:ext cx="4103877" cy="73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w/Footer">
  <p:cSld name="Two Content w/Footer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0" name="Shape 690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Shape 6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>
            <p:ph idx="2" type="body"/>
          </p:nvPr>
        </p:nvSpPr>
        <p:spPr>
          <a:xfrm>
            <a:off x="3298825" y="2184403"/>
            <a:ext cx="4103877" cy="3454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94" name="Shape 694"/>
          <p:cNvCxnSpPr/>
          <p:nvPr/>
        </p:nvCxnSpPr>
        <p:spPr>
          <a:xfrm>
            <a:off x="3298823" y="1981200"/>
            <a:ext cx="4103879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5" name="Shape 695"/>
          <p:cNvSpPr txBox="1"/>
          <p:nvPr>
            <p:ph idx="3" type="body"/>
          </p:nvPr>
        </p:nvSpPr>
        <p:spPr>
          <a:xfrm>
            <a:off x="3298825" y="1044341"/>
            <a:ext cx="4103877" cy="73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Shape 696"/>
          <p:cNvSpPr txBox="1"/>
          <p:nvPr>
            <p:ph idx="4" type="body"/>
          </p:nvPr>
        </p:nvSpPr>
        <p:spPr>
          <a:xfrm>
            <a:off x="7707118" y="2184403"/>
            <a:ext cx="4103877" cy="3454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97" name="Shape 697"/>
          <p:cNvCxnSpPr/>
          <p:nvPr/>
        </p:nvCxnSpPr>
        <p:spPr>
          <a:xfrm>
            <a:off x="7707116" y="1981200"/>
            <a:ext cx="4103879" cy="0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8" name="Shape 698"/>
          <p:cNvSpPr txBox="1"/>
          <p:nvPr>
            <p:ph idx="5" type="body"/>
          </p:nvPr>
        </p:nvSpPr>
        <p:spPr>
          <a:xfrm>
            <a:off x="7707118" y="1044341"/>
            <a:ext cx="4103877" cy="733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 Slide - Single">
  <p:cSld name="Speaker Slide - Sing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idx="3" type="body"/>
          </p:nvPr>
        </p:nvSpPr>
        <p:spPr>
          <a:xfrm>
            <a:off x="7883524" y="2981325"/>
            <a:ext cx="3762376" cy="6464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7883524" y="3997856"/>
            <a:ext cx="376237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5" type="body"/>
          </p:nvPr>
        </p:nvSpPr>
        <p:spPr>
          <a:xfrm>
            <a:off x="7883524" y="4673600"/>
            <a:ext cx="376237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6" type="body"/>
          </p:nvPr>
        </p:nvSpPr>
        <p:spPr>
          <a:xfrm>
            <a:off x="7883524" y="4311757"/>
            <a:ext cx="376237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Speaker">
  <p:cSld name="One Speak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3" type="body"/>
          </p:nvPr>
        </p:nvSpPr>
        <p:spPr>
          <a:xfrm>
            <a:off x="7883524" y="3992719"/>
            <a:ext cx="3762376" cy="161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7883524" y="2294555"/>
            <a:ext cx="3762376" cy="6464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5" type="body"/>
          </p:nvPr>
        </p:nvSpPr>
        <p:spPr>
          <a:xfrm>
            <a:off x="7883524" y="3058056"/>
            <a:ext cx="376237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6" type="body"/>
          </p:nvPr>
        </p:nvSpPr>
        <p:spPr>
          <a:xfrm>
            <a:off x="3298823" y="4635500"/>
            <a:ext cx="43338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7" type="body"/>
          </p:nvPr>
        </p:nvSpPr>
        <p:spPr>
          <a:xfrm>
            <a:off x="7883524" y="3371957"/>
            <a:ext cx="376237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 Slide - 2 speakers">
  <p:cSld name="Speaker Slide - 2 speaker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81001" y="228600"/>
            <a:ext cx="26670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81000" y="3019425"/>
            <a:ext cx="266700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384493" y="6400805"/>
            <a:ext cx="243840" cy="45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381000" y="2860044"/>
            <a:ext cx="56673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1838" y="6468221"/>
            <a:ext cx="966787" cy="2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3" type="body"/>
          </p:nvPr>
        </p:nvSpPr>
        <p:spPr>
          <a:xfrm>
            <a:off x="3298825" y="4107873"/>
            <a:ext cx="3852746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3298825" y="4607456"/>
            <a:ext cx="385274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5" type="body"/>
          </p:nvPr>
        </p:nvSpPr>
        <p:spPr>
          <a:xfrm>
            <a:off x="3298825" y="5283200"/>
            <a:ext cx="385274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6" type="body"/>
          </p:nvPr>
        </p:nvSpPr>
        <p:spPr>
          <a:xfrm>
            <a:off x="3298825" y="4921357"/>
            <a:ext cx="385274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7" type="body"/>
          </p:nvPr>
        </p:nvSpPr>
        <p:spPr>
          <a:xfrm>
            <a:off x="7402395" y="4107873"/>
            <a:ext cx="3852746" cy="3832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8" type="body"/>
          </p:nvPr>
        </p:nvSpPr>
        <p:spPr>
          <a:xfrm>
            <a:off x="7402395" y="4607456"/>
            <a:ext cx="385274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9" type="body"/>
          </p:nvPr>
        </p:nvSpPr>
        <p:spPr>
          <a:xfrm>
            <a:off x="7402395" y="5283200"/>
            <a:ext cx="385274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3" type="body"/>
          </p:nvPr>
        </p:nvSpPr>
        <p:spPr>
          <a:xfrm>
            <a:off x="7402395" y="4921357"/>
            <a:ext cx="3852746" cy="2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1" Type="http://schemas.openxmlformats.org/officeDocument/2006/relationships/theme" Target="../theme/theme1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1597" r="1587" t="0"/>
          <a:stretch/>
        </p:blipFill>
        <p:spPr>
          <a:xfrm>
            <a:off x="-11200" y="0"/>
            <a:ext cx="12214400" cy="4165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81000" y="228601"/>
            <a:ext cx="114300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81000" y="1371600"/>
            <a:ext cx="11430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mongodb/mongo/blob/f88f6f43b7ae2af0286437da8f00c0079ed99145/src/mongo/db/query/canonical_query.cpp#L287-L398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mongodb/mongo/commit/3cf4e0593c394dd7eb45d8000d76b5dc73a3f425" TargetMode="External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mongodb.com/careers/jobs/963513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381000" y="3162300"/>
            <a:ext cx="112386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Thoroughly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Modern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Mongo</a:t>
            </a:r>
            <a:endParaRPr/>
          </a:p>
        </p:txBody>
      </p:sp>
      <p:sp>
        <p:nvSpPr>
          <p:cNvPr id="704" name="Shape 704"/>
          <p:cNvSpPr txBox="1"/>
          <p:nvPr>
            <p:ph idx="2" type="body"/>
          </p:nvPr>
        </p:nvSpPr>
        <p:spPr>
          <a:xfrm>
            <a:off x="381000" y="5395411"/>
            <a:ext cx="5268688" cy="653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1800"/>
              <a:t>Bernard Gorman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1000"/>
              <a:t>Server Query Team, Dublin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General Procedure: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Introduce option to build against next standard in the dev cycle preceding the targeted release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Add build variant to our CI system, address any incompatibilities that arise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Pull forward features which may be of use, ease eventual transition</a:t>
            </a:r>
            <a:endParaRPr/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00" y="3087475"/>
            <a:ext cx="6128374" cy="267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General Procedure: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Introduce option to build against next standard in the dev cycle preceding the targeted release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Add build variant to our CI system, address any incompatibilities that arise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Pull forward features which may be of use, ease eventual transition</a:t>
            </a:r>
            <a:endParaRPr/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35" name="Shape 8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400" y="2955373"/>
            <a:ext cx="9198277" cy="5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Shape 8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00" y="3499300"/>
            <a:ext cx="9268549" cy="2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General Procedure: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Introduce option to build against next standard in the dev cycle preceding the targeted release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Add build variant to our CI system, address any incompatibilities that arise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Pull forward features which may be of use, ease eventual transition</a:t>
            </a:r>
            <a:endParaRPr/>
          </a:p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44" name="Shape 8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75" y="2991400"/>
            <a:ext cx="9372282" cy="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Shape 8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575" y="3418175"/>
            <a:ext cx="9048228" cy="24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Remove support for the older standard early in the development cycle for the targeted release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After we branch from the new GA release, on which we have been testing for ~1 year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Some time thereafter, begin adding support for next standard</a:t>
            </a:r>
            <a:endParaRPr/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53" name="Shape 8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525" y="2578525"/>
            <a:ext cx="6845475" cy="198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24" y="4217572"/>
            <a:ext cx="6845476" cy="16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Replace or polyfill any features that have been obviated by the standard library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Migrate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boost::xyz</a:t>
            </a:r>
            <a:r>
              <a:rPr lang="en-US"/>
              <a:t>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stdx::xyz</a:t>
            </a:r>
            <a:r>
              <a:rPr lang="en-US"/>
              <a:t>, provide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en-US"/>
              <a:t> implementations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Guard against incomplete support on certain platforms, useful level of indirection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Replace pulled-forward features with their standard counterparts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Bring sections of the codebase owned by Platform up to the new standard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Goal: update as much code as makes sense, while avoiding unnecessary churn</a:t>
            </a:r>
            <a:endParaRPr/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62" name="Shape 8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00" y="3725476"/>
            <a:ext cx="8433876" cy="10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Replace or polyfill any features that have been obviated by the standard library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Migrate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boost::xyz</a:t>
            </a:r>
            <a:r>
              <a:rPr lang="en-US"/>
              <a:t>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stdx::xyz</a:t>
            </a:r>
            <a:r>
              <a:rPr lang="en-US"/>
              <a:t>, provide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en-US"/>
              <a:t> implementations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Guard against incomplete support on certain platforms, useful level of indirection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Replace pulled-forward features with their standard counterparts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Bring sections of the codebase owned by Platform up to the new standard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Goal: update as much code as makes sense, while avoiding unnecessary churn</a:t>
            </a:r>
            <a:endParaRPr/>
          </a:p>
        </p:txBody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70" name="Shape 8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00" y="3725476"/>
            <a:ext cx="8433876" cy="10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750" y="3725475"/>
            <a:ext cx="4916474" cy="17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Replace or polyfill any features that have been obviated by the standard library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Migrate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boost::xyz</a:t>
            </a:r>
            <a:r>
              <a:rPr lang="en-US"/>
              <a:t>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stdx::xyz</a:t>
            </a:r>
            <a:r>
              <a:rPr lang="en-US"/>
              <a:t>, provide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en-US"/>
              <a:t> implementations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Guard against incomplete support on certain platforms, useful level of indirection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Replace pulled-forward features with their standard counterparts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Platform brings certain sections of the codebase up to the new standard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Goal: update as much code as makes sense, while avoiding unnecessary churn</a:t>
            </a:r>
            <a:endParaRPr/>
          </a:p>
        </p:txBody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79" name="Shape 8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4060523"/>
            <a:ext cx="8400474" cy="49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Shape 8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3795250"/>
            <a:ext cx="8400476" cy="13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Shape 8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4649250"/>
            <a:ext cx="8400472" cy="131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Finally: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Update linting rules to ban anything that can be (within reason)</a:t>
            </a:r>
            <a:endParaRPr/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Ensure that new code refers to polyfills rather than explicitly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</a:t>
            </a:r>
            <a:r>
              <a:rPr lang="en-US"/>
              <a:t>ncourage other teams to incrementally modernize their areas of responsibility</a:t>
            </a:r>
            <a:endParaRPr/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Finally: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Update linting rules to ban anything that can be (within reason)</a:t>
            </a:r>
            <a:endParaRPr/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Ensure that new code refers to polyfills rather than explicitly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Encourage other teams to incrementally modernize their areas of responsibility</a:t>
            </a:r>
            <a:endParaRPr/>
          </a:p>
        </p:txBody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96" name="Shape 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75" y="2987425"/>
            <a:ext cx="10842975" cy="26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idx="1" type="body"/>
          </p:nvPr>
        </p:nvSpPr>
        <p:spPr>
          <a:xfrm>
            <a:off x="381000" y="3162300"/>
            <a:ext cx="88548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Query System Modernization</a:t>
            </a:r>
            <a:endParaRPr/>
          </a:p>
        </p:txBody>
      </p:sp>
      <p:sp>
        <p:nvSpPr>
          <p:cNvPr id="902" name="Shape 902"/>
          <p:cNvSpPr txBox="1"/>
          <p:nvPr>
            <p:ph idx="2" type="body"/>
          </p:nvPr>
        </p:nvSpPr>
        <p:spPr>
          <a:xfrm>
            <a:off x="381000" y="5395411"/>
            <a:ext cx="5268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Member of the Server Query Team, Dublin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Responsible for: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CRUD execution path, built on top of the storage layer and platform infrastructure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Provide the query interface used by replication and DS for local reads and writes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Any logic which inspects or manipulates the contents of user data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Specific areas include: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Query planning, optimization, and execution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Aggregation framework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Non-materialized read-only views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Geospatial and full-text search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Update subsystem and insert/delete paths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All distributed CRUD paths on mongoS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Query logging and profiling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Introspection (explain, currentOp, index stats)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Document validation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Collation</a:t>
            </a:r>
            <a:endParaRPr/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Incremental Modernization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After Platform’s initial updates, modernization proceeds incrementally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Want to avoid churning stable, tenured areas of the codebase all at once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Explicit modernization / tech debt work is sometimes scheduled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Otherwise, incremental changes driven by several factors: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Performance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Correctness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Opportunity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Necessity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Convenience</a:t>
            </a:r>
            <a:endParaRPr/>
          </a:p>
        </p:txBody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Problem: blocking sort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Required when there is no appropriate index to serve the user’s request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Generating sort keys from the set of matched documents is slow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Profiling revealed that this dominates the total runtime of the operation</a:t>
            </a:r>
            <a:endParaRPr/>
          </a:p>
        </p:txBody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Problem: blocking sort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Required when there is no appropriate index to serve the user’s request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Generating sort keys from the set of matched documents is slow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Profiling revealed that this dominates the total runtime of the operation</a:t>
            </a:r>
            <a:endParaRPr/>
          </a:p>
        </p:txBody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Query System Modernization</a:t>
            </a:r>
            <a:endParaRPr/>
          </a:p>
        </p:txBody>
      </p:sp>
      <p:pic>
        <p:nvPicPr>
          <p:cNvPr id="924" name="Shape 9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88" y="3049126"/>
            <a:ext cx="11292223" cy="14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Problem: blocking sort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Required when there is no appropriate index to serve the user’s request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Generating sort keys from the set of matched documents is slow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Profiling revealed that this dominates the total runtime of the operation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Saves two vector copies and calls to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tcmalloc delete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I</a:t>
            </a:r>
            <a:r>
              <a:rPr lang="en-US" sz="1400"/>
              <a:t>mproved performance of large-scale sorts by up to 40% (300ms vs 500ms)</a:t>
            </a:r>
            <a:endParaRPr sz="1400"/>
          </a:p>
        </p:txBody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  <p:pic>
        <p:nvPicPr>
          <p:cNvPr id="932" name="Shape 9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88" y="3049126"/>
            <a:ext cx="11292223" cy="14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Query Planner/Executor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One of the core components of MongoDB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Relatively old, tenured code, stable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Traffics in raw pointers; occasional ASAN + Fuzzer leaks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Query Planner/Executor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One of the core components of MongoDB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Relatively old, tenured code, stable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Traffics in raw pointers; occasional ASAN + Fuzzer leaks</a:t>
            </a:r>
            <a:endParaRPr/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 =================================================================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 ==31566==ERROR: LeakSanitizer: detected memory leaks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 Direct leak of 40 byte(s) in 1 object(s) allocated from: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     #0 0x559e5e80320b in operator new(unsigned long) /data/mci/c5d8f4120437056d97d16d15cf65c6ac/toolchain-builder/llvm/projects/compiler-rt/lib/asan/asan_new_delete.cc:78:35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     #1 0x559e6249d5b7 in mongo::QueryPlannerAnalysis::analyzeDataAccess(mongo::CanonicalQuery const&amp;, mongo::QueryPlannerParams const&amp;, std::unique_ptr&lt;mongo::QuerySolutionNode, std::default_delete&lt;mongo::QuerySolutionNode&gt; &gt;) /data/mci/02eca4160258687300c9c4067ba049b4/src/src/mongo/db/query/planner_analysis.cpp:623:36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     #2 0x559e624bfff5 in mongo::QueryPlanner::plan(mongo::CanonicalQuery const&amp;, mongo::QueryPlannerParams const&amp;, std::vector&lt;mongo::QuerySolution*, std::allocator&lt;mongo::QuerySolution*&gt; &gt;*) /data/mci/02eca4160258687300c9c4067ba049b4/src/src/mongo/db/query/query_planner.cpp:898:17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[ShardedClusterFixture:job0:shard1]     #3 0x559e5f7dc539 in mongo::(anonymous namespace)::prepareExecution(mongo::OperationContext*, mongo::Collection*, mongo::WorkingSet*, std::unique_ptr&lt;mongo::CanonicalQuery, std::default_delete&lt;mongo::CanonicalQuery&gt; &gt;, unsigned long) /data/mci/02eca4160258687300c9c4067ba049b4/src/src/mongo/db/query/get_executor.cpp:385:21</a:t>
            </a:r>
            <a:endParaRPr sz="80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Query Planner/Executor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One of the core components of MongoDB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Relatively old, tenured code, stable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Traffics in raw pointers; occasional ASAN + Fuzzer leaks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  <p:pic>
        <p:nvPicPr>
          <p:cNvPr id="954" name="Shape 9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975475"/>
            <a:ext cx="10022362" cy="33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ViewCatalog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Holds read-only view metadata (name, pipeline, underlying collection)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New views typically added via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/>
              <a:t> command</a:t>
            </a:r>
            <a:endParaRPr/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But it’s also possible to insert view definitions directly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system.views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/>
              <a:t>Latter use-case leads to unexpected synchronization problem:</a:t>
            </a:r>
            <a:endParaRPr/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Thread A calls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ViewCatalog::lookup()</a:t>
            </a:r>
            <a:r>
              <a:rPr lang="en-US" sz="1050">
                <a:solidFill>
                  <a:srgbClr val="333333"/>
                </a:solidFill>
              </a:rPr>
              <a:t> and obtains a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ViewDefinition*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-"/>
            </a:pPr>
            <a:r>
              <a:rPr lang="en-US" sz="1050">
                <a:solidFill>
                  <a:srgbClr val="333333"/>
                </a:solidFill>
              </a:rPr>
              <a:t>Thread A holds a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MODE_IS</a:t>
            </a:r>
            <a:r>
              <a:rPr lang="en-US" sz="1050">
                <a:solidFill>
                  <a:srgbClr val="333333"/>
                </a:solidFill>
              </a:rPr>
              <a:t> lock while using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ViewDefinition*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Thread B inserts a valid view directly into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system.views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-"/>
            </a:pPr>
            <a:r>
              <a:rPr lang="en-US" sz="1050">
                <a:solidFill>
                  <a:srgbClr val="333333"/>
                </a:solidFill>
              </a:rPr>
              <a:t>Possible because B’s insert acquires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MODE_IX</a:t>
            </a:r>
            <a:r>
              <a:rPr lang="en-US" sz="1050">
                <a:solidFill>
                  <a:srgbClr val="333333"/>
                </a:solidFill>
              </a:rPr>
              <a:t> lock, rather than the create command’s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MODE_X</a:t>
            </a:r>
            <a:r>
              <a:rPr lang="en-US" sz="1050">
                <a:solidFill>
                  <a:srgbClr val="333333"/>
                </a:solidFill>
              </a:rPr>
              <a:t> lock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ViewCatalog::_valid</a:t>
            </a:r>
            <a:r>
              <a:rPr lang="en-US" sz="1050">
                <a:solidFill>
                  <a:srgbClr val="333333"/>
                </a:solidFill>
              </a:rPr>
              <a:t> is marked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050">
                <a:solidFill>
                  <a:srgbClr val="333333"/>
                </a:solidFill>
              </a:rPr>
              <a:t>.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Thread C calls any method of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ViewCatalog</a:t>
            </a:r>
            <a:r>
              <a:rPr lang="en-US" sz="1050">
                <a:solidFill>
                  <a:srgbClr val="333333"/>
                </a:solidFill>
              </a:rPr>
              <a:t>, which implicitly reloads the catalog</a:t>
            </a:r>
            <a:endParaRPr sz="1050">
              <a:solidFill>
                <a:srgbClr val="333333"/>
              </a:solidFill>
            </a:endParaRPr>
          </a:p>
          <a:p>
            <a:pPr indent="-295275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Clears the old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ViewMap</a:t>
            </a:r>
            <a:r>
              <a:rPr lang="en-US" sz="1050">
                <a:solidFill>
                  <a:srgbClr val="333333"/>
                </a:solidFill>
              </a:rPr>
              <a:t> and releases all of the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ViewDefinitions</a:t>
            </a:r>
            <a:r>
              <a:rPr lang="en-US" sz="1050">
                <a:solidFill>
                  <a:srgbClr val="333333"/>
                </a:solidFill>
              </a:rPr>
              <a:t>.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All iterators to the old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ViewMap</a:t>
            </a:r>
            <a:r>
              <a:rPr lang="en-US" sz="1050">
                <a:solidFill>
                  <a:srgbClr val="333333"/>
                </a:solidFill>
              </a:rPr>
              <a:t> are now invalidated and all the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</a:t>
            </a:r>
            <a:r>
              <a:rPr lang="en-US" sz="1050">
                <a:solidFill>
                  <a:srgbClr val="333333"/>
                </a:solidFill>
              </a:rPr>
              <a:t> pointers have been freed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However, Thread A may attempt to use its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ViewDefinition*</a:t>
            </a:r>
            <a:r>
              <a:rPr lang="en-US" sz="1050">
                <a:solidFill>
                  <a:srgbClr val="333333"/>
                </a:solidFill>
              </a:rPr>
              <a:t>, resulting in undefined behavior.</a:t>
            </a:r>
            <a:endParaRPr/>
          </a:p>
        </p:txBody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ViewCatalog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Holds read-only view metadata (name, pipeline, underlying collection)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New views typically added via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/>
              <a:t> command</a:t>
            </a:r>
            <a:endParaRPr/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But it’s also possible to insert view definitions directly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system.views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/>
              <a:t>Latter use-case leads to unexpected synchronization problem:</a:t>
            </a:r>
            <a:endParaRPr/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Thread A calls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ViewCatalog::lookup()</a:t>
            </a:r>
            <a:r>
              <a:rPr lang="en-US" sz="1050">
                <a:solidFill>
                  <a:srgbClr val="333333"/>
                </a:solidFill>
              </a:rPr>
              <a:t> and obtains a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ViewDefinition*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-"/>
            </a:pPr>
            <a:r>
              <a:rPr lang="en-US" sz="1050">
                <a:solidFill>
                  <a:srgbClr val="333333"/>
                </a:solidFill>
              </a:rPr>
              <a:t>Thread A holds a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MODE_IS</a:t>
            </a:r>
            <a:r>
              <a:rPr lang="en-US" sz="1050">
                <a:solidFill>
                  <a:srgbClr val="333333"/>
                </a:solidFill>
              </a:rPr>
              <a:t> lock while using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ViewDefinition*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Thread B inserts a valid view directly into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system.views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-"/>
            </a:pPr>
            <a:r>
              <a:rPr lang="en-US" sz="1050">
                <a:solidFill>
                  <a:srgbClr val="333333"/>
                </a:solidFill>
              </a:rPr>
              <a:t>Possible because B’s insert acquires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MODE_IX</a:t>
            </a:r>
            <a:r>
              <a:rPr lang="en-US" sz="1050">
                <a:solidFill>
                  <a:srgbClr val="333333"/>
                </a:solidFill>
              </a:rPr>
              <a:t> lock, rather than the create command’s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MODE_X</a:t>
            </a:r>
            <a:r>
              <a:rPr lang="en-US" sz="1050">
                <a:solidFill>
                  <a:srgbClr val="333333"/>
                </a:solidFill>
              </a:rPr>
              <a:t> lock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ViewCatalog::_valid</a:t>
            </a:r>
            <a:r>
              <a:rPr lang="en-US" sz="1050">
                <a:solidFill>
                  <a:srgbClr val="333333"/>
                </a:solidFill>
              </a:rPr>
              <a:t> is marked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050">
                <a:solidFill>
                  <a:srgbClr val="333333"/>
                </a:solidFill>
              </a:rPr>
              <a:t>.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Thread C calls any method of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ViewCatalog</a:t>
            </a:r>
            <a:r>
              <a:rPr lang="en-US" sz="1050">
                <a:solidFill>
                  <a:srgbClr val="333333"/>
                </a:solidFill>
              </a:rPr>
              <a:t>, which implicitly reloads the catalog</a:t>
            </a:r>
            <a:endParaRPr sz="1050">
              <a:solidFill>
                <a:srgbClr val="333333"/>
              </a:solidFill>
            </a:endParaRPr>
          </a:p>
          <a:p>
            <a:pPr indent="-295275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Clears the old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ViewMap</a:t>
            </a:r>
            <a:r>
              <a:rPr lang="en-US" sz="1050">
                <a:solidFill>
                  <a:srgbClr val="333333"/>
                </a:solidFill>
              </a:rPr>
              <a:t> and releases all of the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ViewDefinitions</a:t>
            </a:r>
            <a:r>
              <a:rPr lang="en-US" sz="1050">
                <a:solidFill>
                  <a:srgbClr val="333333"/>
                </a:solidFill>
              </a:rPr>
              <a:t>.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All iterators to the old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ViewMap</a:t>
            </a:r>
            <a:r>
              <a:rPr lang="en-US" sz="1050">
                <a:solidFill>
                  <a:srgbClr val="333333"/>
                </a:solidFill>
              </a:rPr>
              <a:t> are now invalidated and all the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</a:t>
            </a:r>
            <a:r>
              <a:rPr lang="en-US" sz="1050">
                <a:solidFill>
                  <a:srgbClr val="333333"/>
                </a:solidFill>
              </a:rPr>
              <a:t> pointers have been freed</a:t>
            </a:r>
            <a:endParaRPr sz="1050">
              <a:solidFill>
                <a:srgbClr val="333333"/>
              </a:solidFill>
            </a:endParaRPr>
          </a:p>
          <a:p>
            <a:pPr indent="-295275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rgbClr val="333333"/>
                </a:solidFill>
              </a:rPr>
              <a:t>However, Thread A may attempt to use its </a:t>
            </a:r>
            <a:r>
              <a:rPr lang="en-US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ViewDefinition*</a:t>
            </a:r>
            <a:r>
              <a:rPr lang="en-US" sz="1050">
                <a:solidFill>
                  <a:srgbClr val="333333"/>
                </a:solidFill>
              </a:rPr>
              <a:t>, resulting in undefined behavior.</a:t>
            </a:r>
            <a:endParaRPr sz="105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-US" sz="1800">
                <a:solidFill>
                  <a:srgbClr val="333333"/>
                </a:solidFill>
              </a:rPr>
              <a:t>Solution: </a:t>
            </a:r>
            <a:r>
              <a:rPr lang="en-US" sz="1800">
                <a:solidFill>
                  <a:srgbClr val="333333"/>
                </a:solidFill>
              </a:rPr>
              <a:t>Refactor </a:t>
            </a: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ViewCatalog</a:t>
            </a:r>
            <a:r>
              <a:rPr lang="en-US" sz="1800">
                <a:solidFill>
                  <a:srgbClr val="333333"/>
                </a:solidFill>
              </a:rPr>
              <a:t> to use </a:t>
            </a: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shared_ptr</a:t>
            </a:r>
            <a:r>
              <a:rPr lang="en-US" sz="1800">
                <a:solidFill>
                  <a:srgbClr val="333333"/>
                </a:solidFill>
              </a:rPr>
              <a:t> throughout</a:t>
            </a:r>
            <a:endParaRPr sz="1800">
              <a:solidFill>
                <a:srgbClr val="333333"/>
              </a:solidFill>
            </a:endParaRP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lang="en-US">
                <a:solidFill>
                  <a:srgbClr val="333333"/>
                </a:solidFill>
              </a:rPr>
              <a:t>Allows checked-out </a:t>
            </a:r>
            <a:r>
              <a:rPr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ViewDefinitions</a:t>
            </a:r>
            <a:r>
              <a:rPr lang="en-US">
                <a:solidFill>
                  <a:srgbClr val="333333"/>
                </a:solidFill>
              </a:rPr>
              <a:t> to persist through a reload</a:t>
            </a:r>
            <a:endParaRPr>
              <a:solidFill>
                <a:srgbClr val="333333"/>
              </a:solidFill>
            </a:endParaRP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lang="en-US">
                <a:solidFill>
                  <a:srgbClr val="333333"/>
                </a:solidFill>
              </a:rPr>
              <a:t>Correct even if view is removed, since it was present at the time the thread acquired the </a:t>
            </a:r>
            <a:r>
              <a:rPr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ViewDefinition*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7" name="Shape 967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-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MatchExpression::optimize()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AST produced by parsing the client’s query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Each type of node admits to a set of potential optimizations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Absorb grandchildren, prune redundant branches, etc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optimization logic</a:t>
            </a:r>
            <a:r>
              <a:rPr lang="en-US"/>
              <a:t> was in owning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CanonicalQuery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Knowledge of 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MatchExpression</a:t>
            </a:r>
            <a:r>
              <a:rPr lang="en-US"/>
              <a:t> subclass’ optimizations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Project: More Expressive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$lookup</a:t>
            </a:r>
            <a:r>
              <a:rPr lang="en-US"/>
              <a:t> (3.6)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Define pipeline on foreign collection,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$expr</a:t>
            </a:r>
            <a:r>
              <a:rPr lang="en-US"/>
              <a:t>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MatchExpression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Need to 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optimize()</a:t>
            </a:r>
            <a:r>
              <a:rPr lang="en-US"/>
              <a:t> 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MatchExpression</a:t>
            </a:r>
            <a:r>
              <a:rPr lang="en-US"/>
              <a:t> and have the optimization percolate through the tree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All optimization logic should be internal to each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MatchExpression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Problem: optimize could result in a node “removing itself” from the tree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Automatic destruction required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But cannot define member function that accepts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unique_ptr 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  <p:pic>
        <p:nvPicPr>
          <p:cNvPr id="976" name="Shape 9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2863" y="1455375"/>
            <a:ext cx="41814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Motivations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Why prioritize modern C++?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What, When and How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Timeline of Modernization Work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Making the Switch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Query Team Examples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Cases where modern C++ made the difference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Future Work</a:t>
            </a:r>
            <a:endParaRPr sz="2400"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Ongoing efforts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Questions!</a:t>
            </a:r>
            <a:endParaRPr sz="2400"/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-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MatchExpression::optimize()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Solution</a:t>
            </a:r>
            <a:r>
              <a:rPr lang="en-US"/>
              <a:t>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unique_ptr, lambdas, std::function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All nodes managed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unique_ptr</a:t>
            </a:r>
            <a:r>
              <a:rPr lang="en-US"/>
              <a:t>, auto-destruct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-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virtual ExpressionOptimizerFunc getOptimizer() const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-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std::function unique_ptr&lt;MatchExpression&gt; -&gt; unique_ptr&lt;MatchExpression&gt;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ExpressionOptimizerFunc getOptimizer() const final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return [](std::unique_ptr&lt;MatchExpression&gt; expression) { return expression;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Obtain function from root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MatchExpression</a:t>
            </a:r>
            <a:r>
              <a:rPr lang="en-US"/>
              <a:t>, apply it, recurses through the tree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Each node may return same expression, mutated expression, different expression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-"/>
            </a:pPr>
            <a:r>
              <a:rPr lang="en-US"/>
              <a:t>Each MatchExpression knows only its own optimizations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Achieved desired goals of virtual dispatch + managed pointers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Allows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MatchExpression</a:t>
            </a:r>
            <a:r>
              <a:rPr lang="en-US"/>
              <a:t> AST to be optimized in a similar manner to aggregation pipelines</a:t>
            </a:r>
            <a:endParaRPr/>
          </a:p>
        </p:txBody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System Modernization</a:t>
            </a:r>
            <a:endParaRPr/>
          </a:p>
        </p:txBody>
      </p:sp>
      <p:pic>
        <p:nvPicPr>
          <p:cNvPr id="984" name="Shape 9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2863" y="1455375"/>
            <a:ext cx="41814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-US"/>
              <a:t>Plans to move to C++17 are already in motion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Provisionally targeting MongoDB release 4.2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Existing mocked constructs: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std::as_const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std::void_t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/>
              <a:t>Particularly looking forward to:</a:t>
            </a:r>
            <a:endParaRPr/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Automatic template type deduction!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Structured binding declaration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 inline initialization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std::optional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Platform Team Estimate: “Very Soon™”</a:t>
            </a:r>
            <a:endParaRPr/>
          </a:p>
        </p:txBody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Towards C++ 17</a:t>
            </a:r>
            <a:endParaRPr/>
          </a:p>
        </p:txBody>
      </p:sp>
      <p:pic>
        <p:nvPicPr>
          <p:cNvPr id="992" name="Shape 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387" y="0"/>
            <a:ext cx="486262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-"/>
            </a:pPr>
            <a:r>
              <a:rPr lang="en-US"/>
              <a:t>Database Server Engineer, Query (Dublin)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mongodb.com/careers/departments/engineering</a:t>
            </a:r>
            <a:endParaRPr/>
          </a:p>
        </p:txBody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Hiring!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-"/>
            </a:pPr>
            <a:r>
              <a:rPr lang="en-US"/>
              <a:t>Questions?</a:t>
            </a:r>
            <a:endParaRPr/>
          </a:p>
        </p:txBody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Easier to write reliably correct code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unique_ptr, shared_ptr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Thing(): Thing(0)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Encourages a more idiomatic coding style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std::all_of(t.begin(), t.end(), [](const auto&amp; e){ return e.isTrue(); 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Brevity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/>
              <a:t> Readability + </a:t>
            </a:r>
            <a:r>
              <a:rPr lang="en-US"/>
              <a:t>Maintainability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std::pair&lt;BSONObj, std::set&lt;string&gt;&gt; shardKeyDetails = extractShardKeyFromDoc(doc);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shardKeyDetails = extractShardKeyFromDoc(doc);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Performance improvements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-"/>
            </a:pPr>
            <a:r>
              <a:rPr lang="en-US"/>
              <a:t>Implicit move, NRVO fallback (C++11)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Return by converting move constructor (C++14)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Explicit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lang="en-US"/>
              <a:t> where appropriate</a:t>
            </a:r>
            <a:endParaRPr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Developer Satisfaction &amp; Productivity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More</a:t>
            </a:r>
            <a:r>
              <a:rPr lang="en-US"/>
              <a:t> pleasant to write!</a:t>
            </a:r>
            <a:endParaRPr/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1" type="body"/>
          </p:nvPr>
        </p:nvSpPr>
        <p:spPr>
          <a:xfrm>
            <a:off x="381000" y="5930900"/>
            <a:ext cx="11430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rPr>
              <a:t>Disclaimer</a:t>
            </a:r>
            <a:endParaRPr b="0" i="0" sz="900" u="none" cap="none" strike="noStrike">
              <a:solidFill>
                <a:srgbClr val="6D7B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 txBox="1"/>
          <p:nvPr>
            <p:ph type="title"/>
          </p:nvPr>
        </p:nvSpPr>
        <p:spPr>
          <a:xfrm>
            <a:off x="381000" y="457200"/>
            <a:ext cx="11430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Modernization Timeline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 txBox="1"/>
          <p:nvPr>
            <p:ph idx="2" type="body"/>
          </p:nvPr>
        </p:nvSpPr>
        <p:spPr>
          <a:xfrm>
            <a:off x="380998" y="1482726"/>
            <a:ext cx="11430002" cy="363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 b="0" i="0" sz="1600" u="none" cap="none" strike="noStrike">
              <a:solidFill>
                <a:srgbClr val="6D7B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/>
          <p:nvPr>
            <p:ph idx="3" type="body"/>
          </p:nvPr>
        </p:nvSpPr>
        <p:spPr>
          <a:xfrm>
            <a:off x="380997" y="425308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October 2007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200"/>
              <a:t>First MongoDB Commit</a:t>
            </a:r>
            <a:endParaRPr sz="1200"/>
          </a:p>
        </p:txBody>
      </p:sp>
      <p:sp>
        <p:nvSpPr>
          <p:cNvPr id="734" name="Shape 734"/>
          <p:cNvSpPr txBox="1"/>
          <p:nvPr>
            <p:ph idx="4" type="body"/>
          </p:nvPr>
        </p:nvSpPr>
        <p:spPr>
          <a:xfrm>
            <a:off x="381000" y="2193775"/>
            <a:ext cx="2249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latin typeface="Courier New"/>
                <a:ea typeface="Courier New"/>
                <a:cs typeface="Courier New"/>
                <a:sym typeface="Courier New"/>
              </a:rPr>
              <a:t>commit e73188b5512c82290a4070af4afddac20d0b981e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latin typeface="Courier New"/>
                <a:ea typeface="Courier New"/>
                <a:cs typeface="Courier New"/>
                <a:sym typeface="Courier New"/>
              </a:rPr>
              <a:t>Author: Dwight &lt;dmerriman@gmail.com&gt;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latin typeface="Courier New"/>
                <a:ea typeface="Courier New"/>
                <a:cs typeface="Courier New"/>
                <a:sym typeface="Courier New"/>
              </a:rPr>
              <a:t>Date:   Fri Oct 19 19:35:48 2007 -0400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">
                <a:latin typeface="Courier New"/>
                <a:ea typeface="Courier New"/>
                <a:cs typeface="Courier New"/>
                <a:sym typeface="Courier New"/>
              </a:rPr>
              <a:t>    first commit</a:t>
            </a:r>
            <a:endParaRPr b="1" i="0" sz="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Shape 735"/>
          <p:cNvSpPr txBox="1"/>
          <p:nvPr>
            <p:ph idx="5" type="body"/>
          </p:nvPr>
        </p:nvSpPr>
        <p:spPr>
          <a:xfrm>
            <a:off x="2784606" y="3056870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August 2011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C++11 Approved</a:t>
            </a:r>
            <a:endParaRPr/>
          </a:p>
        </p:txBody>
      </p:sp>
      <p:sp>
        <p:nvSpPr>
          <p:cNvPr id="736" name="Shape 736"/>
          <p:cNvSpPr txBox="1"/>
          <p:nvPr>
            <p:ph idx="6" type="body"/>
          </p:nvPr>
        </p:nvSpPr>
        <p:spPr>
          <a:xfrm>
            <a:off x="2784606" y="4546433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x :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{{{}}}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T&amp;&amp;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[&amp;](){}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constexpr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Thing(): Thing(0)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Shape 737"/>
          <p:cNvSpPr txBox="1"/>
          <p:nvPr>
            <p:ph idx="7" type="body"/>
          </p:nvPr>
        </p:nvSpPr>
        <p:spPr>
          <a:xfrm>
            <a:off x="5188231" y="425308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April 2014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MongoDB 2.6</a:t>
            </a:r>
            <a:endParaRPr/>
          </a:p>
        </p:txBody>
      </p:sp>
      <p:sp>
        <p:nvSpPr>
          <p:cNvPr id="738" name="Shape 738"/>
          <p:cNvSpPr txBox="1"/>
          <p:nvPr>
            <p:ph idx="8" type="body"/>
          </p:nvPr>
        </p:nvSpPr>
        <p:spPr>
          <a:xfrm>
            <a:off x="5188231" y="2193778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C++98 Compatible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Builds with C++11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gcc/clang/msvc</a:t>
            </a:r>
            <a:endParaRPr/>
          </a:p>
        </p:txBody>
      </p:sp>
      <p:sp>
        <p:nvSpPr>
          <p:cNvPr id="739" name="Shape 739"/>
          <p:cNvSpPr txBox="1"/>
          <p:nvPr>
            <p:ph idx="9" type="body"/>
          </p:nvPr>
        </p:nvSpPr>
        <p:spPr>
          <a:xfrm>
            <a:off x="9995443" y="4253089"/>
            <a:ext cx="1815557" cy="363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December 2015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MongoDB 3.2</a:t>
            </a:r>
            <a:endParaRPr/>
          </a:p>
        </p:txBody>
      </p:sp>
      <p:sp>
        <p:nvSpPr>
          <p:cNvPr id="740" name="Shape 740"/>
          <p:cNvSpPr txBox="1"/>
          <p:nvPr>
            <p:ph idx="13" type="body"/>
          </p:nvPr>
        </p:nvSpPr>
        <p:spPr>
          <a:xfrm>
            <a:off x="9995443" y="2193778"/>
            <a:ext cx="1815557" cy="9336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Requires C++11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Backported to 3.0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C++14 Planning Begins</a:t>
            </a:r>
            <a:endParaRPr/>
          </a:p>
        </p:txBody>
      </p:sp>
      <p:sp>
        <p:nvSpPr>
          <p:cNvPr id="741" name="Shape 741"/>
          <p:cNvSpPr txBox="1"/>
          <p:nvPr>
            <p:ph idx="14" type="body"/>
          </p:nvPr>
        </p:nvSpPr>
        <p:spPr>
          <a:xfrm>
            <a:off x="7591818" y="3056870"/>
            <a:ext cx="1815576" cy="3638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August 2014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C++14 Approved</a:t>
            </a:r>
            <a:endParaRPr/>
          </a:p>
        </p:txBody>
      </p:sp>
      <p:sp>
        <p:nvSpPr>
          <p:cNvPr id="742" name="Shape 742"/>
          <p:cNvSpPr txBox="1"/>
          <p:nvPr>
            <p:ph idx="15" type="body"/>
          </p:nvPr>
        </p:nvSpPr>
        <p:spPr>
          <a:xfrm>
            <a:off x="7591818" y="4546433"/>
            <a:ext cx="1815576" cy="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auto f()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[&amp;](auto&amp; x){}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auto x = 0b100'0001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noexcept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constexpr++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43" name="Shape 743"/>
          <p:cNvGrpSpPr/>
          <p:nvPr/>
        </p:nvGrpSpPr>
        <p:grpSpPr>
          <a:xfrm>
            <a:off x="1028178" y="4817326"/>
            <a:ext cx="521222" cy="475644"/>
            <a:chOff x="597" y="3365"/>
            <a:chExt cx="446" cy="407"/>
          </a:xfrm>
        </p:grpSpPr>
        <p:sp>
          <p:nvSpPr>
            <p:cNvPr id="744" name="Shape 744"/>
            <p:cNvSpPr/>
            <p:nvPr/>
          </p:nvSpPr>
          <p:spPr>
            <a:xfrm>
              <a:off x="799" y="3365"/>
              <a:ext cx="204" cy="202"/>
            </a:xfrm>
            <a:custGeom>
              <a:pathLst>
                <a:path extrusionOk="0" h="120000" w="120000">
                  <a:moveTo>
                    <a:pt x="24179" y="25263"/>
                  </a:moveTo>
                  <a:lnTo>
                    <a:pt x="24179" y="25263"/>
                  </a:lnTo>
                  <a:cubicBezTo>
                    <a:pt x="60895" y="30676"/>
                    <a:pt x="89552" y="59548"/>
                    <a:pt x="94925" y="96541"/>
                  </a:cubicBezTo>
                  <a:lnTo>
                    <a:pt x="24179" y="96541"/>
                  </a:lnTo>
                  <a:lnTo>
                    <a:pt x="24179" y="25263"/>
                  </a:lnTo>
                  <a:close/>
                  <a:moveTo>
                    <a:pt x="12537" y="120000"/>
                  </a:moveTo>
                  <a:lnTo>
                    <a:pt x="12537" y="120000"/>
                  </a:lnTo>
                  <a:lnTo>
                    <a:pt x="107462" y="120000"/>
                  </a:lnTo>
                  <a:cubicBezTo>
                    <a:pt x="114626" y="120000"/>
                    <a:pt x="120000" y="115488"/>
                    <a:pt x="120000" y="108270"/>
                  </a:cubicBezTo>
                  <a:cubicBezTo>
                    <a:pt x="120000" y="48721"/>
                    <a:pt x="71641" y="0"/>
                    <a:pt x="12537" y="0"/>
                  </a:cubicBezTo>
                  <a:cubicBezTo>
                    <a:pt x="5373" y="0"/>
                    <a:pt x="0" y="5413"/>
                    <a:pt x="0" y="11729"/>
                  </a:cubicBezTo>
                  <a:lnTo>
                    <a:pt x="0" y="108270"/>
                  </a:lnTo>
                  <a:cubicBezTo>
                    <a:pt x="0" y="115488"/>
                    <a:pt x="5373" y="120000"/>
                    <a:pt x="12537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839" y="3589"/>
              <a:ext cx="204" cy="155"/>
            </a:xfrm>
            <a:custGeom>
              <a:pathLst>
                <a:path extrusionOk="0" h="120000" w="120000">
                  <a:moveTo>
                    <a:pt x="79701" y="81176"/>
                  </a:moveTo>
                  <a:lnTo>
                    <a:pt x="79701" y="81176"/>
                  </a:lnTo>
                  <a:lnTo>
                    <a:pt x="41194" y="31764"/>
                  </a:lnTo>
                  <a:lnTo>
                    <a:pt x="95820" y="31764"/>
                  </a:lnTo>
                  <a:cubicBezTo>
                    <a:pt x="93134" y="49411"/>
                    <a:pt x="87761" y="67058"/>
                    <a:pt x="79701" y="81176"/>
                  </a:cubicBezTo>
                  <a:close/>
                  <a:moveTo>
                    <a:pt x="116417" y="4705"/>
                  </a:moveTo>
                  <a:lnTo>
                    <a:pt x="116417" y="4705"/>
                  </a:lnTo>
                  <a:cubicBezTo>
                    <a:pt x="114626" y="1176"/>
                    <a:pt x="111044" y="0"/>
                    <a:pt x="108358" y="0"/>
                  </a:cubicBezTo>
                  <a:lnTo>
                    <a:pt x="12537" y="0"/>
                  </a:lnTo>
                  <a:cubicBezTo>
                    <a:pt x="8059" y="0"/>
                    <a:pt x="3582" y="3529"/>
                    <a:pt x="1791" y="9411"/>
                  </a:cubicBezTo>
                  <a:cubicBezTo>
                    <a:pt x="0" y="15294"/>
                    <a:pt x="895" y="22352"/>
                    <a:pt x="4477" y="27058"/>
                  </a:cubicBezTo>
                  <a:lnTo>
                    <a:pt x="71641" y="115294"/>
                  </a:lnTo>
                  <a:cubicBezTo>
                    <a:pt x="74328" y="118823"/>
                    <a:pt x="77014" y="120000"/>
                    <a:pt x="80597" y="120000"/>
                  </a:cubicBezTo>
                  <a:cubicBezTo>
                    <a:pt x="83283" y="120000"/>
                    <a:pt x="85970" y="118823"/>
                    <a:pt x="88656" y="115294"/>
                  </a:cubicBezTo>
                  <a:cubicBezTo>
                    <a:pt x="109253" y="88235"/>
                    <a:pt x="120000" y="52941"/>
                    <a:pt x="120000" y="15294"/>
                  </a:cubicBezTo>
                  <a:cubicBezTo>
                    <a:pt x="120000" y="11764"/>
                    <a:pt x="119104" y="7058"/>
                    <a:pt x="116417" y="4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597" y="3406"/>
              <a:ext cx="307" cy="366"/>
            </a:xfrm>
            <a:custGeom>
              <a:pathLst>
                <a:path extrusionOk="0" h="120000" w="120000">
                  <a:moveTo>
                    <a:pt x="71287" y="106500"/>
                  </a:moveTo>
                  <a:lnTo>
                    <a:pt x="71287" y="106500"/>
                  </a:lnTo>
                  <a:cubicBezTo>
                    <a:pt x="40396" y="106500"/>
                    <a:pt x="15445" y="85500"/>
                    <a:pt x="15445" y="60000"/>
                  </a:cubicBezTo>
                  <a:cubicBezTo>
                    <a:pt x="15445" y="39000"/>
                    <a:pt x="32079" y="21000"/>
                    <a:pt x="55247" y="15000"/>
                  </a:cubicBezTo>
                  <a:lnTo>
                    <a:pt x="55247" y="60000"/>
                  </a:lnTo>
                  <a:cubicBezTo>
                    <a:pt x="55247" y="61500"/>
                    <a:pt x="56435" y="63500"/>
                    <a:pt x="57623" y="64500"/>
                  </a:cubicBezTo>
                  <a:lnTo>
                    <a:pt x="99801" y="100000"/>
                  </a:lnTo>
                  <a:cubicBezTo>
                    <a:pt x="90891" y="104500"/>
                    <a:pt x="81386" y="106500"/>
                    <a:pt x="71287" y="106500"/>
                  </a:cubicBezTo>
                  <a:close/>
                  <a:moveTo>
                    <a:pt x="71287" y="57000"/>
                  </a:moveTo>
                  <a:lnTo>
                    <a:pt x="71287" y="57000"/>
                  </a:lnTo>
                  <a:lnTo>
                    <a:pt x="71287" y="7000"/>
                  </a:lnTo>
                  <a:cubicBezTo>
                    <a:pt x="71287" y="5000"/>
                    <a:pt x="70099" y="3500"/>
                    <a:pt x="68316" y="2000"/>
                  </a:cubicBezTo>
                  <a:cubicBezTo>
                    <a:pt x="66534" y="1000"/>
                    <a:pt x="64752" y="0"/>
                    <a:pt x="62376" y="500"/>
                  </a:cubicBezTo>
                  <a:cubicBezTo>
                    <a:pt x="26732" y="4000"/>
                    <a:pt x="0" y="30000"/>
                    <a:pt x="0" y="60000"/>
                  </a:cubicBezTo>
                  <a:cubicBezTo>
                    <a:pt x="0" y="93000"/>
                    <a:pt x="32079" y="120000"/>
                    <a:pt x="71287" y="120000"/>
                  </a:cubicBezTo>
                  <a:cubicBezTo>
                    <a:pt x="87920" y="120000"/>
                    <a:pt x="103960" y="115000"/>
                    <a:pt x="117029" y="106000"/>
                  </a:cubicBezTo>
                  <a:cubicBezTo>
                    <a:pt x="118811" y="104500"/>
                    <a:pt x="119405" y="103000"/>
                    <a:pt x="120000" y="101000"/>
                  </a:cubicBezTo>
                  <a:cubicBezTo>
                    <a:pt x="120000" y="99000"/>
                    <a:pt x="118811" y="97500"/>
                    <a:pt x="117623" y="96000"/>
                  </a:cubicBezTo>
                  <a:lnTo>
                    <a:pt x="71287" y="57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Shape 747"/>
          <p:cNvSpPr/>
          <p:nvPr/>
        </p:nvSpPr>
        <p:spPr>
          <a:xfrm>
            <a:off x="3393137" y="2380208"/>
            <a:ext cx="598514" cy="501224"/>
          </a:xfrm>
          <a:custGeom>
            <a:pathLst>
              <a:path extrusionOk="0" h="120000" w="120000">
                <a:moveTo>
                  <a:pt x="95172" y="84044"/>
                </a:moveTo>
                <a:lnTo>
                  <a:pt x="95172" y="84044"/>
                </a:lnTo>
                <a:cubicBezTo>
                  <a:pt x="88401" y="84044"/>
                  <a:pt x="83134" y="79101"/>
                  <a:pt x="80877" y="71910"/>
                </a:cubicBezTo>
                <a:lnTo>
                  <a:pt x="109467" y="71910"/>
                </a:lnTo>
                <a:cubicBezTo>
                  <a:pt x="107210" y="79101"/>
                  <a:pt x="101567" y="84044"/>
                  <a:pt x="95172" y="84044"/>
                </a:cubicBezTo>
                <a:close/>
                <a:moveTo>
                  <a:pt x="107210" y="60224"/>
                </a:moveTo>
                <a:lnTo>
                  <a:pt x="107210" y="60224"/>
                </a:lnTo>
                <a:lnTo>
                  <a:pt x="83134" y="60224"/>
                </a:lnTo>
                <a:lnTo>
                  <a:pt x="95172" y="31460"/>
                </a:lnTo>
                <a:lnTo>
                  <a:pt x="107210" y="60224"/>
                </a:lnTo>
                <a:close/>
                <a:moveTo>
                  <a:pt x="24827" y="84044"/>
                </a:moveTo>
                <a:lnTo>
                  <a:pt x="24827" y="84044"/>
                </a:lnTo>
                <a:cubicBezTo>
                  <a:pt x="18432" y="84044"/>
                  <a:pt x="12789" y="79101"/>
                  <a:pt x="10532" y="71910"/>
                </a:cubicBezTo>
                <a:lnTo>
                  <a:pt x="39122" y="71910"/>
                </a:lnTo>
                <a:cubicBezTo>
                  <a:pt x="36865" y="79101"/>
                  <a:pt x="31598" y="84044"/>
                  <a:pt x="24827" y="84044"/>
                </a:cubicBezTo>
                <a:close/>
                <a:moveTo>
                  <a:pt x="24827" y="31460"/>
                </a:moveTo>
                <a:lnTo>
                  <a:pt x="24827" y="31460"/>
                </a:lnTo>
                <a:lnTo>
                  <a:pt x="36865" y="60224"/>
                </a:lnTo>
                <a:lnTo>
                  <a:pt x="12789" y="60224"/>
                </a:lnTo>
                <a:lnTo>
                  <a:pt x="24827" y="31460"/>
                </a:lnTo>
                <a:close/>
                <a:moveTo>
                  <a:pt x="119623" y="63370"/>
                </a:moveTo>
                <a:lnTo>
                  <a:pt x="119623" y="63370"/>
                </a:lnTo>
                <a:lnTo>
                  <a:pt x="119623" y="63370"/>
                </a:lnTo>
                <a:lnTo>
                  <a:pt x="103072" y="24269"/>
                </a:lnTo>
                <a:lnTo>
                  <a:pt x="110219" y="24269"/>
                </a:lnTo>
                <a:lnTo>
                  <a:pt x="110219" y="12134"/>
                </a:lnTo>
                <a:lnTo>
                  <a:pt x="65078" y="12134"/>
                </a:lnTo>
                <a:lnTo>
                  <a:pt x="65078" y="0"/>
                </a:lnTo>
                <a:lnTo>
                  <a:pt x="54921" y="0"/>
                </a:lnTo>
                <a:lnTo>
                  <a:pt x="54921" y="12134"/>
                </a:lnTo>
                <a:lnTo>
                  <a:pt x="9780" y="12134"/>
                </a:lnTo>
                <a:lnTo>
                  <a:pt x="9780" y="24269"/>
                </a:lnTo>
                <a:lnTo>
                  <a:pt x="16927" y="24269"/>
                </a:lnTo>
                <a:lnTo>
                  <a:pt x="376" y="63370"/>
                </a:lnTo>
                <a:lnTo>
                  <a:pt x="376" y="63370"/>
                </a:lnTo>
                <a:cubicBezTo>
                  <a:pt x="0" y="64269"/>
                  <a:pt x="0" y="65168"/>
                  <a:pt x="0" y="66067"/>
                </a:cubicBezTo>
                <a:cubicBezTo>
                  <a:pt x="0" y="82696"/>
                  <a:pt x="10909" y="96179"/>
                  <a:pt x="24827" y="96179"/>
                </a:cubicBezTo>
                <a:cubicBezTo>
                  <a:pt x="38746" y="96179"/>
                  <a:pt x="50031" y="82696"/>
                  <a:pt x="50031" y="66067"/>
                </a:cubicBezTo>
                <a:cubicBezTo>
                  <a:pt x="50031" y="65168"/>
                  <a:pt x="49655" y="64269"/>
                  <a:pt x="49278" y="63370"/>
                </a:cubicBezTo>
                <a:lnTo>
                  <a:pt x="49278" y="63370"/>
                </a:lnTo>
                <a:lnTo>
                  <a:pt x="33103" y="24269"/>
                </a:lnTo>
                <a:lnTo>
                  <a:pt x="54921" y="24269"/>
                </a:lnTo>
                <a:lnTo>
                  <a:pt x="54921" y="107865"/>
                </a:lnTo>
                <a:lnTo>
                  <a:pt x="39874" y="107865"/>
                </a:lnTo>
                <a:lnTo>
                  <a:pt x="39874" y="120000"/>
                </a:lnTo>
                <a:lnTo>
                  <a:pt x="80125" y="120000"/>
                </a:lnTo>
                <a:lnTo>
                  <a:pt x="80125" y="107865"/>
                </a:lnTo>
                <a:lnTo>
                  <a:pt x="65078" y="107865"/>
                </a:lnTo>
                <a:lnTo>
                  <a:pt x="65078" y="24269"/>
                </a:lnTo>
                <a:lnTo>
                  <a:pt x="86896" y="24269"/>
                </a:lnTo>
                <a:lnTo>
                  <a:pt x="70721" y="63370"/>
                </a:lnTo>
                <a:lnTo>
                  <a:pt x="70721" y="63370"/>
                </a:lnTo>
                <a:cubicBezTo>
                  <a:pt x="70344" y="64269"/>
                  <a:pt x="69968" y="65168"/>
                  <a:pt x="69968" y="66067"/>
                </a:cubicBezTo>
                <a:cubicBezTo>
                  <a:pt x="69968" y="82696"/>
                  <a:pt x="81253" y="96179"/>
                  <a:pt x="95172" y="96179"/>
                </a:cubicBezTo>
                <a:cubicBezTo>
                  <a:pt x="109090" y="96179"/>
                  <a:pt x="120000" y="82696"/>
                  <a:pt x="120000" y="66067"/>
                </a:cubicBezTo>
                <a:cubicBezTo>
                  <a:pt x="120000" y="65168"/>
                  <a:pt x="120000" y="64269"/>
                  <a:pt x="119623" y="633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8" name="Shape 748"/>
          <p:cNvGrpSpPr/>
          <p:nvPr/>
        </p:nvGrpSpPr>
        <p:grpSpPr>
          <a:xfrm>
            <a:off x="5841238" y="4778194"/>
            <a:ext cx="499994" cy="501224"/>
            <a:chOff x="2879" y="3669"/>
            <a:chExt cx="406" cy="407"/>
          </a:xfrm>
        </p:grpSpPr>
        <p:sp>
          <p:nvSpPr>
            <p:cNvPr id="749" name="Shape 749"/>
            <p:cNvSpPr/>
            <p:nvPr/>
          </p:nvSpPr>
          <p:spPr>
            <a:xfrm>
              <a:off x="2879" y="3669"/>
              <a:ext cx="406" cy="407"/>
            </a:xfrm>
            <a:custGeom>
              <a:pathLst>
                <a:path extrusionOk="0" h="120000" w="120000">
                  <a:moveTo>
                    <a:pt x="12134" y="12134"/>
                  </a:moveTo>
                  <a:lnTo>
                    <a:pt x="12134" y="12134"/>
                  </a:lnTo>
                  <a:lnTo>
                    <a:pt x="12134" y="84044"/>
                  </a:lnTo>
                  <a:lnTo>
                    <a:pt x="35955" y="84044"/>
                  </a:lnTo>
                  <a:lnTo>
                    <a:pt x="35955" y="96179"/>
                  </a:lnTo>
                  <a:lnTo>
                    <a:pt x="52134" y="84044"/>
                  </a:lnTo>
                  <a:lnTo>
                    <a:pt x="107865" y="84044"/>
                  </a:lnTo>
                  <a:lnTo>
                    <a:pt x="107865" y="12134"/>
                  </a:lnTo>
                  <a:lnTo>
                    <a:pt x="12134" y="12134"/>
                  </a:lnTo>
                  <a:close/>
                  <a:moveTo>
                    <a:pt x="23820" y="120000"/>
                  </a:moveTo>
                  <a:lnTo>
                    <a:pt x="23820" y="120000"/>
                  </a:lnTo>
                  <a:lnTo>
                    <a:pt x="23820" y="96179"/>
                  </a:lnTo>
                  <a:lnTo>
                    <a:pt x="12134" y="96179"/>
                  </a:lnTo>
                  <a:cubicBezTo>
                    <a:pt x="5393" y="96179"/>
                    <a:pt x="0" y="90786"/>
                    <a:pt x="0" y="84044"/>
                  </a:cubicBezTo>
                  <a:lnTo>
                    <a:pt x="0" y="12134"/>
                  </a:lnTo>
                  <a:cubicBezTo>
                    <a:pt x="0" y="5393"/>
                    <a:pt x="5393" y="0"/>
                    <a:pt x="12134" y="0"/>
                  </a:cubicBezTo>
                  <a:lnTo>
                    <a:pt x="107865" y="0"/>
                  </a:lnTo>
                  <a:cubicBezTo>
                    <a:pt x="114606" y="0"/>
                    <a:pt x="120000" y="5393"/>
                    <a:pt x="120000" y="12134"/>
                  </a:cubicBezTo>
                  <a:lnTo>
                    <a:pt x="120000" y="84044"/>
                  </a:lnTo>
                  <a:cubicBezTo>
                    <a:pt x="120000" y="90786"/>
                    <a:pt x="114606" y="96179"/>
                    <a:pt x="107865" y="96179"/>
                  </a:cubicBezTo>
                  <a:lnTo>
                    <a:pt x="56179" y="96179"/>
                  </a:lnTo>
                  <a:lnTo>
                    <a:pt x="23820" y="12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2955" y="3806"/>
              <a:ext cx="50" cy="52"/>
            </a:xfrm>
            <a:custGeom>
              <a:pathLst>
                <a:path extrusionOk="0" h="120000" w="120000">
                  <a:moveTo>
                    <a:pt x="61818" y="0"/>
                  </a:moveTo>
                  <a:lnTo>
                    <a:pt x="61818" y="0"/>
                  </a:lnTo>
                  <a:cubicBezTo>
                    <a:pt x="94545" y="0"/>
                    <a:pt x="120000" y="28235"/>
                    <a:pt x="120000" y="60000"/>
                  </a:cubicBezTo>
                  <a:cubicBezTo>
                    <a:pt x="120000" y="91764"/>
                    <a:pt x="94545" y="120000"/>
                    <a:pt x="61818" y="120000"/>
                  </a:cubicBezTo>
                  <a:cubicBezTo>
                    <a:pt x="29090" y="120000"/>
                    <a:pt x="0" y="91764"/>
                    <a:pt x="0" y="60000"/>
                  </a:cubicBezTo>
                  <a:cubicBezTo>
                    <a:pt x="0" y="28235"/>
                    <a:pt x="29090" y="0"/>
                    <a:pt x="6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3057" y="3806"/>
              <a:ext cx="50" cy="52"/>
            </a:xfrm>
            <a:custGeom>
              <a:pathLst>
                <a:path extrusionOk="0" h="120000" w="120000">
                  <a:moveTo>
                    <a:pt x="58181" y="0"/>
                  </a:moveTo>
                  <a:lnTo>
                    <a:pt x="58181" y="0"/>
                  </a:lnTo>
                  <a:cubicBezTo>
                    <a:pt x="94545" y="0"/>
                    <a:pt x="120000" y="28235"/>
                    <a:pt x="120000" y="60000"/>
                  </a:cubicBezTo>
                  <a:cubicBezTo>
                    <a:pt x="120000" y="91764"/>
                    <a:pt x="94545" y="120000"/>
                    <a:pt x="58181" y="120000"/>
                  </a:cubicBezTo>
                  <a:cubicBezTo>
                    <a:pt x="25454" y="120000"/>
                    <a:pt x="0" y="91764"/>
                    <a:pt x="0" y="60000"/>
                  </a:cubicBezTo>
                  <a:cubicBezTo>
                    <a:pt x="0" y="28235"/>
                    <a:pt x="25454" y="0"/>
                    <a:pt x="58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3157" y="3806"/>
              <a:ext cx="52" cy="52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cubicBezTo>
                    <a:pt x="91764" y="0"/>
                    <a:pt x="120000" y="28235"/>
                    <a:pt x="120000" y="60000"/>
                  </a:cubicBezTo>
                  <a:cubicBezTo>
                    <a:pt x="120000" y="91764"/>
                    <a:pt x="91764" y="120000"/>
                    <a:pt x="60000" y="120000"/>
                  </a:cubicBezTo>
                  <a:cubicBezTo>
                    <a:pt x="28235" y="120000"/>
                    <a:pt x="0" y="91764"/>
                    <a:pt x="0" y="60000"/>
                  </a:cubicBezTo>
                  <a:cubicBezTo>
                    <a:pt x="0" y="28235"/>
                    <a:pt x="28235" y="0"/>
                    <a:pt x="6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8295647" y="2312182"/>
            <a:ext cx="599744" cy="598514"/>
            <a:chOff x="3707" y="3690"/>
            <a:chExt cx="487" cy="486"/>
          </a:xfrm>
        </p:grpSpPr>
        <p:sp>
          <p:nvSpPr>
            <p:cNvPr id="754" name="Shape 754"/>
            <p:cNvSpPr/>
            <p:nvPr/>
          </p:nvSpPr>
          <p:spPr>
            <a:xfrm>
              <a:off x="3707" y="3891"/>
              <a:ext cx="365" cy="285"/>
            </a:xfrm>
            <a:custGeom>
              <a:pathLst>
                <a:path extrusionOk="0" h="120000" w="120000">
                  <a:moveTo>
                    <a:pt x="13054" y="59679"/>
                  </a:moveTo>
                  <a:lnTo>
                    <a:pt x="13054" y="59679"/>
                  </a:lnTo>
                  <a:lnTo>
                    <a:pt x="106945" y="59679"/>
                  </a:lnTo>
                  <a:lnTo>
                    <a:pt x="106945" y="77005"/>
                  </a:lnTo>
                  <a:lnTo>
                    <a:pt x="13054" y="77005"/>
                  </a:lnTo>
                  <a:lnTo>
                    <a:pt x="13054" y="59679"/>
                  </a:lnTo>
                  <a:close/>
                  <a:moveTo>
                    <a:pt x="106945" y="42994"/>
                  </a:moveTo>
                  <a:lnTo>
                    <a:pt x="106945" y="42994"/>
                  </a:lnTo>
                  <a:lnTo>
                    <a:pt x="13054" y="42994"/>
                  </a:lnTo>
                  <a:lnTo>
                    <a:pt x="13054" y="0"/>
                  </a:lnTo>
                  <a:lnTo>
                    <a:pt x="0" y="0"/>
                  </a:lnTo>
                  <a:lnTo>
                    <a:pt x="0" y="77005"/>
                  </a:lnTo>
                  <a:cubicBezTo>
                    <a:pt x="0" y="86631"/>
                    <a:pt x="5523" y="94331"/>
                    <a:pt x="13054" y="94331"/>
                  </a:cubicBezTo>
                  <a:lnTo>
                    <a:pt x="53221" y="94331"/>
                  </a:lnTo>
                  <a:lnTo>
                    <a:pt x="53221" y="102673"/>
                  </a:lnTo>
                  <a:lnTo>
                    <a:pt x="33138" y="102673"/>
                  </a:lnTo>
                  <a:lnTo>
                    <a:pt x="33138" y="120000"/>
                  </a:lnTo>
                  <a:lnTo>
                    <a:pt x="86861" y="120000"/>
                  </a:lnTo>
                  <a:lnTo>
                    <a:pt x="86861" y="102673"/>
                  </a:lnTo>
                  <a:lnTo>
                    <a:pt x="66778" y="102673"/>
                  </a:lnTo>
                  <a:lnTo>
                    <a:pt x="66778" y="94331"/>
                  </a:lnTo>
                  <a:lnTo>
                    <a:pt x="106945" y="94331"/>
                  </a:lnTo>
                  <a:cubicBezTo>
                    <a:pt x="114476" y="94331"/>
                    <a:pt x="120000" y="86631"/>
                    <a:pt x="120000" y="77005"/>
                  </a:cubicBezTo>
                  <a:lnTo>
                    <a:pt x="120000" y="17326"/>
                  </a:lnTo>
                  <a:lnTo>
                    <a:pt x="106945" y="17326"/>
                  </a:lnTo>
                  <a:lnTo>
                    <a:pt x="106945" y="429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3910" y="3690"/>
              <a:ext cx="284" cy="201"/>
            </a:xfrm>
            <a:custGeom>
              <a:pathLst>
                <a:path extrusionOk="0" h="120000" w="120000">
                  <a:moveTo>
                    <a:pt x="77419" y="0"/>
                  </a:moveTo>
                  <a:lnTo>
                    <a:pt x="77419" y="0"/>
                  </a:lnTo>
                  <a:cubicBezTo>
                    <a:pt x="63225" y="0"/>
                    <a:pt x="50322" y="8181"/>
                    <a:pt x="42580" y="24545"/>
                  </a:cubicBezTo>
                  <a:cubicBezTo>
                    <a:pt x="39354" y="23636"/>
                    <a:pt x="36774" y="22727"/>
                    <a:pt x="34193" y="22727"/>
                  </a:cubicBezTo>
                  <a:cubicBezTo>
                    <a:pt x="31612" y="22727"/>
                    <a:pt x="28387" y="23636"/>
                    <a:pt x="25806" y="24545"/>
                  </a:cubicBezTo>
                  <a:lnTo>
                    <a:pt x="25806" y="50909"/>
                  </a:lnTo>
                  <a:cubicBezTo>
                    <a:pt x="28387" y="48181"/>
                    <a:pt x="30967" y="47272"/>
                    <a:pt x="34193" y="47272"/>
                  </a:cubicBezTo>
                  <a:cubicBezTo>
                    <a:pt x="36774" y="47272"/>
                    <a:pt x="39354" y="48181"/>
                    <a:pt x="41935" y="50000"/>
                  </a:cubicBezTo>
                  <a:cubicBezTo>
                    <a:pt x="44516" y="51818"/>
                    <a:pt x="46451" y="51818"/>
                    <a:pt x="49032" y="50909"/>
                  </a:cubicBezTo>
                  <a:cubicBezTo>
                    <a:pt x="50967" y="50000"/>
                    <a:pt x="52903" y="47272"/>
                    <a:pt x="54193" y="44545"/>
                  </a:cubicBezTo>
                  <a:cubicBezTo>
                    <a:pt x="58064" y="30909"/>
                    <a:pt x="67096" y="22727"/>
                    <a:pt x="77419" y="22727"/>
                  </a:cubicBezTo>
                  <a:cubicBezTo>
                    <a:pt x="91612" y="22727"/>
                    <a:pt x="103225" y="39090"/>
                    <a:pt x="103225" y="59090"/>
                  </a:cubicBezTo>
                  <a:cubicBezTo>
                    <a:pt x="103225" y="79090"/>
                    <a:pt x="91612" y="95454"/>
                    <a:pt x="77419" y="95454"/>
                  </a:cubicBezTo>
                  <a:lnTo>
                    <a:pt x="34193" y="95454"/>
                  </a:lnTo>
                  <a:cubicBezTo>
                    <a:pt x="24516" y="95454"/>
                    <a:pt x="16774" y="84545"/>
                    <a:pt x="16774" y="71818"/>
                  </a:cubicBezTo>
                  <a:lnTo>
                    <a:pt x="0" y="71818"/>
                  </a:lnTo>
                  <a:cubicBezTo>
                    <a:pt x="0" y="98181"/>
                    <a:pt x="15483" y="120000"/>
                    <a:pt x="34193" y="120000"/>
                  </a:cubicBezTo>
                  <a:lnTo>
                    <a:pt x="77419" y="120000"/>
                  </a:lnTo>
                  <a:cubicBezTo>
                    <a:pt x="101290" y="120000"/>
                    <a:pt x="120000" y="92727"/>
                    <a:pt x="120000" y="59090"/>
                  </a:cubicBezTo>
                  <a:cubicBezTo>
                    <a:pt x="120000" y="25454"/>
                    <a:pt x="101290" y="0"/>
                    <a:pt x="77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3747" y="3690"/>
              <a:ext cx="183" cy="201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80000" y="83636"/>
                  </a:lnTo>
                  <a:lnTo>
                    <a:pt x="53000" y="83636"/>
                  </a:lnTo>
                  <a:lnTo>
                    <a:pt x="53000" y="47272"/>
                  </a:lnTo>
                  <a:lnTo>
                    <a:pt x="80000" y="47272"/>
                  </a:lnTo>
                  <a:lnTo>
                    <a:pt x="80000" y="71818"/>
                  </a:lnTo>
                  <a:lnTo>
                    <a:pt x="120000" y="35454"/>
                  </a:lnTo>
                  <a:lnTo>
                    <a:pt x="80000" y="0"/>
                  </a:lnTo>
                  <a:lnTo>
                    <a:pt x="80000" y="22727"/>
                  </a:lnTo>
                  <a:lnTo>
                    <a:pt x="40000" y="22727"/>
                  </a:lnTo>
                  <a:cubicBezTo>
                    <a:pt x="33000" y="22727"/>
                    <a:pt x="27000" y="28181"/>
                    <a:pt x="27000" y="35454"/>
                  </a:cubicBezTo>
                  <a:lnTo>
                    <a:pt x="27000" y="83636"/>
                  </a:lnTo>
                  <a:lnTo>
                    <a:pt x="0" y="83636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10630441" y="4768156"/>
            <a:ext cx="545560" cy="496300"/>
            <a:chOff x="5214" y="3701"/>
            <a:chExt cx="443" cy="403"/>
          </a:xfrm>
        </p:grpSpPr>
        <p:sp>
          <p:nvSpPr>
            <p:cNvPr id="758" name="Shape 758"/>
            <p:cNvSpPr/>
            <p:nvPr/>
          </p:nvSpPr>
          <p:spPr>
            <a:xfrm>
              <a:off x="5214" y="3701"/>
              <a:ext cx="443" cy="403"/>
            </a:xfrm>
            <a:custGeom>
              <a:pathLst>
                <a:path extrusionOk="0" h="120000" w="120000">
                  <a:moveTo>
                    <a:pt x="102680" y="106867"/>
                  </a:moveTo>
                  <a:lnTo>
                    <a:pt x="102680" y="106867"/>
                  </a:lnTo>
                  <a:cubicBezTo>
                    <a:pt x="101855" y="107773"/>
                    <a:pt x="100618" y="107773"/>
                    <a:pt x="99381" y="107773"/>
                  </a:cubicBezTo>
                  <a:cubicBezTo>
                    <a:pt x="93195" y="107773"/>
                    <a:pt x="81649" y="102339"/>
                    <a:pt x="68865" y="91924"/>
                  </a:cubicBezTo>
                  <a:cubicBezTo>
                    <a:pt x="76288" y="84679"/>
                    <a:pt x="82886" y="77886"/>
                    <a:pt x="89484" y="69735"/>
                  </a:cubicBezTo>
                  <a:cubicBezTo>
                    <a:pt x="93195" y="75622"/>
                    <a:pt x="96494" y="81509"/>
                    <a:pt x="98969" y="86943"/>
                  </a:cubicBezTo>
                  <a:cubicBezTo>
                    <a:pt x="104742" y="99622"/>
                    <a:pt x="103917" y="105509"/>
                    <a:pt x="102680" y="106867"/>
                  </a:cubicBezTo>
                  <a:close/>
                  <a:moveTo>
                    <a:pt x="20618" y="107773"/>
                  </a:moveTo>
                  <a:lnTo>
                    <a:pt x="20618" y="107773"/>
                  </a:lnTo>
                  <a:cubicBezTo>
                    <a:pt x="19381" y="107773"/>
                    <a:pt x="18144" y="107773"/>
                    <a:pt x="17319" y="106867"/>
                  </a:cubicBezTo>
                  <a:cubicBezTo>
                    <a:pt x="16082" y="105509"/>
                    <a:pt x="15257" y="99622"/>
                    <a:pt x="21030" y="86943"/>
                  </a:cubicBezTo>
                  <a:cubicBezTo>
                    <a:pt x="23505" y="81509"/>
                    <a:pt x="26804" y="75622"/>
                    <a:pt x="30515" y="69735"/>
                  </a:cubicBezTo>
                  <a:cubicBezTo>
                    <a:pt x="37113" y="77886"/>
                    <a:pt x="43711" y="84679"/>
                    <a:pt x="51134" y="91924"/>
                  </a:cubicBezTo>
                  <a:cubicBezTo>
                    <a:pt x="38350" y="102339"/>
                    <a:pt x="26804" y="107773"/>
                    <a:pt x="20618" y="107773"/>
                  </a:cubicBezTo>
                  <a:close/>
                  <a:moveTo>
                    <a:pt x="17319" y="13132"/>
                  </a:moveTo>
                  <a:lnTo>
                    <a:pt x="17319" y="13132"/>
                  </a:lnTo>
                  <a:cubicBezTo>
                    <a:pt x="18144" y="12226"/>
                    <a:pt x="19381" y="11773"/>
                    <a:pt x="20618" y="11773"/>
                  </a:cubicBezTo>
                  <a:cubicBezTo>
                    <a:pt x="26804" y="11773"/>
                    <a:pt x="38350" y="17207"/>
                    <a:pt x="51134" y="27622"/>
                  </a:cubicBezTo>
                  <a:cubicBezTo>
                    <a:pt x="43711" y="34867"/>
                    <a:pt x="37113" y="42113"/>
                    <a:pt x="30515" y="50264"/>
                  </a:cubicBezTo>
                  <a:cubicBezTo>
                    <a:pt x="17731" y="30792"/>
                    <a:pt x="14432" y="16301"/>
                    <a:pt x="17319" y="13132"/>
                  </a:cubicBezTo>
                  <a:close/>
                  <a:moveTo>
                    <a:pt x="82474" y="59773"/>
                  </a:moveTo>
                  <a:lnTo>
                    <a:pt x="82474" y="59773"/>
                  </a:lnTo>
                  <a:cubicBezTo>
                    <a:pt x="79175" y="63849"/>
                    <a:pt x="75463" y="68377"/>
                    <a:pt x="71752" y="72905"/>
                  </a:cubicBezTo>
                  <a:cubicBezTo>
                    <a:pt x="67628" y="76981"/>
                    <a:pt x="63917" y="81056"/>
                    <a:pt x="60206" y="84226"/>
                  </a:cubicBezTo>
                  <a:cubicBezTo>
                    <a:pt x="56082" y="81056"/>
                    <a:pt x="52371" y="76981"/>
                    <a:pt x="48247" y="72905"/>
                  </a:cubicBezTo>
                  <a:cubicBezTo>
                    <a:pt x="44536" y="68377"/>
                    <a:pt x="40824" y="63849"/>
                    <a:pt x="37525" y="59773"/>
                  </a:cubicBezTo>
                  <a:cubicBezTo>
                    <a:pt x="40824" y="55698"/>
                    <a:pt x="44536" y="51169"/>
                    <a:pt x="48247" y="47094"/>
                  </a:cubicBezTo>
                  <a:cubicBezTo>
                    <a:pt x="52371" y="42566"/>
                    <a:pt x="56082" y="38943"/>
                    <a:pt x="60206" y="35320"/>
                  </a:cubicBezTo>
                  <a:cubicBezTo>
                    <a:pt x="63917" y="38943"/>
                    <a:pt x="67628" y="42566"/>
                    <a:pt x="71752" y="47094"/>
                  </a:cubicBezTo>
                  <a:cubicBezTo>
                    <a:pt x="75463" y="51169"/>
                    <a:pt x="79175" y="55698"/>
                    <a:pt x="82474" y="59773"/>
                  </a:cubicBezTo>
                  <a:close/>
                  <a:moveTo>
                    <a:pt x="99381" y="11773"/>
                  </a:moveTo>
                  <a:lnTo>
                    <a:pt x="99381" y="11773"/>
                  </a:lnTo>
                  <a:cubicBezTo>
                    <a:pt x="100618" y="11773"/>
                    <a:pt x="101855" y="12226"/>
                    <a:pt x="102680" y="13132"/>
                  </a:cubicBezTo>
                  <a:cubicBezTo>
                    <a:pt x="105567" y="16301"/>
                    <a:pt x="102268" y="30792"/>
                    <a:pt x="89484" y="50264"/>
                  </a:cubicBezTo>
                  <a:cubicBezTo>
                    <a:pt x="82886" y="42113"/>
                    <a:pt x="76288" y="34867"/>
                    <a:pt x="68865" y="27622"/>
                  </a:cubicBezTo>
                  <a:cubicBezTo>
                    <a:pt x="81649" y="17207"/>
                    <a:pt x="93195" y="11773"/>
                    <a:pt x="99381" y="11773"/>
                  </a:cubicBezTo>
                  <a:close/>
                  <a:moveTo>
                    <a:pt x="108865" y="81509"/>
                  </a:moveTo>
                  <a:lnTo>
                    <a:pt x="108865" y="81509"/>
                  </a:lnTo>
                  <a:cubicBezTo>
                    <a:pt x="105979" y="74716"/>
                    <a:pt x="101443" y="67471"/>
                    <a:pt x="96494" y="59773"/>
                  </a:cubicBezTo>
                  <a:cubicBezTo>
                    <a:pt x="111752" y="37584"/>
                    <a:pt x="120000" y="14943"/>
                    <a:pt x="110515" y="4528"/>
                  </a:cubicBezTo>
                  <a:cubicBezTo>
                    <a:pt x="108453" y="2264"/>
                    <a:pt x="105154" y="0"/>
                    <a:pt x="99381" y="0"/>
                  </a:cubicBezTo>
                  <a:cubicBezTo>
                    <a:pt x="89484" y="0"/>
                    <a:pt x="75051" y="7245"/>
                    <a:pt x="60206" y="19924"/>
                  </a:cubicBezTo>
                  <a:cubicBezTo>
                    <a:pt x="44948" y="7245"/>
                    <a:pt x="30515" y="0"/>
                    <a:pt x="20618" y="0"/>
                  </a:cubicBezTo>
                  <a:cubicBezTo>
                    <a:pt x="14845" y="0"/>
                    <a:pt x="11546" y="2264"/>
                    <a:pt x="9484" y="4528"/>
                  </a:cubicBezTo>
                  <a:cubicBezTo>
                    <a:pt x="0" y="14943"/>
                    <a:pt x="8247" y="37584"/>
                    <a:pt x="23505" y="59773"/>
                  </a:cubicBezTo>
                  <a:cubicBezTo>
                    <a:pt x="18556" y="67471"/>
                    <a:pt x="14020" y="74716"/>
                    <a:pt x="11134" y="81509"/>
                  </a:cubicBezTo>
                  <a:cubicBezTo>
                    <a:pt x="2061" y="100981"/>
                    <a:pt x="5360" y="110943"/>
                    <a:pt x="9484" y="115471"/>
                  </a:cubicBezTo>
                  <a:cubicBezTo>
                    <a:pt x="11546" y="117283"/>
                    <a:pt x="14845" y="120000"/>
                    <a:pt x="20618" y="120000"/>
                  </a:cubicBezTo>
                  <a:cubicBezTo>
                    <a:pt x="30515" y="120000"/>
                    <a:pt x="44948" y="112301"/>
                    <a:pt x="60206" y="100075"/>
                  </a:cubicBezTo>
                  <a:cubicBezTo>
                    <a:pt x="75051" y="112301"/>
                    <a:pt x="89484" y="120000"/>
                    <a:pt x="99381" y="120000"/>
                  </a:cubicBezTo>
                  <a:cubicBezTo>
                    <a:pt x="105154" y="120000"/>
                    <a:pt x="108453" y="117283"/>
                    <a:pt x="110515" y="115471"/>
                  </a:cubicBezTo>
                  <a:cubicBezTo>
                    <a:pt x="114639" y="110943"/>
                    <a:pt x="117938" y="100981"/>
                    <a:pt x="108865" y="81509"/>
                  </a:cubicBezTo>
                  <a:close/>
                </a:path>
              </a:pathLst>
            </a:custGeom>
            <a:solidFill>
              <a:srgbClr val="A5CE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395" y="3862"/>
              <a:ext cx="81" cy="81"/>
            </a:xfrm>
            <a:custGeom>
              <a:pathLst>
                <a:path extrusionOk="0" h="120000" w="120000">
                  <a:moveTo>
                    <a:pt x="58867" y="0"/>
                  </a:moveTo>
                  <a:lnTo>
                    <a:pt x="58867" y="0"/>
                  </a:lnTo>
                  <a:cubicBezTo>
                    <a:pt x="92830" y="0"/>
                    <a:pt x="120000" y="27169"/>
                    <a:pt x="120000" y="58867"/>
                  </a:cubicBezTo>
                  <a:cubicBezTo>
                    <a:pt x="120000" y="92830"/>
                    <a:pt x="92830" y="120000"/>
                    <a:pt x="58867" y="120000"/>
                  </a:cubicBezTo>
                  <a:cubicBezTo>
                    <a:pt x="27169" y="120000"/>
                    <a:pt x="0" y="92830"/>
                    <a:pt x="0" y="58867"/>
                  </a:cubicBezTo>
                  <a:cubicBezTo>
                    <a:pt x="0" y="27169"/>
                    <a:pt x="27169" y="0"/>
                    <a:pt x="58867" y="0"/>
                  </a:cubicBezTo>
                  <a:close/>
                </a:path>
              </a:pathLst>
            </a:custGeom>
            <a:solidFill>
              <a:srgbClr val="A5CE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rPr>
              <a:t>Disclaimer</a:t>
            </a:r>
            <a:endParaRPr b="0" i="0" sz="900" u="none" cap="none" strike="noStrike">
              <a:solidFill>
                <a:srgbClr val="6D7B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Shape 765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Modernization Timeline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Shape 766"/>
          <p:cNvSpPr txBox="1"/>
          <p:nvPr>
            <p:ph idx="2" type="body"/>
          </p:nvPr>
        </p:nvSpPr>
        <p:spPr>
          <a:xfrm>
            <a:off x="380998" y="1482726"/>
            <a:ext cx="11430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D7B88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 b="0" i="0" sz="1600" u="none" cap="none" strike="noStrike">
              <a:solidFill>
                <a:srgbClr val="6D7B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 txBox="1"/>
          <p:nvPr>
            <p:ph idx="3" type="body"/>
          </p:nvPr>
        </p:nvSpPr>
        <p:spPr>
          <a:xfrm>
            <a:off x="380997" y="4253089"/>
            <a:ext cx="181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December 2017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200"/>
              <a:t>C++17 Approved</a:t>
            </a:r>
            <a:endParaRPr sz="1200"/>
          </a:p>
        </p:txBody>
      </p:sp>
      <p:sp>
        <p:nvSpPr>
          <p:cNvPr id="768" name="Shape 768"/>
          <p:cNvSpPr txBox="1"/>
          <p:nvPr>
            <p:ph idx="4" type="body"/>
          </p:nvPr>
        </p:nvSpPr>
        <p:spPr>
          <a:xfrm>
            <a:off x="381000" y="2193775"/>
            <a:ext cx="2249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auto [x,y] = …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std::optional&lt;T&gt;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if (auto val; …)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constexpr if()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std::set&lt;</a:t>
            </a:r>
            <a:r>
              <a:rPr lang="en-US" sz="1000" strike="sngStrike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&gt;(10, “a”)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template&lt;typename …Args&gt;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Shape 769"/>
          <p:cNvSpPr txBox="1"/>
          <p:nvPr>
            <p:ph idx="5" type="body"/>
          </p:nvPr>
        </p:nvSpPr>
        <p:spPr>
          <a:xfrm>
            <a:off x="2784606" y="3056870"/>
            <a:ext cx="181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December</a:t>
            </a:r>
            <a:r>
              <a:rPr lang="en-US"/>
              <a:t> 2017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MongoDB 3.6</a:t>
            </a:r>
            <a:endParaRPr/>
          </a:p>
        </p:txBody>
      </p:sp>
      <p:sp>
        <p:nvSpPr>
          <p:cNvPr id="770" name="Shape 770"/>
          <p:cNvSpPr txBox="1"/>
          <p:nvPr>
            <p:ph idx="6" type="body"/>
          </p:nvPr>
        </p:nvSpPr>
        <p:spPr>
          <a:xfrm>
            <a:off x="2784606" y="4546433"/>
            <a:ext cx="1815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Requires C++14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Interim C++17 Polyfills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GCC 5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771" name="Shape 771"/>
          <p:cNvSpPr txBox="1"/>
          <p:nvPr>
            <p:ph idx="7" type="body"/>
          </p:nvPr>
        </p:nvSpPr>
        <p:spPr>
          <a:xfrm>
            <a:off x="5188231" y="4253089"/>
            <a:ext cx="181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Summer 2018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MongoDB 4.0</a:t>
            </a:r>
            <a:endParaRPr/>
          </a:p>
        </p:txBody>
      </p:sp>
      <p:sp>
        <p:nvSpPr>
          <p:cNvPr id="772" name="Shape 772"/>
          <p:cNvSpPr txBox="1"/>
          <p:nvPr>
            <p:ph idx="8" type="body"/>
          </p:nvPr>
        </p:nvSpPr>
        <p:spPr>
          <a:xfrm>
            <a:off x="5188231" y="2193778"/>
            <a:ext cx="1815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Requires C++14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GCC 6/7</a:t>
            </a:r>
            <a:endParaRPr/>
          </a:p>
        </p:txBody>
      </p:sp>
      <p:sp>
        <p:nvSpPr>
          <p:cNvPr id="773" name="Shape 773"/>
          <p:cNvSpPr txBox="1"/>
          <p:nvPr>
            <p:ph idx="9" type="body"/>
          </p:nvPr>
        </p:nvSpPr>
        <p:spPr>
          <a:xfrm>
            <a:off x="9995443" y="4253089"/>
            <a:ext cx="181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Late 2020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C++20 Approved</a:t>
            </a:r>
            <a:endParaRPr/>
          </a:p>
        </p:txBody>
      </p:sp>
      <p:sp>
        <p:nvSpPr>
          <p:cNvPr id="774" name="Shape 774"/>
          <p:cNvSpPr txBox="1"/>
          <p:nvPr>
            <p:ph idx="13" type="body"/>
          </p:nvPr>
        </p:nvSpPr>
        <p:spPr>
          <a:xfrm>
            <a:off x="9995443" y="2193778"/>
            <a:ext cx="1815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???</a:t>
            </a:r>
            <a:endParaRPr/>
          </a:p>
        </p:txBody>
      </p:sp>
      <p:sp>
        <p:nvSpPr>
          <p:cNvPr id="775" name="Shape 775"/>
          <p:cNvSpPr txBox="1"/>
          <p:nvPr>
            <p:ph idx="14" type="body"/>
          </p:nvPr>
        </p:nvSpPr>
        <p:spPr>
          <a:xfrm>
            <a:off x="7591818" y="3056870"/>
            <a:ext cx="181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???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/>
              <a:t>MongoDB 4.2</a:t>
            </a:r>
            <a:endParaRPr/>
          </a:p>
        </p:txBody>
      </p:sp>
      <p:sp>
        <p:nvSpPr>
          <p:cNvPr id="776" name="Shape 776"/>
          <p:cNvSpPr txBox="1"/>
          <p:nvPr>
            <p:ph idx="15" type="body"/>
          </p:nvPr>
        </p:nvSpPr>
        <p:spPr>
          <a:xfrm>
            <a:off x="7591818" y="4546433"/>
            <a:ext cx="1815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Requires C++17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/>
              <a:t>GCC 6/7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77" name="Shape 777"/>
          <p:cNvGrpSpPr/>
          <p:nvPr/>
        </p:nvGrpSpPr>
        <p:grpSpPr>
          <a:xfrm>
            <a:off x="1028178" y="4817326"/>
            <a:ext cx="633413" cy="612377"/>
            <a:chOff x="597" y="3365"/>
            <a:chExt cx="542" cy="524"/>
          </a:xfrm>
        </p:grpSpPr>
        <p:sp>
          <p:nvSpPr>
            <p:cNvPr id="778" name="Shape 778"/>
            <p:cNvSpPr/>
            <p:nvPr/>
          </p:nvSpPr>
          <p:spPr>
            <a:xfrm>
              <a:off x="799" y="3365"/>
              <a:ext cx="300" cy="300"/>
            </a:xfrm>
            <a:custGeom>
              <a:pathLst>
                <a:path extrusionOk="0" h="120000" w="120000">
                  <a:moveTo>
                    <a:pt x="24179" y="25263"/>
                  </a:moveTo>
                  <a:lnTo>
                    <a:pt x="24179" y="25263"/>
                  </a:lnTo>
                  <a:cubicBezTo>
                    <a:pt x="60895" y="30676"/>
                    <a:pt x="89552" y="59548"/>
                    <a:pt x="94925" y="96541"/>
                  </a:cubicBezTo>
                  <a:lnTo>
                    <a:pt x="24179" y="96541"/>
                  </a:lnTo>
                  <a:lnTo>
                    <a:pt x="24179" y="25263"/>
                  </a:lnTo>
                  <a:close/>
                  <a:moveTo>
                    <a:pt x="12537" y="120000"/>
                  </a:moveTo>
                  <a:lnTo>
                    <a:pt x="12537" y="120000"/>
                  </a:lnTo>
                  <a:lnTo>
                    <a:pt x="107462" y="120000"/>
                  </a:lnTo>
                  <a:cubicBezTo>
                    <a:pt x="114626" y="120000"/>
                    <a:pt x="120000" y="115488"/>
                    <a:pt x="120000" y="108270"/>
                  </a:cubicBezTo>
                  <a:cubicBezTo>
                    <a:pt x="120000" y="48721"/>
                    <a:pt x="71641" y="0"/>
                    <a:pt x="12537" y="0"/>
                  </a:cubicBezTo>
                  <a:cubicBezTo>
                    <a:pt x="5373" y="0"/>
                    <a:pt x="0" y="5413"/>
                    <a:pt x="0" y="11729"/>
                  </a:cubicBezTo>
                  <a:lnTo>
                    <a:pt x="0" y="108270"/>
                  </a:lnTo>
                  <a:cubicBezTo>
                    <a:pt x="0" y="115488"/>
                    <a:pt x="5373" y="120000"/>
                    <a:pt x="12537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839" y="3589"/>
              <a:ext cx="300" cy="300"/>
            </a:xfrm>
            <a:custGeom>
              <a:pathLst>
                <a:path extrusionOk="0" h="120000" w="120000">
                  <a:moveTo>
                    <a:pt x="79701" y="81176"/>
                  </a:moveTo>
                  <a:lnTo>
                    <a:pt x="79701" y="81176"/>
                  </a:lnTo>
                  <a:lnTo>
                    <a:pt x="41194" y="31764"/>
                  </a:lnTo>
                  <a:lnTo>
                    <a:pt x="95820" y="31764"/>
                  </a:lnTo>
                  <a:cubicBezTo>
                    <a:pt x="93134" y="49411"/>
                    <a:pt x="87761" y="67058"/>
                    <a:pt x="79701" y="81176"/>
                  </a:cubicBezTo>
                  <a:close/>
                  <a:moveTo>
                    <a:pt x="116417" y="4705"/>
                  </a:moveTo>
                  <a:lnTo>
                    <a:pt x="116417" y="4705"/>
                  </a:lnTo>
                  <a:cubicBezTo>
                    <a:pt x="114626" y="1176"/>
                    <a:pt x="111044" y="0"/>
                    <a:pt x="108358" y="0"/>
                  </a:cubicBezTo>
                  <a:lnTo>
                    <a:pt x="12537" y="0"/>
                  </a:lnTo>
                  <a:cubicBezTo>
                    <a:pt x="8059" y="0"/>
                    <a:pt x="3582" y="3529"/>
                    <a:pt x="1791" y="9411"/>
                  </a:cubicBezTo>
                  <a:cubicBezTo>
                    <a:pt x="0" y="15294"/>
                    <a:pt x="895" y="22352"/>
                    <a:pt x="4477" y="27058"/>
                  </a:cubicBezTo>
                  <a:lnTo>
                    <a:pt x="71641" y="115294"/>
                  </a:lnTo>
                  <a:cubicBezTo>
                    <a:pt x="74328" y="118823"/>
                    <a:pt x="77014" y="120000"/>
                    <a:pt x="80597" y="120000"/>
                  </a:cubicBezTo>
                  <a:cubicBezTo>
                    <a:pt x="83283" y="120000"/>
                    <a:pt x="85970" y="118823"/>
                    <a:pt x="88656" y="115294"/>
                  </a:cubicBezTo>
                  <a:cubicBezTo>
                    <a:pt x="109253" y="88235"/>
                    <a:pt x="120000" y="52941"/>
                    <a:pt x="120000" y="15294"/>
                  </a:cubicBezTo>
                  <a:cubicBezTo>
                    <a:pt x="120000" y="11764"/>
                    <a:pt x="119104" y="7058"/>
                    <a:pt x="116417" y="4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7" y="3406"/>
              <a:ext cx="300" cy="300"/>
            </a:xfrm>
            <a:custGeom>
              <a:pathLst>
                <a:path extrusionOk="0" h="120000" w="120000">
                  <a:moveTo>
                    <a:pt x="71287" y="106500"/>
                  </a:moveTo>
                  <a:lnTo>
                    <a:pt x="71287" y="106500"/>
                  </a:lnTo>
                  <a:cubicBezTo>
                    <a:pt x="40396" y="106500"/>
                    <a:pt x="15445" y="85500"/>
                    <a:pt x="15445" y="60000"/>
                  </a:cubicBezTo>
                  <a:cubicBezTo>
                    <a:pt x="15445" y="39000"/>
                    <a:pt x="32079" y="21000"/>
                    <a:pt x="55247" y="15000"/>
                  </a:cubicBezTo>
                  <a:lnTo>
                    <a:pt x="55247" y="60000"/>
                  </a:lnTo>
                  <a:cubicBezTo>
                    <a:pt x="55247" y="61500"/>
                    <a:pt x="56435" y="63500"/>
                    <a:pt x="57623" y="64500"/>
                  </a:cubicBezTo>
                  <a:lnTo>
                    <a:pt x="99801" y="100000"/>
                  </a:lnTo>
                  <a:cubicBezTo>
                    <a:pt x="90891" y="104500"/>
                    <a:pt x="81386" y="106500"/>
                    <a:pt x="71287" y="106500"/>
                  </a:cubicBezTo>
                  <a:close/>
                  <a:moveTo>
                    <a:pt x="71287" y="57000"/>
                  </a:moveTo>
                  <a:lnTo>
                    <a:pt x="71287" y="57000"/>
                  </a:lnTo>
                  <a:lnTo>
                    <a:pt x="71287" y="7000"/>
                  </a:lnTo>
                  <a:cubicBezTo>
                    <a:pt x="71287" y="5000"/>
                    <a:pt x="70099" y="3500"/>
                    <a:pt x="68316" y="2000"/>
                  </a:cubicBezTo>
                  <a:cubicBezTo>
                    <a:pt x="66534" y="1000"/>
                    <a:pt x="64752" y="0"/>
                    <a:pt x="62376" y="500"/>
                  </a:cubicBezTo>
                  <a:cubicBezTo>
                    <a:pt x="26732" y="4000"/>
                    <a:pt x="0" y="30000"/>
                    <a:pt x="0" y="60000"/>
                  </a:cubicBezTo>
                  <a:cubicBezTo>
                    <a:pt x="0" y="93000"/>
                    <a:pt x="32079" y="120000"/>
                    <a:pt x="71287" y="120000"/>
                  </a:cubicBezTo>
                  <a:cubicBezTo>
                    <a:pt x="87920" y="120000"/>
                    <a:pt x="103960" y="115000"/>
                    <a:pt x="117029" y="106000"/>
                  </a:cubicBezTo>
                  <a:cubicBezTo>
                    <a:pt x="118811" y="104500"/>
                    <a:pt x="119405" y="103000"/>
                    <a:pt x="120000" y="101000"/>
                  </a:cubicBezTo>
                  <a:cubicBezTo>
                    <a:pt x="120000" y="99000"/>
                    <a:pt x="118811" y="97500"/>
                    <a:pt x="117623" y="96000"/>
                  </a:cubicBezTo>
                  <a:lnTo>
                    <a:pt x="71287" y="57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Shape 781"/>
          <p:cNvSpPr/>
          <p:nvPr/>
        </p:nvSpPr>
        <p:spPr>
          <a:xfrm>
            <a:off x="3393137" y="2380208"/>
            <a:ext cx="598500" cy="501300"/>
          </a:xfrm>
          <a:custGeom>
            <a:pathLst>
              <a:path extrusionOk="0" h="120000" w="120000">
                <a:moveTo>
                  <a:pt x="95172" y="84044"/>
                </a:moveTo>
                <a:lnTo>
                  <a:pt x="95172" y="84044"/>
                </a:lnTo>
                <a:cubicBezTo>
                  <a:pt x="88401" y="84044"/>
                  <a:pt x="83134" y="79101"/>
                  <a:pt x="80877" y="71910"/>
                </a:cubicBezTo>
                <a:lnTo>
                  <a:pt x="109467" y="71910"/>
                </a:lnTo>
                <a:cubicBezTo>
                  <a:pt x="107210" y="79101"/>
                  <a:pt x="101567" y="84044"/>
                  <a:pt x="95172" y="84044"/>
                </a:cubicBezTo>
                <a:close/>
                <a:moveTo>
                  <a:pt x="107210" y="60224"/>
                </a:moveTo>
                <a:lnTo>
                  <a:pt x="107210" y="60224"/>
                </a:lnTo>
                <a:lnTo>
                  <a:pt x="83134" y="60224"/>
                </a:lnTo>
                <a:lnTo>
                  <a:pt x="95172" y="31460"/>
                </a:lnTo>
                <a:lnTo>
                  <a:pt x="107210" y="60224"/>
                </a:lnTo>
                <a:close/>
                <a:moveTo>
                  <a:pt x="24827" y="84044"/>
                </a:moveTo>
                <a:lnTo>
                  <a:pt x="24827" y="84044"/>
                </a:lnTo>
                <a:cubicBezTo>
                  <a:pt x="18432" y="84044"/>
                  <a:pt x="12789" y="79101"/>
                  <a:pt x="10532" y="71910"/>
                </a:cubicBezTo>
                <a:lnTo>
                  <a:pt x="39122" y="71910"/>
                </a:lnTo>
                <a:cubicBezTo>
                  <a:pt x="36865" y="79101"/>
                  <a:pt x="31598" y="84044"/>
                  <a:pt x="24827" y="84044"/>
                </a:cubicBezTo>
                <a:close/>
                <a:moveTo>
                  <a:pt x="24827" y="31460"/>
                </a:moveTo>
                <a:lnTo>
                  <a:pt x="24827" y="31460"/>
                </a:lnTo>
                <a:lnTo>
                  <a:pt x="36865" y="60224"/>
                </a:lnTo>
                <a:lnTo>
                  <a:pt x="12789" y="60224"/>
                </a:lnTo>
                <a:lnTo>
                  <a:pt x="24827" y="31460"/>
                </a:lnTo>
                <a:close/>
                <a:moveTo>
                  <a:pt x="119623" y="63370"/>
                </a:moveTo>
                <a:lnTo>
                  <a:pt x="119623" y="63370"/>
                </a:lnTo>
                <a:lnTo>
                  <a:pt x="119623" y="63370"/>
                </a:lnTo>
                <a:lnTo>
                  <a:pt x="103072" y="24269"/>
                </a:lnTo>
                <a:lnTo>
                  <a:pt x="110219" y="24269"/>
                </a:lnTo>
                <a:lnTo>
                  <a:pt x="110219" y="12134"/>
                </a:lnTo>
                <a:lnTo>
                  <a:pt x="65078" y="12134"/>
                </a:lnTo>
                <a:lnTo>
                  <a:pt x="65078" y="0"/>
                </a:lnTo>
                <a:lnTo>
                  <a:pt x="54921" y="0"/>
                </a:lnTo>
                <a:lnTo>
                  <a:pt x="54921" y="12134"/>
                </a:lnTo>
                <a:lnTo>
                  <a:pt x="9780" y="12134"/>
                </a:lnTo>
                <a:lnTo>
                  <a:pt x="9780" y="24269"/>
                </a:lnTo>
                <a:lnTo>
                  <a:pt x="16927" y="24269"/>
                </a:lnTo>
                <a:lnTo>
                  <a:pt x="376" y="63370"/>
                </a:lnTo>
                <a:lnTo>
                  <a:pt x="376" y="63370"/>
                </a:lnTo>
                <a:cubicBezTo>
                  <a:pt x="0" y="64269"/>
                  <a:pt x="0" y="65168"/>
                  <a:pt x="0" y="66067"/>
                </a:cubicBezTo>
                <a:cubicBezTo>
                  <a:pt x="0" y="82696"/>
                  <a:pt x="10909" y="96179"/>
                  <a:pt x="24827" y="96179"/>
                </a:cubicBezTo>
                <a:cubicBezTo>
                  <a:pt x="38746" y="96179"/>
                  <a:pt x="50031" y="82696"/>
                  <a:pt x="50031" y="66067"/>
                </a:cubicBezTo>
                <a:cubicBezTo>
                  <a:pt x="50031" y="65168"/>
                  <a:pt x="49655" y="64269"/>
                  <a:pt x="49278" y="63370"/>
                </a:cubicBezTo>
                <a:lnTo>
                  <a:pt x="49278" y="63370"/>
                </a:lnTo>
                <a:lnTo>
                  <a:pt x="33103" y="24269"/>
                </a:lnTo>
                <a:lnTo>
                  <a:pt x="54921" y="24269"/>
                </a:lnTo>
                <a:lnTo>
                  <a:pt x="54921" y="107865"/>
                </a:lnTo>
                <a:lnTo>
                  <a:pt x="39874" y="107865"/>
                </a:lnTo>
                <a:lnTo>
                  <a:pt x="39874" y="120000"/>
                </a:lnTo>
                <a:lnTo>
                  <a:pt x="80125" y="120000"/>
                </a:lnTo>
                <a:lnTo>
                  <a:pt x="80125" y="107865"/>
                </a:lnTo>
                <a:lnTo>
                  <a:pt x="65078" y="107865"/>
                </a:lnTo>
                <a:lnTo>
                  <a:pt x="65078" y="24269"/>
                </a:lnTo>
                <a:lnTo>
                  <a:pt x="86896" y="24269"/>
                </a:lnTo>
                <a:lnTo>
                  <a:pt x="70721" y="63370"/>
                </a:lnTo>
                <a:lnTo>
                  <a:pt x="70721" y="63370"/>
                </a:lnTo>
                <a:cubicBezTo>
                  <a:pt x="70344" y="64269"/>
                  <a:pt x="69968" y="65168"/>
                  <a:pt x="69968" y="66067"/>
                </a:cubicBezTo>
                <a:cubicBezTo>
                  <a:pt x="69968" y="82696"/>
                  <a:pt x="81253" y="96179"/>
                  <a:pt x="95172" y="96179"/>
                </a:cubicBezTo>
                <a:cubicBezTo>
                  <a:pt x="109090" y="96179"/>
                  <a:pt x="120000" y="82696"/>
                  <a:pt x="120000" y="66067"/>
                </a:cubicBezTo>
                <a:cubicBezTo>
                  <a:pt x="120000" y="65168"/>
                  <a:pt x="120000" y="64269"/>
                  <a:pt x="119623" y="633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Shape 782"/>
          <p:cNvGrpSpPr/>
          <p:nvPr/>
        </p:nvGrpSpPr>
        <p:grpSpPr>
          <a:xfrm>
            <a:off x="5841238" y="4778194"/>
            <a:ext cx="369454" cy="369453"/>
            <a:chOff x="2879" y="3669"/>
            <a:chExt cx="300" cy="300"/>
          </a:xfrm>
        </p:grpSpPr>
        <p:sp>
          <p:nvSpPr>
            <p:cNvPr id="783" name="Shape 783"/>
            <p:cNvSpPr/>
            <p:nvPr/>
          </p:nvSpPr>
          <p:spPr>
            <a:xfrm>
              <a:off x="2879" y="3669"/>
              <a:ext cx="300" cy="300"/>
            </a:xfrm>
            <a:custGeom>
              <a:pathLst>
                <a:path extrusionOk="0" h="120000" w="120000">
                  <a:moveTo>
                    <a:pt x="12134" y="12134"/>
                  </a:moveTo>
                  <a:lnTo>
                    <a:pt x="12134" y="12134"/>
                  </a:lnTo>
                  <a:lnTo>
                    <a:pt x="12134" y="84044"/>
                  </a:lnTo>
                  <a:lnTo>
                    <a:pt x="35955" y="84044"/>
                  </a:lnTo>
                  <a:lnTo>
                    <a:pt x="35955" y="96179"/>
                  </a:lnTo>
                  <a:lnTo>
                    <a:pt x="52134" y="84044"/>
                  </a:lnTo>
                  <a:lnTo>
                    <a:pt x="107865" y="84044"/>
                  </a:lnTo>
                  <a:lnTo>
                    <a:pt x="107865" y="12134"/>
                  </a:lnTo>
                  <a:lnTo>
                    <a:pt x="12134" y="12134"/>
                  </a:lnTo>
                  <a:close/>
                  <a:moveTo>
                    <a:pt x="23820" y="120000"/>
                  </a:moveTo>
                  <a:lnTo>
                    <a:pt x="23820" y="120000"/>
                  </a:lnTo>
                  <a:lnTo>
                    <a:pt x="23820" y="96179"/>
                  </a:lnTo>
                  <a:lnTo>
                    <a:pt x="12134" y="96179"/>
                  </a:lnTo>
                  <a:cubicBezTo>
                    <a:pt x="5393" y="96179"/>
                    <a:pt x="0" y="90786"/>
                    <a:pt x="0" y="84044"/>
                  </a:cubicBezTo>
                  <a:lnTo>
                    <a:pt x="0" y="12134"/>
                  </a:lnTo>
                  <a:cubicBezTo>
                    <a:pt x="0" y="5393"/>
                    <a:pt x="5393" y="0"/>
                    <a:pt x="12134" y="0"/>
                  </a:cubicBezTo>
                  <a:lnTo>
                    <a:pt x="107865" y="0"/>
                  </a:lnTo>
                  <a:cubicBezTo>
                    <a:pt x="114606" y="0"/>
                    <a:pt x="120000" y="5393"/>
                    <a:pt x="120000" y="12134"/>
                  </a:cubicBezTo>
                  <a:lnTo>
                    <a:pt x="120000" y="84044"/>
                  </a:lnTo>
                  <a:cubicBezTo>
                    <a:pt x="120000" y="90786"/>
                    <a:pt x="114606" y="96179"/>
                    <a:pt x="107865" y="96179"/>
                  </a:cubicBezTo>
                  <a:lnTo>
                    <a:pt x="56179" y="96179"/>
                  </a:lnTo>
                  <a:lnTo>
                    <a:pt x="23820" y="12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2955" y="3806"/>
              <a:ext cx="0" cy="0"/>
            </a:xfrm>
            <a:custGeom>
              <a:pathLst>
                <a:path extrusionOk="0" h="120000" w="120000">
                  <a:moveTo>
                    <a:pt x="61818" y="0"/>
                  </a:moveTo>
                  <a:lnTo>
                    <a:pt x="61818" y="0"/>
                  </a:lnTo>
                  <a:cubicBezTo>
                    <a:pt x="94545" y="0"/>
                    <a:pt x="120000" y="28235"/>
                    <a:pt x="120000" y="60000"/>
                  </a:cubicBezTo>
                  <a:cubicBezTo>
                    <a:pt x="120000" y="91764"/>
                    <a:pt x="94545" y="120000"/>
                    <a:pt x="61818" y="120000"/>
                  </a:cubicBezTo>
                  <a:cubicBezTo>
                    <a:pt x="29090" y="120000"/>
                    <a:pt x="0" y="91764"/>
                    <a:pt x="0" y="60000"/>
                  </a:cubicBezTo>
                  <a:cubicBezTo>
                    <a:pt x="0" y="28235"/>
                    <a:pt x="29090" y="0"/>
                    <a:pt x="61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3057" y="3806"/>
              <a:ext cx="0" cy="0"/>
            </a:xfrm>
            <a:custGeom>
              <a:pathLst>
                <a:path extrusionOk="0" h="120000" w="120000">
                  <a:moveTo>
                    <a:pt x="58181" y="0"/>
                  </a:moveTo>
                  <a:lnTo>
                    <a:pt x="58181" y="0"/>
                  </a:lnTo>
                  <a:cubicBezTo>
                    <a:pt x="94545" y="0"/>
                    <a:pt x="120000" y="28235"/>
                    <a:pt x="120000" y="60000"/>
                  </a:cubicBezTo>
                  <a:cubicBezTo>
                    <a:pt x="120000" y="91764"/>
                    <a:pt x="94545" y="120000"/>
                    <a:pt x="58181" y="120000"/>
                  </a:cubicBezTo>
                  <a:cubicBezTo>
                    <a:pt x="25454" y="120000"/>
                    <a:pt x="0" y="91764"/>
                    <a:pt x="0" y="60000"/>
                  </a:cubicBezTo>
                  <a:cubicBezTo>
                    <a:pt x="0" y="28235"/>
                    <a:pt x="25454" y="0"/>
                    <a:pt x="58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157" y="3806"/>
              <a:ext cx="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cubicBezTo>
                    <a:pt x="91764" y="0"/>
                    <a:pt x="120000" y="28235"/>
                    <a:pt x="120000" y="60000"/>
                  </a:cubicBezTo>
                  <a:cubicBezTo>
                    <a:pt x="120000" y="91764"/>
                    <a:pt x="91764" y="120000"/>
                    <a:pt x="60000" y="120000"/>
                  </a:cubicBezTo>
                  <a:cubicBezTo>
                    <a:pt x="28235" y="120000"/>
                    <a:pt x="0" y="91764"/>
                    <a:pt x="0" y="60000"/>
                  </a:cubicBezTo>
                  <a:cubicBezTo>
                    <a:pt x="0" y="28235"/>
                    <a:pt x="28235" y="0"/>
                    <a:pt x="6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8295647" y="2312182"/>
            <a:ext cx="619448" cy="616987"/>
            <a:chOff x="3707" y="3690"/>
            <a:chExt cx="503" cy="501"/>
          </a:xfrm>
        </p:grpSpPr>
        <p:sp>
          <p:nvSpPr>
            <p:cNvPr id="788" name="Shape 788"/>
            <p:cNvSpPr/>
            <p:nvPr/>
          </p:nvSpPr>
          <p:spPr>
            <a:xfrm>
              <a:off x="3707" y="3891"/>
              <a:ext cx="300" cy="300"/>
            </a:xfrm>
            <a:custGeom>
              <a:pathLst>
                <a:path extrusionOk="0" h="120000" w="120000">
                  <a:moveTo>
                    <a:pt x="13054" y="59679"/>
                  </a:moveTo>
                  <a:lnTo>
                    <a:pt x="13054" y="59679"/>
                  </a:lnTo>
                  <a:lnTo>
                    <a:pt x="106945" y="59679"/>
                  </a:lnTo>
                  <a:lnTo>
                    <a:pt x="106945" y="77005"/>
                  </a:lnTo>
                  <a:lnTo>
                    <a:pt x="13054" y="77005"/>
                  </a:lnTo>
                  <a:lnTo>
                    <a:pt x="13054" y="59679"/>
                  </a:lnTo>
                  <a:close/>
                  <a:moveTo>
                    <a:pt x="106945" y="42994"/>
                  </a:moveTo>
                  <a:lnTo>
                    <a:pt x="106945" y="42994"/>
                  </a:lnTo>
                  <a:lnTo>
                    <a:pt x="13054" y="42994"/>
                  </a:lnTo>
                  <a:lnTo>
                    <a:pt x="13054" y="0"/>
                  </a:lnTo>
                  <a:lnTo>
                    <a:pt x="0" y="0"/>
                  </a:lnTo>
                  <a:lnTo>
                    <a:pt x="0" y="77005"/>
                  </a:lnTo>
                  <a:cubicBezTo>
                    <a:pt x="0" y="86631"/>
                    <a:pt x="5523" y="94331"/>
                    <a:pt x="13054" y="94331"/>
                  </a:cubicBezTo>
                  <a:lnTo>
                    <a:pt x="53221" y="94331"/>
                  </a:lnTo>
                  <a:lnTo>
                    <a:pt x="53221" y="102673"/>
                  </a:lnTo>
                  <a:lnTo>
                    <a:pt x="33138" y="102673"/>
                  </a:lnTo>
                  <a:lnTo>
                    <a:pt x="33138" y="120000"/>
                  </a:lnTo>
                  <a:lnTo>
                    <a:pt x="86861" y="120000"/>
                  </a:lnTo>
                  <a:lnTo>
                    <a:pt x="86861" y="102673"/>
                  </a:lnTo>
                  <a:lnTo>
                    <a:pt x="66778" y="102673"/>
                  </a:lnTo>
                  <a:lnTo>
                    <a:pt x="66778" y="94331"/>
                  </a:lnTo>
                  <a:lnTo>
                    <a:pt x="106945" y="94331"/>
                  </a:lnTo>
                  <a:cubicBezTo>
                    <a:pt x="114476" y="94331"/>
                    <a:pt x="120000" y="86631"/>
                    <a:pt x="120000" y="77005"/>
                  </a:cubicBezTo>
                  <a:lnTo>
                    <a:pt x="120000" y="17326"/>
                  </a:lnTo>
                  <a:lnTo>
                    <a:pt x="106945" y="17326"/>
                  </a:lnTo>
                  <a:lnTo>
                    <a:pt x="106945" y="429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3910" y="3690"/>
              <a:ext cx="300" cy="300"/>
            </a:xfrm>
            <a:custGeom>
              <a:pathLst>
                <a:path extrusionOk="0" h="120000" w="120000">
                  <a:moveTo>
                    <a:pt x="77419" y="0"/>
                  </a:moveTo>
                  <a:lnTo>
                    <a:pt x="77419" y="0"/>
                  </a:lnTo>
                  <a:cubicBezTo>
                    <a:pt x="63225" y="0"/>
                    <a:pt x="50322" y="8181"/>
                    <a:pt x="42580" y="24545"/>
                  </a:cubicBezTo>
                  <a:cubicBezTo>
                    <a:pt x="39354" y="23636"/>
                    <a:pt x="36774" y="22727"/>
                    <a:pt x="34193" y="22727"/>
                  </a:cubicBezTo>
                  <a:cubicBezTo>
                    <a:pt x="31612" y="22727"/>
                    <a:pt x="28387" y="23636"/>
                    <a:pt x="25806" y="24545"/>
                  </a:cubicBezTo>
                  <a:lnTo>
                    <a:pt x="25806" y="50909"/>
                  </a:lnTo>
                  <a:cubicBezTo>
                    <a:pt x="28387" y="48181"/>
                    <a:pt x="30967" y="47272"/>
                    <a:pt x="34193" y="47272"/>
                  </a:cubicBezTo>
                  <a:cubicBezTo>
                    <a:pt x="36774" y="47272"/>
                    <a:pt x="39354" y="48181"/>
                    <a:pt x="41935" y="50000"/>
                  </a:cubicBezTo>
                  <a:cubicBezTo>
                    <a:pt x="44516" y="51818"/>
                    <a:pt x="46451" y="51818"/>
                    <a:pt x="49032" y="50909"/>
                  </a:cubicBezTo>
                  <a:cubicBezTo>
                    <a:pt x="50967" y="50000"/>
                    <a:pt x="52903" y="47272"/>
                    <a:pt x="54193" y="44545"/>
                  </a:cubicBezTo>
                  <a:cubicBezTo>
                    <a:pt x="58064" y="30909"/>
                    <a:pt x="67096" y="22727"/>
                    <a:pt x="77419" y="22727"/>
                  </a:cubicBezTo>
                  <a:cubicBezTo>
                    <a:pt x="91612" y="22727"/>
                    <a:pt x="103225" y="39090"/>
                    <a:pt x="103225" y="59090"/>
                  </a:cubicBezTo>
                  <a:cubicBezTo>
                    <a:pt x="103225" y="79090"/>
                    <a:pt x="91612" y="95454"/>
                    <a:pt x="77419" y="95454"/>
                  </a:cubicBezTo>
                  <a:lnTo>
                    <a:pt x="34193" y="95454"/>
                  </a:lnTo>
                  <a:cubicBezTo>
                    <a:pt x="24516" y="95454"/>
                    <a:pt x="16774" y="84545"/>
                    <a:pt x="16774" y="71818"/>
                  </a:cubicBezTo>
                  <a:lnTo>
                    <a:pt x="0" y="71818"/>
                  </a:lnTo>
                  <a:cubicBezTo>
                    <a:pt x="0" y="98181"/>
                    <a:pt x="15483" y="120000"/>
                    <a:pt x="34193" y="120000"/>
                  </a:cubicBezTo>
                  <a:lnTo>
                    <a:pt x="77419" y="120000"/>
                  </a:lnTo>
                  <a:cubicBezTo>
                    <a:pt x="101290" y="120000"/>
                    <a:pt x="120000" y="92727"/>
                    <a:pt x="120000" y="59090"/>
                  </a:cubicBezTo>
                  <a:cubicBezTo>
                    <a:pt x="120000" y="25454"/>
                    <a:pt x="101290" y="0"/>
                    <a:pt x="77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3747" y="3690"/>
              <a:ext cx="300" cy="300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80000" y="83636"/>
                  </a:lnTo>
                  <a:lnTo>
                    <a:pt x="53000" y="83636"/>
                  </a:lnTo>
                  <a:lnTo>
                    <a:pt x="53000" y="47272"/>
                  </a:lnTo>
                  <a:lnTo>
                    <a:pt x="80000" y="47272"/>
                  </a:lnTo>
                  <a:lnTo>
                    <a:pt x="80000" y="71818"/>
                  </a:lnTo>
                  <a:lnTo>
                    <a:pt x="120000" y="35454"/>
                  </a:lnTo>
                  <a:lnTo>
                    <a:pt x="80000" y="0"/>
                  </a:lnTo>
                  <a:lnTo>
                    <a:pt x="80000" y="22727"/>
                  </a:lnTo>
                  <a:lnTo>
                    <a:pt x="40000" y="22727"/>
                  </a:lnTo>
                  <a:cubicBezTo>
                    <a:pt x="33000" y="22727"/>
                    <a:pt x="27000" y="28181"/>
                    <a:pt x="27000" y="35454"/>
                  </a:cubicBezTo>
                  <a:lnTo>
                    <a:pt x="27000" y="83636"/>
                  </a:lnTo>
                  <a:lnTo>
                    <a:pt x="0" y="83636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10630441" y="4768156"/>
            <a:ext cx="369454" cy="369454"/>
            <a:chOff x="5214" y="3701"/>
            <a:chExt cx="300" cy="300"/>
          </a:xfrm>
        </p:grpSpPr>
        <p:sp>
          <p:nvSpPr>
            <p:cNvPr id="792" name="Shape 792"/>
            <p:cNvSpPr/>
            <p:nvPr/>
          </p:nvSpPr>
          <p:spPr>
            <a:xfrm>
              <a:off x="5214" y="3701"/>
              <a:ext cx="300" cy="300"/>
            </a:xfrm>
            <a:custGeom>
              <a:pathLst>
                <a:path extrusionOk="0" h="120000" w="120000">
                  <a:moveTo>
                    <a:pt x="102680" y="106867"/>
                  </a:moveTo>
                  <a:lnTo>
                    <a:pt x="102680" y="106867"/>
                  </a:lnTo>
                  <a:cubicBezTo>
                    <a:pt x="101855" y="107773"/>
                    <a:pt x="100618" y="107773"/>
                    <a:pt x="99381" y="107773"/>
                  </a:cubicBezTo>
                  <a:cubicBezTo>
                    <a:pt x="93195" y="107773"/>
                    <a:pt x="81649" y="102339"/>
                    <a:pt x="68865" y="91924"/>
                  </a:cubicBezTo>
                  <a:cubicBezTo>
                    <a:pt x="76288" y="84679"/>
                    <a:pt x="82886" y="77886"/>
                    <a:pt x="89484" y="69735"/>
                  </a:cubicBezTo>
                  <a:cubicBezTo>
                    <a:pt x="93195" y="75622"/>
                    <a:pt x="96494" y="81509"/>
                    <a:pt x="98969" y="86943"/>
                  </a:cubicBezTo>
                  <a:cubicBezTo>
                    <a:pt x="104742" y="99622"/>
                    <a:pt x="103917" y="105509"/>
                    <a:pt x="102680" y="106867"/>
                  </a:cubicBezTo>
                  <a:close/>
                  <a:moveTo>
                    <a:pt x="20618" y="107773"/>
                  </a:moveTo>
                  <a:lnTo>
                    <a:pt x="20618" y="107773"/>
                  </a:lnTo>
                  <a:cubicBezTo>
                    <a:pt x="19381" y="107773"/>
                    <a:pt x="18144" y="107773"/>
                    <a:pt x="17319" y="106867"/>
                  </a:cubicBezTo>
                  <a:cubicBezTo>
                    <a:pt x="16082" y="105509"/>
                    <a:pt x="15257" y="99622"/>
                    <a:pt x="21030" y="86943"/>
                  </a:cubicBezTo>
                  <a:cubicBezTo>
                    <a:pt x="23505" y="81509"/>
                    <a:pt x="26804" y="75622"/>
                    <a:pt x="30515" y="69735"/>
                  </a:cubicBezTo>
                  <a:cubicBezTo>
                    <a:pt x="37113" y="77886"/>
                    <a:pt x="43711" y="84679"/>
                    <a:pt x="51134" y="91924"/>
                  </a:cubicBezTo>
                  <a:cubicBezTo>
                    <a:pt x="38350" y="102339"/>
                    <a:pt x="26804" y="107773"/>
                    <a:pt x="20618" y="107773"/>
                  </a:cubicBezTo>
                  <a:close/>
                  <a:moveTo>
                    <a:pt x="17319" y="13132"/>
                  </a:moveTo>
                  <a:lnTo>
                    <a:pt x="17319" y="13132"/>
                  </a:lnTo>
                  <a:cubicBezTo>
                    <a:pt x="18144" y="12226"/>
                    <a:pt x="19381" y="11773"/>
                    <a:pt x="20618" y="11773"/>
                  </a:cubicBezTo>
                  <a:cubicBezTo>
                    <a:pt x="26804" y="11773"/>
                    <a:pt x="38350" y="17207"/>
                    <a:pt x="51134" y="27622"/>
                  </a:cubicBezTo>
                  <a:cubicBezTo>
                    <a:pt x="43711" y="34867"/>
                    <a:pt x="37113" y="42113"/>
                    <a:pt x="30515" y="50264"/>
                  </a:cubicBezTo>
                  <a:cubicBezTo>
                    <a:pt x="17731" y="30792"/>
                    <a:pt x="14432" y="16301"/>
                    <a:pt x="17319" y="13132"/>
                  </a:cubicBezTo>
                  <a:close/>
                  <a:moveTo>
                    <a:pt x="82474" y="59773"/>
                  </a:moveTo>
                  <a:lnTo>
                    <a:pt x="82474" y="59773"/>
                  </a:lnTo>
                  <a:cubicBezTo>
                    <a:pt x="79175" y="63849"/>
                    <a:pt x="75463" y="68377"/>
                    <a:pt x="71752" y="72905"/>
                  </a:cubicBezTo>
                  <a:cubicBezTo>
                    <a:pt x="67628" y="76981"/>
                    <a:pt x="63917" y="81056"/>
                    <a:pt x="60206" y="84226"/>
                  </a:cubicBezTo>
                  <a:cubicBezTo>
                    <a:pt x="56082" y="81056"/>
                    <a:pt x="52371" y="76981"/>
                    <a:pt x="48247" y="72905"/>
                  </a:cubicBezTo>
                  <a:cubicBezTo>
                    <a:pt x="44536" y="68377"/>
                    <a:pt x="40824" y="63849"/>
                    <a:pt x="37525" y="59773"/>
                  </a:cubicBezTo>
                  <a:cubicBezTo>
                    <a:pt x="40824" y="55698"/>
                    <a:pt x="44536" y="51169"/>
                    <a:pt x="48247" y="47094"/>
                  </a:cubicBezTo>
                  <a:cubicBezTo>
                    <a:pt x="52371" y="42566"/>
                    <a:pt x="56082" y="38943"/>
                    <a:pt x="60206" y="35320"/>
                  </a:cubicBezTo>
                  <a:cubicBezTo>
                    <a:pt x="63917" y="38943"/>
                    <a:pt x="67628" y="42566"/>
                    <a:pt x="71752" y="47094"/>
                  </a:cubicBezTo>
                  <a:cubicBezTo>
                    <a:pt x="75463" y="51169"/>
                    <a:pt x="79175" y="55698"/>
                    <a:pt x="82474" y="59773"/>
                  </a:cubicBezTo>
                  <a:close/>
                  <a:moveTo>
                    <a:pt x="99381" y="11773"/>
                  </a:moveTo>
                  <a:lnTo>
                    <a:pt x="99381" y="11773"/>
                  </a:lnTo>
                  <a:cubicBezTo>
                    <a:pt x="100618" y="11773"/>
                    <a:pt x="101855" y="12226"/>
                    <a:pt x="102680" y="13132"/>
                  </a:cubicBezTo>
                  <a:cubicBezTo>
                    <a:pt x="105567" y="16301"/>
                    <a:pt x="102268" y="30792"/>
                    <a:pt x="89484" y="50264"/>
                  </a:cubicBezTo>
                  <a:cubicBezTo>
                    <a:pt x="82886" y="42113"/>
                    <a:pt x="76288" y="34867"/>
                    <a:pt x="68865" y="27622"/>
                  </a:cubicBezTo>
                  <a:cubicBezTo>
                    <a:pt x="81649" y="17207"/>
                    <a:pt x="93195" y="11773"/>
                    <a:pt x="99381" y="11773"/>
                  </a:cubicBezTo>
                  <a:close/>
                  <a:moveTo>
                    <a:pt x="108865" y="81509"/>
                  </a:moveTo>
                  <a:lnTo>
                    <a:pt x="108865" y="81509"/>
                  </a:lnTo>
                  <a:cubicBezTo>
                    <a:pt x="105979" y="74716"/>
                    <a:pt x="101443" y="67471"/>
                    <a:pt x="96494" y="59773"/>
                  </a:cubicBezTo>
                  <a:cubicBezTo>
                    <a:pt x="111752" y="37584"/>
                    <a:pt x="120000" y="14943"/>
                    <a:pt x="110515" y="4528"/>
                  </a:cubicBezTo>
                  <a:cubicBezTo>
                    <a:pt x="108453" y="2264"/>
                    <a:pt x="105154" y="0"/>
                    <a:pt x="99381" y="0"/>
                  </a:cubicBezTo>
                  <a:cubicBezTo>
                    <a:pt x="89484" y="0"/>
                    <a:pt x="75051" y="7245"/>
                    <a:pt x="60206" y="19924"/>
                  </a:cubicBezTo>
                  <a:cubicBezTo>
                    <a:pt x="44948" y="7245"/>
                    <a:pt x="30515" y="0"/>
                    <a:pt x="20618" y="0"/>
                  </a:cubicBezTo>
                  <a:cubicBezTo>
                    <a:pt x="14845" y="0"/>
                    <a:pt x="11546" y="2264"/>
                    <a:pt x="9484" y="4528"/>
                  </a:cubicBezTo>
                  <a:cubicBezTo>
                    <a:pt x="0" y="14943"/>
                    <a:pt x="8247" y="37584"/>
                    <a:pt x="23505" y="59773"/>
                  </a:cubicBezTo>
                  <a:cubicBezTo>
                    <a:pt x="18556" y="67471"/>
                    <a:pt x="14020" y="74716"/>
                    <a:pt x="11134" y="81509"/>
                  </a:cubicBezTo>
                  <a:cubicBezTo>
                    <a:pt x="2061" y="100981"/>
                    <a:pt x="5360" y="110943"/>
                    <a:pt x="9484" y="115471"/>
                  </a:cubicBezTo>
                  <a:cubicBezTo>
                    <a:pt x="11546" y="117283"/>
                    <a:pt x="14845" y="120000"/>
                    <a:pt x="20618" y="120000"/>
                  </a:cubicBezTo>
                  <a:cubicBezTo>
                    <a:pt x="30515" y="120000"/>
                    <a:pt x="44948" y="112301"/>
                    <a:pt x="60206" y="100075"/>
                  </a:cubicBezTo>
                  <a:cubicBezTo>
                    <a:pt x="75051" y="112301"/>
                    <a:pt x="89484" y="120000"/>
                    <a:pt x="99381" y="120000"/>
                  </a:cubicBezTo>
                  <a:cubicBezTo>
                    <a:pt x="105154" y="120000"/>
                    <a:pt x="108453" y="117283"/>
                    <a:pt x="110515" y="115471"/>
                  </a:cubicBezTo>
                  <a:cubicBezTo>
                    <a:pt x="114639" y="110943"/>
                    <a:pt x="117938" y="100981"/>
                    <a:pt x="108865" y="81509"/>
                  </a:cubicBezTo>
                  <a:close/>
                </a:path>
              </a:pathLst>
            </a:custGeom>
            <a:solidFill>
              <a:srgbClr val="A5CE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5395" y="3862"/>
              <a:ext cx="0" cy="0"/>
            </a:xfrm>
            <a:custGeom>
              <a:pathLst>
                <a:path extrusionOk="0" h="120000" w="120000">
                  <a:moveTo>
                    <a:pt x="58867" y="0"/>
                  </a:moveTo>
                  <a:lnTo>
                    <a:pt x="58867" y="0"/>
                  </a:lnTo>
                  <a:cubicBezTo>
                    <a:pt x="92830" y="0"/>
                    <a:pt x="120000" y="27169"/>
                    <a:pt x="120000" y="58867"/>
                  </a:cubicBezTo>
                  <a:cubicBezTo>
                    <a:pt x="120000" y="92830"/>
                    <a:pt x="92830" y="120000"/>
                    <a:pt x="58867" y="120000"/>
                  </a:cubicBezTo>
                  <a:cubicBezTo>
                    <a:pt x="27169" y="120000"/>
                    <a:pt x="0" y="92830"/>
                    <a:pt x="0" y="58867"/>
                  </a:cubicBezTo>
                  <a:cubicBezTo>
                    <a:pt x="0" y="27169"/>
                    <a:pt x="27169" y="0"/>
                    <a:pt x="58867" y="0"/>
                  </a:cubicBezTo>
                  <a:close/>
                </a:path>
              </a:pathLst>
            </a:custGeom>
            <a:solidFill>
              <a:srgbClr val="A5CE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Managed by Platforms Team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Responsible for Server development toolchain and ecosystem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In-house C++ </a:t>
            </a:r>
            <a:r>
              <a:rPr lang="en-US"/>
              <a:t>standards and practices </a:t>
            </a:r>
            <a:r>
              <a:rPr lang="en-US"/>
              <a:t>expert group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01" name="Shape 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50" y="2717675"/>
            <a:ext cx="5105052" cy="312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Shape 8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325" y="2749475"/>
            <a:ext cx="4603475" cy="2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General Procedure: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Introduce option to build against next standard in the dev cycle preceding the targeted release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Add build variant to our CI system, address any incompatibilities that arise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Pull forward features which may be of use, ease eventual transition</a:t>
            </a:r>
            <a:endParaRPr/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10" name="Shape 8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017724"/>
            <a:ext cx="7452950" cy="24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Shape 8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025" y="3017724"/>
            <a:ext cx="6187320" cy="240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3" type="body"/>
          </p:nvPr>
        </p:nvSpPr>
        <p:spPr>
          <a:xfrm>
            <a:off x="381000" y="1482725"/>
            <a:ext cx="1143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/>
              <a:t>General Procedure: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Introduce option to build against next standard in the dev cycle preceding the targeted release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Add build variant to our CI system, address any incompatibilities that arise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Pull forward features which may be of use, ease eventual transition</a:t>
            </a:r>
            <a:endParaRPr/>
          </a:p>
        </p:txBody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381000" y="5930900"/>
            <a:ext cx="11430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 txBox="1"/>
          <p:nvPr>
            <p:ph type="title"/>
          </p:nvPr>
        </p:nvSpPr>
        <p:spPr>
          <a:xfrm>
            <a:off x="381000" y="457200"/>
            <a:ext cx="11430000" cy="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Switch</a:t>
            </a:r>
            <a:endParaRPr/>
          </a:p>
        </p:txBody>
      </p:sp>
      <p:pic>
        <p:nvPicPr>
          <p:cNvPr id="819" name="Shape 8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125" y="3031925"/>
            <a:ext cx="6981176" cy="25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18 MongoDB Presentation Theme">
  <a:themeElements>
    <a:clrScheme name="MongoDB">
      <a:dk1>
        <a:srgbClr val="000000"/>
      </a:dk1>
      <a:lt1>
        <a:srgbClr val="FFFFFF"/>
      </a:lt1>
      <a:dk2>
        <a:srgbClr val="212121"/>
      </a:dk2>
      <a:lt2>
        <a:srgbClr val="F5F6F7"/>
      </a:lt2>
      <a:accent1>
        <a:srgbClr val="69B341"/>
      </a:accent1>
      <a:accent2>
        <a:srgbClr val="424950"/>
      </a:accent2>
      <a:accent3>
        <a:srgbClr val="F4758B"/>
      </a:accent3>
      <a:accent4>
        <a:srgbClr val="F4B65D"/>
      </a:accent4>
      <a:accent5>
        <a:srgbClr val="658D95"/>
      </a:accent5>
      <a:accent6>
        <a:srgbClr val="C2DEE1"/>
      </a:accent6>
      <a:hlink>
        <a:srgbClr val="69B341"/>
      </a:hlink>
      <a:folHlink>
        <a:srgbClr val="658D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