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76" r:id="rId6"/>
    <p:sldId id="260" r:id="rId7"/>
    <p:sldId id="273" r:id="rId8"/>
    <p:sldId id="261" r:id="rId9"/>
    <p:sldId id="262" r:id="rId10"/>
    <p:sldId id="263" r:id="rId11"/>
    <p:sldId id="274" r:id="rId12"/>
    <p:sldId id="265" r:id="rId13"/>
    <p:sldId id="264" r:id="rId14"/>
    <p:sldId id="275" r:id="rId15"/>
    <p:sldId id="266" r:id="rId16"/>
    <p:sldId id="267" r:id="rId17"/>
    <p:sldId id="268" r:id="rId18"/>
    <p:sldId id="269" r:id="rId19"/>
    <p:sldId id="270" r:id="rId20"/>
    <p:sldId id="272"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865"/>
  </p:normalViewPr>
  <p:slideViewPr>
    <p:cSldViewPr snapToGrid="0" snapToObjects="1">
      <p:cViewPr varScale="1">
        <p:scale>
          <a:sx n="85" d="100"/>
          <a:sy n="85" d="100"/>
        </p:scale>
        <p:origin x="15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2386C-EF11-5844-A552-7BE236DAADA3}" type="datetimeFigureOut">
              <a:rPr lang="en-US" smtClean="0"/>
              <a:t>5/12/18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F0A8A-2599-AE45-A60F-DEA505401E82}" type="slidenum">
              <a:rPr lang="en-US" smtClean="0"/>
              <a:t>‹#›</a:t>
            </a:fld>
            <a:endParaRPr lang="en-US"/>
          </a:p>
        </p:txBody>
      </p:sp>
    </p:spTree>
    <p:extLst>
      <p:ext uri="{BB962C8B-B14F-4D97-AF65-F5344CB8AC3E}">
        <p14:creationId xmlns:p14="http://schemas.microsoft.com/office/powerpoint/2010/main" val="34724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My name is Maciej and my today presentation is called “Writing Linux File System for Fun”</a:t>
            </a:r>
          </a:p>
        </p:txBody>
      </p:sp>
      <p:sp>
        <p:nvSpPr>
          <p:cNvPr id="4" name="Slide Number Placeholder 3"/>
          <p:cNvSpPr>
            <a:spLocks noGrp="1"/>
          </p:cNvSpPr>
          <p:nvPr>
            <p:ph type="sldNum" sz="quarter" idx="10"/>
          </p:nvPr>
        </p:nvSpPr>
        <p:spPr/>
        <p:txBody>
          <a:bodyPr/>
          <a:lstStyle/>
          <a:p>
            <a:fld id="{ED5F0A8A-2599-AE45-A60F-DEA505401E82}" type="slidenum">
              <a:rPr lang="en-US" smtClean="0"/>
              <a:t>1</a:t>
            </a:fld>
            <a:endParaRPr lang="en-US"/>
          </a:p>
        </p:txBody>
      </p:sp>
    </p:spTree>
    <p:extLst>
      <p:ext uri="{BB962C8B-B14F-4D97-AF65-F5344CB8AC3E}">
        <p14:creationId xmlns:p14="http://schemas.microsoft.com/office/powerpoint/2010/main" val="231565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for 255 characters in the directory entries, but waste of time can be mitigated by not using 256 but pseudo entry plus record size</a:t>
            </a:r>
          </a:p>
        </p:txBody>
      </p:sp>
      <p:sp>
        <p:nvSpPr>
          <p:cNvPr id="4" name="Slide Number Placeholder 3"/>
          <p:cNvSpPr>
            <a:spLocks noGrp="1"/>
          </p:cNvSpPr>
          <p:nvPr>
            <p:ph type="sldNum" sz="quarter" idx="10"/>
          </p:nvPr>
        </p:nvSpPr>
        <p:spPr/>
        <p:txBody>
          <a:bodyPr/>
          <a:lstStyle/>
          <a:p>
            <a:fld id="{ED5F0A8A-2599-AE45-A60F-DEA505401E82}" type="slidenum">
              <a:rPr lang="en-US" smtClean="0"/>
              <a:t>14</a:t>
            </a:fld>
            <a:endParaRPr lang="en-US"/>
          </a:p>
        </p:txBody>
      </p:sp>
    </p:spTree>
    <p:extLst>
      <p:ext uri="{BB962C8B-B14F-4D97-AF65-F5344CB8AC3E}">
        <p14:creationId xmlns:p14="http://schemas.microsoft.com/office/powerpoint/2010/main" val="2941321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Mount process:</a:t>
            </a:r>
          </a:p>
          <a:p>
            <a:endParaRPr lang="en-US" dirty="0"/>
          </a:p>
          <a:p>
            <a:pPr marL="228600" indent="-228600">
              <a:buAutoNum type="arabicPeriod"/>
            </a:pPr>
            <a:r>
              <a:rPr lang="en-US" dirty="0"/>
              <a:t>Define and register FS </a:t>
            </a:r>
          </a:p>
          <a:p>
            <a:pPr marL="0" indent="0">
              <a:buNone/>
            </a:pPr>
            <a:r>
              <a:rPr lang="en-US" dirty="0"/>
              <a:t>	interesting fields: </a:t>
            </a:r>
            <a:r>
              <a:rPr lang="en-US" dirty="0" err="1"/>
              <a:t>fs_flags</a:t>
            </a:r>
            <a:r>
              <a:rPr lang="en-US" dirty="0"/>
              <a:t> we require device, some in memory FS doesn’t require that </a:t>
            </a:r>
          </a:p>
          <a:p>
            <a:pPr marL="0" indent="0">
              <a:buNone/>
            </a:pPr>
            <a:r>
              <a:rPr lang="en-US" dirty="0"/>
              <a:t>	mount, </a:t>
            </a:r>
            <a:r>
              <a:rPr lang="en-US" dirty="0" err="1"/>
              <a:t>kill_sb</a:t>
            </a:r>
            <a:r>
              <a:rPr lang="en-US" dirty="0"/>
              <a:t> for mounting/</a:t>
            </a:r>
            <a:r>
              <a:rPr lang="en-US" dirty="0" err="1"/>
              <a:t>umounting</a:t>
            </a:r>
            <a:r>
              <a:rPr lang="en-US" dirty="0"/>
              <a:t> FS</a:t>
            </a:r>
          </a:p>
          <a:p>
            <a:pPr marL="0" indent="0">
              <a:buNone/>
            </a:pPr>
            <a:endParaRPr lang="en-US" dirty="0"/>
          </a:p>
        </p:txBody>
      </p:sp>
      <p:sp>
        <p:nvSpPr>
          <p:cNvPr id="4" name="Slide Number Placeholder 3"/>
          <p:cNvSpPr>
            <a:spLocks noGrp="1"/>
          </p:cNvSpPr>
          <p:nvPr>
            <p:ph type="sldNum" sz="quarter" idx="10"/>
          </p:nvPr>
        </p:nvSpPr>
        <p:spPr/>
        <p:txBody>
          <a:bodyPr/>
          <a:lstStyle/>
          <a:p>
            <a:fld id="{ED5F0A8A-2599-AE45-A60F-DEA505401E82}" type="slidenum">
              <a:rPr lang="en-US" smtClean="0"/>
              <a:t>15</a:t>
            </a:fld>
            <a:endParaRPr lang="en-US"/>
          </a:p>
        </p:txBody>
      </p:sp>
    </p:spTree>
    <p:extLst>
      <p:ext uri="{BB962C8B-B14F-4D97-AF65-F5344CB8AC3E}">
        <p14:creationId xmlns:p14="http://schemas.microsoft.com/office/powerpoint/2010/main" val="394555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5F0A8A-2599-AE45-A60F-DEA505401E82}" type="slidenum">
              <a:rPr lang="en-US" smtClean="0"/>
              <a:t>16</a:t>
            </a:fld>
            <a:endParaRPr lang="en-US"/>
          </a:p>
        </p:txBody>
      </p:sp>
    </p:spTree>
    <p:extLst>
      <p:ext uri="{BB962C8B-B14F-4D97-AF65-F5344CB8AC3E}">
        <p14:creationId xmlns:p14="http://schemas.microsoft.com/office/powerpoint/2010/main" val="239143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5F0A8A-2599-AE45-A60F-DEA505401E82}" type="slidenum">
              <a:rPr lang="en-US" smtClean="0"/>
              <a:t>19</a:t>
            </a:fld>
            <a:endParaRPr lang="en-US"/>
          </a:p>
        </p:txBody>
      </p:sp>
    </p:spTree>
    <p:extLst>
      <p:ext uri="{BB962C8B-B14F-4D97-AF65-F5344CB8AC3E}">
        <p14:creationId xmlns:p14="http://schemas.microsoft.com/office/powerpoint/2010/main" val="306480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of this talk:</a:t>
            </a:r>
          </a:p>
          <a:p>
            <a:endParaRPr lang="en-US" dirty="0"/>
          </a:p>
          <a:p>
            <a:r>
              <a:rPr lang="en-US" dirty="0"/>
              <a:t>- First of all I would like to speak about motivation of this talk and some goals of presentation</a:t>
            </a:r>
          </a:p>
          <a:p>
            <a:pPr marL="171450" indent="-171450">
              <a:buFontTx/>
              <a:buChar char="-"/>
            </a:pPr>
            <a:r>
              <a:rPr lang="en-US" dirty="0"/>
              <a:t>Next we will touch a bit of history to see evolution of Filesystems </a:t>
            </a:r>
          </a:p>
          <a:p>
            <a:pPr marL="628650" lvl="1" indent="-171450">
              <a:buFontTx/>
              <a:buChar char="-"/>
            </a:pPr>
            <a:r>
              <a:rPr lang="en-US" dirty="0"/>
              <a:t>Some design decisions as well as on disk layouts</a:t>
            </a:r>
          </a:p>
          <a:p>
            <a:pPr marL="171450" lvl="0" indent="-171450">
              <a:buFontTx/>
              <a:buChar char="-"/>
            </a:pPr>
            <a:r>
              <a:rPr lang="en-US" dirty="0"/>
              <a:t>Next part of this presentation will walk through implementation of own Filesystem </a:t>
            </a:r>
          </a:p>
          <a:p>
            <a:pPr marL="628650" lvl="1" indent="-171450">
              <a:buFontTx/>
              <a:buChar char="-"/>
            </a:pPr>
            <a:r>
              <a:rPr lang="en-US" dirty="0"/>
              <a:t>On disk layout</a:t>
            </a:r>
          </a:p>
          <a:p>
            <a:pPr marL="628650" lvl="1" indent="-171450">
              <a:buFontTx/>
              <a:buChar char="-"/>
            </a:pPr>
            <a:r>
              <a:rPr lang="en-US" dirty="0"/>
              <a:t>Core structures</a:t>
            </a:r>
          </a:p>
          <a:p>
            <a:pPr marL="628650" lvl="1" indent="-171450">
              <a:buFontTx/>
              <a:buChar char="-"/>
            </a:pPr>
            <a:r>
              <a:rPr lang="en-US" dirty="0"/>
              <a:t>Fragments of the code</a:t>
            </a:r>
          </a:p>
        </p:txBody>
      </p:sp>
      <p:sp>
        <p:nvSpPr>
          <p:cNvPr id="4" name="Slide Number Placeholder 3"/>
          <p:cNvSpPr>
            <a:spLocks noGrp="1"/>
          </p:cNvSpPr>
          <p:nvPr>
            <p:ph type="sldNum" sz="quarter" idx="10"/>
          </p:nvPr>
        </p:nvSpPr>
        <p:spPr/>
        <p:txBody>
          <a:bodyPr/>
          <a:lstStyle/>
          <a:p>
            <a:fld id="{ED5F0A8A-2599-AE45-A60F-DEA505401E82}" type="slidenum">
              <a:rPr lang="en-US" smtClean="0"/>
              <a:t>2</a:t>
            </a:fld>
            <a:endParaRPr lang="en-US"/>
          </a:p>
        </p:txBody>
      </p:sp>
    </p:spTree>
    <p:extLst>
      <p:ext uri="{BB962C8B-B14F-4D97-AF65-F5344CB8AC3E}">
        <p14:creationId xmlns:p14="http://schemas.microsoft.com/office/powerpoint/2010/main" val="77025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 just want to touch why people may not be interested in FS:</a:t>
            </a:r>
          </a:p>
          <a:p>
            <a:pPr marL="171450" indent="-171450">
              <a:buFontTx/>
              <a:buChar char="-"/>
            </a:pPr>
            <a:r>
              <a:rPr lang="en-US" dirty="0"/>
              <a:t>It take a long time to develop enterprise ready FS from scratch, according to some sources is about 10 years in m/h (according to some Sun managers)</a:t>
            </a:r>
          </a:p>
          <a:p>
            <a:pPr marL="171450" indent="-171450">
              <a:buFontTx/>
              <a:buChar char="-"/>
            </a:pPr>
            <a:r>
              <a:rPr lang="en-US" dirty="0"/>
              <a:t>There is only few truly reliable and production ready File systems, most of them are open sourced,</a:t>
            </a:r>
          </a:p>
          <a:p>
            <a:pPr marL="628650" lvl="1" indent="-171450">
              <a:buFontTx/>
              <a:buChar char="-"/>
            </a:pPr>
            <a:r>
              <a:rPr lang="en-US" dirty="0"/>
              <a:t>So even if someone will write own filesystem it will take a lot of time and will be hard to do money on that software </a:t>
            </a:r>
          </a:p>
          <a:p>
            <a:pPr marL="171450" indent="-171450">
              <a:buFontTx/>
              <a:buChar char="-"/>
            </a:pPr>
            <a:endParaRPr lang="en-US" dirty="0"/>
          </a:p>
          <a:p>
            <a:pPr marL="0" indent="0">
              <a:buFontTx/>
              <a:buNone/>
            </a:pPr>
            <a:r>
              <a:rPr lang="en-US" dirty="0"/>
              <a:t>But there are also some reasons why people might be interested in presentation about FS:</a:t>
            </a:r>
          </a:p>
          <a:p>
            <a:endParaRPr lang="en-US" dirty="0"/>
          </a:p>
          <a:p>
            <a:r>
              <a:rPr lang="en-US" dirty="0"/>
              <a:t>- Address a specific gap in learning:</a:t>
            </a:r>
          </a:p>
          <a:p>
            <a:endParaRPr lang="en-US" dirty="0"/>
          </a:p>
          <a:p>
            <a:r>
              <a:rPr lang="en-US" dirty="0"/>
              <a:t>FS Concepts aren't difficult, they can be cover during presentation or short book, and I will cover some of them during this presentation </a:t>
            </a:r>
          </a:p>
          <a:p>
            <a:endParaRPr lang="en-US" dirty="0"/>
          </a:p>
          <a:p>
            <a:r>
              <a:rPr lang="en-US" dirty="0"/>
              <a:t>From the other side once understanding the easiest modern and functional Linux filesystem ext2 is not big deal to move forward and read ext4 and then </a:t>
            </a:r>
            <a:r>
              <a:rPr lang="en-US" dirty="0" err="1"/>
              <a:t>xfs</a:t>
            </a:r>
            <a:r>
              <a:rPr lang="en-US" dirty="0"/>
              <a:t>, </a:t>
            </a:r>
            <a:r>
              <a:rPr lang="en-US" dirty="0" err="1"/>
              <a:t>zfs</a:t>
            </a:r>
            <a:r>
              <a:rPr lang="en-US" dirty="0"/>
              <a:t>, </a:t>
            </a:r>
            <a:r>
              <a:rPr lang="en-US" dirty="0" err="1"/>
              <a:t>btrfs</a:t>
            </a:r>
            <a:endParaRPr lang="en-US" dirty="0"/>
          </a:p>
          <a:p>
            <a:r>
              <a:rPr lang="en-US" dirty="0"/>
              <a:t>The problem that I had in my learning curve was to move from the point where you have good understanding of the FS concept to the point where you will be able to read and understand simplest modern FS like ext2.</a:t>
            </a:r>
          </a:p>
          <a:p>
            <a:endParaRPr lang="en-US" dirty="0"/>
          </a:p>
          <a:p>
            <a:r>
              <a:rPr lang="en-US" dirty="0"/>
              <a:t>I cannot promise that after this talk you will be able to achieve this, but definitely this material address the mentioned gap in the learning process, and I believe is really good starting point for the people that want to fill it.</a:t>
            </a:r>
          </a:p>
          <a:p>
            <a:endParaRPr lang="en-US" dirty="0"/>
          </a:p>
          <a:p>
            <a:pPr marL="171450" indent="-171450">
              <a:buFontTx/>
              <a:buChar char="-"/>
            </a:pPr>
            <a:r>
              <a:rPr lang="en-US" dirty="0"/>
              <a:t>Solving other complicated problems:</a:t>
            </a:r>
          </a:p>
          <a:p>
            <a:pPr marL="0" indent="0">
              <a:buFontTx/>
              <a:buNone/>
            </a:pPr>
            <a:endParaRPr lang="en-US" dirty="0"/>
          </a:p>
          <a:p>
            <a:pPr marL="0" indent="0">
              <a:buFontTx/>
              <a:buNone/>
            </a:pPr>
            <a:r>
              <a:rPr lang="en-US" dirty="0"/>
              <a:t>Because data and access to it is most often critical part of many applications is really beneficial to engineers to have good understanding of storage stack and the primary stack is Filesystem.</a:t>
            </a:r>
          </a:p>
          <a:p>
            <a:pPr marL="0" indent="0">
              <a:buFontTx/>
              <a:buNone/>
            </a:pPr>
            <a:r>
              <a:rPr lang="en-US" dirty="0"/>
              <a:t>Storage usually became a bottleneck in many applications, to be able to solve multilayer complex problems engineers need good understanding of all components.</a:t>
            </a:r>
          </a:p>
        </p:txBody>
      </p:sp>
      <p:sp>
        <p:nvSpPr>
          <p:cNvPr id="4" name="Slide Number Placeholder 3"/>
          <p:cNvSpPr>
            <a:spLocks noGrp="1"/>
          </p:cNvSpPr>
          <p:nvPr>
            <p:ph type="sldNum" sz="quarter" idx="10"/>
          </p:nvPr>
        </p:nvSpPr>
        <p:spPr/>
        <p:txBody>
          <a:bodyPr/>
          <a:lstStyle/>
          <a:p>
            <a:fld id="{ED5F0A8A-2599-AE45-A60F-DEA505401E82}" type="slidenum">
              <a:rPr lang="en-US" smtClean="0"/>
              <a:t>3</a:t>
            </a:fld>
            <a:endParaRPr lang="en-US"/>
          </a:p>
        </p:txBody>
      </p:sp>
    </p:spTree>
    <p:extLst>
      <p:ext uri="{BB962C8B-B14F-4D97-AF65-F5344CB8AC3E}">
        <p14:creationId xmlns:p14="http://schemas.microsoft.com/office/powerpoint/2010/main" val="74660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latin typeface="Courier" pitchFamily="2" charset="0"/>
              </a:rPr>
              <a:t>Lets start with early implementation of FS from 6</a:t>
            </a:r>
            <a:r>
              <a:rPr lang="en-US" baseline="30000" noProof="0" dirty="0">
                <a:latin typeface="Courier" pitchFamily="2" charset="0"/>
              </a:rPr>
              <a:t>th</a:t>
            </a:r>
            <a:r>
              <a:rPr lang="en-US" noProof="0" dirty="0">
                <a:latin typeface="Courier" pitchFamily="2" charset="0"/>
              </a:rPr>
              <a:t> edition of UNIX.</a:t>
            </a:r>
          </a:p>
          <a:p>
            <a:endParaRPr lang="en-US" noProof="0" dirty="0">
              <a:latin typeface="Courier" pitchFamily="2" charset="0"/>
            </a:endParaRPr>
          </a:p>
          <a:p>
            <a:r>
              <a:rPr lang="en-US" noProof="0" dirty="0">
                <a:latin typeface="Courier" pitchFamily="2" charset="0"/>
              </a:rPr>
              <a:t>Thanks to Lions’ book form 76 “commentary on 6th Edition UNIX“ and source code that was attached to the book we can take a look on initial implementation.</a:t>
            </a:r>
          </a:p>
          <a:p>
            <a:r>
              <a:rPr lang="en-US" noProof="0" dirty="0">
                <a:latin typeface="Courier" pitchFamily="2" charset="0"/>
              </a:rPr>
              <a:t>Back in the 70th, 6</a:t>
            </a:r>
            <a:r>
              <a:rPr lang="en-US" baseline="30000" noProof="0" dirty="0">
                <a:latin typeface="Courier" pitchFamily="2" charset="0"/>
              </a:rPr>
              <a:t>th</a:t>
            </a:r>
            <a:r>
              <a:rPr lang="en-US" noProof="0" dirty="0">
                <a:latin typeface="Courier" pitchFamily="2" charset="0"/>
              </a:rPr>
              <a:t> version of UNIX had less than 9000 LOC, which make it easy to read.</a:t>
            </a:r>
          </a:p>
          <a:p>
            <a:endParaRPr lang="en-US" noProof="0" dirty="0">
              <a:latin typeface="Courier" pitchFamily="2" charset="0"/>
            </a:endParaRPr>
          </a:p>
          <a:p>
            <a:r>
              <a:rPr lang="en-US" noProof="0" dirty="0">
                <a:latin typeface="Courier" pitchFamily="2" charset="0"/>
              </a:rPr>
              <a:t>Funny fact: quote from the book:</a:t>
            </a:r>
          </a:p>
          <a:p>
            <a:r>
              <a:rPr lang="en-US" noProof="0" dirty="0">
                <a:latin typeface="Courier" pitchFamily="2" charset="0"/>
              </a:rPr>
              <a:t>“It has been suggested that 1000 lines of the code represents the practical limit in size for a program which is to be understood and maintained by a single individual”</a:t>
            </a:r>
          </a:p>
          <a:p>
            <a:endParaRPr lang="en-US" noProof="0" dirty="0">
              <a:latin typeface="Courier" pitchFamily="2" charset="0"/>
            </a:endParaRPr>
          </a:p>
          <a:p>
            <a:r>
              <a:rPr lang="en-US" noProof="0" dirty="0">
                <a:latin typeface="Courier" pitchFamily="2" charset="0"/>
              </a:rPr>
              <a:t>On Disk structure:</a:t>
            </a:r>
          </a:p>
          <a:p>
            <a:r>
              <a:rPr lang="en-US" noProof="0" dirty="0">
                <a:latin typeface="Courier" pitchFamily="2" charset="0"/>
              </a:rPr>
              <a:t>First block used for boot block</a:t>
            </a:r>
          </a:p>
          <a:p>
            <a:r>
              <a:rPr lang="en-US" noProof="0" dirty="0">
                <a:latin typeface="Courier" pitchFamily="2" charset="0"/>
              </a:rPr>
              <a:t>Superblock in second block</a:t>
            </a:r>
          </a:p>
          <a:p>
            <a:r>
              <a:rPr lang="en-US" noProof="0" dirty="0">
                <a:latin typeface="Courier" pitchFamily="2" charset="0"/>
              </a:rPr>
              <a:t>Then </a:t>
            </a:r>
            <a:r>
              <a:rPr lang="en-US" noProof="0" dirty="0" err="1">
                <a:latin typeface="Courier" pitchFamily="2" charset="0"/>
              </a:rPr>
              <a:t>inode</a:t>
            </a:r>
            <a:r>
              <a:rPr lang="en-US" noProof="0" dirty="0">
                <a:latin typeface="Courier" pitchFamily="2" charset="0"/>
              </a:rPr>
              <a:t> table</a:t>
            </a:r>
          </a:p>
          <a:p>
            <a:r>
              <a:rPr lang="en-US" noProof="0" dirty="0">
                <a:latin typeface="Courier" pitchFamily="2" charset="0"/>
              </a:rPr>
              <a:t>And data blocks</a:t>
            </a:r>
          </a:p>
          <a:p>
            <a:endParaRPr lang="en-US" noProof="0" dirty="0"/>
          </a:p>
          <a:p>
            <a:r>
              <a:rPr lang="en-US" noProof="0" dirty="0"/>
              <a:t>Other important design consequences:</a:t>
            </a:r>
          </a:p>
          <a:p>
            <a:pPr marL="171450" indent="-171450">
              <a:buFontTx/>
              <a:buChar char="-"/>
            </a:pPr>
            <a:r>
              <a:rPr lang="en-US" noProof="0" dirty="0"/>
              <a:t>Filesystem was fixed part of the kernel, not possible to add/remove or mount filesystem</a:t>
            </a:r>
          </a:p>
          <a:p>
            <a:pPr marL="171450" indent="-171450">
              <a:buFontTx/>
              <a:buChar char="-"/>
            </a:pPr>
            <a:r>
              <a:rPr lang="en-US" noProof="0" dirty="0"/>
              <a:t>Size of block was fixed 512 bytes which probably was sufficient at the beginning but during the time this value reduced a FS performance</a:t>
            </a:r>
          </a:p>
          <a:p>
            <a:pPr marL="171450" indent="-171450">
              <a:buFontTx/>
              <a:buChar char="-"/>
            </a:pPr>
            <a:r>
              <a:rPr lang="en-US" noProof="0" dirty="0"/>
              <a:t>FS supported hard links and indirect blocks</a:t>
            </a:r>
          </a:p>
          <a:p>
            <a:pPr marL="171450" indent="-171450">
              <a:buFontTx/>
              <a:buChar char="-"/>
            </a:pPr>
            <a:r>
              <a:rPr lang="en-US" noProof="0" dirty="0"/>
              <a:t>Max size of the file = 32*32*32 = </a:t>
            </a:r>
            <a:r>
              <a:rPr lang="pl-PL" dirty="0"/>
              <a:t>32,768 </a:t>
            </a:r>
            <a:r>
              <a:rPr lang="pl-PL" dirty="0" err="1"/>
              <a:t>blocks</a:t>
            </a:r>
            <a:r>
              <a:rPr lang="pl-PL" dirty="0"/>
              <a:t> (of 512 </a:t>
            </a:r>
            <a:r>
              <a:rPr lang="pl-PL" dirty="0" err="1"/>
              <a:t>bytes</a:t>
            </a:r>
            <a:r>
              <a:rPr lang="pl-PL" dirty="0"/>
              <a:t>)</a:t>
            </a:r>
            <a:endParaRPr lang="en-US" noProof="0" dirty="0"/>
          </a:p>
        </p:txBody>
      </p:sp>
      <p:sp>
        <p:nvSpPr>
          <p:cNvPr id="4" name="Slide Number Placeholder 3"/>
          <p:cNvSpPr>
            <a:spLocks noGrp="1"/>
          </p:cNvSpPr>
          <p:nvPr>
            <p:ph type="sldNum" sz="quarter" idx="10"/>
          </p:nvPr>
        </p:nvSpPr>
        <p:spPr/>
        <p:txBody>
          <a:bodyPr/>
          <a:lstStyle/>
          <a:p>
            <a:fld id="{ED5F0A8A-2599-AE45-A60F-DEA505401E82}" type="slidenum">
              <a:rPr lang="en-US" smtClean="0"/>
              <a:t>4</a:t>
            </a:fld>
            <a:endParaRPr lang="en-US"/>
          </a:p>
        </p:txBody>
      </p:sp>
    </p:spTree>
    <p:extLst>
      <p:ext uri="{BB962C8B-B14F-4D97-AF65-F5344CB8AC3E}">
        <p14:creationId xmlns:p14="http://schemas.microsoft.com/office/powerpoint/2010/main" val="3023413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is how </a:t>
            </a:r>
            <a:r>
              <a:rPr lang="en-US" dirty="0" err="1"/>
              <a:t>inode</a:t>
            </a:r>
            <a:r>
              <a:rPr lang="en-US" dirty="0"/>
              <a:t> structure looked in 6</a:t>
            </a:r>
            <a:r>
              <a:rPr lang="en-US" baseline="30000" dirty="0"/>
              <a:t>th</a:t>
            </a:r>
            <a:r>
              <a:rPr lang="en-US" dirty="0"/>
              <a:t> V</a:t>
            </a:r>
          </a:p>
          <a:p>
            <a:endParaRPr lang="en-US" dirty="0"/>
          </a:p>
          <a:p>
            <a:r>
              <a:rPr lang="en-US" dirty="0"/>
              <a:t>Interesting fact is that it didn’t dramatically changed since then</a:t>
            </a:r>
          </a:p>
          <a:p>
            <a:endParaRPr lang="en-US" dirty="0"/>
          </a:p>
          <a:p>
            <a:r>
              <a:rPr lang="en-US" dirty="0"/>
              <a:t>We have inside : </a:t>
            </a:r>
          </a:p>
          <a:p>
            <a:r>
              <a:rPr lang="en-US" dirty="0"/>
              <a:t>- First field is interesting: because it describe file type: directory/regular file/block device or char device. For files on disks only </a:t>
            </a:r>
            <a:r>
              <a:rPr lang="en-US" dirty="0" err="1"/>
              <a:t>dir</a:t>
            </a:r>
            <a:r>
              <a:rPr lang="en-US" dirty="0"/>
              <a:t>/regular file make sense. But this hack was due to the required change in architecture,</a:t>
            </a:r>
          </a:p>
          <a:p>
            <a:r>
              <a:rPr lang="en-US" dirty="0"/>
              <a:t>- Number of hard links </a:t>
            </a:r>
          </a:p>
          <a:p>
            <a:pPr marL="171450" indent="-171450">
              <a:buFontTx/>
              <a:buChar char="-"/>
            </a:pPr>
            <a:r>
              <a:rPr lang="en-US" dirty="0"/>
              <a:t>User id</a:t>
            </a:r>
          </a:p>
          <a:p>
            <a:pPr marL="171450" indent="-171450">
              <a:buFontTx/>
              <a:buChar char="-"/>
            </a:pPr>
            <a:r>
              <a:rPr lang="en-US" dirty="0"/>
              <a:t>Group id</a:t>
            </a:r>
          </a:p>
          <a:p>
            <a:pPr marL="171450" indent="-171450">
              <a:buFontTx/>
              <a:buChar char="-"/>
            </a:pPr>
            <a:r>
              <a:rPr lang="en-US" dirty="0"/>
              <a:t>size</a:t>
            </a:r>
          </a:p>
          <a:p>
            <a:pPr marL="171450" indent="-171450">
              <a:buFontTx/>
              <a:buChar char="-"/>
            </a:pPr>
            <a:r>
              <a:rPr lang="en-US" dirty="0"/>
              <a:t>Array with 7 pointers to the blocks</a:t>
            </a:r>
          </a:p>
          <a:p>
            <a:pPr marL="171450" indent="-171450">
              <a:buFontTx/>
              <a:buChar char="-"/>
            </a:pPr>
            <a:r>
              <a:rPr lang="en-US" dirty="0"/>
              <a:t>Modify/access time</a:t>
            </a:r>
          </a:p>
          <a:p>
            <a:endParaRPr lang="en-US" dirty="0"/>
          </a:p>
          <a:p>
            <a:r>
              <a:rPr lang="en-US" dirty="0"/>
              <a:t>Architectural change required: </a:t>
            </a:r>
          </a:p>
          <a:p>
            <a:r>
              <a:rPr lang="en-US" dirty="0"/>
              <a:t>As V6 had one 'hardcoded' Filesystem, but during the period between SVR3-4 number of commercial filesystems types such as </a:t>
            </a:r>
            <a:r>
              <a:rPr lang="en-US" dirty="0" err="1"/>
              <a:t>VxFS</a:t>
            </a:r>
            <a:r>
              <a:rPr lang="en-US" dirty="0"/>
              <a:t> or SGI </a:t>
            </a:r>
            <a:r>
              <a:rPr lang="en-US" dirty="0" err="1"/>
              <a:t>xfs</a:t>
            </a:r>
            <a:r>
              <a:rPr lang="en-US" dirty="0"/>
              <a:t> increased dramatically, and the FS architecture required some change. </a:t>
            </a:r>
          </a:p>
        </p:txBody>
      </p:sp>
      <p:sp>
        <p:nvSpPr>
          <p:cNvPr id="4" name="Slide Number Placeholder 3"/>
          <p:cNvSpPr>
            <a:spLocks noGrp="1"/>
          </p:cNvSpPr>
          <p:nvPr>
            <p:ph type="sldNum" sz="quarter" idx="10"/>
          </p:nvPr>
        </p:nvSpPr>
        <p:spPr/>
        <p:txBody>
          <a:bodyPr/>
          <a:lstStyle/>
          <a:p>
            <a:fld id="{ED5F0A8A-2599-AE45-A60F-DEA505401E82}" type="slidenum">
              <a:rPr lang="en-US" smtClean="0"/>
              <a:t>5</a:t>
            </a:fld>
            <a:endParaRPr lang="en-US"/>
          </a:p>
        </p:txBody>
      </p:sp>
    </p:spTree>
    <p:extLst>
      <p:ext uri="{BB962C8B-B14F-4D97-AF65-F5344CB8AC3E}">
        <p14:creationId xmlns:p14="http://schemas.microsoft.com/office/powerpoint/2010/main" val="154850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FSS</a:t>
            </a:r>
          </a:p>
          <a:p>
            <a:r>
              <a:rPr lang="en-US" dirty="0"/>
              <a:t>---</a:t>
            </a:r>
          </a:p>
          <a:p>
            <a:r>
              <a:rPr lang="en-US" dirty="0"/>
              <a:t>Introduced in SVR3 File System Switch architecture introduced a framework under which multiple filesystems types could coexist in parallel.</a:t>
            </a:r>
          </a:p>
          <a:p>
            <a:endParaRPr lang="en-US" dirty="0"/>
          </a:p>
          <a:p>
            <a:r>
              <a:rPr lang="en-US" dirty="0"/>
              <a:t>Not well documented</a:t>
            </a:r>
          </a:p>
          <a:p>
            <a:endParaRPr lang="en-US" dirty="0"/>
          </a:p>
          <a:p>
            <a:r>
              <a:rPr lang="en-US" dirty="0"/>
              <a:t>Funny Fact: </a:t>
            </a:r>
          </a:p>
          <a:p>
            <a:r>
              <a:rPr lang="en-US" dirty="0"/>
              <a:t>FSS required traditional </a:t>
            </a:r>
            <a:r>
              <a:rPr lang="en-US" dirty="0" err="1"/>
              <a:t>SysV</a:t>
            </a:r>
            <a:r>
              <a:rPr lang="en-US" dirty="0"/>
              <a:t> FS to have some name to be able to mount using mount tool, it became known as the s5 filesystem.</a:t>
            </a:r>
          </a:p>
          <a:p>
            <a:endParaRPr lang="en-US" dirty="0"/>
          </a:p>
          <a:p>
            <a:r>
              <a:rPr lang="en-US" dirty="0"/>
              <a:t>FSS made a boundary between the filesystem-independent layer of the kernel and the FS dependent layer</a:t>
            </a:r>
          </a:p>
          <a:p>
            <a:r>
              <a:rPr lang="en-US" dirty="0"/>
              <a:t> (called then in-core </a:t>
            </a:r>
            <a:r>
              <a:rPr lang="en-US" dirty="0" err="1"/>
              <a:t>inodes</a:t>
            </a:r>
            <a:r>
              <a:rPr lang="en-US" dirty="0"/>
              <a:t>: on disk layout structure) but allow also diskless FS such as NFS and RFS had non-disk based structures</a:t>
            </a:r>
          </a:p>
          <a:p>
            <a:endParaRPr lang="en-US" dirty="0"/>
          </a:p>
          <a:p>
            <a:r>
              <a:rPr lang="en-US" dirty="0"/>
              <a:t> FSS was short lived, being replaced by the better Sun VFS/</a:t>
            </a:r>
            <a:r>
              <a:rPr lang="en-US" dirty="0" err="1"/>
              <a:t>vnode</a:t>
            </a:r>
            <a:r>
              <a:rPr lang="en-US" dirty="0"/>
              <a:t> interface introduced in SVR4.</a:t>
            </a:r>
          </a:p>
        </p:txBody>
      </p:sp>
      <p:sp>
        <p:nvSpPr>
          <p:cNvPr id="4" name="Slide Number Placeholder 3"/>
          <p:cNvSpPr>
            <a:spLocks noGrp="1"/>
          </p:cNvSpPr>
          <p:nvPr>
            <p:ph type="sldNum" sz="quarter" idx="10"/>
          </p:nvPr>
        </p:nvSpPr>
        <p:spPr/>
        <p:txBody>
          <a:bodyPr/>
          <a:lstStyle/>
          <a:p>
            <a:fld id="{ED5F0A8A-2599-AE45-A60F-DEA505401E82}" type="slidenum">
              <a:rPr lang="en-US" smtClean="0"/>
              <a:t>6</a:t>
            </a:fld>
            <a:endParaRPr lang="en-US"/>
          </a:p>
        </p:txBody>
      </p:sp>
    </p:spTree>
    <p:extLst>
      <p:ext uri="{BB962C8B-B14F-4D97-AF65-F5344CB8AC3E}">
        <p14:creationId xmlns:p14="http://schemas.microsoft.com/office/powerpoint/2010/main" val="7402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VFS</a:t>
            </a:r>
          </a:p>
          <a:p>
            <a:r>
              <a:rPr lang="en-US" dirty="0"/>
              <a:t>---</a:t>
            </a:r>
          </a:p>
          <a:p>
            <a:endParaRPr lang="en-US" dirty="0"/>
          </a:p>
          <a:p>
            <a:r>
              <a:rPr lang="pl-PL" dirty="0" err="1"/>
              <a:t>Kleiman</a:t>
            </a:r>
            <a:r>
              <a:rPr lang="pl-PL" dirty="0"/>
              <a:t>, S. (1986). </a:t>
            </a:r>
            <a:r>
              <a:rPr lang="en-US" dirty="0"/>
              <a:t>“</a:t>
            </a:r>
            <a:r>
              <a:rPr lang="en-US" dirty="0" err="1"/>
              <a:t>Vnodes</a:t>
            </a:r>
            <a:r>
              <a:rPr lang="en-US" dirty="0"/>
              <a:t>: An Architecture for Multiple File System Types in Sun UNIX” [KLEI86].</a:t>
            </a:r>
          </a:p>
          <a:p>
            <a:endParaRPr lang="en-US" dirty="0"/>
          </a:p>
          <a:p>
            <a:r>
              <a:rPr lang="en-US" dirty="0"/>
              <a:t>Design decisions:</a:t>
            </a:r>
          </a:p>
          <a:p>
            <a:r>
              <a:rPr lang="en-US" dirty="0"/>
              <a:t>■ The filesystem implementation should be clearly split into a filesystem independent and filesystem-dependent layer. The interface between the two should be well defined.</a:t>
            </a:r>
          </a:p>
          <a:p>
            <a:r>
              <a:rPr lang="en-US" dirty="0"/>
              <a:t>■ It should support local disk filesystems such as the 4.2BSD Fast File System (FSS), non-UNIX like filesystems such as MS-DOS, stateless filesystems such as NFS, and stateful filesystems such as RFS (Remote file sharing)</a:t>
            </a:r>
          </a:p>
          <a:p>
            <a:r>
              <a:rPr lang="en-US" dirty="0"/>
              <a:t>■ Filesystem operations across the interface should be atomic such that several operations do not need to be encompassed by locks.</a:t>
            </a:r>
          </a:p>
          <a:p>
            <a:endParaRPr lang="en-US" dirty="0"/>
          </a:p>
          <a:p>
            <a:endParaRPr lang="en-US" dirty="0"/>
          </a:p>
          <a:p>
            <a:r>
              <a:rPr lang="en-US" dirty="0" err="1"/>
              <a:t>vnode</a:t>
            </a:r>
            <a:r>
              <a:rPr lang="en-US" dirty="0"/>
              <a:t> structure contained all that was needed by the filesystem-independent layer while allowing individual filesystems to hold a reference to a private data structure; </a:t>
            </a:r>
          </a:p>
          <a:p>
            <a:r>
              <a:rPr lang="en-US" dirty="0"/>
              <a:t>in the case of the disk-based filesystems this may be an </a:t>
            </a:r>
            <a:r>
              <a:rPr lang="en-US" dirty="0" err="1"/>
              <a:t>inode</a:t>
            </a:r>
            <a:r>
              <a:rPr lang="en-US" dirty="0"/>
              <a:t>, for NFS, an </a:t>
            </a:r>
            <a:r>
              <a:rPr lang="en-US" dirty="0" err="1"/>
              <a:t>rnode</a:t>
            </a:r>
            <a:r>
              <a:rPr lang="en-US" dirty="0"/>
              <a:t>, and so on.</a:t>
            </a:r>
          </a:p>
          <a:p>
            <a:endParaRPr lang="en-US" dirty="0"/>
          </a:p>
          <a:p>
            <a:r>
              <a:rPr lang="en-US" dirty="0" err="1"/>
              <a:t>inode</a:t>
            </a:r>
            <a:r>
              <a:rPr lang="en-US" dirty="0"/>
              <a:t>-&gt;private = </a:t>
            </a:r>
            <a:r>
              <a:rPr lang="en-US" dirty="0" err="1"/>
              <a:t>dm_inode</a:t>
            </a:r>
            <a:endParaRPr lang="en-US" dirty="0"/>
          </a:p>
          <a:p>
            <a:endParaRPr lang="en-US" dirty="0"/>
          </a:p>
          <a:p>
            <a:r>
              <a:rPr lang="en-US" dirty="0"/>
              <a:t>Linux not use </a:t>
            </a:r>
            <a:r>
              <a:rPr lang="en-US" dirty="0" err="1"/>
              <a:t>vnodes</a:t>
            </a:r>
            <a:r>
              <a:rPr lang="en-US" dirty="0"/>
              <a:t> but instead keep them as </a:t>
            </a:r>
            <a:r>
              <a:rPr lang="en-US" dirty="0" err="1"/>
              <a:t>inodes</a:t>
            </a:r>
            <a:r>
              <a:rPr lang="en-US" dirty="0"/>
              <a:t> (</a:t>
            </a:r>
            <a:r>
              <a:rPr lang="en-US" dirty="0" err="1"/>
              <a:t>inodes</a:t>
            </a:r>
            <a:r>
              <a:rPr lang="en-US" dirty="0"/>
              <a:t> are part of VFS layer but names similar to FSS) and in-core </a:t>
            </a:r>
            <a:r>
              <a:rPr lang="en-US" dirty="0" err="1"/>
              <a:t>inodes</a:t>
            </a:r>
            <a:r>
              <a:rPr lang="en-US" dirty="0"/>
              <a:t> have names defined by the filesystem layer.</a:t>
            </a:r>
          </a:p>
        </p:txBody>
      </p:sp>
      <p:sp>
        <p:nvSpPr>
          <p:cNvPr id="4" name="Slide Number Placeholder 3"/>
          <p:cNvSpPr>
            <a:spLocks noGrp="1"/>
          </p:cNvSpPr>
          <p:nvPr>
            <p:ph type="sldNum" sz="quarter" idx="10"/>
          </p:nvPr>
        </p:nvSpPr>
        <p:spPr/>
        <p:txBody>
          <a:bodyPr/>
          <a:lstStyle/>
          <a:p>
            <a:fld id="{ED5F0A8A-2599-AE45-A60F-DEA505401E82}" type="slidenum">
              <a:rPr lang="en-US" smtClean="0"/>
              <a:t>7</a:t>
            </a:fld>
            <a:endParaRPr lang="en-US"/>
          </a:p>
        </p:txBody>
      </p:sp>
    </p:spTree>
    <p:extLst>
      <p:ext uri="{BB962C8B-B14F-4D97-AF65-F5344CB8AC3E}">
        <p14:creationId xmlns:p14="http://schemas.microsoft.com/office/powerpoint/2010/main" val="83926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UFS </a:t>
            </a:r>
          </a:p>
          <a:p>
            <a:pPr marL="171450" indent="-171450">
              <a:buFontTx/>
              <a:buChar char="-"/>
            </a:pPr>
            <a:r>
              <a:rPr lang="en-US" dirty="0"/>
              <a:t>formerly known as the Berkley Fast File System (FFS)</a:t>
            </a:r>
          </a:p>
          <a:p>
            <a:pPr marL="171450" indent="-171450">
              <a:buFontTx/>
              <a:buChar char="-"/>
            </a:pPr>
            <a:r>
              <a:rPr lang="en-US" dirty="0"/>
              <a:t>UFS has been one of the most studied of UNIX filesystems, and has been ported to nearly every flavor of UNIX</a:t>
            </a:r>
          </a:p>
          <a:p>
            <a:pPr marL="171450" indent="-171450">
              <a:buFontTx/>
              <a:buChar char="-"/>
            </a:pPr>
            <a:r>
              <a:rPr lang="en-US" dirty="0"/>
              <a:t>Decisions taken for the design of UFS also found their way into other fs including ext2</a:t>
            </a:r>
          </a:p>
          <a:p>
            <a:r>
              <a:rPr lang="en-US" dirty="0"/>
              <a:t>---</a:t>
            </a:r>
          </a:p>
          <a:p>
            <a:r>
              <a:rPr lang="en-US" dirty="0"/>
              <a:t>Changes due to poor performance of UNIX FS</a:t>
            </a:r>
          </a:p>
          <a:p>
            <a:endParaRPr lang="en-US" dirty="0"/>
          </a:p>
          <a:p>
            <a:r>
              <a:rPr lang="en-US" dirty="0"/>
              <a:t>Some early work between 3BSD and BSD4.0, which doubled the block size of the old filesystem to 1024 bytes, showed that the performance could be increased by a factor of two. </a:t>
            </a:r>
          </a:p>
          <a:p>
            <a:r>
              <a:rPr lang="en-US" dirty="0"/>
              <a:t>The increase in block size also reduced the need for indirect data blocks for many files.</a:t>
            </a:r>
          </a:p>
          <a:p>
            <a:endParaRPr lang="en-US" dirty="0"/>
          </a:p>
          <a:p>
            <a:endParaRPr lang="en-US" dirty="0"/>
          </a:p>
          <a:p>
            <a:r>
              <a:rPr lang="en-US" dirty="0"/>
              <a:t>One crucial aspect of the new design concerned the layout of data on disks, as shown in Figure. </a:t>
            </a:r>
          </a:p>
          <a:p>
            <a:r>
              <a:rPr lang="en-US" dirty="0"/>
              <a:t>The new filesystem was divided into a number of cylinder groups that mapped directly to the cylindrical layout of data on disk drives at that time</a:t>
            </a:r>
          </a:p>
          <a:p>
            <a:r>
              <a:rPr lang="en-US" dirty="0"/>
              <a:t>—note that on early disk drives, each cylinder had the same amount of data whether toward the outside of the platter or the inside. </a:t>
            </a:r>
          </a:p>
          <a:p>
            <a:r>
              <a:rPr lang="en-US" dirty="0"/>
              <a:t>Each cylinder group contained a copy of the superblock, a fixed number of </a:t>
            </a:r>
            <a:r>
              <a:rPr lang="en-US" dirty="0" err="1"/>
              <a:t>inodes</a:t>
            </a:r>
            <a:r>
              <a:rPr lang="en-US" dirty="0"/>
              <a:t>, bitmaps describing free </a:t>
            </a:r>
            <a:r>
              <a:rPr lang="en-US" dirty="0" err="1"/>
              <a:t>inodes</a:t>
            </a:r>
            <a:r>
              <a:rPr lang="en-US" dirty="0"/>
              <a:t> and data blocks, </a:t>
            </a:r>
          </a:p>
          <a:p>
            <a:r>
              <a:rPr lang="en-US" dirty="0"/>
              <a:t>a summary table describing data block usage, and the data blocks themselves. </a:t>
            </a:r>
          </a:p>
          <a:p>
            <a:r>
              <a:rPr lang="en-US" dirty="0"/>
              <a:t>The number of </a:t>
            </a:r>
            <a:r>
              <a:rPr lang="en-US" dirty="0" err="1"/>
              <a:t>inodes</a:t>
            </a:r>
            <a:r>
              <a:rPr lang="en-US" dirty="0"/>
              <a:t> per cylinder group was calculated such that there was one </a:t>
            </a:r>
            <a:r>
              <a:rPr lang="en-US" dirty="0" err="1"/>
              <a:t>inode</a:t>
            </a:r>
            <a:r>
              <a:rPr lang="en-US" dirty="0"/>
              <a:t> created for every 2048 bytes of data. </a:t>
            </a:r>
          </a:p>
          <a:p>
            <a:r>
              <a:rPr lang="en-US" dirty="0"/>
              <a:t>It was deemed that this should provide far more files than would actually be needed.</a:t>
            </a:r>
          </a:p>
          <a:p>
            <a:endParaRPr lang="en-US" dirty="0"/>
          </a:p>
          <a:p>
            <a:r>
              <a:rPr lang="en-US" dirty="0"/>
              <a:t>Results are not always truly representative of real world situations, and the</a:t>
            </a:r>
          </a:p>
          <a:p>
            <a:r>
              <a:rPr lang="en-US" dirty="0"/>
              <a:t>FFS  can  perform  badly  when  fragmentation  starts  to  occur  over  time.  This  is</a:t>
            </a:r>
          </a:p>
          <a:p>
            <a:r>
              <a:rPr lang="en-US" dirty="0"/>
              <a:t>particularly  true  after  the  filesystem  reaches  about  90  percent  of  the  available</a:t>
            </a:r>
          </a:p>
          <a:p>
            <a:r>
              <a:rPr lang="en-US" dirty="0"/>
              <a:t>space. This is, however, generally true of all different filesystem types.</a:t>
            </a:r>
          </a:p>
          <a:p>
            <a:endParaRPr lang="en-US" dirty="0"/>
          </a:p>
          <a:p>
            <a:r>
              <a:rPr lang="en-US" dirty="0"/>
              <a:t>Finally features that were introduced to the FS with FFS:</a:t>
            </a:r>
          </a:p>
          <a:p>
            <a:r>
              <a:rPr lang="en-US" dirty="0"/>
              <a:t>Symbolic links.</a:t>
            </a:r>
          </a:p>
          <a:p>
            <a:r>
              <a:rPr lang="en-US" dirty="0"/>
              <a:t>	Prior to their introduction, only hard links were supported in the original UNIX filesystem.</a:t>
            </a:r>
          </a:p>
          <a:p>
            <a:r>
              <a:rPr lang="en-US" dirty="0"/>
              <a:t>Long file names.</a:t>
            </a:r>
          </a:p>
          <a:p>
            <a:r>
              <a:rPr lang="en-US" dirty="0"/>
              <a:t>	The old filesystem restricted file names to 15 characters. The FFS provided file names of arbitrary length. In the first FFS </a:t>
            </a:r>
          </a:p>
          <a:p>
            <a:r>
              <a:rPr lang="en-US" dirty="0"/>
              <a:t>	implementation, file names were initially restricted to 255 characters.</a:t>
            </a:r>
          </a:p>
          <a:p>
            <a:r>
              <a:rPr lang="en-US" dirty="0"/>
              <a:t>File locking.</a:t>
            </a:r>
          </a:p>
          <a:p>
            <a:r>
              <a:rPr lang="en-US" dirty="0"/>
              <a:t>	To avoid the problems  of using a separate lock file to synchronize</a:t>
            </a:r>
          </a:p>
          <a:p>
            <a:r>
              <a:rPr lang="en-US" dirty="0"/>
              <a:t>	updates to  another  file,  the  BSD  team  implemented  an  advisory  locking scheme. Locks could be shared or exclusive.</a:t>
            </a:r>
          </a:p>
          <a:p>
            <a:r>
              <a:rPr lang="en-US" dirty="0"/>
              <a:t>File  rename.</a:t>
            </a:r>
          </a:p>
          <a:p>
            <a:r>
              <a:rPr lang="en-US" dirty="0"/>
              <a:t>	A  single  rename() system  call  was  implemented.  Previously,</a:t>
            </a:r>
          </a:p>
          <a:p>
            <a:r>
              <a:rPr lang="en-US" dirty="0"/>
              <a:t>	three  separate  system  calls  were  required  which  resulted  in  problems</a:t>
            </a:r>
          </a:p>
          <a:p>
            <a:r>
              <a:rPr lang="en-US" dirty="0"/>
              <a:t>	following a system crash.</a:t>
            </a:r>
          </a:p>
          <a:p>
            <a:r>
              <a:rPr lang="en-US" dirty="0"/>
              <a:t>Quotas.</a:t>
            </a:r>
          </a:p>
          <a:p>
            <a:r>
              <a:rPr lang="en-US" dirty="0"/>
              <a:t>	The final feature added was that of support for user quotas.</a:t>
            </a:r>
          </a:p>
          <a:p>
            <a:endParaRPr lang="en-US" dirty="0"/>
          </a:p>
          <a:p>
            <a:r>
              <a:rPr lang="en-US" dirty="0"/>
              <a:t>All of these features are taken for granted today an</a:t>
            </a:r>
          </a:p>
          <a:p>
            <a:r>
              <a:rPr lang="en-US" dirty="0"/>
              <a:t>d are expected to be available on most filesystems on all versions of UNIX.</a:t>
            </a:r>
          </a:p>
          <a:p>
            <a:endParaRPr lang="en-US" dirty="0"/>
          </a:p>
          <a:p>
            <a:r>
              <a:rPr lang="en-US" dirty="0"/>
              <a:t>Later UFS was ported to Solaris and enhanced in additional features</a:t>
            </a:r>
          </a:p>
          <a:p>
            <a:endParaRPr lang="en-US" dirty="0"/>
          </a:p>
          <a:p>
            <a:endParaRPr lang="en-US" dirty="0"/>
          </a:p>
          <a:p>
            <a:r>
              <a:rPr lang="en-US" dirty="0"/>
              <a:t>What’s Changed Since the Early UFS Implementation?</a:t>
            </a:r>
          </a:p>
          <a:p>
            <a:r>
              <a:rPr lang="en-US" dirty="0"/>
              <a:t>For quite some time, disk drives have no longer adhered to fixed-size cylinders, on the basis that more data can be stored on those tracks closer to the edge of the platter than on the inner tracks. </a:t>
            </a:r>
          </a:p>
          <a:p>
            <a:r>
              <a:rPr lang="en-US" dirty="0"/>
              <a:t>This now makes the concept of a cylinder group somewhat of a misnomer, since the cylinder groups no longer map directly to the cylinders on the disk itself. </a:t>
            </a:r>
          </a:p>
          <a:p>
            <a:r>
              <a:rPr lang="en-US" dirty="0"/>
              <a:t>Thus, some of the early optimizations that were present in the earlier UFS implementations no longer find use with today’s disk drives and may, in certain circumstances, actually do more harm than good.</a:t>
            </a:r>
          </a:p>
          <a:p>
            <a:r>
              <a:rPr lang="en-US" dirty="0"/>
              <a:t>However, the locality of reference model employed by UFS still results in </a:t>
            </a:r>
            <a:r>
              <a:rPr lang="en-US" dirty="0" err="1"/>
              <a:t>inodes</a:t>
            </a:r>
            <a:r>
              <a:rPr lang="en-US" dirty="0"/>
              <a:t> and data being placed in close proximity and therefore is still an aid to performance.</a:t>
            </a:r>
          </a:p>
          <a:p>
            <a:endParaRPr lang="en-US" dirty="0"/>
          </a:p>
        </p:txBody>
      </p:sp>
      <p:sp>
        <p:nvSpPr>
          <p:cNvPr id="4" name="Slide Number Placeholder 3"/>
          <p:cNvSpPr>
            <a:spLocks noGrp="1"/>
          </p:cNvSpPr>
          <p:nvPr>
            <p:ph type="sldNum" sz="quarter" idx="10"/>
          </p:nvPr>
        </p:nvSpPr>
        <p:spPr/>
        <p:txBody>
          <a:bodyPr/>
          <a:lstStyle/>
          <a:p>
            <a:fld id="{ED5F0A8A-2599-AE45-A60F-DEA505401E82}" type="slidenum">
              <a:rPr lang="en-US" smtClean="0"/>
              <a:t>8</a:t>
            </a:fld>
            <a:endParaRPr lang="en-US"/>
          </a:p>
        </p:txBody>
      </p:sp>
    </p:spTree>
    <p:extLst>
      <p:ext uri="{BB962C8B-B14F-4D97-AF65-F5344CB8AC3E}">
        <p14:creationId xmlns:p14="http://schemas.microsoft.com/office/powerpoint/2010/main" val="151064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ext2</a:t>
            </a:r>
          </a:p>
          <a:p>
            <a:r>
              <a:rPr lang="en-US" dirty="0"/>
              <a:t>----</a:t>
            </a:r>
          </a:p>
          <a:p>
            <a:endParaRPr lang="en-US" dirty="0"/>
          </a:p>
          <a:p>
            <a:r>
              <a:rPr lang="en-US" dirty="0"/>
              <a:t>The layout of structures on disk is shown in Figure &lt;&gt;. </a:t>
            </a:r>
          </a:p>
          <a:p>
            <a:r>
              <a:rPr lang="en-US" dirty="0"/>
              <a:t>Aside from the boot block, the filesystem is divided into a number of fixed size block groups. </a:t>
            </a:r>
          </a:p>
          <a:p>
            <a:r>
              <a:rPr lang="en-US" dirty="0"/>
              <a:t>Each block group manages a fixed set of </a:t>
            </a:r>
            <a:r>
              <a:rPr lang="en-US" dirty="0" err="1"/>
              <a:t>inodes</a:t>
            </a:r>
            <a:r>
              <a:rPr lang="en-US" dirty="0"/>
              <a:t> and data blocks and contains a copy of the superblock that is shown as follows. </a:t>
            </a:r>
          </a:p>
          <a:p>
            <a:r>
              <a:rPr lang="en-US" dirty="0"/>
              <a:t>Note that the first block group starts at an offset of 1024 bytes from the start of the disk slice or volume.</a:t>
            </a:r>
          </a:p>
          <a:p>
            <a:endParaRPr lang="en-US" dirty="0"/>
          </a:p>
          <a:p>
            <a:r>
              <a:rPr lang="en-US" dirty="0"/>
              <a:t>During </a:t>
            </a:r>
            <a:r>
              <a:rPr lang="en-US" dirty="0" err="1"/>
              <a:t>mkfs</a:t>
            </a:r>
            <a:r>
              <a:rPr lang="en-US" dirty="0"/>
              <a:t> ext2 allocate all </a:t>
            </a:r>
            <a:r>
              <a:rPr lang="en-US" dirty="0" err="1"/>
              <a:t>inodes</a:t>
            </a:r>
            <a:r>
              <a:rPr lang="en-US" dirty="0"/>
              <a:t>, which can be costly process for large disks</a:t>
            </a:r>
          </a:p>
          <a:p>
            <a:endParaRPr lang="en-US" dirty="0"/>
          </a:p>
          <a:p>
            <a:r>
              <a:rPr lang="en-US" dirty="0"/>
              <a:t>When writing sequentially to a file, ext2 tries to pre-allocate space in units of 8 contiguous blocks. </a:t>
            </a:r>
          </a:p>
          <a:p>
            <a:r>
              <a:rPr lang="en-US" dirty="0"/>
              <a:t>Unused pre-allocation is released when the file is closed, so no space is wasted. </a:t>
            </a:r>
          </a:p>
          <a:p>
            <a:endParaRPr lang="en-US" dirty="0"/>
          </a:p>
        </p:txBody>
      </p:sp>
      <p:sp>
        <p:nvSpPr>
          <p:cNvPr id="4" name="Slide Number Placeholder 3"/>
          <p:cNvSpPr>
            <a:spLocks noGrp="1"/>
          </p:cNvSpPr>
          <p:nvPr>
            <p:ph type="sldNum" sz="quarter" idx="10"/>
          </p:nvPr>
        </p:nvSpPr>
        <p:spPr/>
        <p:txBody>
          <a:bodyPr/>
          <a:lstStyle/>
          <a:p>
            <a:fld id="{ED5F0A8A-2599-AE45-A60F-DEA505401E82}" type="slidenum">
              <a:rPr lang="en-US" smtClean="0"/>
              <a:t>9</a:t>
            </a:fld>
            <a:endParaRPr lang="en-US"/>
          </a:p>
        </p:txBody>
      </p:sp>
    </p:spTree>
    <p:extLst>
      <p:ext uri="{BB962C8B-B14F-4D97-AF65-F5344CB8AC3E}">
        <p14:creationId xmlns:p14="http://schemas.microsoft.com/office/powerpoint/2010/main" val="218058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innie.tuhs.org/cgi-bin/utree.p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08CC-BCFE-E148-B391-A52A36408355}"/>
              </a:ext>
            </a:extLst>
          </p:cNvPr>
          <p:cNvSpPr>
            <a:spLocks noGrp="1"/>
          </p:cNvSpPr>
          <p:nvPr>
            <p:ph type="ctrTitle"/>
          </p:nvPr>
        </p:nvSpPr>
        <p:spPr/>
        <p:txBody>
          <a:bodyPr/>
          <a:lstStyle/>
          <a:p>
            <a:r>
              <a:rPr lang="en-US" sz="6000" dirty="0">
                <a:latin typeface="Courier" pitchFamily="2" charset="0"/>
              </a:rPr>
              <a:t>Writing Linux FS</a:t>
            </a:r>
          </a:p>
        </p:txBody>
      </p:sp>
      <p:sp>
        <p:nvSpPr>
          <p:cNvPr id="3" name="Subtitle 2">
            <a:extLst>
              <a:ext uri="{FF2B5EF4-FFF2-40B4-BE49-F238E27FC236}">
                <a16:creationId xmlns:a16="http://schemas.microsoft.com/office/drawing/2014/main" id="{C4EAD107-A31D-3B40-ABB5-B0B5F7AFCAC2}"/>
              </a:ext>
            </a:extLst>
          </p:cNvPr>
          <p:cNvSpPr>
            <a:spLocks noGrp="1"/>
          </p:cNvSpPr>
          <p:nvPr>
            <p:ph type="subTitle" idx="1"/>
          </p:nvPr>
        </p:nvSpPr>
        <p:spPr/>
        <p:txBody>
          <a:bodyPr/>
          <a:lstStyle/>
          <a:p>
            <a:r>
              <a:rPr lang="en-US" sz="2400" dirty="0">
                <a:latin typeface="Courier" pitchFamily="2" charset="0"/>
              </a:rPr>
              <a:t>4 FUN</a:t>
            </a:r>
            <a:endParaRPr lang="pl-PL" dirty="0"/>
          </a:p>
        </p:txBody>
      </p:sp>
    </p:spTree>
    <p:extLst>
      <p:ext uri="{BB962C8B-B14F-4D97-AF65-F5344CB8AC3E}">
        <p14:creationId xmlns:p14="http://schemas.microsoft.com/office/powerpoint/2010/main" val="169940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8A39-832A-F740-BE21-1899F0C8DD6E}"/>
              </a:ext>
            </a:extLst>
          </p:cNvPr>
          <p:cNvSpPr>
            <a:spLocks noGrp="1"/>
          </p:cNvSpPr>
          <p:nvPr>
            <p:ph type="title"/>
          </p:nvPr>
        </p:nvSpPr>
        <p:spPr>
          <a:xfrm>
            <a:off x="1371600" y="685800"/>
            <a:ext cx="9601200" cy="665480"/>
          </a:xfrm>
        </p:spPr>
        <p:txBody>
          <a:bodyPr>
            <a:normAutofit/>
          </a:bodyPr>
          <a:lstStyle/>
          <a:p>
            <a:r>
              <a:rPr lang="en-US" sz="3600" dirty="0">
                <a:latin typeface="Courier" pitchFamily="2" charset="0"/>
              </a:rPr>
              <a:t>Sample implementation </a:t>
            </a:r>
            <a:r>
              <a:rPr lang="en-US" sz="3600" dirty="0" err="1">
                <a:latin typeface="Courier" pitchFamily="2" charset="0"/>
              </a:rPr>
              <a:t>dummyfs</a:t>
            </a:r>
            <a:endParaRPr lang="en-US" sz="3600" dirty="0">
              <a:latin typeface="Courier" pitchFamily="2" charset="0"/>
            </a:endParaRPr>
          </a:p>
        </p:txBody>
      </p:sp>
      <p:sp>
        <p:nvSpPr>
          <p:cNvPr id="3" name="Content Placeholder 2">
            <a:extLst>
              <a:ext uri="{FF2B5EF4-FFF2-40B4-BE49-F238E27FC236}">
                <a16:creationId xmlns:a16="http://schemas.microsoft.com/office/drawing/2014/main" id="{D6D83B03-8F28-EA45-8EE2-D5A85F7B7748}"/>
              </a:ext>
            </a:extLst>
          </p:cNvPr>
          <p:cNvSpPr>
            <a:spLocks noGrp="1"/>
          </p:cNvSpPr>
          <p:nvPr>
            <p:ph idx="1"/>
          </p:nvPr>
        </p:nvSpPr>
        <p:spPr>
          <a:xfrm>
            <a:off x="1371600" y="1615440"/>
            <a:ext cx="9601200" cy="4251960"/>
          </a:xfrm>
        </p:spPr>
        <p:txBody>
          <a:bodyPr>
            <a:normAutofit/>
          </a:bodyPr>
          <a:lstStyle/>
          <a:p>
            <a:r>
              <a:rPr lang="en-US" sz="1800" dirty="0">
                <a:latin typeface="Courier" pitchFamily="2" charset="0"/>
              </a:rPr>
              <a:t>Implemented as in kernel module (possible to implement in user space using </a:t>
            </a:r>
            <a:r>
              <a:rPr lang="en-US" sz="1800" dirty="0" err="1">
                <a:latin typeface="Courier" pitchFamily="2" charset="0"/>
              </a:rPr>
              <a:t>FuseFS</a:t>
            </a:r>
            <a:r>
              <a:rPr lang="en-US" sz="1800" dirty="0">
                <a:latin typeface="Courier" pitchFamily="2" charset="0"/>
              </a:rPr>
              <a:t>)</a:t>
            </a:r>
          </a:p>
          <a:p>
            <a:r>
              <a:rPr lang="en-US" sz="1800" dirty="0">
                <a:latin typeface="Courier" pitchFamily="2" charset="0"/>
              </a:rPr>
              <a:t>Provide basic functionality necessary to mount read write files to the disk</a:t>
            </a:r>
          </a:p>
          <a:p>
            <a:r>
              <a:rPr lang="en-US" sz="1800" i="1" dirty="0">
                <a:latin typeface="Courier" pitchFamily="2" charset="0"/>
              </a:rPr>
              <a:t>Pseudo</a:t>
            </a:r>
            <a:r>
              <a:rPr lang="en-US" sz="1800" dirty="0">
                <a:latin typeface="Courier" pitchFamily="2" charset="0"/>
              </a:rPr>
              <a:t> modern on disk layout</a:t>
            </a:r>
          </a:p>
          <a:p>
            <a:r>
              <a:rPr lang="en-US" sz="1800" dirty="0">
                <a:latin typeface="Courier" pitchFamily="2" charset="0"/>
              </a:rPr>
              <a:t>Good starting point to learn internal/implementing more advanced features</a:t>
            </a:r>
          </a:p>
          <a:p>
            <a:r>
              <a:rPr lang="en-US" sz="1800" dirty="0">
                <a:latin typeface="Courier" pitchFamily="2" charset="0"/>
              </a:rPr>
              <a:t>Not using kernel caching mechanisms</a:t>
            </a:r>
          </a:p>
          <a:p>
            <a:endParaRPr lang="en-US" sz="1800" dirty="0">
              <a:latin typeface="Courier" pitchFamily="2" charset="0"/>
            </a:endParaRPr>
          </a:p>
        </p:txBody>
      </p:sp>
    </p:spTree>
    <p:extLst>
      <p:ext uri="{BB962C8B-B14F-4D97-AF65-F5344CB8AC3E}">
        <p14:creationId xmlns:p14="http://schemas.microsoft.com/office/powerpoint/2010/main" val="12164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E555-39CC-F441-AFFF-4383672DABA9}"/>
              </a:ext>
            </a:extLst>
          </p:cNvPr>
          <p:cNvSpPr>
            <a:spLocks noGrp="1"/>
          </p:cNvSpPr>
          <p:nvPr>
            <p:ph type="title"/>
          </p:nvPr>
        </p:nvSpPr>
        <p:spPr>
          <a:xfrm>
            <a:off x="1371600" y="685800"/>
            <a:ext cx="9601200" cy="675640"/>
          </a:xfrm>
        </p:spPr>
        <p:txBody>
          <a:bodyPr>
            <a:normAutofit/>
          </a:bodyPr>
          <a:lstStyle/>
          <a:p>
            <a:r>
              <a:rPr lang="en-US" sz="3600" dirty="0" err="1">
                <a:latin typeface="Courier" pitchFamily="2" charset="0"/>
              </a:rPr>
              <a:t>Inode</a:t>
            </a:r>
            <a:r>
              <a:rPr lang="en-US" sz="3600" dirty="0">
                <a:latin typeface="Courier" pitchFamily="2" charset="0"/>
              </a:rPr>
              <a:t> structures:</a:t>
            </a:r>
          </a:p>
        </p:txBody>
      </p:sp>
      <p:sp>
        <p:nvSpPr>
          <p:cNvPr id="5" name="Content Placeholder 2">
            <a:extLst>
              <a:ext uri="{FF2B5EF4-FFF2-40B4-BE49-F238E27FC236}">
                <a16:creationId xmlns:a16="http://schemas.microsoft.com/office/drawing/2014/main" id="{170942C8-325F-014D-AC7A-55415797B9E0}"/>
              </a:ext>
            </a:extLst>
          </p:cNvPr>
          <p:cNvSpPr txBox="1">
            <a:spLocks/>
          </p:cNvSpPr>
          <p:nvPr/>
        </p:nvSpPr>
        <p:spPr>
          <a:xfrm>
            <a:off x="1371600" y="1841500"/>
            <a:ext cx="4843670" cy="274375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err="1">
                <a:latin typeface="Courier" pitchFamily="2" charset="0"/>
              </a:rPr>
              <a:t>inode</a:t>
            </a:r>
            <a:r>
              <a:rPr lang="en-US" dirty="0">
                <a:latin typeface="Courier" pitchFamily="2" charset="0"/>
              </a:rPr>
              <a:t> has </a:t>
            </a:r>
            <a:r>
              <a:rPr lang="en-US" dirty="0" err="1">
                <a:latin typeface="Courier" pitchFamily="2" charset="0"/>
              </a:rPr>
              <a:t>addr_table</a:t>
            </a:r>
            <a:r>
              <a:rPr lang="en-US" dirty="0">
                <a:latin typeface="Courier" pitchFamily="2" charset="0"/>
              </a:rPr>
              <a:t> which describe 3 possible extends </a:t>
            </a:r>
          </a:p>
          <a:p>
            <a:r>
              <a:rPr lang="en-US" dirty="0">
                <a:latin typeface="Courier" pitchFamily="2" charset="0"/>
              </a:rPr>
              <a:t>Extends are contiguous space of block described by range Begin-End</a:t>
            </a:r>
          </a:p>
          <a:p>
            <a:r>
              <a:rPr lang="en-US" dirty="0">
                <a:latin typeface="Courier" pitchFamily="2" charset="0"/>
              </a:rPr>
              <a:t>Default size of range during allocation</a:t>
            </a:r>
          </a:p>
        </p:txBody>
      </p:sp>
      <p:pic>
        <p:nvPicPr>
          <p:cNvPr id="6" name="Picture 5">
            <a:extLst>
              <a:ext uri="{FF2B5EF4-FFF2-40B4-BE49-F238E27FC236}">
                <a16:creationId xmlns:a16="http://schemas.microsoft.com/office/drawing/2014/main" id="{B4149BA7-623E-684D-82BA-D9E6C3D0A932}"/>
              </a:ext>
            </a:extLst>
          </p:cNvPr>
          <p:cNvPicPr>
            <a:picLocks noChangeAspect="1"/>
          </p:cNvPicPr>
          <p:nvPr/>
        </p:nvPicPr>
        <p:blipFill>
          <a:blip r:embed="rId2"/>
          <a:stretch>
            <a:fillRect/>
          </a:stretch>
        </p:blipFill>
        <p:spPr>
          <a:xfrm>
            <a:off x="7537994" y="1361440"/>
            <a:ext cx="4013200" cy="4470400"/>
          </a:xfrm>
          <a:prstGeom prst="rect">
            <a:avLst/>
          </a:prstGeom>
        </p:spPr>
      </p:pic>
    </p:spTree>
    <p:extLst>
      <p:ext uri="{BB962C8B-B14F-4D97-AF65-F5344CB8AC3E}">
        <p14:creationId xmlns:p14="http://schemas.microsoft.com/office/powerpoint/2010/main" val="313083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54D2-8C6E-304F-A928-2AD86B32F46D}"/>
              </a:ext>
            </a:extLst>
          </p:cNvPr>
          <p:cNvSpPr>
            <a:spLocks noGrp="1"/>
          </p:cNvSpPr>
          <p:nvPr>
            <p:ph type="title"/>
          </p:nvPr>
        </p:nvSpPr>
        <p:spPr>
          <a:xfrm>
            <a:off x="1371600" y="685800"/>
            <a:ext cx="9601200" cy="665480"/>
          </a:xfrm>
        </p:spPr>
        <p:txBody>
          <a:bodyPr>
            <a:normAutofit/>
          </a:bodyPr>
          <a:lstStyle/>
          <a:p>
            <a:r>
              <a:rPr lang="en-US" sz="3600" dirty="0">
                <a:latin typeface="Courier" pitchFamily="2" charset="0"/>
              </a:rPr>
              <a:t>On Disk layout</a:t>
            </a:r>
          </a:p>
        </p:txBody>
      </p:sp>
      <p:sp>
        <p:nvSpPr>
          <p:cNvPr id="3" name="Content Placeholder 2">
            <a:extLst>
              <a:ext uri="{FF2B5EF4-FFF2-40B4-BE49-F238E27FC236}">
                <a16:creationId xmlns:a16="http://schemas.microsoft.com/office/drawing/2014/main" id="{E30B0F57-F654-5248-9A1E-B718DE2EC009}"/>
              </a:ext>
            </a:extLst>
          </p:cNvPr>
          <p:cNvSpPr>
            <a:spLocks noGrp="1"/>
          </p:cNvSpPr>
          <p:nvPr>
            <p:ph idx="1"/>
          </p:nvPr>
        </p:nvSpPr>
        <p:spPr>
          <a:xfrm>
            <a:off x="1371600" y="1841500"/>
            <a:ext cx="4843670" cy="2743752"/>
          </a:xfrm>
        </p:spPr>
        <p:txBody>
          <a:bodyPr/>
          <a:lstStyle/>
          <a:p>
            <a:r>
              <a:rPr lang="en-US" dirty="0">
                <a:latin typeface="Courier" pitchFamily="2" charset="0"/>
              </a:rPr>
              <a:t>Simple but not trivial</a:t>
            </a:r>
          </a:p>
          <a:p>
            <a:r>
              <a:rPr lang="en-US" dirty="0" err="1">
                <a:latin typeface="Courier" pitchFamily="2" charset="0"/>
              </a:rPr>
              <a:t>Inode</a:t>
            </a:r>
            <a:r>
              <a:rPr lang="en-US" dirty="0">
                <a:latin typeface="Courier" pitchFamily="2" charset="0"/>
              </a:rPr>
              <a:t> table and </a:t>
            </a:r>
            <a:r>
              <a:rPr lang="en-US" dirty="0" err="1">
                <a:latin typeface="Courier" pitchFamily="2" charset="0"/>
              </a:rPr>
              <a:t>Inode</a:t>
            </a:r>
            <a:r>
              <a:rPr lang="en-US" dirty="0">
                <a:latin typeface="Courier" pitchFamily="2" charset="0"/>
              </a:rPr>
              <a:t> bitmap are ‘files’ which allow them to scale</a:t>
            </a:r>
          </a:p>
          <a:p>
            <a:r>
              <a:rPr lang="en-US" dirty="0">
                <a:latin typeface="Courier" pitchFamily="2" charset="0"/>
              </a:rPr>
              <a:t>Blocks addresses are 32 bit integers which define limits </a:t>
            </a:r>
          </a:p>
          <a:p>
            <a:endParaRPr lang="en-US" dirty="0"/>
          </a:p>
        </p:txBody>
      </p:sp>
      <p:pic>
        <p:nvPicPr>
          <p:cNvPr id="4" name="Picture 3">
            <a:extLst>
              <a:ext uri="{FF2B5EF4-FFF2-40B4-BE49-F238E27FC236}">
                <a16:creationId xmlns:a16="http://schemas.microsoft.com/office/drawing/2014/main" id="{E04D0768-F80A-BC44-8DA9-E59DBC98508D}"/>
              </a:ext>
            </a:extLst>
          </p:cNvPr>
          <p:cNvPicPr>
            <a:picLocks noChangeAspect="1"/>
          </p:cNvPicPr>
          <p:nvPr/>
        </p:nvPicPr>
        <p:blipFill>
          <a:blip r:embed="rId2"/>
          <a:stretch>
            <a:fillRect/>
          </a:stretch>
        </p:blipFill>
        <p:spPr>
          <a:xfrm>
            <a:off x="1230520" y="4737100"/>
            <a:ext cx="9969500" cy="1371600"/>
          </a:xfrm>
          <a:prstGeom prst="rect">
            <a:avLst/>
          </a:prstGeom>
        </p:spPr>
      </p:pic>
    </p:spTree>
    <p:extLst>
      <p:ext uri="{BB962C8B-B14F-4D97-AF65-F5344CB8AC3E}">
        <p14:creationId xmlns:p14="http://schemas.microsoft.com/office/powerpoint/2010/main" val="1184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E555-39CC-F441-AFFF-4383672DABA9}"/>
              </a:ext>
            </a:extLst>
          </p:cNvPr>
          <p:cNvSpPr>
            <a:spLocks noGrp="1"/>
          </p:cNvSpPr>
          <p:nvPr>
            <p:ph type="title"/>
          </p:nvPr>
        </p:nvSpPr>
        <p:spPr>
          <a:xfrm>
            <a:off x="1371600" y="685800"/>
            <a:ext cx="9601200" cy="675640"/>
          </a:xfrm>
        </p:spPr>
        <p:txBody>
          <a:bodyPr>
            <a:normAutofit/>
          </a:bodyPr>
          <a:lstStyle/>
          <a:p>
            <a:r>
              <a:rPr lang="en-US" sz="3600" dirty="0">
                <a:latin typeface="Courier" pitchFamily="2" charset="0"/>
              </a:rPr>
              <a:t>Basic components:</a:t>
            </a:r>
          </a:p>
        </p:txBody>
      </p:sp>
      <p:sp>
        <p:nvSpPr>
          <p:cNvPr id="3" name="Content Placeholder 2">
            <a:extLst>
              <a:ext uri="{FF2B5EF4-FFF2-40B4-BE49-F238E27FC236}">
                <a16:creationId xmlns:a16="http://schemas.microsoft.com/office/drawing/2014/main" id="{7B310A4D-7101-FB4D-BD5B-6AD4AB9772B6}"/>
              </a:ext>
            </a:extLst>
          </p:cNvPr>
          <p:cNvSpPr>
            <a:spLocks noGrp="1"/>
          </p:cNvSpPr>
          <p:nvPr>
            <p:ph idx="1"/>
          </p:nvPr>
        </p:nvSpPr>
        <p:spPr>
          <a:xfrm>
            <a:off x="1371600" y="1595120"/>
            <a:ext cx="9601200" cy="4272280"/>
          </a:xfrm>
        </p:spPr>
        <p:txBody>
          <a:bodyPr/>
          <a:lstStyle/>
          <a:p>
            <a:r>
              <a:rPr lang="en-US" dirty="0">
                <a:latin typeface="Courier" pitchFamily="2" charset="0"/>
              </a:rPr>
              <a:t>Main implementation of specific components in</a:t>
            </a:r>
          </a:p>
          <a:p>
            <a:pPr lvl="1"/>
            <a:r>
              <a:rPr lang="en-US" dirty="0" err="1">
                <a:latin typeface="Courier" pitchFamily="2" charset="0"/>
              </a:rPr>
              <a:t>dir.c</a:t>
            </a:r>
            <a:r>
              <a:rPr lang="en-US" dirty="0">
                <a:latin typeface="Courier" pitchFamily="2" charset="0"/>
              </a:rPr>
              <a:t> </a:t>
            </a:r>
          </a:p>
          <a:p>
            <a:pPr lvl="1"/>
            <a:r>
              <a:rPr lang="en-US" dirty="0" err="1">
                <a:latin typeface="Courier" pitchFamily="2" charset="0"/>
              </a:rPr>
              <a:t>file.c</a:t>
            </a:r>
            <a:r>
              <a:rPr lang="en-US" dirty="0">
                <a:latin typeface="Courier" pitchFamily="2" charset="0"/>
              </a:rPr>
              <a:t> </a:t>
            </a:r>
          </a:p>
          <a:p>
            <a:pPr lvl="1"/>
            <a:r>
              <a:rPr lang="en-US" dirty="0" err="1">
                <a:latin typeface="Courier" pitchFamily="2" charset="0"/>
              </a:rPr>
              <a:t>inode.c</a:t>
            </a:r>
            <a:r>
              <a:rPr lang="en-US" dirty="0">
                <a:latin typeface="Courier" pitchFamily="2" charset="0"/>
              </a:rPr>
              <a:t> </a:t>
            </a:r>
          </a:p>
          <a:p>
            <a:pPr lvl="1"/>
            <a:r>
              <a:rPr lang="en-US" dirty="0" err="1">
                <a:latin typeface="Courier" pitchFamily="2" charset="0"/>
              </a:rPr>
              <a:t>super.c</a:t>
            </a:r>
            <a:endParaRPr lang="en-US" dirty="0">
              <a:latin typeface="Courier" pitchFamily="2" charset="0"/>
            </a:endParaRPr>
          </a:p>
          <a:p>
            <a:r>
              <a:rPr lang="en-US" dirty="0">
                <a:latin typeface="Courier" pitchFamily="2" charset="0"/>
              </a:rPr>
              <a:t>Structures inside </a:t>
            </a:r>
            <a:r>
              <a:rPr lang="en-US" dirty="0" err="1">
                <a:latin typeface="Courier" pitchFamily="2" charset="0"/>
              </a:rPr>
              <a:t>dummy_fs.h</a:t>
            </a:r>
            <a:r>
              <a:rPr lang="en-US" dirty="0">
                <a:latin typeface="Courier" pitchFamily="2" charset="0"/>
              </a:rPr>
              <a:t> shared by kernel and user space components</a:t>
            </a:r>
          </a:p>
          <a:p>
            <a:r>
              <a:rPr lang="en-US" dirty="0">
                <a:latin typeface="Courier" pitchFamily="2" charset="0"/>
              </a:rPr>
              <a:t>Module implementation in </a:t>
            </a:r>
            <a:r>
              <a:rPr lang="en-US" dirty="0" err="1">
                <a:latin typeface="Courier" pitchFamily="2" charset="0"/>
              </a:rPr>
              <a:t>dummyfs.c</a:t>
            </a:r>
            <a:r>
              <a:rPr lang="en-US" dirty="0">
                <a:latin typeface="Courier" pitchFamily="2" charset="0"/>
              </a:rPr>
              <a:t>: registration of FS, allocate memory for </a:t>
            </a:r>
            <a:r>
              <a:rPr lang="en-US" dirty="0" err="1">
                <a:latin typeface="Courier" pitchFamily="2" charset="0"/>
              </a:rPr>
              <a:t>inodes</a:t>
            </a:r>
            <a:r>
              <a:rPr lang="en-US" dirty="0">
                <a:latin typeface="Courier" pitchFamily="2" charset="0"/>
              </a:rPr>
              <a:t> </a:t>
            </a:r>
          </a:p>
          <a:p>
            <a:endParaRPr lang="en-US" dirty="0">
              <a:latin typeface="Courier" pitchFamily="2" charset="0"/>
            </a:endParaRPr>
          </a:p>
        </p:txBody>
      </p:sp>
    </p:spTree>
    <p:extLst>
      <p:ext uri="{BB962C8B-B14F-4D97-AF65-F5344CB8AC3E}">
        <p14:creationId xmlns:p14="http://schemas.microsoft.com/office/powerpoint/2010/main" val="332183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11C0-6530-2449-9CED-6A5D98A78F53}"/>
              </a:ext>
            </a:extLst>
          </p:cNvPr>
          <p:cNvSpPr>
            <a:spLocks noGrp="1"/>
          </p:cNvSpPr>
          <p:nvPr>
            <p:ph type="title"/>
          </p:nvPr>
        </p:nvSpPr>
        <p:spPr>
          <a:xfrm>
            <a:off x="1371600" y="685800"/>
            <a:ext cx="9601200" cy="695960"/>
          </a:xfrm>
        </p:spPr>
        <p:txBody>
          <a:bodyPr>
            <a:normAutofit fontScale="90000"/>
          </a:bodyPr>
          <a:lstStyle/>
          <a:p>
            <a:r>
              <a:rPr lang="en-US" dirty="0">
                <a:latin typeface="Courier" pitchFamily="2" charset="0"/>
              </a:rPr>
              <a:t>In-Core structures</a:t>
            </a:r>
          </a:p>
        </p:txBody>
      </p:sp>
      <p:sp>
        <p:nvSpPr>
          <p:cNvPr id="3" name="Content Placeholder 2">
            <a:extLst>
              <a:ext uri="{FF2B5EF4-FFF2-40B4-BE49-F238E27FC236}">
                <a16:creationId xmlns:a16="http://schemas.microsoft.com/office/drawing/2014/main" id="{AF51544B-10F1-744C-A065-2E969F145E67}"/>
              </a:ext>
            </a:extLst>
          </p:cNvPr>
          <p:cNvSpPr>
            <a:spLocks noGrp="1"/>
          </p:cNvSpPr>
          <p:nvPr>
            <p:ph sz="half" idx="1"/>
          </p:nvPr>
        </p:nvSpPr>
        <p:spPr>
          <a:xfrm>
            <a:off x="1371600" y="1493521"/>
            <a:ext cx="4447786" cy="4373880"/>
          </a:xfrm>
          <a:solidFill>
            <a:schemeClr val="bg1"/>
          </a:solidFill>
        </p:spPr>
        <p:txBody>
          <a:bodyPr>
            <a:normAutofit/>
          </a:bodyPr>
          <a:lstStyle/>
          <a:p>
            <a:pPr marL="0" indent="0">
              <a:spcBef>
                <a:spcPts val="200"/>
              </a:spcBef>
              <a:buNone/>
            </a:pPr>
            <a:r>
              <a:rPr lang="en-US" sz="1600" kern="0" dirty="0">
                <a:latin typeface="Courier" pitchFamily="2" charset="0"/>
              </a:rPr>
              <a:t>struct </a:t>
            </a:r>
            <a:r>
              <a:rPr lang="en-US" sz="1600" b="1" kern="0" dirty="0" err="1">
                <a:latin typeface="Courier" pitchFamily="2" charset="0"/>
              </a:rPr>
              <a:t>dm_inode</a:t>
            </a:r>
            <a:r>
              <a:rPr lang="en-US" sz="1600" b="1" kern="0" dirty="0">
                <a:latin typeface="Courier" pitchFamily="2" charset="0"/>
              </a:rPr>
              <a:t> </a:t>
            </a:r>
            <a:r>
              <a:rPr lang="en-US" sz="1600" kern="0" dirty="0">
                <a:latin typeface="Courier" pitchFamily="2" charset="0"/>
              </a:rPr>
              <a:t>{</a:t>
            </a:r>
          </a:p>
          <a:p>
            <a:pPr marL="0" indent="0">
              <a:spcBef>
                <a:spcPts val="200"/>
              </a:spcBef>
              <a:buNone/>
            </a:pPr>
            <a:r>
              <a:rPr lang="en-US" sz="1600" kern="0" dirty="0">
                <a:latin typeface="Courier" pitchFamily="2" charset="0"/>
              </a:rPr>
              <a:t>    </a:t>
            </a:r>
            <a:r>
              <a:rPr lang="en-US" sz="1600" b="1" kern="0" dirty="0">
                <a:latin typeface="Courier" pitchFamily="2" charset="0"/>
              </a:rPr>
              <a:t>u8</a:t>
            </a:r>
            <a:r>
              <a:rPr lang="en-US" sz="1600" kern="0" dirty="0">
                <a:latin typeface="Courier" pitchFamily="2" charset="0"/>
              </a:rPr>
              <a:t>     </a:t>
            </a:r>
            <a:r>
              <a:rPr lang="en-US" sz="1600" kern="0" dirty="0" err="1">
                <a:latin typeface="Courier" pitchFamily="2" charset="0"/>
              </a:rPr>
              <a:t>i_version</a:t>
            </a:r>
            <a:r>
              <a:rPr lang="en-US" sz="1600" kern="0" dirty="0">
                <a:latin typeface="Courier" pitchFamily="2" charset="0"/>
              </a:rPr>
              <a:t>;</a:t>
            </a:r>
          </a:p>
          <a:p>
            <a:pPr marL="0" indent="0">
              <a:spcBef>
                <a:spcPts val="200"/>
              </a:spcBef>
              <a:buNone/>
            </a:pPr>
            <a:r>
              <a:rPr lang="en-US" sz="1600" kern="0" dirty="0">
                <a:latin typeface="Courier" pitchFamily="2" charset="0"/>
              </a:rPr>
              <a:t>    </a:t>
            </a:r>
            <a:r>
              <a:rPr lang="en-US" sz="1600" b="1" kern="0" dirty="0">
                <a:latin typeface="Courier" pitchFamily="2" charset="0"/>
              </a:rPr>
              <a:t>u8</a:t>
            </a:r>
            <a:r>
              <a:rPr lang="en-US" sz="1600" kern="0" dirty="0">
                <a:latin typeface="Courier" pitchFamily="2" charset="0"/>
              </a:rPr>
              <a:t>     </a:t>
            </a:r>
            <a:r>
              <a:rPr lang="en-US" sz="1600" kern="0" dirty="0" err="1">
                <a:latin typeface="Courier" pitchFamily="2" charset="0"/>
              </a:rPr>
              <a:t>i_flags</a:t>
            </a:r>
            <a:r>
              <a:rPr lang="en-US" sz="1600" kern="0" dirty="0">
                <a:latin typeface="Courier" pitchFamily="2" charset="0"/>
              </a:rPr>
              <a:t>;</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i_mode</a:t>
            </a:r>
            <a:r>
              <a:rPr lang="en-US" sz="1600" kern="0" dirty="0">
                <a:latin typeface="Courier" pitchFamily="2" charset="0"/>
              </a:rPr>
              <a:t>; </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i_ino</a:t>
            </a:r>
            <a:r>
              <a:rPr lang="en-US" sz="1600" kern="0" dirty="0">
                <a:latin typeface="Courier" pitchFamily="2" charset="0"/>
              </a:rPr>
              <a:t>;  </a:t>
            </a:r>
          </a:p>
          <a:p>
            <a:pPr marL="0" indent="0">
              <a:spcBef>
                <a:spcPts val="200"/>
              </a:spcBef>
              <a:buNone/>
            </a:pPr>
            <a:r>
              <a:rPr lang="en-US" sz="1600" kern="0" dirty="0">
                <a:latin typeface="Courier" pitchFamily="2" charset="0"/>
              </a:rPr>
              <a:t>    </a:t>
            </a:r>
            <a:r>
              <a:rPr lang="en-US" sz="1600" b="1" kern="0" dirty="0">
                <a:latin typeface="Courier" pitchFamily="2" charset="0"/>
              </a:rPr>
              <a:t>u16</a:t>
            </a:r>
            <a:r>
              <a:rPr lang="en-US" sz="1600" kern="0" dirty="0">
                <a:latin typeface="Courier" pitchFamily="2" charset="0"/>
              </a:rPr>
              <a:t>    </a:t>
            </a:r>
            <a:r>
              <a:rPr lang="en-US" sz="1600" kern="0" dirty="0" err="1">
                <a:latin typeface="Courier" pitchFamily="2" charset="0"/>
              </a:rPr>
              <a:t>i_uid</a:t>
            </a:r>
            <a:r>
              <a:rPr lang="en-US" sz="1600" kern="0" dirty="0">
                <a:latin typeface="Courier" pitchFamily="2" charset="0"/>
              </a:rPr>
              <a:t>;  </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i_ctime</a:t>
            </a:r>
            <a:r>
              <a:rPr lang="en-US" sz="1600" kern="0" dirty="0">
                <a:latin typeface="Courier" pitchFamily="2" charset="0"/>
              </a:rPr>
              <a:t>;</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i_mtime</a:t>
            </a:r>
            <a:r>
              <a:rPr lang="en-US" sz="1600" kern="0" dirty="0">
                <a:latin typeface="Courier" pitchFamily="2" charset="0"/>
              </a:rPr>
              <a:t>;</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i_size</a:t>
            </a:r>
            <a:r>
              <a:rPr lang="en-US" sz="1600" kern="0" dirty="0">
                <a:latin typeface="Courier" pitchFamily="2" charset="0"/>
              </a:rPr>
              <a:t>; </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i_addrb</a:t>
            </a:r>
            <a:r>
              <a:rPr lang="en-US" sz="1600" kern="0" dirty="0">
                <a:latin typeface="Courier" pitchFamily="2" charset="0"/>
              </a:rPr>
              <a:t>[DM_EXT_SIZE];</a:t>
            </a:r>
          </a:p>
          <a:p>
            <a:pPr marL="0" indent="0">
              <a:spcBef>
                <a:spcPts val="200"/>
              </a:spcBef>
              <a:buNone/>
            </a:pPr>
            <a:r>
              <a:rPr lang="en-US" sz="1600" kern="0" dirty="0">
                <a:latin typeface="Courier" pitchFamily="2" charset="0"/>
              </a:rPr>
              <a:t>    </a:t>
            </a:r>
            <a:r>
              <a:rPr lang="en-US" sz="1600" b="1" kern="0" dirty="0">
                <a:latin typeface="Courier" pitchFamily="2" charset="0"/>
              </a:rPr>
              <a:t>u32</a:t>
            </a:r>
            <a:r>
              <a:rPr lang="en-US" sz="1600" kern="0" dirty="0">
                <a:latin typeface="Courier" pitchFamily="2" charset="0"/>
              </a:rPr>
              <a:t>    </a:t>
            </a:r>
            <a:r>
              <a:rPr lang="en-US" sz="1600" kern="0" dirty="0" err="1">
                <a:latin typeface="Courier" pitchFamily="2" charset="0"/>
              </a:rPr>
              <a:t>i_addre</a:t>
            </a:r>
            <a:r>
              <a:rPr lang="en-US" sz="1600" kern="0" dirty="0">
                <a:latin typeface="Courier" pitchFamily="2" charset="0"/>
              </a:rPr>
              <a:t>[DM_EXT_SIZE];</a:t>
            </a:r>
          </a:p>
          <a:p>
            <a:pPr marL="0" indent="0">
              <a:spcBef>
                <a:spcPts val="200"/>
              </a:spcBef>
              <a:buNone/>
            </a:pPr>
            <a:r>
              <a:rPr lang="en-US" sz="1600" kern="0" dirty="0">
                <a:latin typeface="Courier" pitchFamily="2" charset="0"/>
              </a:rPr>
              <a:t>};</a:t>
            </a:r>
          </a:p>
        </p:txBody>
      </p:sp>
      <p:sp>
        <p:nvSpPr>
          <p:cNvPr id="4" name="Content Placeholder 3">
            <a:extLst>
              <a:ext uri="{FF2B5EF4-FFF2-40B4-BE49-F238E27FC236}">
                <a16:creationId xmlns:a16="http://schemas.microsoft.com/office/drawing/2014/main" id="{175BFB5F-AC39-654E-82EF-6608BD5E28A1}"/>
              </a:ext>
            </a:extLst>
          </p:cNvPr>
          <p:cNvSpPr>
            <a:spLocks noGrp="1"/>
          </p:cNvSpPr>
          <p:nvPr>
            <p:ph sz="half" idx="2"/>
          </p:nvPr>
        </p:nvSpPr>
        <p:spPr>
          <a:xfrm>
            <a:off x="6525403" y="1493521"/>
            <a:ext cx="4447786" cy="4373879"/>
          </a:xfrm>
          <a:solidFill>
            <a:schemeClr val="bg1"/>
          </a:solidFill>
        </p:spPr>
        <p:txBody>
          <a:bodyPr>
            <a:normAutofit/>
          </a:bodyPr>
          <a:lstStyle/>
          <a:p>
            <a:pPr marL="0" indent="0">
              <a:spcBef>
                <a:spcPts val="200"/>
              </a:spcBef>
              <a:buNone/>
            </a:pPr>
            <a:r>
              <a:rPr lang="en-US" sz="1600" dirty="0">
                <a:latin typeface="Courier" pitchFamily="2" charset="0"/>
              </a:rPr>
              <a:t>struct </a:t>
            </a:r>
            <a:r>
              <a:rPr lang="en-US" sz="1600" b="1" dirty="0" err="1">
                <a:latin typeface="Courier" pitchFamily="2" charset="0"/>
              </a:rPr>
              <a:t>dm_superblock</a:t>
            </a:r>
            <a:r>
              <a:rPr lang="en-US" sz="1600" b="1" dirty="0">
                <a:latin typeface="Courier" pitchFamily="2" charset="0"/>
              </a:rPr>
              <a:t> </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u32</a:t>
            </a:r>
            <a:r>
              <a:rPr lang="en-US" sz="1600" dirty="0">
                <a:latin typeface="Courier" pitchFamily="2" charset="0"/>
              </a:rPr>
              <a:t>   </a:t>
            </a:r>
            <a:r>
              <a:rPr lang="en-US" sz="1600" dirty="0" err="1">
                <a:latin typeface="Courier" pitchFamily="2" charset="0"/>
              </a:rPr>
              <a:t>s_magic</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u32</a:t>
            </a:r>
            <a:r>
              <a:rPr lang="en-US" sz="1600" dirty="0">
                <a:latin typeface="Courier" pitchFamily="2" charset="0"/>
              </a:rPr>
              <a:t>   </a:t>
            </a:r>
            <a:r>
              <a:rPr lang="en-US" sz="1600" dirty="0" err="1">
                <a:latin typeface="Courier" pitchFamily="2" charset="0"/>
              </a:rPr>
              <a:t>s_version</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u32</a:t>
            </a:r>
            <a:r>
              <a:rPr lang="en-US" sz="1600" dirty="0">
                <a:latin typeface="Courier" pitchFamily="2" charset="0"/>
              </a:rPr>
              <a:t>   </a:t>
            </a:r>
            <a:r>
              <a:rPr lang="en-US" sz="1600" dirty="0" err="1">
                <a:latin typeface="Courier" pitchFamily="2" charset="0"/>
              </a:rPr>
              <a:t>s_blocksize</a:t>
            </a:r>
            <a:r>
              <a:rPr lang="en-US" sz="1600" dirty="0">
                <a:latin typeface="Courier" pitchFamily="2" charset="0"/>
              </a:rPr>
              <a:t>;</a:t>
            </a:r>
          </a:p>
          <a:p>
            <a:pPr marL="0" indent="0">
              <a:spcBef>
                <a:spcPts val="200"/>
              </a:spcBef>
              <a:buNone/>
            </a:pPr>
            <a:r>
              <a:rPr lang="en-US" sz="1600" b="1" dirty="0">
                <a:latin typeface="Courier" pitchFamily="2" charset="0"/>
              </a:rPr>
              <a:t>    u32</a:t>
            </a:r>
            <a:r>
              <a:rPr lang="en-US" sz="1600" dirty="0">
                <a:latin typeface="Courier" pitchFamily="2" charset="0"/>
              </a:rPr>
              <a:t>   </a:t>
            </a:r>
            <a:r>
              <a:rPr lang="en-US" sz="1600" dirty="0" err="1">
                <a:latin typeface="Courier" pitchFamily="2" charset="0"/>
              </a:rPr>
              <a:t>inode_table</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u32</a:t>
            </a:r>
            <a:r>
              <a:rPr lang="en-US" sz="1600" dirty="0">
                <a:latin typeface="Courier" pitchFamily="2" charset="0"/>
              </a:rPr>
              <a:t>   </a:t>
            </a:r>
            <a:r>
              <a:rPr lang="en-US" sz="1600" dirty="0" err="1">
                <a:latin typeface="Courier" pitchFamily="2" charset="0"/>
              </a:rPr>
              <a:t>inode_cnt</a:t>
            </a:r>
            <a:r>
              <a:rPr lang="en-US" sz="1600" dirty="0">
                <a:latin typeface="Courier" pitchFamily="2" charset="0"/>
              </a:rPr>
              <a:t>;  </a:t>
            </a:r>
          </a:p>
          <a:p>
            <a:pPr marL="0" indent="0">
              <a:spcBef>
                <a:spcPts val="200"/>
              </a:spcBef>
              <a:buNone/>
            </a:pPr>
            <a:r>
              <a:rPr lang="en-US" sz="1600" dirty="0">
                <a:latin typeface="Courier" pitchFamily="2" charset="0"/>
              </a:rPr>
              <a:t>    </a:t>
            </a:r>
            <a:r>
              <a:rPr lang="en-US" sz="1600" b="1" dirty="0">
                <a:latin typeface="Courier" pitchFamily="2" charset="0"/>
              </a:rPr>
              <a:t>u32</a:t>
            </a:r>
            <a:r>
              <a:rPr lang="en-US" sz="1600" dirty="0">
                <a:latin typeface="Courier" pitchFamily="2" charset="0"/>
              </a:rPr>
              <a:t>   </a:t>
            </a:r>
            <a:r>
              <a:rPr lang="en-US" sz="1600" dirty="0" err="1">
                <a:latin typeface="Courier" pitchFamily="2" charset="0"/>
              </a:rPr>
              <a:t>inode_bitmap</a:t>
            </a:r>
            <a:r>
              <a:rPr lang="en-US" sz="1600" dirty="0">
                <a:latin typeface="Courier" pitchFamily="2" charset="0"/>
              </a:rPr>
              <a:t>;</a:t>
            </a:r>
          </a:p>
          <a:p>
            <a:pPr marL="0" indent="0">
              <a:spcBef>
                <a:spcPts val="200"/>
              </a:spcBef>
              <a:buNone/>
            </a:pPr>
            <a:r>
              <a:rPr lang="en-US" sz="1600" dirty="0">
                <a:latin typeface="Courier" pitchFamily="2" charset="0"/>
              </a:rPr>
              <a:t>};</a:t>
            </a:r>
          </a:p>
          <a:p>
            <a:pPr marL="0" indent="0">
              <a:spcBef>
                <a:spcPts val="200"/>
              </a:spcBef>
              <a:buNone/>
            </a:pPr>
            <a:endParaRPr lang="en-US" sz="1600" dirty="0">
              <a:latin typeface="Courier" pitchFamily="2" charset="0"/>
            </a:endParaRPr>
          </a:p>
          <a:p>
            <a:pPr marL="0" indent="0">
              <a:spcBef>
                <a:spcPts val="200"/>
              </a:spcBef>
              <a:buNone/>
            </a:pPr>
            <a:r>
              <a:rPr lang="en-US" sz="1600" dirty="0">
                <a:latin typeface="Courier" pitchFamily="2" charset="0"/>
              </a:rPr>
              <a:t>struct </a:t>
            </a:r>
            <a:r>
              <a:rPr lang="en-US" sz="1600" b="1" dirty="0" err="1">
                <a:latin typeface="Courier" pitchFamily="2" charset="0"/>
              </a:rPr>
              <a:t>dm_dir_entry</a:t>
            </a:r>
            <a:r>
              <a:rPr lang="en-US" sz="1600" b="1" dirty="0">
                <a:latin typeface="Courier" pitchFamily="2" charset="0"/>
              </a:rPr>
              <a:t> </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u32</a:t>
            </a:r>
            <a:r>
              <a:rPr lang="en-US" sz="1600" dirty="0">
                <a:latin typeface="Courier" pitchFamily="2" charset="0"/>
              </a:rPr>
              <a:t> </a:t>
            </a:r>
            <a:r>
              <a:rPr lang="en-US" sz="1600" dirty="0" err="1">
                <a:latin typeface="Courier" pitchFamily="2" charset="0"/>
              </a:rPr>
              <a:t>inode_nr</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u8</a:t>
            </a:r>
            <a:r>
              <a:rPr lang="en-US" sz="1600" dirty="0">
                <a:latin typeface="Courier" pitchFamily="2" charset="0"/>
              </a:rPr>
              <a:t> </a:t>
            </a:r>
            <a:r>
              <a:rPr lang="en-US" sz="1600" dirty="0" err="1">
                <a:latin typeface="Courier" pitchFamily="2" charset="0"/>
              </a:rPr>
              <a:t>name_len</a:t>
            </a:r>
            <a:r>
              <a:rPr lang="en-US" sz="1600" dirty="0">
                <a:latin typeface="Courier" pitchFamily="2" charset="0"/>
              </a:rPr>
              <a:t>;</a:t>
            </a:r>
          </a:p>
          <a:p>
            <a:pPr marL="0" indent="0">
              <a:spcBef>
                <a:spcPts val="200"/>
              </a:spcBef>
              <a:buNone/>
            </a:pPr>
            <a:r>
              <a:rPr lang="en-US" sz="1600" dirty="0">
                <a:latin typeface="Courier" pitchFamily="2" charset="0"/>
              </a:rPr>
              <a:t>    </a:t>
            </a:r>
            <a:r>
              <a:rPr lang="en-US" sz="1600" b="1" dirty="0">
                <a:latin typeface="Courier" pitchFamily="2" charset="0"/>
              </a:rPr>
              <a:t>char</a:t>
            </a:r>
            <a:r>
              <a:rPr lang="en-US" sz="1600" dirty="0">
                <a:latin typeface="Courier" pitchFamily="2" charset="0"/>
              </a:rPr>
              <a:t> name[256];</a:t>
            </a:r>
          </a:p>
          <a:p>
            <a:pPr marL="0" indent="0">
              <a:spcBef>
                <a:spcPts val="200"/>
              </a:spcBef>
              <a:buNone/>
            </a:pPr>
            <a:r>
              <a:rPr lang="en-US" sz="1600" dirty="0">
                <a:latin typeface="Courier" pitchFamily="2" charset="0"/>
              </a:rPr>
              <a:t>};</a:t>
            </a:r>
          </a:p>
        </p:txBody>
      </p:sp>
    </p:spTree>
    <p:extLst>
      <p:ext uri="{BB962C8B-B14F-4D97-AF65-F5344CB8AC3E}">
        <p14:creationId xmlns:p14="http://schemas.microsoft.com/office/powerpoint/2010/main" val="141740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31C4-C014-B242-A9B4-2D6C2A7510AC}"/>
              </a:ext>
            </a:extLst>
          </p:cNvPr>
          <p:cNvSpPr>
            <a:spLocks noGrp="1"/>
          </p:cNvSpPr>
          <p:nvPr>
            <p:ph type="title"/>
          </p:nvPr>
        </p:nvSpPr>
        <p:spPr>
          <a:xfrm>
            <a:off x="1371600" y="685801"/>
            <a:ext cx="9601200" cy="706120"/>
          </a:xfrm>
        </p:spPr>
        <p:txBody>
          <a:bodyPr/>
          <a:lstStyle/>
          <a:p>
            <a:r>
              <a:rPr lang="en-US" dirty="0">
                <a:latin typeface="Courier" pitchFamily="2" charset="0"/>
              </a:rPr>
              <a:t>Fragments: </a:t>
            </a:r>
            <a:r>
              <a:rPr lang="en-US" b="1" dirty="0">
                <a:latin typeface="Courier" pitchFamily="2" charset="0"/>
              </a:rPr>
              <a:t>Mount</a:t>
            </a:r>
          </a:p>
        </p:txBody>
      </p:sp>
      <p:sp>
        <p:nvSpPr>
          <p:cNvPr id="6" name="Content Placeholder 2">
            <a:extLst>
              <a:ext uri="{FF2B5EF4-FFF2-40B4-BE49-F238E27FC236}">
                <a16:creationId xmlns:a16="http://schemas.microsoft.com/office/drawing/2014/main" id="{F0A85ECA-8D68-8E4A-A37D-5BD47C122ADC}"/>
              </a:ext>
            </a:extLst>
          </p:cNvPr>
          <p:cNvSpPr>
            <a:spLocks noGrp="1"/>
          </p:cNvSpPr>
          <p:nvPr>
            <p:ph sz="half" idx="1"/>
          </p:nvPr>
        </p:nvSpPr>
        <p:spPr>
          <a:xfrm>
            <a:off x="1371600" y="1493520"/>
            <a:ext cx="4447786" cy="4907279"/>
          </a:xfrm>
          <a:solidFill>
            <a:schemeClr val="bg1"/>
          </a:solidFill>
        </p:spPr>
        <p:txBody>
          <a:bodyPr>
            <a:normAutofit/>
          </a:bodyPr>
          <a:lstStyle/>
          <a:p>
            <a:pPr marL="0" indent="0">
              <a:spcBef>
                <a:spcPts val="200"/>
              </a:spcBef>
              <a:buNone/>
            </a:pPr>
            <a:r>
              <a:rPr lang="en-US" sz="1600" kern="0" dirty="0">
                <a:latin typeface="Courier" pitchFamily="2" charset="0"/>
              </a:rPr>
              <a:t>// mount process:</a:t>
            </a:r>
          </a:p>
          <a:p>
            <a:pPr marL="0" indent="0">
              <a:spcBef>
                <a:spcPts val="200"/>
              </a:spcBef>
              <a:buNone/>
            </a:pPr>
            <a:r>
              <a:rPr lang="en-US" sz="1600" b="1" kern="0" dirty="0">
                <a:latin typeface="Courier" pitchFamily="2" charset="0"/>
              </a:rPr>
              <a:t>struct </a:t>
            </a:r>
            <a:r>
              <a:rPr lang="en-US" sz="1600" b="1" kern="0" dirty="0" err="1">
                <a:latin typeface="Courier" pitchFamily="2" charset="0"/>
              </a:rPr>
              <a:t>file_system_type</a:t>
            </a:r>
            <a:r>
              <a:rPr lang="en-US" sz="1600" b="1" kern="0" dirty="0">
                <a:latin typeface="Courier" pitchFamily="2" charset="0"/>
              </a:rPr>
              <a:t> </a:t>
            </a:r>
            <a:r>
              <a:rPr lang="en-US" sz="1600" kern="0" dirty="0" err="1">
                <a:latin typeface="Courier" pitchFamily="2" charset="0"/>
              </a:rPr>
              <a:t>dummyfs_type</a:t>
            </a:r>
            <a:r>
              <a:rPr lang="en-US" sz="1600" kern="0" dirty="0">
                <a:latin typeface="Courier" pitchFamily="2" charset="0"/>
              </a:rPr>
              <a:t> = {</a:t>
            </a:r>
          </a:p>
          <a:p>
            <a:pPr marL="0" indent="0">
              <a:spcBef>
                <a:spcPts val="200"/>
              </a:spcBef>
              <a:buNone/>
            </a:pPr>
            <a:r>
              <a:rPr lang="en-US" sz="1600" kern="0" dirty="0">
                <a:latin typeface="Courier" pitchFamily="2" charset="0"/>
              </a:rPr>
              <a:t>    .</a:t>
            </a:r>
            <a:r>
              <a:rPr lang="en-US" sz="1600" b="1" kern="0" dirty="0">
                <a:latin typeface="Courier" pitchFamily="2" charset="0"/>
              </a:rPr>
              <a:t>name</a:t>
            </a:r>
            <a:r>
              <a:rPr lang="en-US" sz="1600" kern="0" dirty="0">
                <a:latin typeface="Courier" pitchFamily="2" charset="0"/>
              </a:rPr>
              <a:t> = "</a:t>
            </a:r>
            <a:r>
              <a:rPr lang="en-US" sz="1600" kern="0" dirty="0" err="1">
                <a:latin typeface="Courier" pitchFamily="2" charset="0"/>
              </a:rPr>
              <a:t>dummyfs</a:t>
            </a:r>
            <a:r>
              <a:rPr lang="en-US" sz="1600" kern="0" dirty="0">
                <a:latin typeface="Courier" pitchFamily="2" charset="0"/>
              </a:rPr>
              <a:t>",     </a:t>
            </a:r>
          </a:p>
          <a:p>
            <a:pPr marL="0" indent="0">
              <a:spcBef>
                <a:spcPts val="200"/>
              </a:spcBef>
              <a:buNone/>
            </a:pPr>
            <a:r>
              <a:rPr lang="en-US" sz="1600" kern="0" dirty="0">
                <a:latin typeface="Courier" pitchFamily="2" charset="0"/>
              </a:rPr>
              <a:t>    .</a:t>
            </a:r>
            <a:r>
              <a:rPr lang="en-US" sz="1600" b="1" kern="0" dirty="0">
                <a:latin typeface="Courier" pitchFamily="2" charset="0"/>
              </a:rPr>
              <a:t>mount</a:t>
            </a:r>
            <a:r>
              <a:rPr lang="en-US" sz="1600" kern="0" dirty="0">
                <a:latin typeface="Courier" pitchFamily="2" charset="0"/>
              </a:rPr>
              <a:t> = </a:t>
            </a:r>
            <a:r>
              <a:rPr lang="en-US" sz="1600" kern="0" dirty="0" err="1">
                <a:latin typeface="Courier" pitchFamily="2" charset="0"/>
              </a:rPr>
              <a:t>dummyfs_mount</a:t>
            </a:r>
            <a:r>
              <a:rPr lang="en-US" sz="1600" kern="0" dirty="0">
                <a:latin typeface="Courier" pitchFamily="2" charset="0"/>
              </a:rPr>
              <a:t>,</a:t>
            </a:r>
          </a:p>
          <a:p>
            <a:pPr marL="0" indent="0">
              <a:spcBef>
                <a:spcPts val="200"/>
              </a:spcBef>
              <a:buNone/>
            </a:pPr>
            <a:r>
              <a:rPr lang="en-US" sz="1600" kern="0" dirty="0">
                <a:latin typeface="Courier" pitchFamily="2" charset="0"/>
              </a:rPr>
              <a:t>    .</a:t>
            </a:r>
            <a:r>
              <a:rPr lang="en-US" sz="1600" b="1" kern="0" dirty="0" err="1">
                <a:latin typeface="Courier" pitchFamily="2" charset="0"/>
              </a:rPr>
              <a:t>kill_sb</a:t>
            </a:r>
            <a:r>
              <a:rPr lang="en-US" sz="1600" b="1" kern="0" dirty="0">
                <a:latin typeface="Courier" pitchFamily="2" charset="0"/>
              </a:rPr>
              <a:t> </a:t>
            </a:r>
            <a:r>
              <a:rPr lang="en-US" sz="1600" kern="0" dirty="0">
                <a:latin typeface="Courier" pitchFamily="2" charset="0"/>
              </a:rPr>
              <a:t>= </a:t>
            </a:r>
            <a:r>
              <a:rPr lang="en-US" sz="1600" kern="0" dirty="0" err="1">
                <a:latin typeface="Courier" pitchFamily="2" charset="0"/>
              </a:rPr>
              <a:t>dummyfs_kill_sb</a:t>
            </a:r>
            <a:r>
              <a:rPr lang="en-US" sz="1600" kern="0" dirty="0">
                <a:latin typeface="Courier" pitchFamily="2" charset="0"/>
              </a:rPr>
              <a:t>, </a:t>
            </a:r>
          </a:p>
          <a:p>
            <a:pPr marL="0" indent="0">
              <a:spcBef>
                <a:spcPts val="200"/>
              </a:spcBef>
              <a:buNone/>
            </a:pPr>
            <a:r>
              <a:rPr lang="en-US" sz="1600" kern="0" dirty="0">
                <a:latin typeface="Courier" pitchFamily="2" charset="0"/>
              </a:rPr>
              <a:t>    .</a:t>
            </a:r>
            <a:r>
              <a:rPr lang="en-US" sz="1600" b="1" kern="0" dirty="0" err="1">
                <a:latin typeface="Courier" pitchFamily="2" charset="0"/>
              </a:rPr>
              <a:t>fs_flags</a:t>
            </a:r>
            <a:r>
              <a:rPr lang="en-US" sz="1600" b="1" kern="0" dirty="0">
                <a:latin typeface="Courier" pitchFamily="2" charset="0"/>
              </a:rPr>
              <a:t> </a:t>
            </a:r>
            <a:r>
              <a:rPr lang="en-US" sz="1600" kern="0" dirty="0">
                <a:latin typeface="Courier" pitchFamily="2" charset="0"/>
              </a:rPr>
              <a:t>= FS_REQUIRES_DEV</a:t>
            </a:r>
          </a:p>
          <a:p>
            <a:pPr marL="0" indent="0">
              <a:spcBef>
                <a:spcPts val="200"/>
              </a:spcBef>
              <a:buNone/>
            </a:pPr>
            <a:r>
              <a:rPr lang="en-US" sz="1600" kern="0" dirty="0">
                <a:latin typeface="Courier" pitchFamily="2" charset="0"/>
              </a:rPr>
              <a:t>};</a:t>
            </a:r>
          </a:p>
          <a:p>
            <a:pPr marL="0" indent="0">
              <a:spcBef>
                <a:spcPts val="200"/>
              </a:spcBef>
              <a:buNone/>
            </a:pPr>
            <a:endParaRPr lang="en-US" sz="1600" kern="0" dirty="0">
              <a:latin typeface="Courier" pitchFamily="2" charset="0"/>
            </a:endParaRPr>
          </a:p>
          <a:p>
            <a:pPr marL="0" indent="0">
              <a:spcBef>
                <a:spcPts val="200"/>
              </a:spcBef>
              <a:buNone/>
            </a:pPr>
            <a:r>
              <a:rPr lang="en-US" sz="1600" b="1" kern="0" dirty="0" err="1">
                <a:latin typeface="Courier" pitchFamily="2" charset="0"/>
              </a:rPr>
              <a:t>register_filesystem</a:t>
            </a:r>
            <a:r>
              <a:rPr lang="en-US" sz="1600" kern="0" dirty="0">
                <a:latin typeface="Courier" pitchFamily="2" charset="0"/>
              </a:rPr>
              <a:t>(&amp;</a:t>
            </a:r>
            <a:r>
              <a:rPr lang="en-US" sz="1600" kern="0" dirty="0" err="1">
                <a:latin typeface="Courier" pitchFamily="2" charset="0"/>
              </a:rPr>
              <a:t>dummyfs_type</a:t>
            </a:r>
            <a:r>
              <a:rPr lang="en-US" sz="1600" kern="0" dirty="0">
                <a:latin typeface="Courier" pitchFamily="2" charset="0"/>
              </a:rPr>
              <a:t>)</a:t>
            </a:r>
          </a:p>
        </p:txBody>
      </p:sp>
      <p:sp>
        <p:nvSpPr>
          <p:cNvPr id="7" name="Content Placeholder 3">
            <a:extLst>
              <a:ext uri="{FF2B5EF4-FFF2-40B4-BE49-F238E27FC236}">
                <a16:creationId xmlns:a16="http://schemas.microsoft.com/office/drawing/2014/main" id="{40CDBBFB-BD44-8844-B605-9DFBBBB392B2}"/>
              </a:ext>
            </a:extLst>
          </p:cNvPr>
          <p:cNvSpPr txBox="1">
            <a:spLocks/>
          </p:cNvSpPr>
          <p:nvPr/>
        </p:nvSpPr>
        <p:spPr>
          <a:xfrm>
            <a:off x="6207760" y="1493521"/>
            <a:ext cx="5628639" cy="4907279"/>
          </a:xfrm>
          <a:prstGeom prst="rect">
            <a:avLst/>
          </a:prstGeom>
          <a:solidFill>
            <a:schemeClr val="bg1"/>
          </a:solidFill>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spcBef>
                <a:spcPts val="200"/>
              </a:spcBef>
              <a:buNone/>
            </a:pPr>
            <a:r>
              <a:rPr lang="en-US" sz="1400" dirty="0">
                <a:latin typeface="Courier" pitchFamily="2" charset="0"/>
              </a:rPr>
              <a:t>struct </a:t>
            </a:r>
            <a:r>
              <a:rPr lang="en-US" sz="1400" dirty="0" err="1">
                <a:latin typeface="Courier" pitchFamily="2" charset="0"/>
              </a:rPr>
              <a:t>dentry</a:t>
            </a:r>
            <a:r>
              <a:rPr lang="en-US" sz="1400" dirty="0">
                <a:latin typeface="Courier" pitchFamily="2" charset="0"/>
              </a:rPr>
              <a:t> *</a:t>
            </a:r>
            <a:r>
              <a:rPr lang="en-US" sz="1400" b="1" dirty="0" err="1">
                <a:latin typeface="Courier" pitchFamily="2" charset="0"/>
              </a:rPr>
              <a:t>dummyfs_mount</a:t>
            </a:r>
            <a:r>
              <a:rPr lang="en-US" sz="1400" dirty="0">
                <a:latin typeface="Courier" pitchFamily="2" charset="0"/>
              </a:rPr>
              <a:t>(…)</a:t>
            </a:r>
          </a:p>
          <a:p>
            <a:pPr marL="0" indent="0">
              <a:spcBef>
                <a:spcPts val="200"/>
              </a:spcBef>
              <a:buNone/>
            </a:pPr>
            <a:r>
              <a:rPr lang="en-US" sz="1400" dirty="0">
                <a:latin typeface="Courier" pitchFamily="2" charset="0"/>
              </a:rPr>
              <a:t>*</a:t>
            </a:r>
            <a:r>
              <a:rPr lang="en-US" sz="1400" dirty="0" err="1">
                <a:latin typeface="Courier" pitchFamily="2" charset="0"/>
              </a:rPr>
              <a:t>fs_type</a:t>
            </a:r>
            <a:r>
              <a:rPr lang="en-US" sz="1400" dirty="0">
                <a:latin typeface="Courier" pitchFamily="2" charset="0"/>
              </a:rPr>
              <a:t>, flags, *</a:t>
            </a:r>
            <a:r>
              <a:rPr lang="en-US" sz="1400" dirty="0" err="1">
                <a:latin typeface="Courier" pitchFamily="2" charset="0"/>
              </a:rPr>
              <a:t>dev_name</a:t>
            </a:r>
            <a:r>
              <a:rPr lang="en-US" sz="1400" dirty="0">
                <a:latin typeface="Courier" pitchFamily="2" charset="0"/>
              </a:rPr>
              <a:t>, *data</a:t>
            </a:r>
          </a:p>
          <a:p>
            <a:pPr marL="0" indent="0">
              <a:spcBef>
                <a:spcPts val="200"/>
              </a:spcBef>
              <a:buNone/>
            </a:pPr>
            <a:r>
              <a:rPr lang="en-US" sz="1400" dirty="0">
                <a:latin typeface="Courier" pitchFamily="2" charset="0"/>
              </a:rPr>
              <a:t>{</a:t>
            </a:r>
          </a:p>
          <a:p>
            <a:pPr marL="0" indent="0">
              <a:spcBef>
                <a:spcPts val="200"/>
              </a:spcBef>
              <a:buNone/>
            </a:pPr>
            <a:r>
              <a:rPr lang="en-US" sz="1400" b="1" dirty="0" err="1">
                <a:latin typeface="Courier" pitchFamily="2" charset="0"/>
              </a:rPr>
              <a:t>mount_bdev</a:t>
            </a:r>
            <a:r>
              <a:rPr lang="en-US" sz="1400" dirty="0">
                <a:latin typeface="Courier" pitchFamily="2" charset="0"/>
              </a:rPr>
              <a:t>(</a:t>
            </a:r>
            <a:r>
              <a:rPr lang="en-US" sz="1400" dirty="0" err="1">
                <a:latin typeface="Courier" pitchFamily="2" charset="0"/>
              </a:rPr>
              <a:t>fs_type</a:t>
            </a:r>
            <a:r>
              <a:rPr lang="en-US" sz="1400" dirty="0">
                <a:latin typeface="Courier" pitchFamily="2" charset="0"/>
              </a:rPr>
              <a:t>, flags, </a:t>
            </a:r>
            <a:r>
              <a:rPr lang="en-US" sz="1400" dirty="0" err="1">
                <a:latin typeface="Courier" pitchFamily="2" charset="0"/>
              </a:rPr>
              <a:t>dev_name</a:t>
            </a:r>
            <a:r>
              <a:rPr lang="en-US" sz="1400" dirty="0">
                <a:latin typeface="Courier" pitchFamily="2" charset="0"/>
              </a:rPr>
              <a:t>, data, 		</a:t>
            </a:r>
            <a:r>
              <a:rPr lang="en-US" sz="1400" b="1" dirty="0" err="1">
                <a:latin typeface="Courier" pitchFamily="2" charset="0"/>
              </a:rPr>
              <a:t>dummyfs_fill_super</a:t>
            </a:r>
            <a:r>
              <a:rPr lang="en-US" sz="1400" dirty="0">
                <a:latin typeface="Courier" pitchFamily="2" charset="0"/>
              </a:rPr>
              <a:t>);</a:t>
            </a:r>
          </a:p>
          <a:p>
            <a:pPr marL="0" indent="0">
              <a:spcBef>
                <a:spcPts val="200"/>
              </a:spcBef>
              <a:buNone/>
            </a:pP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static </a:t>
            </a:r>
            <a:r>
              <a:rPr lang="en-US" sz="1400" dirty="0" err="1">
                <a:latin typeface="Courier" pitchFamily="2" charset="0"/>
              </a:rPr>
              <a:t>int</a:t>
            </a:r>
            <a:r>
              <a:rPr lang="en-US" sz="1400" dirty="0">
                <a:latin typeface="Courier" pitchFamily="2" charset="0"/>
              </a:rPr>
              <a:t> </a:t>
            </a:r>
            <a:r>
              <a:rPr lang="en-US" sz="1400" dirty="0" err="1">
                <a:latin typeface="Courier" pitchFamily="2" charset="0"/>
              </a:rPr>
              <a:t>dummyfs_fill_super</a:t>
            </a:r>
            <a:r>
              <a:rPr lang="en-US" sz="1400" dirty="0">
                <a:latin typeface="Courier" pitchFamily="2" charset="0"/>
              </a:rPr>
              <a:t>(...)</a:t>
            </a:r>
          </a:p>
          <a:p>
            <a:pPr marL="0" indent="0">
              <a:spcBef>
                <a:spcPts val="200"/>
              </a:spcBef>
              <a:buNone/>
            </a:pPr>
            <a:r>
              <a:rPr lang="en-US" sz="1400" dirty="0">
                <a:latin typeface="Courier" pitchFamily="2" charset="0"/>
              </a:rPr>
              <a:t>*</a:t>
            </a:r>
            <a:r>
              <a:rPr lang="en-US" sz="1400" dirty="0" err="1">
                <a:latin typeface="Courier" pitchFamily="2" charset="0"/>
              </a:rPr>
              <a:t>sb</a:t>
            </a:r>
            <a:r>
              <a:rPr lang="en-US" sz="1400" dirty="0">
                <a:latin typeface="Courier" pitchFamily="2" charset="0"/>
              </a:rPr>
              <a:t>, *data, silent</a:t>
            </a:r>
          </a:p>
          <a:p>
            <a:pPr marL="0" indent="0">
              <a:spcBef>
                <a:spcPts val="200"/>
              </a:spcBef>
              <a:buNone/>
            </a:pPr>
            <a:r>
              <a:rPr lang="en-US" sz="1400" dirty="0">
                <a:latin typeface="Courier" pitchFamily="2" charset="0"/>
              </a:rPr>
              <a:t>{</a:t>
            </a:r>
          </a:p>
          <a:p>
            <a:pPr marL="0" indent="0">
              <a:spcBef>
                <a:spcPts val="200"/>
              </a:spcBef>
              <a:buNone/>
            </a:pPr>
            <a:r>
              <a:rPr lang="en-US" sz="1400" dirty="0">
                <a:latin typeface="Courier" pitchFamily="2" charset="0"/>
              </a:rPr>
              <a:t>    struct </a:t>
            </a:r>
            <a:r>
              <a:rPr lang="en-US" sz="1400" dirty="0" err="1">
                <a:latin typeface="Courier" pitchFamily="2" charset="0"/>
              </a:rPr>
              <a:t>dm_superblock</a:t>
            </a:r>
            <a:r>
              <a:rPr lang="en-US" sz="1400" dirty="0">
                <a:latin typeface="Courier" pitchFamily="2" charset="0"/>
              </a:rPr>
              <a:t> *</a:t>
            </a:r>
            <a:r>
              <a:rPr lang="en-US" sz="1400" dirty="0" err="1">
                <a:latin typeface="Courier" pitchFamily="2" charset="0"/>
              </a:rPr>
              <a:t>d_sb</a:t>
            </a:r>
            <a:r>
              <a:rPr lang="en-US" sz="1400" dirty="0">
                <a:latin typeface="Courier" pitchFamily="2" charset="0"/>
              </a:rPr>
              <a:t>;</a:t>
            </a:r>
          </a:p>
          <a:p>
            <a:pPr marL="0" indent="0">
              <a:spcBef>
                <a:spcPts val="200"/>
              </a:spcBef>
              <a:buNone/>
            </a:pPr>
            <a:r>
              <a:rPr lang="en-US" sz="1400" dirty="0">
                <a:latin typeface="Courier" pitchFamily="2" charset="0"/>
              </a:rPr>
              <a:t>    struct </a:t>
            </a:r>
            <a:r>
              <a:rPr lang="en-US" sz="1400" dirty="0" err="1">
                <a:latin typeface="Courier" pitchFamily="2" charset="0"/>
              </a:rPr>
              <a:t>buffer_head</a:t>
            </a:r>
            <a:r>
              <a:rPr lang="en-US" sz="1400" dirty="0">
                <a:latin typeface="Courier" pitchFamily="2" charset="0"/>
              </a:rPr>
              <a:t> *</a:t>
            </a:r>
            <a:r>
              <a:rPr lang="en-US" sz="1400" dirty="0" err="1">
                <a:latin typeface="Courier" pitchFamily="2" charset="0"/>
              </a:rPr>
              <a:t>bh</a:t>
            </a:r>
            <a:r>
              <a:rPr lang="en-US" sz="1400" dirty="0">
                <a:latin typeface="Courier" pitchFamily="2" charset="0"/>
              </a:rPr>
              <a:t>;</a:t>
            </a:r>
          </a:p>
          <a:p>
            <a:pPr marL="0" indent="0">
              <a:spcBef>
                <a:spcPts val="200"/>
              </a:spcBef>
              <a:buNone/>
            </a:pPr>
            <a:r>
              <a:rPr lang="en-US" sz="1400" dirty="0">
                <a:latin typeface="Courier" pitchFamily="2" charset="0"/>
              </a:rPr>
              <a:t>    struct </a:t>
            </a:r>
            <a:r>
              <a:rPr lang="en-US" sz="1400" dirty="0" err="1">
                <a:latin typeface="Courier" pitchFamily="2" charset="0"/>
              </a:rPr>
              <a:t>inode</a:t>
            </a:r>
            <a:r>
              <a:rPr lang="en-US" sz="1400" dirty="0">
                <a:latin typeface="Courier" pitchFamily="2" charset="0"/>
              </a:rPr>
              <a:t> *</a:t>
            </a:r>
            <a:r>
              <a:rPr lang="en-US" sz="1400" dirty="0" err="1">
                <a:latin typeface="Courier" pitchFamily="2" charset="0"/>
              </a:rPr>
              <a:t>root_inode</a:t>
            </a:r>
            <a:r>
              <a:rPr lang="en-US" sz="1400" dirty="0">
                <a:latin typeface="Courier" pitchFamily="2" charset="0"/>
              </a:rPr>
              <a:t>;</a:t>
            </a:r>
          </a:p>
          <a:p>
            <a:pPr marL="0" indent="0">
              <a:spcBef>
                <a:spcPts val="200"/>
              </a:spcBef>
              <a:buNone/>
            </a:pPr>
            <a:r>
              <a:rPr lang="en-US" sz="1400" dirty="0">
                <a:latin typeface="Courier" pitchFamily="2" charset="0"/>
              </a:rPr>
              <a:t>    struct </a:t>
            </a:r>
            <a:r>
              <a:rPr lang="en-US" sz="1400" dirty="0" err="1">
                <a:latin typeface="Courier" pitchFamily="2" charset="0"/>
              </a:rPr>
              <a:t>dm_inode</a:t>
            </a:r>
            <a:r>
              <a:rPr lang="en-US" sz="1400" dirty="0">
                <a:latin typeface="Courier" pitchFamily="2" charset="0"/>
              </a:rPr>
              <a:t> *</a:t>
            </a:r>
            <a:r>
              <a:rPr lang="en-US" sz="1400" dirty="0" err="1">
                <a:latin typeface="Courier" pitchFamily="2" charset="0"/>
              </a:rPr>
              <a:t>root_dminode</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dirty="0" err="1">
                <a:latin typeface="Courier" pitchFamily="2" charset="0"/>
              </a:rPr>
              <a:t>bh</a:t>
            </a:r>
            <a:r>
              <a:rPr lang="en-US" sz="1400" dirty="0">
                <a:latin typeface="Courier" pitchFamily="2" charset="0"/>
              </a:rPr>
              <a:t> = </a:t>
            </a:r>
            <a:r>
              <a:rPr lang="en-US" sz="1400" dirty="0" err="1">
                <a:latin typeface="Courier" pitchFamily="2" charset="0"/>
              </a:rPr>
              <a:t>sb_bread</a:t>
            </a:r>
            <a:r>
              <a:rPr lang="en-US" sz="1400" dirty="0">
                <a:latin typeface="Courier" pitchFamily="2" charset="0"/>
              </a:rPr>
              <a:t>(</a:t>
            </a:r>
            <a:r>
              <a:rPr lang="en-US" sz="1400" dirty="0" err="1">
                <a:latin typeface="Courier" pitchFamily="2" charset="0"/>
              </a:rPr>
              <a:t>sb</a:t>
            </a:r>
            <a:r>
              <a:rPr lang="en-US" sz="1400" dirty="0">
                <a:latin typeface="Courier" pitchFamily="2" charset="0"/>
              </a:rPr>
              <a:t>, DM_SUPER_OFFSET); </a:t>
            </a:r>
          </a:p>
          <a:p>
            <a:pPr marL="0" indent="0">
              <a:spcBef>
                <a:spcPts val="200"/>
              </a:spcBef>
              <a:buNone/>
            </a:pPr>
            <a:r>
              <a:rPr lang="en-US" sz="1400" dirty="0">
                <a:latin typeface="Courier" pitchFamily="2" charset="0"/>
              </a:rPr>
              <a:t>    </a:t>
            </a:r>
            <a:r>
              <a:rPr lang="en-US" sz="1400" dirty="0" err="1">
                <a:latin typeface="Courier" pitchFamily="2" charset="0"/>
              </a:rPr>
              <a:t>d_sb</a:t>
            </a:r>
            <a:r>
              <a:rPr lang="en-US" sz="1400" dirty="0">
                <a:latin typeface="Courier" pitchFamily="2" charset="0"/>
              </a:rPr>
              <a:t> = (struct </a:t>
            </a:r>
            <a:r>
              <a:rPr lang="en-US" sz="1400" dirty="0" err="1">
                <a:latin typeface="Courier" pitchFamily="2" charset="0"/>
              </a:rPr>
              <a:t>dm_superblock</a:t>
            </a:r>
            <a:r>
              <a:rPr lang="en-US" sz="1400" dirty="0">
                <a:latin typeface="Courier" pitchFamily="2" charset="0"/>
              </a:rPr>
              <a:t> *)</a:t>
            </a:r>
            <a:r>
              <a:rPr lang="en-US" sz="1400" dirty="0" err="1">
                <a:latin typeface="Courier" pitchFamily="2" charset="0"/>
              </a:rPr>
              <a:t>bh</a:t>
            </a:r>
            <a:r>
              <a:rPr lang="en-US" sz="1400" dirty="0">
                <a:latin typeface="Courier" pitchFamily="2" charset="0"/>
              </a:rPr>
              <a:t>-&gt;</a:t>
            </a:r>
            <a:r>
              <a:rPr lang="en-US" sz="1400" dirty="0" err="1">
                <a:latin typeface="Courier" pitchFamily="2" charset="0"/>
              </a:rPr>
              <a:t>b_data</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dirty="0" err="1">
                <a:latin typeface="Courier" pitchFamily="2" charset="0"/>
              </a:rPr>
              <a:t>bh</a:t>
            </a:r>
            <a:r>
              <a:rPr lang="en-US" sz="1400" dirty="0">
                <a:latin typeface="Courier" pitchFamily="2" charset="0"/>
              </a:rPr>
              <a:t> = </a:t>
            </a:r>
            <a:r>
              <a:rPr lang="en-US" sz="1400" dirty="0" err="1">
                <a:latin typeface="Courier" pitchFamily="2" charset="0"/>
              </a:rPr>
              <a:t>sb_bread</a:t>
            </a:r>
            <a:r>
              <a:rPr lang="en-US" sz="1400" dirty="0">
                <a:latin typeface="Courier" pitchFamily="2" charset="0"/>
              </a:rPr>
              <a:t>(</a:t>
            </a:r>
            <a:r>
              <a:rPr lang="en-US" sz="1400" dirty="0" err="1">
                <a:latin typeface="Courier" pitchFamily="2" charset="0"/>
              </a:rPr>
              <a:t>sb</a:t>
            </a:r>
            <a:r>
              <a:rPr lang="en-US" sz="1400" dirty="0">
                <a:latin typeface="Courier" pitchFamily="2" charset="0"/>
              </a:rPr>
              <a:t>, DM_ROOT_INODE_OFFSET);</a:t>
            </a:r>
          </a:p>
          <a:p>
            <a:pPr marL="0" indent="0">
              <a:spcBef>
                <a:spcPts val="200"/>
              </a:spcBef>
              <a:buNone/>
            </a:pPr>
            <a:r>
              <a:rPr lang="en-US" sz="1400" dirty="0">
                <a:latin typeface="Courier" pitchFamily="2" charset="0"/>
              </a:rPr>
              <a:t>    </a:t>
            </a:r>
            <a:r>
              <a:rPr lang="en-US" sz="1400" dirty="0" err="1">
                <a:latin typeface="Courier" pitchFamily="2" charset="0"/>
              </a:rPr>
              <a:t>root_dminode</a:t>
            </a:r>
            <a:r>
              <a:rPr lang="en-US" sz="1400" dirty="0">
                <a:latin typeface="Courier" pitchFamily="2" charset="0"/>
              </a:rPr>
              <a:t> = (struct </a:t>
            </a:r>
            <a:r>
              <a:rPr lang="en-US" sz="1400" dirty="0" err="1">
                <a:latin typeface="Courier" pitchFamily="2" charset="0"/>
              </a:rPr>
              <a:t>dm_inode</a:t>
            </a:r>
            <a:r>
              <a:rPr lang="en-US" sz="1400" dirty="0">
                <a:latin typeface="Courier" pitchFamily="2" charset="0"/>
              </a:rPr>
              <a:t> *)</a:t>
            </a:r>
            <a:r>
              <a:rPr lang="en-US" sz="1400" dirty="0" err="1">
                <a:latin typeface="Courier" pitchFamily="2" charset="0"/>
              </a:rPr>
              <a:t>bh</a:t>
            </a:r>
            <a:r>
              <a:rPr lang="en-US" sz="1400" dirty="0">
                <a:latin typeface="Courier" pitchFamily="2" charset="0"/>
              </a:rPr>
              <a:t>-&gt;</a:t>
            </a:r>
            <a:r>
              <a:rPr lang="en-US" sz="1400" dirty="0" err="1">
                <a:latin typeface="Courier" pitchFamily="2" charset="0"/>
              </a:rPr>
              <a:t>b_data</a:t>
            </a:r>
            <a:r>
              <a:rPr lang="en-US" sz="1400" dirty="0">
                <a:latin typeface="Courier" pitchFamily="2" charset="0"/>
              </a:rPr>
              <a:t>;</a:t>
            </a:r>
          </a:p>
          <a:p>
            <a:pPr marL="0" indent="0">
              <a:spcBef>
                <a:spcPts val="200"/>
              </a:spcBef>
              <a:buNone/>
            </a:pPr>
            <a:r>
              <a:rPr lang="en-US" sz="1400" dirty="0">
                <a:latin typeface="Courier" pitchFamily="2" charset="0"/>
              </a:rPr>
              <a:t>    </a:t>
            </a:r>
            <a:r>
              <a:rPr lang="en-US" sz="1400" dirty="0" err="1">
                <a:latin typeface="Courier" pitchFamily="2" charset="0"/>
              </a:rPr>
              <a:t>root_inode</a:t>
            </a:r>
            <a:r>
              <a:rPr lang="en-US" sz="1400" dirty="0">
                <a:latin typeface="Courier" pitchFamily="2" charset="0"/>
              </a:rPr>
              <a:t> = </a:t>
            </a:r>
            <a:r>
              <a:rPr lang="en-US" sz="1400" dirty="0" err="1">
                <a:latin typeface="Courier" pitchFamily="2" charset="0"/>
              </a:rPr>
              <a:t>new_inode</a:t>
            </a:r>
            <a:r>
              <a:rPr lang="en-US" sz="1400" dirty="0">
                <a:latin typeface="Courier" pitchFamily="2" charset="0"/>
              </a:rPr>
              <a:t>(</a:t>
            </a:r>
            <a:r>
              <a:rPr lang="en-US" sz="1400" dirty="0" err="1">
                <a:latin typeface="Courier" pitchFamily="2" charset="0"/>
              </a:rPr>
              <a:t>sb</a:t>
            </a:r>
            <a:r>
              <a:rPr lang="en-US" sz="1400" dirty="0">
                <a:latin typeface="Courier" pitchFamily="2" charset="0"/>
              </a:rPr>
              <a:t>);</a:t>
            </a:r>
          </a:p>
          <a:p>
            <a:pPr marL="0" indent="0">
              <a:spcBef>
                <a:spcPts val="200"/>
              </a:spcBef>
              <a:buNone/>
            </a:pPr>
            <a:r>
              <a:rPr lang="en-US" sz="1600" dirty="0">
                <a:latin typeface="Courier" pitchFamily="2" charset="0"/>
              </a:rPr>
              <a:t>...  </a:t>
            </a:r>
          </a:p>
        </p:txBody>
      </p:sp>
    </p:spTree>
    <p:extLst>
      <p:ext uri="{BB962C8B-B14F-4D97-AF65-F5344CB8AC3E}">
        <p14:creationId xmlns:p14="http://schemas.microsoft.com/office/powerpoint/2010/main" val="381811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70F8-5931-EA43-8944-5481E3156AA9}"/>
              </a:ext>
            </a:extLst>
          </p:cNvPr>
          <p:cNvSpPr>
            <a:spLocks noGrp="1"/>
          </p:cNvSpPr>
          <p:nvPr>
            <p:ph type="title"/>
          </p:nvPr>
        </p:nvSpPr>
        <p:spPr>
          <a:xfrm>
            <a:off x="723900" y="685800"/>
            <a:ext cx="3855720" cy="1798320"/>
          </a:xfrm>
        </p:spPr>
        <p:txBody>
          <a:bodyPr/>
          <a:lstStyle/>
          <a:p>
            <a:r>
              <a:rPr lang="en-US" dirty="0">
                <a:latin typeface="Courier" pitchFamily="2" charset="0"/>
              </a:rPr>
              <a:t>Fragments:</a:t>
            </a:r>
            <a:br>
              <a:rPr lang="en-US" dirty="0">
                <a:latin typeface="Courier" pitchFamily="2" charset="0"/>
              </a:rPr>
            </a:br>
            <a:r>
              <a:rPr lang="en-US" b="1" dirty="0">
                <a:latin typeface="Courier" pitchFamily="2" charset="0"/>
              </a:rPr>
              <a:t>lookup</a:t>
            </a:r>
            <a:br>
              <a:rPr lang="en-US" dirty="0">
                <a:latin typeface="Courier" pitchFamily="2" charset="0"/>
              </a:rPr>
            </a:br>
            <a:r>
              <a:rPr lang="en-US" sz="2400" dirty="0">
                <a:latin typeface="Courier" pitchFamily="2" charset="0"/>
              </a:rPr>
              <a:t>“</a:t>
            </a:r>
            <a:r>
              <a:rPr lang="en-US" sz="2400" i="1" dirty="0">
                <a:latin typeface="Courier" pitchFamily="2" charset="0"/>
              </a:rPr>
              <a:t>implement ls”</a:t>
            </a:r>
          </a:p>
        </p:txBody>
      </p:sp>
      <p:sp>
        <p:nvSpPr>
          <p:cNvPr id="5" name="Content Placeholder 2">
            <a:extLst>
              <a:ext uri="{FF2B5EF4-FFF2-40B4-BE49-F238E27FC236}">
                <a16:creationId xmlns:a16="http://schemas.microsoft.com/office/drawing/2014/main" id="{1ABCF635-BD68-A241-876F-BADA3D81CE63}"/>
              </a:ext>
            </a:extLst>
          </p:cNvPr>
          <p:cNvSpPr txBox="1">
            <a:spLocks/>
          </p:cNvSpPr>
          <p:nvPr/>
        </p:nvSpPr>
        <p:spPr>
          <a:xfrm>
            <a:off x="427867" y="2484120"/>
            <a:ext cx="4447786" cy="3550920"/>
          </a:xfrm>
          <a:prstGeom prst="rect">
            <a:avLst/>
          </a:prstGeom>
          <a:solidFill>
            <a:schemeClr val="bg1"/>
          </a:solidFill>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0" indent="0">
              <a:spcBef>
                <a:spcPts val="200"/>
              </a:spcBef>
              <a:buFont typeface="Franklin Gothic Book" panose="020B0503020102020204" pitchFamily="34" charset="0"/>
              <a:buNone/>
            </a:pPr>
            <a:r>
              <a:rPr lang="en-US" sz="1600" kern="0" dirty="0">
                <a:latin typeface="Courier" pitchFamily="2" charset="0"/>
              </a:rPr>
              <a:t>// file ops</a:t>
            </a:r>
          </a:p>
          <a:p>
            <a:pPr marL="0" indent="0">
              <a:spcBef>
                <a:spcPts val="200"/>
              </a:spcBef>
              <a:buNone/>
            </a:pPr>
            <a:r>
              <a:rPr lang="en-US" sz="1400" kern="0" dirty="0" err="1">
                <a:latin typeface="Courier" pitchFamily="2" charset="0"/>
              </a:rPr>
              <a:t>const</a:t>
            </a:r>
            <a:r>
              <a:rPr lang="en-US" sz="1400" kern="0" dirty="0">
                <a:latin typeface="Courier" pitchFamily="2" charset="0"/>
              </a:rPr>
              <a:t> struct </a:t>
            </a:r>
            <a:r>
              <a:rPr lang="en-US" sz="1400" b="1" kern="0" dirty="0" err="1">
                <a:latin typeface="Courier" pitchFamily="2" charset="0"/>
              </a:rPr>
              <a:t>file_operations</a:t>
            </a:r>
            <a:r>
              <a:rPr lang="en-US" sz="1400" b="1" kern="0" dirty="0">
                <a:latin typeface="Courier" pitchFamily="2" charset="0"/>
              </a:rPr>
              <a:t> </a:t>
            </a:r>
            <a:r>
              <a:rPr lang="en-US" sz="1400" kern="0" dirty="0" err="1">
                <a:latin typeface="Courier" pitchFamily="2" charset="0"/>
              </a:rPr>
              <a:t>dummy_dir_ops</a:t>
            </a:r>
            <a:r>
              <a:rPr lang="en-US" sz="1400" kern="0" dirty="0">
                <a:latin typeface="Courier" pitchFamily="2" charset="0"/>
              </a:rPr>
              <a:t> = {</a:t>
            </a:r>
          </a:p>
          <a:p>
            <a:pPr marL="0" indent="0">
              <a:spcBef>
                <a:spcPts val="200"/>
              </a:spcBef>
              <a:buNone/>
            </a:pPr>
            <a:r>
              <a:rPr lang="en-US" sz="1400" kern="0" dirty="0">
                <a:latin typeface="Courier" pitchFamily="2" charset="0"/>
              </a:rPr>
              <a:t>    .</a:t>
            </a:r>
            <a:r>
              <a:rPr lang="en-US" sz="1400" b="1" kern="0" dirty="0" err="1">
                <a:latin typeface="Courier" pitchFamily="2" charset="0"/>
              </a:rPr>
              <a:t>iterate_shared</a:t>
            </a:r>
            <a:r>
              <a:rPr lang="en-US" sz="1400" b="1" kern="0" dirty="0">
                <a:latin typeface="Courier" pitchFamily="2" charset="0"/>
              </a:rPr>
              <a:t> </a:t>
            </a:r>
            <a:r>
              <a:rPr lang="en-US" sz="1400" kern="0" dirty="0">
                <a:latin typeface="Courier" pitchFamily="2" charset="0"/>
              </a:rPr>
              <a:t>= </a:t>
            </a:r>
            <a:r>
              <a:rPr lang="en-US" sz="1400" kern="0" dirty="0" err="1">
                <a:latin typeface="Courier" pitchFamily="2" charset="0"/>
              </a:rPr>
              <a:t>dummy_readdir</a:t>
            </a:r>
            <a:r>
              <a:rPr lang="en-US" sz="1400" kern="0" dirty="0">
                <a:latin typeface="Courier" pitchFamily="2" charset="0"/>
              </a:rPr>
              <a:t>,</a:t>
            </a:r>
          </a:p>
          <a:p>
            <a:pPr marL="0" indent="0">
              <a:spcBef>
                <a:spcPts val="200"/>
              </a:spcBef>
              <a:buNone/>
            </a:pPr>
            <a:r>
              <a:rPr lang="en-US" sz="1400" kern="0" dirty="0">
                <a:latin typeface="Courier" pitchFamily="2" charset="0"/>
              </a:rPr>
              <a:t>};</a:t>
            </a:r>
          </a:p>
          <a:p>
            <a:pPr marL="0" indent="0">
              <a:spcBef>
                <a:spcPts val="200"/>
              </a:spcBef>
              <a:buNone/>
            </a:pPr>
            <a:r>
              <a:rPr lang="en-US" sz="1400" kern="0" dirty="0" err="1">
                <a:latin typeface="Courier" pitchFamily="2" charset="0"/>
              </a:rPr>
              <a:t>const</a:t>
            </a:r>
            <a:r>
              <a:rPr lang="en-US" sz="1400" kern="0" dirty="0">
                <a:latin typeface="Courier" pitchFamily="2" charset="0"/>
              </a:rPr>
              <a:t> struct </a:t>
            </a:r>
            <a:r>
              <a:rPr lang="en-US" sz="1400" b="1" kern="0" dirty="0" err="1">
                <a:latin typeface="Courier" pitchFamily="2" charset="0"/>
              </a:rPr>
              <a:t>file_operations</a:t>
            </a:r>
            <a:r>
              <a:rPr lang="en-US" sz="1400" b="1" kern="0" dirty="0">
                <a:latin typeface="Courier" pitchFamily="2" charset="0"/>
              </a:rPr>
              <a:t> </a:t>
            </a:r>
            <a:r>
              <a:rPr lang="en-US" sz="1400" kern="0" dirty="0" err="1">
                <a:latin typeface="Courier" pitchFamily="2" charset="0"/>
              </a:rPr>
              <a:t>dummy_file_ops</a:t>
            </a:r>
            <a:r>
              <a:rPr lang="en-US" sz="1400" kern="0" dirty="0">
                <a:latin typeface="Courier" pitchFamily="2" charset="0"/>
              </a:rPr>
              <a:t> = { </a:t>
            </a:r>
          </a:p>
          <a:p>
            <a:pPr marL="0" indent="0">
              <a:spcBef>
                <a:spcPts val="200"/>
              </a:spcBef>
              <a:buNone/>
            </a:pPr>
            <a:r>
              <a:rPr lang="en-US" sz="1400" kern="0" dirty="0">
                <a:latin typeface="Courier" pitchFamily="2" charset="0"/>
              </a:rPr>
              <a:t>    .</a:t>
            </a:r>
            <a:r>
              <a:rPr lang="en-US" sz="1400" b="1" kern="0" dirty="0" err="1">
                <a:latin typeface="Courier" pitchFamily="2" charset="0"/>
              </a:rPr>
              <a:t>read_iter</a:t>
            </a:r>
            <a:r>
              <a:rPr lang="en-US" sz="1400" b="1" kern="0" dirty="0">
                <a:latin typeface="Courier" pitchFamily="2" charset="0"/>
              </a:rPr>
              <a:t> </a:t>
            </a:r>
            <a:r>
              <a:rPr lang="en-US" sz="1400" kern="0" dirty="0">
                <a:latin typeface="Courier" pitchFamily="2" charset="0"/>
              </a:rPr>
              <a:t>= </a:t>
            </a:r>
            <a:r>
              <a:rPr lang="en-US" sz="1400" kern="0" dirty="0" err="1">
                <a:latin typeface="Courier" pitchFamily="2" charset="0"/>
              </a:rPr>
              <a:t>dummy_read</a:t>
            </a:r>
            <a:r>
              <a:rPr lang="en-US" sz="1400" kern="0" dirty="0">
                <a:latin typeface="Courier" pitchFamily="2" charset="0"/>
              </a:rPr>
              <a:t>,</a:t>
            </a:r>
          </a:p>
          <a:p>
            <a:pPr marL="0" indent="0">
              <a:spcBef>
                <a:spcPts val="200"/>
              </a:spcBef>
              <a:buNone/>
            </a:pPr>
            <a:r>
              <a:rPr lang="en-US" sz="1400" kern="0" dirty="0">
                <a:latin typeface="Courier" pitchFamily="2" charset="0"/>
              </a:rPr>
              <a:t>    .</a:t>
            </a:r>
            <a:r>
              <a:rPr lang="en-US" sz="1400" b="1" kern="0" dirty="0" err="1">
                <a:latin typeface="Courier" pitchFamily="2" charset="0"/>
              </a:rPr>
              <a:t>write_iter</a:t>
            </a:r>
            <a:r>
              <a:rPr lang="en-US" sz="1400" b="1" kern="0" dirty="0">
                <a:latin typeface="Courier" pitchFamily="2" charset="0"/>
              </a:rPr>
              <a:t> </a:t>
            </a:r>
            <a:r>
              <a:rPr lang="en-US" sz="1400" kern="0" dirty="0">
                <a:latin typeface="Courier" pitchFamily="2" charset="0"/>
              </a:rPr>
              <a:t>= </a:t>
            </a:r>
            <a:r>
              <a:rPr lang="en-US" sz="1400" kern="0" dirty="0" err="1">
                <a:latin typeface="Courier" pitchFamily="2" charset="0"/>
              </a:rPr>
              <a:t>dummy_write</a:t>
            </a:r>
            <a:r>
              <a:rPr lang="en-US" sz="1400" kern="0" dirty="0">
                <a:latin typeface="Courier" pitchFamily="2" charset="0"/>
              </a:rPr>
              <a:t>,</a:t>
            </a:r>
          </a:p>
          <a:p>
            <a:pPr marL="0" indent="0">
              <a:spcBef>
                <a:spcPts val="200"/>
              </a:spcBef>
              <a:buNone/>
            </a:pPr>
            <a:r>
              <a:rPr lang="en-US" sz="1400" kern="0" dirty="0">
                <a:latin typeface="Courier" pitchFamily="2" charset="0"/>
              </a:rPr>
              <a:t>}</a:t>
            </a:r>
          </a:p>
          <a:p>
            <a:pPr marL="0" indent="0">
              <a:spcBef>
                <a:spcPts val="200"/>
              </a:spcBef>
              <a:buNone/>
            </a:pPr>
            <a:endParaRPr lang="en-US" sz="1400" kern="0" dirty="0">
              <a:latin typeface="Courier" pitchFamily="2" charset="0"/>
            </a:endParaRPr>
          </a:p>
          <a:p>
            <a:pPr marL="0" indent="0">
              <a:spcBef>
                <a:spcPts val="200"/>
              </a:spcBef>
              <a:buNone/>
            </a:pPr>
            <a:r>
              <a:rPr lang="en-US" sz="1400" kern="0" dirty="0">
                <a:latin typeface="Courier" pitchFamily="2" charset="0"/>
              </a:rPr>
              <a:t>// Ops filled during the </a:t>
            </a:r>
            <a:r>
              <a:rPr lang="en-US" sz="1400" kern="0" dirty="0" err="1">
                <a:latin typeface="Courier" pitchFamily="2" charset="0"/>
              </a:rPr>
              <a:t>iget</a:t>
            </a:r>
            <a:r>
              <a:rPr lang="en-US" sz="1400" kern="0" dirty="0">
                <a:latin typeface="Courier" pitchFamily="2" charset="0"/>
              </a:rPr>
              <a:t>(</a:t>
            </a:r>
            <a:r>
              <a:rPr lang="en-US" sz="1400" kern="0" dirty="0" err="1">
                <a:latin typeface="Courier" pitchFamily="2" charset="0"/>
              </a:rPr>
              <a:t>inode_nr</a:t>
            </a:r>
            <a:r>
              <a:rPr lang="en-US" sz="1400" kern="0" dirty="0">
                <a:latin typeface="Courier" pitchFamily="2" charset="0"/>
              </a:rPr>
              <a:t>)</a:t>
            </a:r>
          </a:p>
          <a:p>
            <a:pPr marL="0" indent="0">
              <a:spcBef>
                <a:spcPts val="200"/>
              </a:spcBef>
              <a:buNone/>
            </a:pPr>
            <a:r>
              <a:rPr lang="en-US" sz="1400" kern="0" dirty="0">
                <a:latin typeface="Courier" pitchFamily="2" charset="0"/>
              </a:rPr>
              <a:t>// ls from user space will call </a:t>
            </a:r>
            <a:r>
              <a:rPr lang="en-US" sz="1400" kern="0" dirty="0" err="1">
                <a:latin typeface="Courier" pitchFamily="2" charset="0"/>
              </a:rPr>
              <a:t>readdir</a:t>
            </a:r>
            <a:endParaRPr lang="en-US" sz="1400" kern="0" dirty="0">
              <a:latin typeface="Courier" pitchFamily="2" charset="0"/>
            </a:endParaRPr>
          </a:p>
          <a:p>
            <a:pPr marL="0" indent="0">
              <a:spcBef>
                <a:spcPts val="200"/>
              </a:spcBef>
              <a:buNone/>
            </a:pPr>
            <a:r>
              <a:rPr lang="en-US" sz="1400" kern="0" dirty="0">
                <a:latin typeface="Courier" pitchFamily="2" charset="0"/>
              </a:rPr>
              <a:t>// for </a:t>
            </a:r>
            <a:r>
              <a:rPr lang="en-US" sz="1400" kern="0" dirty="0" err="1">
                <a:latin typeface="Courier" pitchFamily="2" charset="0"/>
              </a:rPr>
              <a:t>inode</a:t>
            </a:r>
            <a:endParaRPr lang="en-US" sz="1400" kern="0" dirty="0">
              <a:latin typeface="Courier" pitchFamily="2" charset="0"/>
            </a:endParaRPr>
          </a:p>
        </p:txBody>
      </p:sp>
      <p:sp>
        <p:nvSpPr>
          <p:cNvPr id="8" name="Content Placeholder 3">
            <a:extLst>
              <a:ext uri="{FF2B5EF4-FFF2-40B4-BE49-F238E27FC236}">
                <a16:creationId xmlns:a16="http://schemas.microsoft.com/office/drawing/2014/main" id="{EBEABDD7-56DC-A440-94D2-6853EB5F40FB}"/>
              </a:ext>
            </a:extLst>
          </p:cNvPr>
          <p:cNvSpPr txBox="1">
            <a:spLocks/>
          </p:cNvSpPr>
          <p:nvPr/>
        </p:nvSpPr>
        <p:spPr>
          <a:xfrm>
            <a:off x="6207760" y="223520"/>
            <a:ext cx="5628639" cy="6339839"/>
          </a:xfrm>
          <a:prstGeom prst="rect">
            <a:avLst/>
          </a:prstGeom>
          <a:solidFill>
            <a:schemeClr val="bg1"/>
          </a:solidFill>
        </p:spPr>
        <p:txBody>
          <a:bodyPr>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spcBef>
                <a:spcPts val="200"/>
              </a:spcBef>
              <a:buNone/>
            </a:pPr>
            <a:r>
              <a:rPr lang="en-US" sz="1400" dirty="0" err="1">
                <a:latin typeface="Courier" pitchFamily="2" charset="0"/>
              </a:rPr>
              <a:t>int</a:t>
            </a:r>
            <a:r>
              <a:rPr lang="en-US" sz="1400" dirty="0">
                <a:latin typeface="Courier" pitchFamily="2" charset="0"/>
              </a:rPr>
              <a:t> </a:t>
            </a:r>
            <a:r>
              <a:rPr lang="en-US" sz="1400" dirty="0" err="1">
                <a:latin typeface="Courier" pitchFamily="2" charset="0"/>
              </a:rPr>
              <a:t>dummy_readdir</a:t>
            </a:r>
            <a:r>
              <a:rPr lang="en-US" sz="1400" dirty="0">
                <a:latin typeface="Courier" pitchFamily="2" charset="0"/>
              </a:rPr>
              <a:t>(struct file *</a:t>
            </a:r>
            <a:r>
              <a:rPr lang="en-US" sz="1400" dirty="0" err="1">
                <a:latin typeface="Courier" pitchFamily="2" charset="0"/>
              </a:rPr>
              <a:t>filp</a:t>
            </a:r>
            <a:r>
              <a:rPr lang="en-US" sz="1400" dirty="0">
                <a:latin typeface="Courier" pitchFamily="2" charset="0"/>
              </a:rPr>
              <a:t>, struct </a:t>
            </a:r>
            <a:r>
              <a:rPr lang="en-US" sz="1400" dirty="0" err="1">
                <a:latin typeface="Courier" pitchFamily="2" charset="0"/>
              </a:rPr>
              <a:t>dir_context</a:t>
            </a:r>
            <a:r>
              <a:rPr lang="en-US" sz="1400" dirty="0">
                <a:latin typeface="Courier" pitchFamily="2" charset="0"/>
              </a:rPr>
              <a:t> *</a:t>
            </a:r>
            <a:r>
              <a:rPr lang="en-US" sz="1400" dirty="0" err="1">
                <a:latin typeface="Courier" pitchFamily="2" charset="0"/>
              </a:rPr>
              <a:t>ctx</a:t>
            </a:r>
            <a:r>
              <a:rPr lang="en-US" sz="1400" dirty="0">
                <a:latin typeface="Courier" pitchFamily="2" charset="0"/>
              </a:rPr>
              <a:t>) </a:t>
            </a:r>
          </a:p>
          <a:p>
            <a:pPr marL="0" indent="0">
              <a:spcBef>
                <a:spcPts val="200"/>
              </a:spcBef>
              <a:buNone/>
            </a:pPr>
            <a:r>
              <a:rPr lang="en-US" sz="1400" dirty="0">
                <a:latin typeface="Courier" pitchFamily="2" charset="0"/>
              </a:rPr>
              <a:t>... // get from </a:t>
            </a:r>
            <a:r>
              <a:rPr lang="en-US" sz="1400" dirty="0" err="1">
                <a:latin typeface="Courier" pitchFamily="2" charset="0"/>
              </a:rPr>
              <a:t>filp</a:t>
            </a:r>
            <a:r>
              <a:rPr lang="en-US" sz="1400" dirty="0">
                <a:latin typeface="Courier" pitchFamily="2" charset="0"/>
              </a:rPr>
              <a:t> underlaying </a:t>
            </a:r>
            <a:r>
              <a:rPr lang="en-US" sz="1400" dirty="0" err="1">
                <a:latin typeface="Courier" pitchFamily="2" charset="0"/>
              </a:rPr>
              <a:t>inode</a:t>
            </a:r>
            <a:endParaRPr lang="en-US" sz="1400" dirty="0">
              <a:latin typeface="Courier" pitchFamily="2" charset="0"/>
            </a:endParaRPr>
          </a:p>
          <a:p>
            <a:pPr marL="0" indent="0">
              <a:spcBef>
                <a:spcPts val="200"/>
              </a:spcBef>
              <a:buNone/>
            </a:pPr>
            <a:r>
              <a:rPr lang="en-US" sz="1400" i="1" dirty="0">
                <a:solidFill>
                  <a:schemeClr val="tx1">
                    <a:lumMod val="50000"/>
                    <a:lumOff val="50000"/>
                  </a:schemeClr>
                </a:solidFill>
                <a:latin typeface="Courier" pitchFamily="2" charset="0"/>
              </a:rPr>
              <a:t>/* For each extends from file */</a:t>
            </a:r>
          </a:p>
          <a:p>
            <a:pPr marL="0" indent="0">
              <a:spcBef>
                <a:spcPts val="200"/>
              </a:spcBef>
              <a:buNone/>
            </a:pPr>
            <a:r>
              <a:rPr lang="en-US" sz="1400" dirty="0">
                <a:latin typeface="Courier" pitchFamily="2" charset="0"/>
              </a:rPr>
              <a:t>for (</a:t>
            </a:r>
            <a:r>
              <a:rPr lang="en-US" sz="1400" dirty="0" err="1">
                <a:latin typeface="Courier" pitchFamily="2" charset="0"/>
              </a:rPr>
              <a:t>i</a:t>
            </a:r>
            <a:r>
              <a:rPr lang="en-US" sz="1400" dirty="0">
                <a:latin typeface="Courier" pitchFamily="2" charset="0"/>
              </a:rPr>
              <a:t> = 0; </a:t>
            </a:r>
            <a:r>
              <a:rPr lang="en-US" sz="1400" dirty="0" err="1">
                <a:latin typeface="Courier" pitchFamily="2" charset="0"/>
              </a:rPr>
              <a:t>i</a:t>
            </a:r>
            <a:r>
              <a:rPr lang="en-US" sz="1400" dirty="0">
                <a:latin typeface="Courier" pitchFamily="2" charset="0"/>
              </a:rPr>
              <a:t> &lt; </a:t>
            </a:r>
            <a:r>
              <a:rPr lang="en-US" sz="1400" dirty="0">
                <a:solidFill>
                  <a:schemeClr val="accent6">
                    <a:lumMod val="50000"/>
                  </a:schemeClr>
                </a:solidFill>
                <a:latin typeface="Courier" pitchFamily="2" charset="0"/>
              </a:rPr>
              <a:t>DM_INODE_TSIZE</a:t>
            </a:r>
            <a:r>
              <a:rPr lang="en-US" sz="1400" dirty="0">
                <a:latin typeface="Courier" pitchFamily="2" charset="0"/>
              </a:rPr>
              <a:t>; ++</a:t>
            </a:r>
            <a:r>
              <a:rPr lang="en-US" sz="1400" dirty="0" err="1">
                <a:latin typeface="Courier" pitchFamily="2" charset="0"/>
              </a:rPr>
              <a:t>i</a:t>
            </a:r>
            <a:r>
              <a:rPr lang="en-US" sz="1400" dirty="0">
                <a:latin typeface="Courier" pitchFamily="2" charset="0"/>
              </a:rPr>
              <a:t>) {</a:t>
            </a:r>
          </a:p>
          <a:p>
            <a:pPr marL="0" indent="0">
              <a:spcBef>
                <a:spcPts val="200"/>
              </a:spcBef>
              <a:buNone/>
            </a:pPr>
            <a:r>
              <a:rPr lang="en-US" sz="1400" dirty="0">
                <a:latin typeface="Courier" pitchFamily="2" charset="0"/>
              </a:rPr>
              <a:t>    u32 </a:t>
            </a:r>
            <a:r>
              <a:rPr lang="en-US" sz="1400" dirty="0" err="1">
                <a:latin typeface="Courier" pitchFamily="2" charset="0"/>
              </a:rPr>
              <a:t>blk</a:t>
            </a:r>
            <a:r>
              <a:rPr lang="en-US" sz="1400" dirty="0">
                <a:latin typeface="Courier" pitchFamily="2" charset="0"/>
              </a:rPr>
              <a:t> = di-&gt;</a:t>
            </a:r>
            <a:r>
              <a:rPr lang="en-US" sz="1400" dirty="0" err="1">
                <a:latin typeface="Courier" pitchFamily="2" charset="0"/>
              </a:rPr>
              <a:t>i_addrb</a:t>
            </a:r>
            <a:r>
              <a:rPr lang="en-US" sz="1400" dirty="0">
                <a:latin typeface="Courier" pitchFamily="2" charset="0"/>
              </a:rPr>
              <a:t>[</a:t>
            </a:r>
            <a:r>
              <a:rPr lang="en-US" sz="1400" dirty="0" err="1">
                <a:latin typeface="Courier" pitchFamily="2" charset="0"/>
              </a:rPr>
              <a:t>i</a:t>
            </a:r>
            <a:r>
              <a:rPr lang="en-US" sz="1400" dirty="0">
                <a:latin typeface="Courier" pitchFamily="2" charset="0"/>
              </a:rPr>
              <a:t>], e = di-&gt;</a:t>
            </a:r>
            <a:r>
              <a:rPr lang="en-US" sz="1400" dirty="0" err="1">
                <a:latin typeface="Courier" pitchFamily="2" charset="0"/>
              </a:rPr>
              <a:t>i_addre</a:t>
            </a:r>
            <a:r>
              <a:rPr lang="en-US" sz="1400" dirty="0">
                <a:latin typeface="Courier" pitchFamily="2" charset="0"/>
              </a:rPr>
              <a:t>[</a:t>
            </a:r>
            <a:r>
              <a:rPr lang="en-US" sz="1400" dirty="0" err="1">
                <a:latin typeface="Courier" pitchFamily="2" charset="0"/>
              </a:rPr>
              <a:t>i</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while (</a:t>
            </a:r>
            <a:r>
              <a:rPr lang="en-US" sz="1400" dirty="0" err="1">
                <a:latin typeface="Courier" pitchFamily="2" charset="0"/>
              </a:rPr>
              <a:t>blk</a:t>
            </a:r>
            <a:r>
              <a:rPr lang="en-US" sz="1400" dirty="0">
                <a:latin typeface="Courier" pitchFamily="2" charset="0"/>
              </a:rPr>
              <a:t> &lt; e) {</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dirty="0" err="1">
                <a:latin typeface="Courier" pitchFamily="2" charset="0"/>
              </a:rPr>
              <a:t>bh</a:t>
            </a:r>
            <a:r>
              <a:rPr lang="en-US" sz="1400" dirty="0">
                <a:latin typeface="Courier" pitchFamily="2" charset="0"/>
              </a:rPr>
              <a:t> = </a:t>
            </a:r>
            <a:r>
              <a:rPr lang="en-US" sz="1400" b="1" dirty="0" err="1">
                <a:latin typeface="Courier" pitchFamily="2" charset="0"/>
              </a:rPr>
              <a:t>sb_bread</a:t>
            </a:r>
            <a:r>
              <a:rPr lang="en-US" sz="1400" dirty="0">
                <a:latin typeface="Courier" pitchFamily="2" charset="0"/>
              </a:rPr>
              <a:t>(</a:t>
            </a:r>
            <a:r>
              <a:rPr lang="en-US" sz="1400" dirty="0" err="1">
                <a:latin typeface="Courier" pitchFamily="2" charset="0"/>
              </a:rPr>
              <a:t>sb</a:t>
            </a:r>
            <a:r>
              <a:rPr lang="en-US" sz="1400" dirty="0">
                <a:latin typeface="Courier" pitchFamily="2" charset="0"/>
              </a:rPr>
              <a:t>, </a:t>
            </a:r>
            <a:r>
              <a:rPr lang="en-US" sz="1400" dirty="0" err="1">
                <a:latin typeface="Courier" pitchFamily="2" charset="0"/>
              </a:rPr>
              <a:t>blk</a:t>
            </a:r>
            <a:r>
              <a:rPr lang="en-US" sz="1400" dirty="0">
                <a:latin typeface="Courier" pitchFamily="2" charset="0"/>
              </a:rPr>
              <a:t>);</a:t>
            </a:r>
          </a:p>
          <a:p>
            <a:pPr marL="0" indent="0">
              <a:spcBef>
                <a:spcPts val="200"/>
              </a:spcBef>
              <a:buNone/>
            </a:pPr>
            <a:r>
              <a:rPr lang="en-US" sz="1400" dirty="0">
                <a:latin typeface="Courier" pitchFamily="2" charset="0"/>
              </a:rPr>
              <a:t>        </a:t>
            </a:r>
            <a:r>
              <a:rPr lang="en-US" sz="1400" b="1" dirty="0">
                <a:latin typeface="Courier" pitchFamily="2" charset="0"/>
              </a:rPr>
              <a:t>BUG_ON</a:t>
            </a:r>
            <a:r>
              <a:rPr lang="en-US" sz="1400" dirty="0">
                <a:latin typeface="Courier" pitchFamily="2" charset="0"/>
              </a:rPr>
              <a:t>(!</a:t>
            </a:r>
            <a:r>
              <a:rPr lang="en-US" sz="1400" dirty="0" err="1">
                <a:latin typeface="Courier" pitchFamily="2" charset="0"/>
              </a:rPr>
              <a:t>bh</a:t>
            </a:r>
            <a:r>
              <a:rPr lang="en-US" sz="1400" dirty="0">
                <a:latin typeface="Courier" pitchFamily="2" charset="0"/>
              </a:rPr>
              <a:t>);</a:t>
            </a:r>
          </a:p>
          <a:p>
            <a:pPr marL="0" indent="0">
              <a:spcBef>
                <a:spcPts val="200"/>
              </a:spcBef>
              <a:buNone/>
            </a:pPr>
            <a:r>
              <a:rPr lang="en-US" sz="1400" dirty="0">
                <a:latin typeface="Courier" pitchFamily="2" charset="0"/>
              </a:rPr>
              <a:t>        </a:t>
            </a:r>
            <a:r>
              <a:rPr lang="en-US" sz="1400" dirty="0" err="1">
                <a:latin typeface="Courier" pitchFamily="2" charset="0"/>
              </a:rPr>
              <a:t>dir_rec</a:t>
            </a:r>
            <a:r>
              <a:rPr lang="en-US" sz="1400" dirty="0">
                <a:latin typeface="Courier" pitchFamily="2" charset="0"/>
              </a:rPr>
              <a:t> = (struct </a:t>
            </a:r>
            <a:r>
              <a:rPr lang="en-US" sz="1400" b="1" dirty="0" err="1">
                <a:latin typeface="Courier" pitchFamily="2" charset="0"/>
              </a:rPr>
              <a:t>dm_dir_entry</a:t>
            </a:r>
            <a:r>
              <a:rPr lang="en-US" sz="1400" b="1" dirty="0">
                <a:latin typeface="Courier" pitchFamily="2" charset="0"/>
              </a:rPr>
              <a:t> </a:t>
            </a:r>
            <a:r>
              <a:rPr lang="en-US" sz="1400" dirty="0">
                <a:latin typeface="Courier" pitchFamily="2" charset="0"/>
              </a:rPr>
              <a:t>*)(</a:t>
            </a:r>
            <a:r>
              <a:rPr lang="en-US" sz="1400" dirty="0" err="1">
                <a:latin typeface="Courier" pitchFamily="2" charset="0"/>
              </a:rPr>
              <a:t>bh</a:t>
            </a:r>
            <a:r>
              <a:rPr lang="en-US" sz="1400" dirty="0">
                <a:latin typeface="Courier" pitchFamily="2" charset="0"/>
              </a:rPr>
              <a:t>-&gt;</a:t>
            </a:r>
            <a:r>
              <a:rPr lang="en-US" sz="1400" dirty="0" err="1">
                <a:latin typeface="Courier" pitchFamily="2" charset="0"/>
              </a:rPr>
              <a:t>b_data</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for (j = 0; j &lt; </a:t>
            </a:r>
            <a:r>
              <a:rPr lang="en-US" sz="1400" dirty="0" err="1">
                <a:latin typeface="Courier" pitchFamily="2" charset="0"/>
              </a:rPr>
              <a:t>sb</a:t>
            </a:r>
            <a:r>
              <a:rPr lang="en-US" sz="1400" dirty="0">
                <a:latin typeface="Courier" pitchFamily="2" charset="0"/>
              </a:rPr>
              <a:t>-&gt;</a:t>
            </a:r>
            <a:r>
              <a:rPr lang="en-US" sz="1400" dirty="0" err="1">
                <a:latin typeface="Courier" pitchFamily="2" charset="0"/>
              </a:rPr>
              <a:t>s_blocksize</a:t>
            </a:r>
            <a:r>
              <a:rPr lang="en-US" sz="1400" dirty="0">
                <a:latin typeface="Courier" pitchFamily="2" charset="0"/>
              </a:rPr>
              <a:t>; j+=size(*</a:t>
            </a:r>
            <a:r>
              <a:rPr lang="en-US" sz="1400" dirty="0" err="1">
                <a:latin typeface="Courier" pitchFamily="2" charset="0"/>
              </a:rPr>
              <a:t>dir_rec</a:t>
            </a:r>
            <a:r>
              <a:rPr lang="en-US" sz="1400" dirty="0">
                <a:latin typeface="Courier" pitchFamily="2" charset="0"/>
              </a:rPr>
              <a:t>)) {</a:t>
            </a:r>
          </a:p>
          <a:p>
            <a:pPr marL="0" indent="0">
              <a:spcBef>
                <a:spcPts val="200"/>
              </a:spcBef>
              <a:buNone/>
            </a:pPr>
            <a:r>
              <a:rPr lang="en-US" sz="1400" dirty="0">
                <a:latin typeface="Courier" pitchFamily="2" charset="0"/>
              </a:rPr>
              <a:t>            </a:t>
            </a:r>
            <a:r>
              <a:rPr lang="en-US" sz="1400" i="1" dirty="0">
                <a:solidFill>
                  <a:schemeClr val="tx1">
                    <a:lumMod val="50000"/>
                    <a:lumOff val="50000"/>
                  </a:schemeClr>
                </a:solidFill>
                <a:latin typeface="Courier" pitchFamily="2" charset="0"/>
              </a:rPr>
              <a:t>/* skip empty/free </a:t>
            </a:r>
            <a:r>
              <a:rPr lang="en-US" sz="1400" i="1" dirty="0" err="1">
                <a:solidFill>
                  <a:schemeClr val="tx1">
                    <a:lumMod val="50000"/>
                    <a:lumOff val="50000"/>
                  </a:schemeClr>
                </a:solidFill>
                <a:latin typeface="Courier" pitchFamily="2" charset="0"/>
              </a:rPr>
              <a:t>inodes</a:t>
            </a:r>
            <a:r>
              <a:rPr lang="en-US" sz="1400" i="1" dirty="0">
                <a:solidFill>
                  <a:schemeClr val="tx1">
                    <a:lumMod val="50000"/>
                    <a:lumOff val="50000"/>
                  </a:schemeClr>
                </a:solidFill>
                <a:latin typeface="Courier" pitchFamily="2" charset="0"/>
              </a:rPr>
              <a:t> */</a:t>
            </a:r>
          </a:p>
          <a:p>
            <a:pPr marL="0" indent="0">
              <a:spcBef>
                <a:spcPts val="200"/>
              </a:spcBef>
              <a:buNone/>
            </a:pPr>
            <a:r>
              <a:rPr lang="en-US" sz="1400" dirty="0">
                <a:latin typeface="Courier" pitchFamily="2" charset="0"/>
              </a:rPr>
              <a:t>            if (</a:t>
            </a:r>
            <a:r>
              <a:rPr lang="en-US" sz="1400" dirty="0" err="1">
                <a:latin typeface="Courier" pitchFamily="2" charset="0"/>
              </a:rPr>
              <a:t>dir_rec</a:t>
            </a:r>
            <a:r>
              <a:rPr lang="en-US" sz="1400" dirty="0">
                <a:latin typeface="Courier" pitchFamily="2" charset="0"/>
              </a:rPr>
              <a:t>-&gt;</a:t>
            </a:r>
            <a:r>
              <a:rPr lang="en-US" sz="1400" dirty="0" err="1">
                <a:latin typeface="Courier" pitchFamily="2" charset="0"/>
              </a:rPr>
              <a:t>inode_nr</a:t>
            </a:r>
            <a:r>
              <a:rPr lang="en-US" sz="1400" dirty="0">
                <a:latin typeface="Courier" pitchFamily="2" charset="0"/>
              </a:rPr>
              <a:t> == </a:t>
            </a:r>
            <a:r>
              <a:rPr lang="en-US" sz="1400" dirty="0">
                <a:solidFill>
                  <a:schemeClr val="accent6">
                    <a:lumMod val="50000"/>
                  </a:schemeClr>
                </a:solidFill>
                <a:latin typeface="Courier" pitchFamily="2" charset="0"/>
              </a:rPr>
              <a:t>0xdeeddeed</a:t>
            </a:r>
            <a:r>
              <a:rPr lang="en-US" sz="1400" dirty="0">
                <a:latin typeface="Courier" pitchFamily="2" charset="0"/>
              </a:rPr>
              <a:t>)</a:t>
            </a:r>
          </a:p>
          <a:p>
            <a:pPr marL="0" indent="0">
              <a:spcBef>
                <a:spcPts val="200"/>
              </a:spcBef>
              <a:buNone/>
            </a:pPr>
            <a:r>
              <a:rPr lang="en-US" sz="1400" dirty="0">
                <a:latin typeface="Courier" pitchFamily="2" charset="0"/>
              </a:rPr>
              <a:t>                skip;</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b="1" dirty="0" err="1">
                <a:latin typeface="Courier" pitchFamily="2" charset="0"/>
              </a:rPr>
              <a:t>dir_emit</a:t>
            </a:r>
            <a:r>
              <a:rPr lang="en-US" sz="1400" dirty="0">
                <a:latin typeface="Courier" pitchFamily="2" charset="0"/>
              </a:rPr>
              <a:t>(</a:t>
            </a:r>
            <a:r>
              <a:rPr lang="en-US" sz="1400" dirty="0" err="1">
                <a:latin typeface="Courier" pitchFamily="2" charset="0"/>
              </a:rPr>
              <a:t>ctx</a:t>
            </a:r>
            <a:r>
              <a:rPr lang="en-US" sz="1400" dirty="0">
                <a:latin typeface="Courier" pitchFamily="2" charset="0"/>
              </a:rPr>
              <a:t>, </a:t>
            </a:r>
            <a:r>
              <a:rPr lang="en-US" sz="1400" dirty="0" err="1">
                <a:latin typeface="Courier" pitchFamily="2" charset="0"/>
              </a:rPr>
              <a:t>dir_rec</a:t>
            </a:r>
            <a:r>
              <a:rPr lang="en-US" sz="1400" dirty="0">
                <a:latin typeface="Courier" pitchFamily="2" charset="0"/>
              </a:rPr>
              <a:t>-&gt;name, </a:t>
            </a:r>
          </a:p>
          <a:p>
            <a:pPr marL="0" indent="0">
              <a:spcBef>
                <a:spcPts val="200"/>
              </a:spcBef>
              <a:buNone/>
            </a:pPr>
            <a:r>
              <a:rPr lang="en-US" sz="1400" dirty="0">
                <a:latin typeface="Courier" pitchFamily="2" charset="0"/>
              </a:rPr>
              <a:t>                     </a:t>
            </a:r>
            <a:r>
              <a:rPr lang="en-US" sz="1400" dirty="0" err="1">
                <a:latin typeface="Courier" pitchFamily="2" charset="0"/>
              </a:rPr>
              <a:t>dir_rec</a:t>
            </a:r>
            <a:r>
              <a:rPr lang="en-US" sz="1400" dirty="0">
                <a:latin typeface="Courier" pitchFamily="2" charset="0"/>
              </a:rPr>
              <a:t>-&gt;</a:t>
            </a:r>
            <a:r>
              <a:rPr lang="en-US" sz="1400" dirty="0" err="1">
                <a:latin typeface="Courier" pitchFamily="2" charset="0"/>
              </a:rPr>
              <a:t>name_len</a:t>
            </a:r>
            <a:r>
              <a:rPr lang="en-US" sz="1400" dirty="0">
                <a:latin typeface="Courier" pitchFamily="2" charset="0"/>
              </a:rPr>
              <a:t>,</a:t>
            </a:r>
          </a:p>
          <a:p>
            <a:pPr marL="0" indent="0">
              <a:spcBef>
                <a:spcPts val="200"/>
              </a:spcBef>
              <a:buNone/>
            </a:pPr>
            <a:r>
              <a:rPr lang="en-US" sz="1400" dirty="0">
                <a:latin typeface="Courier" pitchFamily="2" charset="0"/>
              </a:rPr>
              <a:t>                     </a:t>
            </a:r>
            <a:r>
              <a:rPr lang="en-US" sz="1400" dirty="0" err="1">
                <a:latin typeface="Courier" pitchFamily="2" charset="0"/>
              </a:rPr>
              <a:t>dir_rec</a:t>
            </a:r>
            <a:r>
              <a:rPr lang="en-US" sz="1400" dirty="0">
                <a:latin typeface="Courier" pitchFamily="2" charset="0"/>
              </a:rPr>
              <a:t>-&gt;</a:t>
            </a:r>
            <a:r>
              <a:rPr lang="en-US" sz="1400" dirty="0" err="1">
                <a:latin typeface="Courier" pitchFamily="2" charset="0"/>
              </a:rPr>
              <a:t>inode_nr</a:t>
            </a:r>
            <a:r>
              <a:rPr lang="en-US" sz="1400" dirty="0">
                <a:latin typeface="Courier" pitchFamily="2" charset="0"/>
              </a:rPr>
              <a:t>, </a:t>
            </a:r>
          </a:p>
          <a:p>
            <a:pPr marL="0" indent="0">
              <a:spcBef>
                <a:spcPts val="200"/>
              </a:spcBef>
              <a:buNone/>
            </a:pPr>
            <a:r>
              <a:rPr lang="en-US" sz="1400" dirty="0">
                <a:latin typeface="Courier" pitchFamily="2" charset="0"/>
              </a:rPr>
              <a:t>                     </a:t>
            </a:r>
            <a:r>
              <a:rPr lang="en-US" sz="1400" dirty="0">
                <a:solidFill>
                  <a:schemeClr val="accent6">
                    <a:lumMod val="50000"/>
                  </a:schemeClr>
                </a:solidFill>
                <a:latin typeface="Courier" pitchFamily="2" charset="0"/>
              </a:rPr>
              <a:t>DT_UNKNOWN</a:t>
            </a:r>
            <a:r>
              <a:rPr lang="en-US" sz="1400" dirty="0">
                <a:latin typeface="Courier" pitchFamily="2" charset="0"/>
              </a:rPr>
              <a:t>);</a:t>
            </a:r>
          </a:p>
          <a:p>
            <a:pPr marL="0" indent="0">
              <a:spcBef>
                <a:spcPts val="200"/>
              </a:spcBef>
              <a:buNone/>
            </a:pPr>
            <a:r>
              <a:rPr lang="en-US" sz="1400" dirty="0">
                <a:latin typeface="Courier" pitchFamily="2" charset="0"/>
              </a:rPr>
              <a:t>            </a:t>
            </a:r>
            <a:r>
              <a:rPr lang="en-US" sz="1400" dirty="0" err="1">
                <a:latin typeface="Courier" pitchFamily="2" charset="0"/>
              </a:rPr>
              <a:t>filp</a:t>
            </a:r>
            <a:r>
              <a:rPr lang="en-US" sz="1400" dirty="0">
                <a:latin typeface="Courier" pitchFamily="2" charset="0"/>
              </a:rPr>
              <a:t>-&gt;</a:t>
            </a:r>
            <a:r>
              <a:rPr lang="en-US" sz="1400" dirty="0" err="1">
                <a:latin typeface="Courier" pitchFamily="2" charset="0"/>
              </a:rPr>
              <a:t>f_pos</a:t>
            </a:r>
            <a:r>
              <a:rPr lang="en-US" sz="1400" dirty="0">
                <a:latin typeface="Courier" pitchFamily="2" charset="0"/>
              </a:rPr>
              <a:t> += </a:t>
            </a:r>
            <a:r>
              <a:rPr lang="en-US" sz="1400" dirty="0" err="1">
                <a:latin typeface="Courier" pitchFamily="2" charset="0"/>
              </a:rPr>
              <a:t>sizeof</a:t>
            </a:r>
            <a:r>
              <a:rPr lang="en-US" sz="1400" dirty="0">
                <a:latin typeface="Courier" pitchFamily="2" charset="0"/>
              </a:rPr>
              <a:t>(*</a:t>
            </a:r>
            <a:r>
              <a:rPr lang="en-US" sz="1400" dirty="0" err="1">
                <a:latin typeface="Courier" pitchFamily="2" charset="0"/>
              </a:rPr>
              <a:t>dir_rec</a:t>
            </a:r>
            <a:r>
              <a:rPr lang="en-US" sz="1400" dirty="0">
                <a:latin typeface="Courier" pitchFamily="2" charset="0"/>
              </a:rPr>
              <a:t>);</a:t>
            </a:r>
          </a:p>
          <a:p>
            <a:pPr marL="0" indent="0">
              <a:spcBef>
                <a:spcPts val="200"/>
              </a:spcBef>
              <a:buNone/>
            </a:pPr>
            <a:r>
              <a:rPr lang="en-US" sz="1400" dirty="0">
                <a:latin typeface="Courier" pitchFamily="2" charset="0"/>
              </a:rPr>
              <a:t>            </a:t>
            </a:r>
            <a:r>
              <a:rPr lang="en-US" sz="1400" dirty="0" err="1">
                <a:latin typeface="Courier" pitchFamily="2" charset="0"/>
              </a:rPr>
              <a:t>ctx</a:t>
            </a:r>
            <a:r>
              <a:rPr lang="en-US" sz="1400" dirty="0">
                <a:latin typeface="Courier" pitchFamily="2" charset="0"/>
              </a:rPr>
              <a:t>-&gt;</a:t>
            </a:r>
            <a:r>
              <a:rPr lang="en-US" sz="1400" dirty="0" err="1">
                <a:latin typeface="Courier" pitchFamily="2" charset="0"/>
              </a:rPr>
              <a:t>pos</a:t>
            </a:r>
            <a:r>
              <a:rPr lang="en-US" sz="1400" dirty="0">
                <a:latin typeface="Courier" pitchFamily="2" charset="0"/>
              </a:rPr>
              <a:t> += </a:t>
            </a:r>
            <a:r>
              <a:rPr lang="en-US" sz="1400" dirty="0" err="1">
                <a:latin typeface="Courier" pitchFamily="2" charset="0"/>
              </a:rPr>
              <a:t>sizeof</a:t>
            </a:r>
            <a:r>
              <a:rPr lang="en-US" sz="1400" dirty="0">
                <a:latin typeface="Courier" pitchFamily="2" charset="0"/>
              </a:rPr>
              <a:t>(*</a:t>
            </a:r>
            <a:r>
              <a:rPr lang="en-US" sz="1400" dirty="0" err="1">
                <a:latin typeface="Courier" pitchFamily="2" charset="0"/>
              </a:rPr>
              <a:t>dir_rec</a:t>
            </a:r>
            <a:r>
              <a:rPr lang="en-US" sz="1400" dirty="0">
                <a:latin typeface="Courier" pitchFamily="2" charset="0"/>
              </a:rPr>
              <a:t>);</a:t>
            </a:r>
          </a:p>
          <a:p>
            <a:pPr marL="0" indent="0">
              <a:spcBef>
                <a:spcPts val="200"/>
              </a:spcBef>
              <a:buNone/>
            </a:pPr>
            <a:r>
              <a:rPr lang="en-US" sz="1400" dirty="0">
                <a:latin typeface="Courier" pitchFamily="2" charset="0"/>
              </a:rPr>
              <a:t>            </a:t>
            </a:r>
            <a:r>
              <a:rPr lang="en-US" sz="1400" dirty="0" err="1">
                <a:latin typeface="Courier" pitchFamily="2" charset="0"/>
              </a:rPr>
              <a:t>dir_rec</a:t>
            </a:r>
            <a:r>
              <a:rPr lang="en-US" sz="1400" dirty="0">
                <a:latin typeface="Courier" pitchFamily="2" charset="0"/>
              </a:rPr>
              <a:t>++;</a:t>
            </a:r>
          </a:p>
          <a:p>
            <a:pPr marL="0" indent="0">
              <a:spcBef>
                <a:spcPts val="200"/>
              </a:spcBef>
              <a:buNone/>
            </a:pPr>
            <a:r>
              <a:rPr lang="en-US" sz="1400" dirty="0">
                <a:latin typeface="Courier" pitchFamily="2" charset="0"/>
              </a:rPr>
              <a:t>        }</a:t>
            </a:r>
          </a:p>
          <a:p>
            <a:pPr marL="0" indent="0">
              <a:spcBef>
                <a:spcPts val="200"/>
              </a:spcBef>
              <a:buNone/>
            </a:pPr>
            <a:endParaRPr lang="en-US" sz="1400" dirty="0">
              <a:latin typeface="Courier" pitchFamily="2" charset="0"/>
            </a:endParaRPr>
          </a:p>
          <a:p>
            <a:pPr marL="0" indent="0">
              <a:spcBef>
                <a:spcPts val="200"/>
              </a:spcBef>
              <a:buNone/>
            </a:pPr>
            <a:r>
              <a:rPr lang="en-US" sz="1400" i="1" dirty="0">
                <a:solidFill>
                  <a:schemeClr val="tx1">
                    <a:lumMod val="50000"/>
                    <a:lumOff val="50000"/>
                  </a:schemeClr>
                </a:solidFill>
                <a:latin typeface="Courier" pitchFamily="2" charset="0"/>
              </a:rPr>
              <a:t>        /* Move to another block */</a:t>
            </a:r>
          </a:p>
          <a:p>
            <a:pPr marL="0" indent="0">
              <a:spcBef>
                <a:spcPts val="200"/>
              </a:spcBef>
              <a:buNone/>
            </a:pPr>
            <a:r>
              <a:rPr lang="en-US" sz="1400" dirty="0">
                <a:latin typeface="Courier" pitchFamily="2" charset="0"/>
              </a:rPr>
              <a:t>        </a:t>
            </a:r>
            <a:r>
              <a:rPr lang="en-US" sz="1400" dirty="0" err="1">
                <a:latin typeface="Courier" pitchFamily="2" charset="0"/>
              </a:rPr>
              <a:t>blk</a:t>
            </a:r>
            <a:r>
              <a:rPr lang="en-US" sz="1400" dirty="0">
                <a:latin typeface="Courier" pitchFamily="2" charset="0"/>
              </a:rPr>
              <a:t>++;</a:t>
            </a:r>
          </a:p>
          <a:p>
            <a:pPr marL="0" indent="0">
              <a:spcBef>
                <a:spcPts val="200"/>
              </a:spcBef>
              <a:buNone/>
            </a:pPr>
            <a:r>
              <a:rPr lang="en-US" sz="1400" dirty="0">
                <a:latin typeface="Courier" pitchFamily="2" charset="0"/>
              </a:rPr>
              <a:t>        </a:t>
            </a:r>
            <a:r>
              <a:rPr lang="en-US" sz="1400" b="1" dirty="0" err="1">
                <a:latin typeface="Courier" pitchFamily="2" charset="0"/>
              </a:rPr>
              <a:t>bforget</a:t>
            </a:r>
            <a:r>
              <a:rPr lang="en-US" sz="1400" dirty="0">
                <a:latin typeface="Courier" pitchFamily="2" charset="0"/>
              </a:rPr>
              <a:t>(</a:t>
            </a:r>
            <a:r>
              <a:rPr lang="en-US" sz="1400" dirty="0" err="1">
                <a:latin typeface="Courier" pitchFamily="2" charset="0"/>
              </a:rPr>
              <a:t>bh</a:t>
            </a:r>
            <a:r>
              <a:rPr lang="en-US" sz="1400" dirty="0">
                <a:latin typeface="Courier" pitchFamily="2" charset="0"/>
              </a:rPr>
              <a:t>);</a:t>
            </a:r>
          </a:p>
          <a:p>
            <a:pPr marL="0" indent="0">
              <a:spcBef>
                <a:spcPts val="200"/>
              </a:spcBef>
              <a:buNone/>
            </a:pPr>
            <a:r>
              <a:rPr lang="en-US" sz="1400" dirty="0">
                <a:latin typeface="Courier" pitchFamily="2" charset="0"/>
              </a:rPr>
              <a:t>    }</a:t>
            </a:r>
          </a:p>
          <a:p>
            <a:pPr marL="0" indent="0">
              <a:spcBef>
                <a:spcPts val="200"/>
              </a:spcBef>
              <a:buNone/>
            </a:pPr>
            <a:r>
              <a:rPr lang="en-US" sz="1400" dirty="0">
                <a:latin typeface="Courier" pitchFamily="2" charset="0"/>
              </a:rPr>
              <a:t>}</a:t>
            </a:r>
            <a:endParaRPr lang="en-US" sz="1600" dirty="0">
              <a:latin typeface="Courier" pitchFamily="2" charset="0"/>
            </a:endParaRPr>
          </a:p>
        </p:txBody>
      </p:sp>
    </p:spTree>
    <p:extLst>
      <p:ext uri="{BB962C8B-B14F-4D97-AF65-F5344CB8AC3E}">
        <p14:creationId xmlns:p14="http://schemas.microsoft.com/office/powerpoint/2010/main" val="276263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C334-D424-084E-88BB-D28BAC02125C}"/>
              </a:ext>
            </a:extLst>
          </p:cNvPr>
          <p:cNvSpPr>
            <a:spLocks noGrp="1"/>
          </p:cNvSpPr>
          <p:nvPr>
            <p:ph type="title"/>
          </p:nvPr>
        </p:nvSpPr>
        <p:spPr/>
        <p:txBody>
          <a:bodyPr/>
          <a:lstStyle/>
          <a:p>
            <a:r>
              <a:rPr lang="en-US" dirty="0"/>
              <a:t>Fragment read/write</a:t>
            </a:r>
          </a:p>
        </p:txBody>
      </p:sp>
      <p:sp>
        <p:nvSpPr>
          <p:cNvPr id="4" name="Text Placeholder 3">
            <a:extLst>
              <a:ext uri="{FF2B5EF4-FFF2-40B4-BE49-F238E27FC236}">
                <a16:creationId xmlns:a16="http://schemas.microsoft.com/office/drawing/2014/main" id="{324F49C4-8661-4043-AE2E-43A3CBE4CD52}"/>
              </a:ext>
            </a:extLst>
          </p:cNvPr>
          <p:cNvSpPr>
            <a:spLocks noGrp="1"/>
          </p:cNvSpPr>
          <p:nvPr>
            <p:ph type="body" sz="half" idx="2"/>
          </p:nvPr>
        </p:nvSpPr>
        <p:spPr/>
        <p:txBody>
          <a:bodyPr/>
          <a:lstStyle/>
          <a:p>
            <a:endParaRPr lang="en-US"/>
          </a:p>
        </p:txBody>
      </p:sp>
      <p:sp>
        <p:nvSpPr>
          <p:cNvPr id="5" name="Content Placeholder 2">
            <a:extLst>
              <a:ext uri="{FF2B5EF4-FFF2-40B4-BE49-F238E27FC236}">
                <a16:creationId xmlns:a16="http://schemas.microsoft.com/office/drawing/2014/main" id="{E16CDD2D-1CDA-F64C-9EB5-F34F2B1D436C}"/>
              </a:ext>
            </a:extLst>
          </p:cNvPr>
          <p:cNvSpPr txBox="1">
            <a:spLocks/>
          </p:cNvSpPr>
          <p:nvPr/>
        </p:nvSpPr>
        <p:spPr>
          <a:xfrm>
            <a:off x="427867" y="2484120"/>
            <a:ext cx="4447786" cy="3550920"/>
          </a:xfrm>
          <a:prstGeom prst="rect">
            <a:avLst/>
          </a:prstGeom>
          <a:solidFill>
            <a:schemeClr val="bg1"/>
          </a:solidFill>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9pPr>
          </a:lstStyle>
          <a:p>
            <a:pPr marL="0" indent="0">
              <a:spcBef>
                <a:spcPts val="200"/>
              </a:spcBef>
              <a:buFont typeface="Franklin Gothic Book" panose="020B0503020102020204" pitchFamily="34" charset="0"/>
              <a:buNone/>
            </a:pPr>
            <a:r>
              <a:rPr lang="en-US" sz="1600" kern="0" dirty="0">
                <a:latin typeface="Courier" pitchFamily="2" charset="0"/>
              </a:rPr>
              <a:t>// file ops</a:t>
            </a:r>
          </a:p>
          <a:p>
            <a:pPr marL="0" indent="0">
              <a:spcBef>
                <a:spcPts val="200"/>
              </a:spcBef>
              <a:buNone/>
            </a:pPr>
            <a:r>
              <a:rPr lang="en-US" sz="1400" kern="0" dirty="0" err="1">
                <a:latin typeface="Courier" pitchFamily="2" charset="0"/>
              </a:rPr>
              <a:t>const</a:t>
            </a:r>
            <a:r>
              <a:rPr lang="en-US" sz="1400" kern="0" dirty="0">
                <a:latin typeface="Courier" pitchFamily="2" charset="0"/>
              </a:rPr>
              <a:t> struct </a:t>
            </a:r>
            <a:r>
              <a:rPr lang="en-US" sz="1400" b="1" kern="0" dirty="0" err="1">
                <a:latin typeface="Courier" pitchFamily="2" charset="0"/>
              </a:rPr>
              <a:t>file_operations</a:t>
            </a:r>
            <a:r>
              <a:rPr lang="en-US" sz="1400" b="1" kern="0" dirty="0">
                <a:latin typeface="Courier" pitchFamily="2" charset="0"/>
              </a:rPr>
              <a:t> </a:t>
            </a:r>
            <a:r>
              <a:rPr lang="en-US" sz="1400" kern="0" dirty="0" err="1">
                <a:latin typeface="Courier" pitchFamily="2" charset="0"/>
              </a:rPr>
              <a:t>dummy_file_ops</a:t>
            </a:r>
            <a:r>
              <a:rPr lang="en-US" sz="1400" kern="0" dirty="0">
                <a:latin typeface="Courier" pitchFamily="2" charset="0"/>
              </a:rPr>
              <a:t> = { </a:t>
            </a:r>
          </a:p>
          <a:p>
            <a:pPr marL="0" indent="0">
              <a:spcBef>
                <a:spcPts val="200"/>
              </a:spcBef>
              <a:buNone/>
            </a:pPr>
            <a:r>
              <a:rPr lang="en-US" sz="1400" kern="0" dirty="0">
                <a:latin typeface="Courier" pitchFamily="2" charset="0"/>
              </a:rPr>
              <a:t>    .</a:t>
            </a:r>
            <a:r>
              <a:rPr lang="en-US" sz="1400" b="1" kern="0" dirty="0" err="1">
                <a:latin typeface="Courier" pitchFamily="2" charset="0"/>
              </a:rPr>
              <a:t>read_iter</a:t>
            </a:r>
            <a:r>
              <a:rPr lang="en-US" sz="1400" b="1" kern="0" dirty="0">
                <a:latin typeface="Courier" pitchFamily="2" charset="0"/>
              </a:rPr>
              <a:t> </a:t>
            </a:r>
            <a:r>
              <a:rPr lang="en-US" sz="1400" kern="0" dirty="0">
                <a:latin typeface="Courier" pitchFamily="2" charset="0"/>
              </a:rPr>
              <a:t>= </a:t>
            </a:r>
            <a:r>
              <a:rPr lang="en-US" sz="1400" kern="0" dirty="0" err="1">
                <a:latin typeface="Courier" pitchFamily="2" charset="0"/>
              </a:rPr>
              <a:t>dummy_read</a:t>
            </a:r>
            <a:r>
              <a:rPr lang="en-US" sz="1400" kern="0" dirty="0">
                <a:latin typeface="Courier" pitchFamily="2" charset="0"/>
              </a:rPr>
              <a:t>,</a:t>
            </a:r>
          </a:p>
          <a:p>
            <a:pPr marL="0" indent="0">
              <a:spcBef>
                <a:spcPts val="200"/>
              </a:spcBef>
              <a:buNone/>
            </a:pPr>
            <a:r>
              <a:rPr lang="en-US" sz="1400" kern="0" dirty="0">
                <a:latin typeface="Courier" pitchFamily="2" charset="0"/>
              </a:rPr>
              <a:t>    .</a:t>
            </a:r>
            <a:r>
              <a:rPr lang="en-US" sz="1400" b="1" kern="0" dirty="0" err="1">
                <a:latin typeface="Courier" pitchFamily="2" charset="0"/>
              </a:rPr>
              <a:t>write_iter</a:t>
            </a:r>
            <a:r>
              <a:rPr lang="en-US" sz="1400" b="1" kern="0" dirty="0">
                <a:latin typeface="Courier" pitchFamily="2" charset="0"/>
              </a:rPr>
              <a:t> </a:t>
            </a:r>
            <a:r>
              <a:rPr lang="en-US" sz="1400" kern="0" dirty="0">
                <a:latin typeface="Courier" pitchFamily="2" charset="0"/>
              </a:rPr>
              <a:t>= </a:t>
            </a:r>
            <a:r>
              <a:rPr lang="en-US" sz="1400" kern="0" dirty="0" err="1">
                <a:latin typeface="Courier" pitchFamily="2" charset="0"/>
              </a:rPr>
              <a:t>dummy_write</a:t>
            </a:r>
            <a:r>
              <a:rPr lang="en-US" sz="1400" kern="0" dirty="0">
                <a:latin typeface="Courier" pitchFamily="2" charset="0"/>
              </a:rPr>
              <a:t>,</a:t>
            </a:r>
          </a:p>
          <a:p>
            <a:pPr marL="0" indent="0">
              <a:spcBef>
                <a:spcPts val="200"/>
              </a:spcBef>
              <a:buNone/>
            </a:pPr>
            <a:r>
              <a:rPr lang="en-US" sz="1400" kern="0" dirty="0">
                <a:latin typeface="Courier" pitchFamily="2" charset="0"/>
              </a:rPr>
              <a:t>}</a:t>
            </a:r>
          </a:p>
          <a:p>
            <a:pPr marL="0" indent="0">
              <a:spcBef>
                <a:spcPts val="200"/>
              </a:spcBef>
              <a:buNone/>
            </a:pPr>
            <a:endParaRPr lang="en-US" sz="1400" kern="0" dirty="0">
              <a:latin typeface="Courier" pitchFamily="2" charset="0"/>
            </a:endParaRPr>
          </a:p>
          <a:p>
            <a:pPr marL="0" indent="0">
              <a:spcBef>
                <a:spcPts val="200"/>
              </a:spcBef>
              <a:buNone/>
            </a:pPr>
            <a:r>
              <a:rPr lang="en-US" sz="1400" kern="0" dirty="0">
                <a:latin typeface="Courier" pitchFamily="2" charset="0"/>
              </a:rPr>
              <a:t>// Ops filled during the </a:t>
            </a:r>
            <a:r>
              <a:rPr lang="en-US" sz="1400" kern="0" dirty="0" err="1">
                <a:latin typeface="Courier" pitchFamily="2" charset="0"/>
              </a:rPr>
              <a:t>iget</a:t>
            </a:r>
            <a:r>
              <a:rPr lang="en-US" sz="1400" kern="0" dirty="0">
                <a:latin typeface="Courier" pitchFamily="2" charset="0"/>
              </a:rPr>
              <a:t>()</a:t>
            </a:r>
          </a:p>
          <a:p>
            <a:pPr marL="0" indent="0">
              <a:spcBef>
                <a:spcPts val="200"/>
              </a:spcBef>
              <a:buNone/>
            </a:pPr>
            <a:r>
              <a:rPr lang="en-US" sz="1400" kern="0" dirty="0">
                <a:latin typeface="Courier" pitchFamily="2" charset="0"/>
              </a:rPr>
              <a:t>// ls from user space will call </a:t>
            </a:r>
            <a:r>
              <a:rPr lang="en-US" sz="1400" kern="0" dirty="0" err="1">
                <a:latin typeface="Courier" pitchFamily="2" charset="0"/>
              </a:rPr>
              <a:t>readdir</a:t>
            </a:r>
            <a:endParaRPr lang="en-US" sz="1400" kern="0" dirty="0">
              <a:latin typeface="Courier" pitchFamily="2" charset="0"/>
            </a:endParaRPr>
          </a:p>
          <a:p>
            <a:pPr marL="0" indent="0">
              <a:spcBef>
                <a:spcPts val="200"/>
              </a:spcBef>
              <a:buNone/>
            </a:pPr>
            <a:r>
              <a:rPr lang="en-US" sz="1400" kern="0" dirty="0">
                <a:latin typeface="Courier" pitchFamily="2" charset="0"/>
              </a:rPr>
              <a:t>// for </a:t>
            </a:r>
            <a:r>
              <a:rPr lang="en-US" sz="1400" kern="0" dirty="0" err="1">
                <a:latin typeface="Courier" pitchFamily="2" charset="0"/>
              </a:rPr>
              <a:t>inode</a:t>
            </a:r>
            <a:endParaRPr lang="en-US" sz="1400" kern="0" dirty="0">
              <a:latin typeface="Courier" pitchFamily="2" charset="0"/>
            </a:endParaRPr>
          </a:p>
        </p:txBody>
      </p:sp>
      <p:sp>
        <p:nvSpPr>
          <p:cNvPr id="6" name="Content Placeholder 3">
            <a:extLst>
              <a:ext uri="{FF2B5EF4-FFF2-40B4-BE49-F238E27FC236}">
                <a16:creationId xmlns:a16="http://schemas.microsoft.com/office/drawing/2014/main" id="{26A17BDF-65E9-C04D-AE6E-C6CD0769B2FC}"/>
              </a:ext>
            </a:extLst>
          </p:cNvPr>
          <p:cNvSpPr txBox="1">
            <a:spLocks/>
          </p:cNvSpPr>
          <p:nvPr/>
        </p:nvSpPr>
        <p:spPr>
          <a:xfrm>
            <a:off x="6207760" y="223520"/>
            <a:ext cx="5628639" cy="6339839"/>
          </a:xfrm>
          <a:prstGeom prst="rect">
            <a:avLst/>
          </a:prstGeom>
          <a:solidFill>
            <a:schemeClr val="bg1"/>
          </a:solidFill>
        </p:spPr>
        <p:txBody>
          <a:bodyPr>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spcBef>
                <a:spcPts val="200"/>
              </a:spcBef>
              <a:buNone/>
            </a:pPr>
            <a:r>
              <a:rPr lang="en-US" sz="1400" dirty="0" err="1">
                <a:latin typeface="Courier" pitchFamily="2" charset="0"/>
              </a:rPr>
              <a:t>ssize_t</a:t>
            </a:r>
            <a:r>
              <a:rPr lang="en-US" sz="1400" dirty="0">
                <a:latin typeface="Courier" pitchFamily="2" charset="0"/>
              </a:rPr>
              <a:t> </a:t>
            </a:r>
            <a:r>
              <a:rPr lang="en-US" sz="1400" b="1" dirty="0" err="1">
                <a:latin typeface="Courier" pitchFamily="2" charset="0"/>
              </a:rPr>
              <a:t>dummy_write</a:t>
            </a:r>
            <a:r>
              <a:rPr lang="en-US" sz="1400" dirty="0">
                <a:latin typeface="Courier" pitchFamily="2" charset="0"/>
              </a:rPr>
              <a:t>(struct </a:t>
            </a:r>
            <a:r>
              <a:rPr lang="en-US" sz="1400" dirty="0" err="1">
                <a:latin typeface="Courier" pitchFamily="2" charset="0"/>
              </a:rPr>
              <a:t>kiocb</a:t>
            </a:r>
            <a:r>
              <a:rPr lang="en-US" sz="1400" dirty="0">
                <a:latin typeface="Courier" pitchFamily="2" charset="0"/>
              </a:rPr>
              <a:t> *</a:t>
            </a:r>
            <a:r>
              <a:rPr lang="en-US" sz="1400" dirty="0" err="1">
                <a:latin typeface="Courier" pitchFamily="2" charset="0"/>
              </a:rPr>
              <a:t>iocb</a:t>
            </a:r>
            <a:r>
              <a:rPr lang="en-US" sz="1400" dirty="0">
                <a:latin typeface="Courier" pitchFamily="2" charset="0"/>
              </a:rPr>
              <a:t>, struct </a:t>
            </a:r>
            <a:r>
              <a:rPr lang="en-US" sz="1400" dirty="0" err="1">
                <a:latin typeface="Courier" pitchFamily="2" charset="0"/>
              </a:rPr>
              <a:t>iov_iter</a:t>
            </a:r>
            <a:r>
              <a:rPr lang="en-US" sz="1400" dirty="0">
                <a:latin typeface="Courier" pitchFamily="2" charset="0"/>
              </a:rPr>
              <a:t> *from)</a:t>
            </a:r>
          </a:p>
          <a:p>
            <a:pPr marL="0" indent="0">
              <a:spcBef>
                <a:spcPts val="200"/>
              </a:spcBef>
              <a:buNone/>
            </a:pPr>
            <a:r>
              <a:rPr lang="en-US" sz="1400" dirty="0">
                <a:latin typeface="Courier" pitchFamily="2" charset="0"/>
              </a:rPr>
              <a:t>... </a:t>
            </a:r>
          </a:p>
          <a:p>
            <a:pPr marL="0" indent="0">
              <a:spcBef>
                <a:spcPts val="200"/>
              </a:spcBef>
              <a:buNone/>
            </a:pPr>
            <a:r>
              <a:rPr lang="en-US" sz="1400" i="1" dirty="0">
                <a:solidFill>
                  <a:schemeClr val="tx1">
                    <a:lumMod val="50000"/>
                    <a:lumOff val="50000"/>
                  </a:schemeClr>
                </a:solidFill>
                <a:latin typeface="Courier" pitchFamily="2" charset="0"/>
              </a:rPr>
              <a:t>    //Get VFS and in-core structures from </a:t>
            </a:r>
            <a:r>
              <a:rPr lang="en-US" sz="1400" i="1" dirty="0" err="1">
                <a:solidFill>
                  <a:schemeClr val="tx1">
                    <a:lumMod val="50000"/>
                    <a:lumOff val="50000"/>
                  </a:schemeClr>
                </a:solidFill>
                <a:latin typeface="Courier" pitchFamily="2" charset="0"/>
              </a:rPr>
              <a:t>io</a:t>
            </a:r>
            <a:endParaRPr lang="en-US" sz="1400" i="1" dirty="0">
              <a:solidFill>
                <a:schemeClr val="tx1">
                  <a:lumMod val="50000"/>
                  <a:lumOff val="50000"/>
                </a:schemeClr>
              </a:solidFill>
              <a:latin typeface="Courier" pitchFamily="2" charset="0"/>
            </a:endParaRPr>
          </a:p>
          <a:p>
            <a:pPr marL="0" indent="0">
              <a:spcBef>
                <a:spcPts val="200"/>
              </a:spcBef>
              <a:buNone/>
            </a:pPr>
            <a:r>
              <a:rPr lang="en-US" sz="1400" dirty="0">
                <a:solidFill>
                  <a:schemeClr val="tx1"/>
                </a:solidFill>
                <a:latin typeface="Courier" pitchFamily="2" charset="0"/>
              </a:rPr>
              <a:t>    </a:t>
            </a:r>
            <a:r>
              <a:rPr lang="en-US" sz="1400" dirty="0" err="1">
                <a:solidFill>
                  <a:schemeClr val="tx1"/>
                </a:solidFill>
                <a:latin typeface="Courier" pitchFamily="2" charset="0"/>
              </a:rPr>
              <a:t>inode</a:t>
            </a:r>
            <a:r>
              <a:rPr lang="en-US" sz="1400" dirty="0">
                <a:solidFill>
                  <a:schemeClr val="tx1"/>
                </a:solidFill>
                <a:latin typeface="Courier" pitchFamily="2" charset="0"/>
              </a:rPr>
              <a:t> = </a:t>
            </a:r>
            <a:r>
              <a:rPr lang="en-US" sz="1400" dirty="0" err="1">
                <a:solidFill>
                  <a:schemeClr val="tx1"/>
                </a:solidFill>
                <a:latin typeface="Courier" pitchFamily="2" charset="0"/>
              </a:rPr>
              <a:t>iocb</a:t>
            </a:r>
            <a:r>
              <a:rPr lang="en-US" sz="1400" dirty="0">
                <a:solidFill>
                  <a:schemeClr val="tx1"/>
                </a:solidFill>
                <a:latin typeface="Courier" pitchFamily="2" charset="0"/>
              </a:rPr>
              <a:t>-&gt;</a:t>
            </a:r>
            <a:r>
              <a:rPr lang="en-US" sz="1400" dirty="0" err="1">
                <a:solidFill>
                  <a:schemeClr val="tx1"/>
                </a:solidFill>
                <a:latin typeface="Courier" pitchFamily="2" charset="0"/>
              </a:rPr>
              <a:t>ki_filp</a:t>
            </a:r>
            <a:r>
              <a:rPr lang="en-US" sz="1400" dirty="0">
                <a:solidFill>
                  <a:schemeClr val="tx1"/>
                </a:solidFill>
                <a:latin typeface="Courier" pitchFamily="2" charset="0"/>
              </a:rPr>
              <a:t>-&gt;</a:t>
            </a:r>
            <a:r>
              <a:rPr lang="en-US" sz="1400" dirty="0" err="1">
                <a:solidFill>
                  <a:schemeClr val="tx1"/>
                </a:solidFill>
                <a:latin typeface="Courier" pitchFamily="2" charset="0"/>
              </a:rPr>
              <a:t>f_path.dentry</a:t>
            </a:r>
            <a:r>
              <a:rPr lang="en-US" sz="1400" dirty="0">
                <a:solidFill>
                  <a:schemeClr val="tx1"/>
                </a:solidFill>
                <a:latin typeface="Courier" pitchFamily="2" charset="0"/>
              </a:rPr>
              <a:t>-&gt;</a:t>
            </a:r>
            <a:r>
              <a:rPr lang="en-US" sz="1400" dirty="0" err="1">
                <a:solidFill>
                  <a:schemeClr val="tx1"/>
                </a:solidFill>
                <a:latin typeface="Courier" pitchFamily="2" charset="0"/>
              </a:rPr>
              <a:t>d_inode</a:t>
            </a:r>
            <a:r>
              <a:rPr lang="en-US" sz="1400" dirty="0">
                <a:solidFill>
                  <a:schemeClr val="tx1"/>
                </a:solidFill>
                <a:latin typeface="Courier" pitchFamily="2" charset="0"/>
              </a:rPr>
              <a:t>;</a:t>
            </a:r>
          </a:p>
          <a:p>
            <a:pPr marL="0" indent="0">
              <a:spcBef>
                <a:spcPts val="200"/>
              </a:spcBef>
              <a:buNone/>
            </a:pPr>
            <a:r>
              <a:rPr lang="en-US" sz="1400" dirty="0">
                <a:solidFill>
                  <a:schemeClr val="tx1"/>
                </a:solidFill>
                <a:latin typeface="Courier" pitchFamily="2" charset="0"/>
              </a:rPr>
              <a:t>    </a:t>
            </a:r>
            <a:r>
              <a:rPr lang="en-US" sz="1400" dirty="0" err="1">
                <a:solidFill>
                  <a:schemeClr val="tx1"/>
                </a:solidFill>
                <a:latin typeface="Courier" pitchFamily="2" charset="0"/>
              </a:rPr>
              <a:t>sb</a:t>
            </a:r>
            <a:r>
              <a:rPr lang="en-US" sz="1400" dirty="0">
                <a:solidFill>
                  <a:schemeClr val="tx1"/>
                </a:solidFill>
                <a:latin typeface="Courier" pitchFamily="2" charset="0"/>
              </a:rPr>
              <a:t> = </a:t>
            </a:r>
            <a:r>
              <a:rPr lang="en-US" sz="1400" dirty="0" err="1">
                <a:solidFill>
                  <a:schemeClr val="tx1"/>
                </a:solidFill>
                <a:latin typeface="Courier" pitchFamily="2" charset="0"/>
              </a:rPr>
              <a:t>inode</a:t>
            </a:r>
            <a:r>
              <a:rPr lang="en-US" sz="1400" dirty="0">
                <a:solidFill>
                  <a:schemeClr val="tx1"/>
                </a:solidFill>
                <a:latin typeface="Courier" pitchFamily="2" charset="0"/>
              </a:rPr>
              <a:t>-&gt;</a:t>
            </a:r>
            <a:r>
              <a:rPr lang="en-US" sz="1400" dirty="0" err="1">
                <a:solidFill>
                  <a:schemeClr val="tx1"/>
                </a:solidFill>
                <a:latin typeface="Courier" pitchFamily="2" charset="0"/>
              </a:rPr>
              <a:t>i_sb</a:t>
            </a:r>
            <a:r>
              <a:rPr lang="en-US" sz="1400" dirty="0">
                <a:solidFill>
                  <a:schemeClr val="tx1"/>
                </a:solidFill>
                <a:latin typeface="Courier" pitchFamily="2" charset="0"/>
              </a:rPr>
              <a:t>;</a:t>
            </a:r>
          </a:p>
          <a:p>
            <a:pPr marL="0" indent="0">
              <a:spcBef>
                <a:spcPts val="200"/>
              </a:spcBef>
              <a:buNone/>
            </a:pPr>
            <a:r>
              <a:rPr lang="en-US" sz="1400" dirty="0">
                <a:solidFill>
                  <a:schemeClr val="tx1"/>
                </a:solidFill>
                <a:latin typeface="Courier" pitchFamily="2" charset="0"/>
              </a:rPr>
              <a:t>    </a:t>
            </a:r>
            <a:r>
              <a:rPr lang="en-US" sz="1400" dirty="0" err="1">
                <a:solidFill>
                  <a:schemeClr val="tx1"/>
                </a:solidFill>
                <a:latin typeface="Courier" pitchFamily="2" charset="0"/>
              </a:rPr>
              <a:t>dinode</a:t>
            </a:r>
            <a:r>
              <a:rPr lang="en-US" sz="1400" dirty="0">
                <a:solidFill>
                  <a:schemeClr val="tx1"/>
                </a:solidFill>
                <a:latin typeface="Courier" pitchFamily="2" charset="0"/>
              </a:rPr>
              <a:t> = </a:t>
            </a:r>
            <a:r>
              <a:rPr lang="en-US" sz="1400" dirty="0" err="1">
                <a:solidFill>
                  <a:schemeClr val="tx1"/>
                </a:solidFill>
                <a:latin typeface="Courier" pitchFamily="2" charset="0"/>
              </a:rPr>
              <a:t>inode</a:t>
            </a:r>
            <a:r>
              <a:rPr lang="en-US" sz="1400" dirty="0">
                <a:solidFill>
                  <a:schemeClr val="tx1"/>
                </a:solidFill>
                <a:latin typeface="Courier" pitchFamily="2" charset="0"/>
              </a:rPr>
              <a:t>-&gt;</a:t>
            </a:r>
            <a:r>
              <a:rPr lang="en-US" sz="1400" dirty="0" err="1">
                <a:solidFill>
                  <a:schemeClr val="tx1"/>
                </a:solidFill>
                <a:latin typeface="Courier" pitchFamily="2" charset="0"/>
              </a:rPr>
              <a:t>i_private</a:t>
            </a:r>
            <a:r>
              <a:rPr lang="en-US" sz="1400" dirty="0">
                <a:solidFill>
                  <a:schemeClr val="tx1"/>
                </a:solidFill>
                <a:latin typeface="Courier" pitchFamily="2" charset="0"/>
              </a:rPr>
              <a:t>;</a:t>
            </a:r>
          </a:p>
          <a:p>
            <a:pPr marL="0" indent="0">
              <a:spcBef>
                <a:spcPts val="200"/>
              </a:spcBef>
              <a:buNone/>
            </a:pPr>
            <a:r>
              <a:rPr lang="en-US" sz="1400" dirty="0">
                <a:solidFill>
                  <a:schemeClr val="tx1"/>
                </a:solidFill>
                <a:latin typeface="Courier" pitchFamily="2" charset="0"/>
              </a:rPr>
              <a:t>    </a:t>
            </a:r>
            <a:r>
              <a:rPr lang="en-US" sz="1400" dirty="0" err="1">
                <a:solidFill>
                  <a:schemeClr val="tx1"/>
                </a:solidFill>
                <a:latin typeface="Courier" pitchFamily="2" charset="0"/>
              </a:rPr>
              <a:t>dsb</a:t>
            </a:r>
            <a:r>
              <a:rPr lang="en-US" sz="1400" dirty="0">
                <a:solidFill>
                  <a:schemeClr val="tx1"/>
                </a:solidFill>
                <a:latin typeface="Courier" pitchFamily="2" charset="0"/>
              </a:rPr>
              <a:t> = </a:t>
            </a:r>
            <a:r>
              <a:rPr lang="en-US" sz="1400" dirty="0" err="1">
                <a:solidFill>
                  <a:schemeClr val="tx1"/>
                </a:solidFill>
                <a:latin typeface="Courier" pitchFamily="2" charset="0"/>
              </a:rPr>
              <a:t>sb</a:t>
            </a:r>
            <a:r>
              <a:rPr lang="en-US" sz="1400" dirty="0">
                <a:solidFill>
                  <a:schemeClr val="tx1"/>
                </a:solidFill>
                <a:latin typeface="Courier" pitchFamily="2" charset="0"/>
              </a:rPr>
              <a:t>-&gt;</a:t>
            </a:r>
            <a:r>
              <a:rPr lang="en-US" sz="1400" dirty="0" err="1">
                <a:solidFill>
                  <a:schemeClr val="tx1"/>
                </a:solidFill>
                <a:latin typeface="Courier" pitchFamily="2" charset="0"/>
              </a:rPr>
              <a:t>s_fs_info</a:t>
            </a:r>
            <a:r>
              <a:rPr lang="en-US" sz="1400" dirty="0">
                <a:solidFill>
                  <a:schemeClr val="tx1"/>
                </a:solidFill>
                <a:latin typeface="Courier" pitchFamily="2" charset="0"/>
              </a:rPr>
              <a:t>;</a:t>
            </a:r>
          </a:p>
          <a:p>
            <a:pPr marL="0" indent="0">
              <a:spcBef>
                <a:spcPts val="200"/>
              </a:spcBef>
              <a:buNone/>
            </a:pPr>
            <a:endParaRPr lang="en-US" sz="1400" dirty="0">
              <a:solidFill>
                <a:schemeClr val="tx1"/>
              </a:solidFill>
              <a:latin typeface="Courier" pitchFamily="2" charset="0"/>
            </a:endParaRPr>
          </a:p>
          <a:p>
            <a:pPr marL="0" indent="0">
              <a:spcBef>
                <a:spcPts val="200"/>
              </a:spcBef>
              <a:buNone/>
            </a:pPr>
            <a:r>
              <a:rPr lang="en-US" sz="1400" dirty="0">
                <a:latin typeface="Courier" pitchFamily="2" charset="0"/>
              </a:rPr>
              <a:t>    </a:t>
            </a:r>
            <a:r>
              <a:rPr lang="en-US" sz="1400" i="1" dirty="0">
                <a:solidFill>
                  <a:schemeClr val="tx1">
                    <a:lumMod val="50000"/>
                    <a:lumOff val="50000"/>
                  </a:schemeClr>
                </a:solidFill>
                <a:latin typeface="Courier" pitchFamily="2" charset="0"/>
              </a:rPr>
              <a:t>// Find the block and offset to write</a:t>
            </a:r>
          </a:p>
          <a:p>
            <a:pPr marL="0" indent="0">
              <a:spcBef>
                <a:spcPts val="200"/>
              </a:spcBef>
              <a:buNone/>
            </a:pPr>
            <a:r>
              <a:rPr lang="en-US" sz="1400" dirty="0">
                <a:latin typeface="Courier" pitchFamily="2" charset="0"/>
              </a:rPr>
              <a:t>    </a:t>
            </a:r>
            <a:r>
              <a:rPr lang="en-US" sz="1400" dirty="0" err="1">
                <a:latin typeface="Courier" pitchFamily="2" charset="0"/>
              </a:rPr>
              <a:t>blk</a:t>
            </a:r>
            <a:r>
              <a:rPr lang="en-US" sz="1400" dirty="0">
                <a:latin typeface="Courier" pitchFamily="2" charset="0"/>
              </a:rPr>
              <a:t> = </a:t>
            </a:r>
            <a:r>
              <a:rPr lang="en-US" sz="1400" b="1" dirty="0" err="1">
                <a:latin typeface="Courier" pitchFamily="2" charset="0"/>
              </a:rPr>
              <a:t>dm_alloc_ifn</a:t>
            </a:r>
            <a:r>
              <a:rPr lang="en-US" sz="1400" dirty="0">
                <a:latin typeface="Courier" pitchFamily="2" charset="0"/>
              </a:rPr>
              <a:t>(</a:t>
            </a:r>
            <a:r>
              <a:rPr lang="en-US" sz="1400" dirty="0" err="1">
                <a:latin typeface="Courier" pitchFamily="2" charset="0"/>
              </a:rPr>
              <a:t>dsb</a:t>
            </a:r>
            <a:r>
              <a:rPr lang="en-US" sz="1400" dirty="0">
                <a:latin typeface="Courier" pitchFamily="2" charset="0"/>
              </a:rPr>
              <a:t>, </a:t>
            </a:r>
            <a:r>
              <a:rPr lang="en-US" sz="1400" dirty="0" err="1">
                <a:latin typeface="Courier" pitchFamily="2" charset="0"/>
              </a:rPr>
              <a:t>dinode</a:t>
            </a:r>
            <a:r>
              <a:rPr lang="en-US" sz="1400" dirty="0">
                <a:latin typeface="Courier" pitchFamily="2" charset="0"/>
              </a:rPr>
              <a:t>, off, count);</a:t>
            </a:r>
          </a:p>
          <a:p>
            <a:pPr marL="0" indent="0">
              <a:spcBef>
                <a:spcPts val="200"/>
              </a:spcBef>
              <a:buNone/>
            </a:pPr>
            <a:r>
              <a:rPr lang="en-US" sz="1400" dirty="0">
                <a:latin typeface="Courier" pitchFamily="2" charset="0"/>
              </a:rPr>
              <a:t>    </a:t>
            </a:r>
            <a:r>
              <a:rPr lang="en-US" sz="1400" dirty="0" err="1">
                <a:latin typeface="Courier" pitchFamily="2" charset="0"/>
              </a:rPr>
              <a:t>boff</a:t>
            </a:r>
            <a:r>
              <a:rPr lang="en-US" sz="1400" dirty="0">
                <a:latin typeface="Courier" pitchFamily="2" charset="0"/>
              </a:rPr>
              <a:t> = </a:t>
            </a:r>
            <a:r>
              <a:rPr lang="en-US" sz="1400" b="1" dirty="0" err="1">
                <a:latin typeface="Courier" pitchFamily="2" charset="0"/>
              </a:rPr>
              <a:t>dm_get_loffset</a:t>
            </a:r>
            <a:r>
              <a:rPr lang="en-US" sz="1400" dirty="0">
                <a:latin typeface="Courier" pitchFamily="2" charset="0"/>
              </a:rPr>
              <a:t>(</a:t>
            </a:r>
            <a:r>
              <a:rPr lang="en-US" sz="1400" dirty="0" err="1">
                <a:latin typeface="Courier" pitchFamily="2" charset="0"/>
              </a:rPr>
              <a:t>dinode</a:t>
            </a:r>
            <a:r>
              <a:rPr lang="en-US" sz="1400" dirty="0">
                <a:latin typeface="Courier" pitchFamily="2" charset="0"/>
              </a:rPr>
              <a:t>, off);</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dirty="0" err="1">
                <a:latin typeface="Courier" pitchFamily="2" charset="0"/>
              </a:rPr>
              <a:t>bh</a:t>
            </a:r>
            <a:r>
              <a:rPr lang="en-US" sz="1400" dirty="0">
                <a:latin typeface="Courier" pitchFamily="2" charset="0"/>
              </a:rPr>
              <a:t> = </a:t>
            </a:r>
            <a:r>
              <a:rPr lang="en-US" sz="1400" b="1" dirty="0" err="1">
                <a:latin typeface="Courier" pitchFamily="2" charset="0"/>
              </a:rPr>
              <a:t>sb_bread</a:t>
            </a:r>
            <a:r>
              <a:rPr lang="en-US" sz="1400" dirty="0">
                <a:latin typeface="Courier" pitchFamily="2" charset="0"/>
              </a:rPr>
              <a:t>(</a:t>
            </a:r>
            <a:r>
              <a:rPr lang="en-US" sz="1400" dirty="0" err="1">
                <a:latin typeface="Courier" pitchFamily="2" charset="0"/>
              </a:rPr>
              <a:t>sb</a:t>
            </a:r>
            <a:r>
              <a:rPr lang="en-US" sz="1400" dirty="0">
                <a:latin typeface="Courier" pitchFamily="2" charset="0"/>
              </a:rPr>
              <a:t>, </a:t>
            </a:r>
            <a:r>
              <a:rPr lang="en-US" sz="1400" dirty="0" err="1">
                <a:latin typeface="Courier" pitchFamily="2" charset="0"/>
              </a:rPr>
              <a:t>blk</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buffer = (char *)</a:t>
            </a:r>
            <a:r>
              <a:rPr lang="en-US" sz="1400" dirty="0" err="1">
                <a:latin typeface="Courier" pitchFamily="2" charset="0"/>
              </a:rPr>
              <a:t>bh</a:t>
            </a:r>
            <a:r>
              <a:rPr lang="en-US" sz="1400" dirty="0">
                <a:latin typeface="Courier" pitchFamily="2" charset="0"/>
              </a:rPr>
              <a:t>-&gt;</a:t>
            </a:r>
            <a:r>
              <a:rPr lang="en-US" sz="1400" dirty="0" err="1">
                <a:latin typeface="Courier" pitchFamily="2" charset="0"/>
              </a:rPr>
              <a:t>b_data</a:t>
            </a:r>
            <a:r>
              <a:rPr lang="en-US" sz="1400" dirty="0">
                <a:latin typeface="Courier" pitchFamily="2" charset="0"/>
              </a:rPr>
              <a:t> + </a:t>
            </a:r>
            <a:r>
              <a:rPr lang="en-US" sz="1400" dirty="0" err="1">
                <a:latin typeface="Courier" pitchFamily="2" charset="0"/>
              </a:rPr>
              <a:t>boff</a:t>
            </a:r>
            <a:r>
              <a:rPr lang="en-US" sz="1400" dirty="0">
                <a:latin typeface="Courier" pitchFamily="2" charset="0"/>
              </a:rPr>
              <a:t>;</a:t>
            </a:r>
          </a:p>
          <a:p>
            <a:pPr marL="0" indent="0">
              <a:spcBef>
                <a:spcPts val="200"/>
              </a:spcBef>
              <a:buNone/>
            </a:pPr>
            <a:r>
              <a:rPr lang="en-US" sz="1400" dirty="0">
                <a:latin typeface="Courier" pitchFamily="2" charset="0"/>
              </a:rPr>
              <a:t>    </a:t>
            </a:r>
            <a:r>
              <a:rPr lang="en-US" sz="1400" b="1" dirty="0" err="1">
                <a:latin typeface="Courier" pitchFamily="2" charset="0"/>
              </a:rPr>
              <a:t>copy_from_user</a:t>
            </a:r>
            <a:r>
              <a:rPr lang="en-US" sz="1400" dirty="0">
                <a:latin typeface="Courier" pitchFamily="2" charset="0"/>
              </a:rPr>
              <a:t>(buffer, </a:t>
            </a:r>
            <a:r>
              <a:rPr lang="en-US" sz="1400" dirty="0" err="1">
                <a:latin typeface="Courier" pitchFamily="2" charset="0"/>
              </a:rPr>
              <a:t>buf</a:t>
            </a:r>
            <a:r>
              <a:rPr lang="en-US" sz="1400" dirty="0">
                <a:latin typeface="Courier" pitchFamily="2" charset="0"/>
              </a:rPr>
              <a:t>, count);</a:t>
            </a:r>
          </a:p>
          <a:p>
            <a:pPr marL="0" indent="0">
              <a:spcBef>
                <a:spcPts val="200"/>
              </a:spcBef>
              <a:buNone/>
            </a:pPr>
            <a:r>
              <a:rPr lang="en-US" sz="1400" dirty="0">
                <a:latin typeface="Courier" pitchFamily="2" charset="0"/>
              </a:rPr>
              <a:t>    </a:t>
            </a:r>
            <a:r>
              <a:rPr lang="en-US" sz="1400" dirty="0" err="1">
                <a:latin typeface="Courier" pitchFamily="2" charset="0"/>
              </a:rPr>
              <a:t>iocb</a:t>
            </a:r>
            <a:r>
              <a:rPr lang="en-US" sz="1400" dirty="0">
                <a:latin typeface="Courier" pitchFamily="2" charset="0"/>
              </a:rPr>
              <a:t>-&gt;</a:t>
            </a:r>
            <a:r>
              <a:rPr lang="en-US" sz="1400" dirty="0" err="1">
                <a:latin typeface="Courier" pitchFamily="2" charset="0"/>
              </a:rPr>
              <a:t>ki_pos</a:t>
            </a:r>
            <a:r>
              <a:rPr lang="en-US" sz="1400" dirty="0">
                <a:latin typeface="Courier" pitchFamily="2" charset="0"/>
              </a:rPr>
              <a:t> += count;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b="1" dirty="0" err="1">
                <a:latin typeface="Courier" pitchFamily="2" charset="0"/>
              </a:rPr>
              <a:t>mark_buffer_dirty</a:t>
            </a:r>
            <a:r>
              <a:rPr lang="en-US" sz="1400" dirty="0">
                <a:latin typeface="Courier" pitchFamily="2" charset="0"/>
              </a:rPr>
              <a:t>(</a:t>
            </a:r>
            <a:r>
              <a:rPr lang="en-US" sz="1400" dirty="0" err="1">
                <a:latin typeface="Courier" pitchFamily="2" charset="0"/>
              </a:rPr>
              <a:t>bh</a:t>
            </a:r>
            <a:r>
              <a:rPr lang="en-US" sz="1400" dirty="0">
                <a:latin typeface="Courier" pitchFamily="2" charset="0"/>
              </a:rPr>
              <a:t>);</a:t>
            </a:r>
          </a:p>
          <a:p>
            <a:pPr marL="0" indent="0">
              <a:spcBef>
                <a:spcPts val="200"/>
              </a:spcBef>
              <a:buNone/>
            </a:pPr>
            <a:r>
              <a:rPr lang="en-US" sz="1400" dirty="0">
                <a:latin typeface="Courier" pitchFamily="2" charset="0"/>
              </a:rPr>
              <a:t>    </a:t>
            </a:r>
            <a:r>
              <a:rPr lang="en-US" sz="1400" b="1" dirty="0" err="1">
                <a:latin typeface="Courier" pitchFamily="2" charset="0"/>
              </a:rPr>
              <a:t>sync_dirty_buffer</a:t>
            </a:r>
            <a:r>
              <a:rPr lang="en-US" sz="1400" dirty="0">
                <a:latin typeface="Courier" pitchFamily="2" charset="0"/>
              </a:rPr>
              <a:t>(</a:t>
            </a:r>
            <a:r>
              <a:rPr lang="en-US" sz="1400" dirty="0" err="1">
                <a:latin typeface="Courier" pitchFamily="2" charset="0"/>
              </a:rPr>
              <a:t>bh</a:t>
            </a:r>
            <a:r>
              <a:rPr lang="en-US" sz="1400" dirty="0">
                <a:latin typeface="Courier" pitchFamily="2" charset="0"/>
              </a:rPr>
              <a:t>);</a:t>
            </a:r>
          </a:p>
          <a:p>
            <a:pPr marL="0" indent="0">
              <a:spcBef>
                <a:spcPts val="200"/>
              </a:spcBef>
              <a:buNone/>
            </a:pPr>
            <a:r>
              <a:rPr lang="en-US" sz="1400" dirty="0">
                <a:latin typeface="Courier" pitchFamily="2" charset="0"/>
              </a:rPr>
              <a:t>    </a:t>
            </a:r>
            <a:r>
              <a:rPr lang="en-US" sz="1400" b="1" dirty="0" err="1">
                <a:latin typeface="Courier" pitchFamily="2" charset="0"/>
              </a:rPr>
              <a:t>brelse</a:t>
            </a:r>
            <a:r>
              <a:rPr lang="en-US" sz="1400" dirty="0">
                <a:latin typeface="Courier" pitchFamily="2" charset="0"/>
              </a:rPr>
              <a:t>(</a:t>
            </a:r>
            <a:r>
              <a:rPr lang="en-US" sz="1400" dirty="0" err="1">
                <a:latin typeface="Courier" pitchFamily="2" charset="0"/>
              </a:rPr>
              <a:t>bh</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b="1" dirty="0" err="1">
                <a:latin typeface="Courier" pitchFamily="2" charset="0"/>
              </a:rPr>
              <a:t>store_dmfs_inode</a:t>
            </a:r>
            <a:r>
              <a:rPr lang="en-US" sz="1400" dirty="0">
                <a:latin typeface="Courier" pitchFamily="2" charset="0"/>
              </a:rPr>
              <a:t>(</a:t>
            </a:r>
            <a:r>
              <a:rPr lang="en-US" sz="1400" dirty="0" err="1">
                <a:latin typeface="Courier" pitchFamily="2" charset="0"/>
              </a:rPr>
              <a:t>sb</a:t>
            </a:r>
            <a:r>
              <a:rPr lang="en-US" sz="1400" dirty="0">
                <a:latin typeface="Courier" pitchFamily="2" charset="0"/>
              </a:rPr>
              <a:t>, </a:t>
            </a:r>
            <a:r>
              <a:rPr lang="en-US" sz="1400" dirty="0" err="1">
                <a:latin typeface="Courier" pitchFamily="2" charset="0"/>
              </a:rPr>
              <a:t>dinode</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return count;</a:t>
            </a:r>
          </a:p>
          <a:p>
            <a:pPr marL="0" indent="0">
              <a:spcBef>
                <a:spcPts val="200"/>
              </a:spcBef>
              <a:buNone/>
            </a:pPr>
            <a:r>
              <a:rPr lang="en-US" sz="1400" dirty="0">
                <a:latin typeface="Courier" pitchFamily="2" charset="0"/>
              </a:rPr>
              <a:t>}</a:t>
            </a:r>
            <a:endParaRPr lang="en-US" sz="1600" dirty="0">
              <a:latin typeface="Courier" pitchFamily="2" charset="0"/>
            </a:endParaRPr>
          </a:p>
        </p:txBody>
      </p:sp>
    </p:spTree>
    <p:extLst>
      <p:ext uri="{BB962C8B-B14F-4D97-AF65-F5344CB8AC3E}">
        <p14:creationId xmlns:p14="http://schemas.microsoft.com/office/powerpoint/2010/main" val="157925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54D2-8C6E-304F-A928-2AD86B32F46D}"/>
              </a:ext>
            </a:extLst>
          </p:cNvPr>
          <p:cNvSpPr>
            <a:spLocks noGrp="1"/>
          </p:cNvSpPr>
          <p:nvPr>
            <p:ph type="title"/>
          </p:nvPr>
        </p:nvSpPr>
        <p:spPr/>
        <p:txBody>
          <a:bodyPr/>
          <a:lstStyle/>
          <a:p>
            <a:r>
              <a:rPr lang="en-US" dirty="0">
                <a:latin typeface="Courier" pitchFamily="2" charset="0"/>
              </a:rPr>
              <a:t>User Space tools</a:t>
            </a:r>
          </a:p>
        </p:txBody>
      </p:sp>
      <p:sp>
        <p:nvSpPr>
          <p:cNvPr id="3" name="Content Placeholder 2">
            <a:extLst>
              <a:ext uri="{FF2B5EF4-FFF2-40B4-BE49-F238E27FC236}">
                <a16:creationId xmlns:a16="http://schemas.microsoft.com/office/drawing/2014/main" id="{E30B0F57-F654-5248-9A1E-B718DE2EC009}"/>
              </a:ext>
            </a:extLst>
          </p:cNvPr>
          <p:cNvSpPr>
            <a:spLocks noGrp="1"/>
          </p:cNvSpPr>
          <p:nvPr>
            <p:ph idx="1"/>
          </p:nvPr>
        </p:nvSpPr>
        <p:spPr/>
        <p:txBody>
          <a:bodyPr/>
          <a:lstStyle/>
          <a:p>
            <a:r>
              <a:rPr lang="en-US" b="1" dirty="0" err="1">
                <a:latin typeface="Courier" pitchFamily="2" charset="0"/>
              </a:rPr>
              <a:t>mkfs</a:t>
            </a:r>
            <a:r>
              <a:rPr lang="en-US" dirty="0">
                <a:latin typeface="Courier" pitchFamily="2" charset="0"/>
              </a:rPr>
              <a:t> </a:t>
            </a:r>
          </a:p>
          <a:p>
            <a:pPr lvl="1"/>
            <a:r>
              <a:rPr lang="en-US" dirty="0">
                <a:latin typeface="Courier" pitchFamily="2" charset="0"/>
              </a:rPr>
              <a:t>Initialize the device to be used by FS.</a:t>
            </a:r>
          </a:p>
          <a:p>
            <a:pPr lvl="1"/>
            <a:r>
              <a:rPr lang="en-US" dirty="0">
                <a:latin typeface="Courier" pitchFamily="2" charset="0"/>
              </a:rPr>
              <a:t>Write initial FS state</a:t>
            </a:r>
          </a:p>
          <a:p>
            <a:r>
              <a:rPr lang="en-US" b="1" dirty="0" err="1">
                <a:latin typeface="Courier" pitchFamily="2" charset="0"/>
              </a:rPr>
              <a:t>fsdb</a:t>
            </a:r>
            <a:endParaRPr lang="en-US" b="1" dirty="0">
              <a:latin typeface="Courier" pitchFamily="2" charset="0"/>
            </a:endParaRPr>
          </a:p>
          <a:p>
            <a:pPr lvl="1"/>
            <a:r>
              <a:rPr lang="en-US" dirty="0">
                <a:latin typeface="Courier" pitchFamily="2" charset="0"/>
              </a:rPr>
              <a:t>Development tool reading structures from raw device</a:t>
            </a:r>
          </a:p>
          <a:p>
            <a:pPr lvl="1"/>
            <a:r>
              <a:rPr lang="en-US" dirty="0">
                <a:latin typeface="Courier" pitchFamily="2" charset="0"/>
              </a:rPr>
              <a:t>Understand on disk structure</a:t>
            </a:r>
          </a:p>
          <a:p>
            <a:r>
              <a:rPr lang="en-US" b="1" dirty="0" err="1">
                <a:latin typeface="Courier" pitchFamily="2" charset="0"/>
              </a:rPr>
              <a:t>fsck</a:t>
            </a:r>
            <a:endParaRPr lang="en-US" b="1" dirty="0">
              <a:latin typeface="Courier" pitchFamily="2" charset="0"/>
            </a:endParaRPr>
          </a:p>
          <a:p>
            <a:pPr lvl="1"/>
            <a:r>
              <a:rPr lang="en-US" dirty="0">
                <a:latin typeface="Courier" pitchFamily="2" charset="0"/>
              </a:rPr>
              <a:t>Try to recover inconsistent state of FS (due to crash/corruption).</a:t>
            </a:r>
          </a:p>
          <a:p>
            <a:endParaRPr lang="en-US" dirty="0">
              <a:latin typeface="Courier" pitchFamily="2" charset="0"/>
            </a:endParaRPr>
          </a:p>
        </p:txBody>
      </p:sp>
    </p:spTree>
    <p:extLst>
      <p:ext uri="{BB962C8B-B14F-4D97-AF65-F5344CB8AC3E}">
        <p14:creationId xmlns:p14="http://schemas.microsoft.com/office/powerpoint/2010/main" val="29171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C334-D424-084E-88BB-D28BAC02125C}"/>
              </a:ext>
            </a:extLst>
          </p:cNvPr>
          <p:cNvSpPr>
            <a:spLocks noGrp="1"/>
          </p:cNvSpPr>
          <p:nvPr>
            <p:ph type="title"/>
          </p:nvPr>
        </p:nvSpPr>
        <p:spPr>
          <a:xfrm>
            <a:off x="723900" y="685800"/>
            <a:ext cx="3855720" cy="1386840"/>
          </a:xfrm>
        </p:spPr>
        <p:txBody>
          <a:bodyPr/>
          <a:lstStyle/>
          <a:p>
            <a:r>
              <a:rPr lang="en-US" dirty="0">
                <a:latin typeface="Courier" pitchFamily="2" charset="0"/>
              </a:rPr>
              <a:t>Fragment </a:t>
            </a:r>
            <a:r>
              <a:rPr lang="en-US" dirty="0" err="1">
                <a:latin typeface="Courier" pitchFamily="2" charset="0"/>
              </a:rPr>
              <a:t>mkfs</a:t>
            </a:r>
            <a:endParaRPr lang="en-US" dirty="0">
              <a:latin typeface="Courier" pitchFamily="2" charset="0"/>
            </a:endParaRPr>
          </a:p>
        </p:txBody>
      </p:sp>
      <p:sp>
        <p:nvSpPr>
          <p:cNvPr id="6" name="Rectangle 5">
            <a:extLst>
              <a:ext uri="{FF2B5EF4-FFF2-40B4-BE49-F238E27FC236}">
                <a16:creationId xmlns:a16="http://schemas.microsoft.com/office/drawing/2014/main" id="{5789A4B8-E9F8-B349-B136-26E62A42CD26}"/>
              </a:ext>
            </a:extLst>
          </p:cNvPr>
          <p:cNvSpPr/>
          <p:nvPr/>
        </p:nvSpPr>
        <p:spPr>
          <a:xfrm>
            <a:off x="325120" y="2344028"/>
            <a:ext cx="4653280" cy="4037003"/>
          </a:xfrm>
          <a:prstGeom prst="rect">
            <a:avLst/>
          </a:prstGeom>
          <a:solidFill>
            <a:schemeClr val="bg1"/>
          </a:solidFill>
        </p:spPr>
        <p:txBody>
          <a:bodyPr wrap="square">
            <a:spAutoFit/>
          </a:bodyPr>
          <a:lstStyle/>
          <a:p>
            <a:pPr>
              <a:spcBef>
                <a:spcPts val="200"/>
              </a:spcBef>
            </a:pPr>
            <a:r>
              <a:rPr lang="en-US" sz="1200" i="1" kern="0" dirty="0">
                <a:latin typeface="Courier" pitchFamily="2" charset="0"/>
              </a:rPr>
              <a:t>// Write initial FS state to the device</a:t>
            </a:r>
          </a:p>
          <a:p>
            <a:pPr>
              <a:spcBef>
                <a:spcPts val="200"/>
              </a:spcBef>
            </a:pPr>
            <a:r>
              <a:rPr lang="en-US" sz="1200" i="1" kern="0" dirty="0">
                <a:latin typeface="Courier" pitchFamily="2" charset="0"/>
              </a:rPr>
              <a:t>// </a:t>
            </a:r>
            <a:r>
              <a:rPr lang="en-US" sz="1200" i="1" kern="0" dirty="0" err="1">
                <a:latin typeface="Courier" pitchFamily="2" charset="0"/>
              </a:rPr>
              <a:t>arg</a:t>
            </a:r>
            <a:r>
              <a:rPr lang="en-US" sz="1200" i="1" kern="0" dirty="0">
                <a:latin typeface="Courier" pitchFamily="2" charset="0"/>
              </a:rPr>
              <a:t> is </a:t>
            </a:r>
            <a:r>
              <a:rPr lang="en-US" sz="1200" i="1" kern="0" dirty="0" err="1">
                <a:latin typeface="Courier" pitchFamily="2" charset="0"/>
              </a:rPr>
              <a:t>targ</a:t>
            </a:r>
            <a:r>
              <a:rPr lang="en-US" sz="1200" i="1" kern="0" dirty="0">
                <a:latin typeface="Courier" pitchFamily="2" charset="0"/>
              </a:rPr>
              <a:t> device: </a:t>
            </a:r>
            <a:r>
              <a:rPr lang="en-US" sz="1200" i="1" kern="0" dirty="0">
                <a:solidFill>
                  <a:schemeClr val="accent6">
                    <a:lumMod val="50000"/>
                  </a:schemeClr>
                </a:solidFill>
                <a:latin typeface="Courier" pitchFamily="2" charset="0"/>
              </a:rPr>
              <a:t>/dev/</a:t>
            </a:r>
            <a:r>
              <a:rPr lang="en-US" sz="1200" i="1" kern="0" dirty="0" err="1">
                <a:solidFill>
                  <a:schemeClr val="accent6">
                    <a:lumMod val="50000"/>
                  </a:schemeClr>
                </a:solidFill>
                <a:latin typeface="Courier" pitchFamily="2" charset="0"/>
              </a:rPr>
              <a:t>sdb</a:t>
            </a:r>
            <a:r>
              <a:rPr lang="en-US" sz="1200" i="1" kern="0" dirty="0">
                <a:solidFill>
                  <a:schemeClr val="accent6">
                    <a:lumMod val="50000"/>
                  </a:schemeClr>
                </a:solidFill>
                <a:latin typeface="Courier" pitchFamily="2" charset="0"/>
              </a:rPr>
              <a:t> </a:t>
            </a:r>
            <a:r>
              <a:rPr lang="en-US" sz="1200" i="1" kern="0" dirty="0">
                <a:latin typeface="Courier" pitchFamily="2" charset="0"/>
              </a:rPr>
              <a:t>or lv </a:t>
            </a:r>
            <a:r>
              <a:rPr lang="en-US" sz="1200" i="1" kern="0" dirty="0">
                <a:solidFill>
                  <a:schemeClr val="accent6">
                    <a:lumMod val="50000"/>
                  </a:schemeClr>
                </a:solidFill>
                <a:latin typeface="Courier" pitchFamily="2" charset="0"/>
              </a:rPr>
              <a:t>/dev/sdb1</a:t>
            </a:r>
          </a:p>
          <a:p>
            <a:pPr>
              <a:spcBef>
                <a:spcPts val="200"/>
              </a:spcBef>
            </a:pPr>
            <a:r>
              <a:rPr lang="en-US" sz="1200" b="1" kern="0" dirty="0" err="1">
                <a:solidFill>
                  <a:srgbClr val="002060"/>
                </a:solidFill>
                <a:latin typeface="Courier" pitchFamily="2" charset="0"/>
              </a:rPr>
              <a:t>fd</a:t>
            </a:r>
            <a:r>
              <a:rPr lang="en-US" sz="1200" kern="0" dirty="0">
                <a:latin typeface="Courier" pitchFamily="2" charset="0"/>
              </a:rPr>
              <a:t> = </a:t>
            </a:r>
            <a:r>
              <a:rPr lang="en-US" sz="1200" b="1" kern="0" dirty="0">
                <a:latin typeface="Courier" pitchFamily="2" charset="0"/>
              </a:rPr>
              <a:t>open</a:t>
            </a:r>
            <a:r>
              <a:rPr lang="en-US" sz="1200" kern="0" dirty="0">
                <a:latin typeface="Courier" pitchFamily="2" charset="0"/>
              </a:rPr>
              <a:t>(</a:t>
            </a:r>
            <a:r>
              <a:rPr lang="en-US" sz="1200" kern="0" dirty="0" err="1">
                <a:latin typeface="Courier" pitchFamily="2" charset="0"/>
              </a:rPr>
              <a:t>argv</a:t>
            </a:r>
            <a:r>
              <a:rPr lang="en-US" sz="1200" kern="0" dirty="0">
                <a:latin typeface="Courier" pitchFamily="2" charset="0"/>
              </a:rPr>
              <a:t>[1], </a:t>
            </a:r>
            <a:r>
              <a:rPr lang="en-US" sz="1200" kern="0" dirty="0">
                <a:solidFill>
                  <a:schemeClr val="accent6">
                    <a:lumMod val="50000"/>
                  </a:schemeClr>
                </a:solidFill>
                <a:latin typeface="Courier" pitchFamily="2" charset="0"/>
              </a:rPr>
              <a:t>O_RDWR</a:t>
            </a:r>
            <a:r>
              <a:rPr lang="en-US" sz="1200" kern="0" dirty="0">
                <a:latin typeface="Courier" pitchFamily="2" charset="0"/>
              </a:rPr>
              <a:t>);</a:t>
            </a:r>
          </a:p>
          <a:p>
            <a:pPr>
              <a:spcBef>
                <a:spcPts val="200"/>
              </a:spcBef>
            </a:pPr>
            <a:r>
              <a:rPr lang="en-US" sz="1200" kern="0" dirty="0">
                <a:latin typeface="Courier" pitchFamily="2" charset="0"/>
              </a:rPr>
              <a:t>if (</a:t>
            </a:r>
            <a:r>
              <a:rPr lang="en-US" sz="1200" b="1" kern="0" dirty="0" err="1">
                <a:solidFill>
                  <a:srgbClr val="002060"/>
                </a:solidFill>
                <a:latin typeface="Courier" pitchFamily="2" charset="0"/>
              </a:rPr>
              <a:t>fd</a:t>
            </a:r>
            <a:r>
              <a:rPr lang="en-US" sz="1200" kern="0" dirty="0">
                <a:latin typeface="Courier" pitchFamily="2" charset="0"/>
              </a:rPr>
              <a:t> == -1) {</a:t>
            </a:r>
          </a:p>
          <a:p>
            <a:pPr>
              <a:spcBef>
                <a:spcPts val="200"/>
              </a:spcBef>
            </a:pPr>
            <a:r>
              <a:rPr lang="en-US" sz="1200" kern="0" dirty="0">
                <a:latin typeface="Courier" pitchFamily="2" charset="0"/>
              </a:rPr>
              <a:t>    </a:t>
            </a:r>
            <a:r>
              <a:rPr lang="en-US" sz="1200" kern="0" dirty="0" err="1">
                <a:latin typeface="Courier" pitchFamily="2" charset="0"/>
              </a:rPr>
              <a:t>perror</a:t>
            </a:r>
            <a:r>
              <a:rPr lang="en-US" sz="1200" kern="0" dirty="0">
                <a:latin typeface="Courier" pitchFamily="2" charset="0"/>
              </a:rPr>
              <a:t>("</a:t>
            </a:r>
            <a:r>
              <a:rPr lang="en-US" sz="1200" b="1" kern="0" dirty="0">
                <a:solidFill>
                  <a:schemeClr val="accent6">
                    <a:lumMod val="50000"/>
                  </a:schemeClr>
                </a:solidFill>
                <a:latin typeface="Courier" pitchFamily="2" charset="0"/>
              </a:rPr>
              <a:t>Error: cannot open the device!</a:t>
            </a:r>
            <a:r>
              <a:rPr lang="en-US" sz="1200" b="1" kern="0" dirty="0">
                <a:solidFill>
                  <a:srgbClr val="7030A0"/>
                </a:solidFill>
                <a:latin typeface="Courier" pitchFamily="2" charset="0"/>
              </a:rPr>
              <a:t>\n</a:t>
            </a:r>
            <a:r>
              <a:rPr lang="en-US" sz="1200" kern="0" dirty="0">
                <a:latin typeface="Courier" pitchFamily="2" charset="0"/>
              </a:rPr>
              <a:t>");</a:t>
            </a:r>
          </a:p>
          <a:p>
            <a:pPr>
              <a:spcBef>
                <a:spcPts val="200"/>
              </a:spcBef>
            </a:pPr>
            <a:r>
              <a:rPr lang="en-US" sz="1200" kern="0" dirty="0">
                <a:latin typeface="Courier" pitchFamily="2" charset="0"/>
              </a:rPr>
              <a:t>    return -1;</a:t>
            </a:r>
          </a:p>
          <a:p>
            <a:pPr>
              <a:spcBef>
                <a:spcPts val="200"/>
              </a:spcBef>
            </a:pPr>
            <a:r>
              <a:rPr lang="en-US" sz="1200" kern="0" dirty="0">
                <a:latin typeface="Courier" pitchFamily="2" charset="0"/>
              </a:rPr>
              <a:t>}</a:t>
            </a:r>
          </a:p>
          <a:p>
            <a:pPr>
              <a:spcBef>
                <a:spcPts val="200"/>
              </a:spcBef>
            </a:pPr>
            <a:r>
              <a:rPr lang="en-US" sz="1200" i="1" kern="0" dirty="0">
                <a:latin typeface="Courier" pitchFamily="2" charset="0"/>
              </a:rPr>
              <a:t>// wipe out device before writing </a:t>
            </a:r>
            <a:r>
              <a:rPr lang="en-US" sz="1200" b="1" kern="0" dirty="0" err="1">
                <a:latin typeface="Courier" pitchFamily="2" charset="0"/>
              </a:rPr>
              <a:t>wipe_out_device</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 1));</a:t>
            </a:r>
          </a:p>
          <a:p>
            <a:pPr>
              <a:spcBef>
                <a:spcPts val="200"/>
              </a:spcBef>
            </a:pPr>
            <a:r>
              <a:rPr lang="en-US" sz="1200" i="1" kern="0" dirty="0">
                <a:latin typeface="Courier" pitchFamily="2" charset="0"/>
              </a:rPr>
              <a:t>// Write actual on disk structure</a:t>
            </a:r>
          </a:p>
          <a:p>
            <a:pPr>
              <a:spcBef>
                <a:spcPts val="200"/>
              </a:spcBef>
            </a:pPr>
            <a:r>
              <a:rPr lang="en-US" sz="1200" b="1" kern="0" dirty="0" err="1">
                <a:latin typeface="Courier" pitchFamily="2" charset="0"/>
              </a:rPr>
              <a:t>write_superblock</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a:p>
            <a:pPr>
              <a:spcBef>
                <a:spcPts val="200"/>
              </a:spcBef>
            </a:pPr>
            <a:r>
              <a:rPr lang="en-US" sz="1200" b="1" kern="0" dirty="0" err="1">
                <a:latin typeface="Courier" pitchFamily="2" charset="0"/>
              </a:rPr>
              <a:t>write_metadata</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a:p>
            <a:pPr>
              <a:spcBef>
                <a:spcPts val="200"/>
              </a:spcBef>
            </a:pPr>
            <a:r>
              <a:rPr lang="en-US" sz="1200" b="1" kern="0" dirty="0" err="1">
                <a:latin typeface="Courier" pitchFamily="2" charset="0"/>
              </a:rPr>
              <a:t>write_inode_table</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a:p>
            <a:pPr>
              <a:spcBef>
                <a:spcPts val="200"/>
              </a:spcBef>
            </a:pPr>
            <a:r>
              <a:rPr lang="en-US" sz="1200" b="1" kern="0" dirty="0" err="1">
                <a:latin typeface="Courier" pitchFamily="2" charset="0"/>
              </a:rPr>
              <a:t>write_root_inode</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a:p>
            <a:pPr>
              <a:spcBef>
                <a:spcPts val="200"/>
              </a:spcBef>
            </a:pPr>
            <a:r>
              <a:rPr lang="en-US" sz="1200" b="1" kern="0" dirty="0" err="1">
                <a:latin typeface="Courier" pitchFamily="2" charset="0"/>
              </a:rPr>
              <a:t>write_lostfound_inode</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a:p>
            <a:pPr>
              <a:spcBef>
                <a:spcPts val="200"/>
              </a:spcBef>
            </a:pPr>
            <a:endParaRPr lang="en-US" sz="1200" kern="0" dirty="0">
              <a:latin typeface="Courier" pitchFamily="2" charset="0"/>
            </a:endParaRPr>
          </a:p>
          <a:p>
            <a:pPr>
              <a:spcBef>
                <a:spcPts val="200"/>
              </a:spcBef>
            </a:pPr>
            <a:r>
              <a:rPr lang="en-US" sz="1200" i="1" kern="0" dirty="0">
                <a:latin typeface="Courier" pitchFamily="2" charset="0"/>
              </a:rPr>
              <a:t>//write entries to </a:t>
            </a:r>
            <a:r>
              <a:rPr lang="en-US" sz="1200" i="1" kern="0" dirty="0" err="1">
                <a:latin typeface="Courier" pitchFamily="2" charset="0"/>
              </a:rPr>
              <a:t>inode</a:t>
            </a:r>
            <a:r>
              <a:rPr lang="en-US" sz="1200" i="1" kern="0" dirty="0">
                <a:latin typeface="Courier" pitchFamily="2" charset="0"/>
              </a:rPr>
              <a:t> table</a:t>
            </a:r>
          </a:p>
          <a:p>
            <a:pPr>
              <a:spcBef>
                <a:spcPts val="200"/>
              </a:spcBef>
            </a:pPr>
            <a:r>
              <a:rPr lang="en-US" sz="1200" b="1" kern="0" dirty="0">
                <a:latin typeface="Courier" pitchFamily="2" charset="0"/>
              </a:rPr>
              <a:t>write_root2itable</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a:p>
            <a:pPr>
              <a:spcBef>
                <a:spcPts val="200"/>
              </a:spcBef>
            </a:pPr>
            <a:r>
              <a:rPr lang="en-US" sz="1200" b="1" kern="0" dirty="0">
                <a:latin typeface="Courier" pitchFamily="2" charset="0"/>
              </a:rPr>
              <a:t>write_laf2itable</a:t>
            </a:r>
            <a:r>
              <a:rPr lang="en-US" sz="1200" kern="0" dirty="0">
                <a:latin typeface="Courier" pitchFamily="2" charset="0"/>
              </a:rPr>
              <a:t>(</a:t>
            </a:r>
            <a:r>
              <a:rPr lang="en-US" sz="1200" b="1" kern="0" dirty="0" err="1">
                <a:solidFill>
                  <a:srgbClr val="002060"/>
                </a:solidFill>
                <a:latin typeface="Courier" pitchFamily="2" charset="0"/>
              </a:rPr>
              <a:t>fd</a:t>
            </a:r>
            <a:r>
              <a:rPr lang="en-US" sz="1200" kern="0" dirty="0">
                <a:latin typeface="Courier" pitchFamily="2" charset="0"/>
              </a:rPr>
              <a:t>);</a:t>
            </a:r>
          </a:p>
        </p:txBody>
      </p:sp>
      <p:sp>
        <p:nvSpPr>
          <p:cNvPr id="10" name="Content Placeholder 3">
            <a:extLst>
              <a:ext uri="{FF2B5EF4-FFF2-40B4-BE49-F238E27FC236}">
                <a16:creationId xmlns:a16="http://schemas.microsoft.com/office/drawing/2014/main" id="{79CE5F9F-F893-7F4A-A28A-53295DCE0F3D}"/>
              </a:ext>
            </a:extLst>
          </p:cNvPr>
          <p:cNvSpPr txBox="1">
            <a:spLocks/>
          </p:cNvSpPr>
          <p:nvPr/>
        </p:nvSpPr>
        <p:spPr>
          <a:xfrm>
            <a:off x="5904411" y="223520"/>
            <a:ext cx="6048103" cy="6339839"/>
          </a:xfrm>
          <a:prstGeom prst="rect">
            <a:avLst/>
          </a:prstGeom>
          <a:solidFill>
            <a:schemeClr val="bg1"/>
          </a:solidFill>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spcBef>
                <a:spcPts val="200"/>
              </a:spcBef>
              <a:buNone/>
            </a:pPr>
            <a:r>
              <a:rPr lang="en-US" sz="1400" dirty="0" err="1">
                <a:latin typeface="Courier" pitchFamily="2" charset="0"/>
              </a:rPr>
              <a:t>int</a:t>
            </a:r>
            <a:r>
              <a:rPr lang="en-US" sz="1400" dirty="0">
                <a:latin typeface="Courier" pitchFamily="2" charset="0"/>
              </a:rPr>
              <a:t> </a:t>
            </a:r>
            <a:r>
              <a:rPr lang="en-US" sz="1400" b="1" dirty="0" err="1">
                <a:latin typeface="Courier" pitchFamily="2" charset="0"/>
              </a:rPr>
              <a:t>write_root_inode</a:t>
            </a:r>
            <a:r>
              <a:rPr lang="en-US" sz="1400" b="1" dirty="0">
                <a:latin typeface="Courier" pitchFamily="2" charset="0"/>
              </a:rPr>
              <a:t> </a:t>
            </a:r>
            <a:r>
              <a:rPr lang="en-US" sz="1400" dirty="0">
                <a:latin typeface="Courier" pitchFamily="2" charset="0"/>
              </a:rPr>
              <a:t>(</a:t>
            </a:r>
            <a:r>
              <a:rPr lang="en-US" sz="1400" dirty="0" err="1">
                <a:latin typeface="Courier" pitchFamily="2" charset="0"/>
              </a:rPr>
              <a:t>int</a:t>
            </a:r>
            <a:r>
              <a:rPr lang="en-US" sz="1400" dirty="0">
                <a:latin typeface="Courier" pitchFamily="2" charset="0"/>
              </a:rPr>
              <a:t> </a:t>
            </a:r>
            <a:r>
              <a:rPr lang="en-US" sz="1400" b="1" dirty="0" err="1">
                <a:solidFill>
                  <a:srgbClr val="002060"/>
                </a:solidFill>
                <a:latin typeface="Courier" pitchFamily="2" charset="0"/>
              </a:rPr>
              <a:t>fd</a:t>
            </a:r>
            <a:r>
              <a:rPr lang="en-US" sz="1400" dirty="0">
                <a:latin typeface="Courier" pitchFamily="2" charset="0"/>
              </a:rPr>
              <a:t>) {</a:t>
            </a:r>
          </a:p>
          <a:p>
            <a:pPr marL="0" indent="0">
              <a:spcBef>
                <a:spcPts val="200"/>
              </a:spcBef>
              <a:buNone/>
            </a:pPr>
            <a:r>
              <a:rPr lang="en-US" sz="1400" dirty="0">
                <a:latin typeface="Courier" pitchFamily="2" charset="0"/>
              </a:rPr>
              <a:t>  </a:t>
            </a:r>
          </a:p>
          <a:p>
            <a:pPr marL="0" indent="0">
              <a:spcBef>
                <a:spcPts val="200"/>
              </a:spcBef>
              <a:buNone/>
            </a:pPr>
            <a:r>
              <a:rPr lang="en-US" sz="1400" dirty="0">
                <a:latin typeface="Courier" pitchFamily="2" charset="0"/>
              </a:rPr>
              <a:t>  </a:t>
            </a:r>
            <a:r>
              <a:rPr lang="en-US" sz="1400" i="1" dirty="0">
                <a:latin typeface="Courier" pitchFamily="2" charset="0"/>
              </a:rPr>
              <a:t>// construct root </a:t>
            </a:r>
            <a:r>
              <a:rPr lang="en-US" sz="1400" i="1" dirty="0" err="1">
                <a:latin typeface="Courier" pitchFamily="2" charset="0"/>
              </a:rPr>
              <a:t>inode</a:t>
            </a:r>
            <a:r>
              <a:rPr lang="en-US" sz="1400" i="1" dirty="0">
                <a:latin typeface="Courier" pitchFamily="2" charset="0"/>
              </a:rPr>
              <a:t>    </a:t>
            </a:r>
          </a:p>
          <a:p>
            <a:pPr marL="0" indent="0">
              <a:spcBef>
                <a:spcPts val="200"/>
              </a:spcBef>
              <a:buNone/>
            </a:pPr>
            <a:r>
              <a:rPr lang="en-US" sz="1400" dirty="0">
                <a:latin typeface="Courier" pitchFamily="2" charset="0"/>
              </a:rPr>
              <a:t>  </a:t>
            </a:r>
            <a:r>
              <a:rPr lang="en-US" sz="1400" b="1" dirty="0">
                <a:solidFill>
                  <a:schemeClr val="accent5">
                    <a:lumMod val="50000"/>
                  </a:schemeClr>
                </a:solidFill>
                <a:latin typeface="Courier" pitchFamily="2" charset="0"/>
              </a:rPr>
              <a:t>struct</a:t>
            </a:r>
            <a:r>
              <a:rPr lang="en-US" sz="1400" dirty="0">
                <a:latin typeface="Courier" pitchFamily="2" charset="0"/>
              </a:rPr>
              <a:t> </a:t>
            </a:r>
            <a:r>
              <a:rPr lang="en-US" sz="1400" dirty="0" err="1">
                <a:latin typeface="Courier" pitchFamily="2" charset="0"/>
              </a:rPr>
              <a:t>dm_inode</a:t>
            </a:r>
            <a:r>
              <a:rPr lang="en-US" sz="1400" dirty="0">
                <a:latin typeface="Courier" pitchFamily="2" charset="0"/>
              </a:rPr>
              <a:t> </a:t>
            </a:r>
            <a:r>
              <a:rPr lang="en-US" sz="1400" b="1" dirty="0" err="1">
                <a:latin typeface="Courier" pitchFamily="2" charset="0"/>
              </a:rPr>
              <a:t>root_inode</a:t>
            </a:r>
            <a:r>
              <a:rPr lang="en-US" sz="1400" b="1" dirty="0">
                <a:latin typeface="Courier" pitchFamily="2" charset="0"/>
              </a:rPr>
              <a:t> </a:t>
            </a:r>
            <a:r>
              <a:rPr lang="en-US" sz="1400" dirty="0">
                <a:latin typeface="Courier" pitchFamily="2" charset="0"/>
              </a:rPr>
              <a:t>= {  </a:t>
            </a:r>
          </a:p>
          <a:p>
            <a:pPr marL="0" indent="0">
              <a:spcBef>
                <a:spcPts val="200"/>
              </a:spcBef>
              <a:buNone/>
            </a:pPr>
            <a:r>
              <a:rPr lang="en-US" sz="1400" dirty="0">
                <a:latin typeface="Courier" pitchFamily="2" charset="0"/>
              </a:rPr>
              <a:t>    .</a:t>
            </a:r>
            <a:r>
              <a:rPr lang="en-US" sz="1400" dirty="0" err="1">
                <a:latin typeface="Courier" pitchFamily="2" charset="0"/>
              </a:rPr>
              <a:t>i_version</a:t>
            </a:r>
            <a:r>
              <a:rPr lang="en-US" sz="1400" dirty="0">
                <a:latin typeface="Courier" pitchFamily="2" charset="0"/>
              </a:rPr>
              <a:t> = 1,    </a:t>
            </a:r>
          </a:p>
          <a:p>
            <a:pPr marL="0" indent="0">
              <a:spcBef>
                <a:spcPts val="200"/>
              </a:spcBef>
              <a:buNone/>
            </a:pPr>
            <a:r>
              <a:rPr lang="en-US" sz="1400" dirty="0">
                <a:latin typeface="Courier" pitchFamily="2" charset="0"/>
              </a:rPr>
              <a:t>    .</a:t>
            </a:r>
            <a:r>
              <a:rPr lang="en-US" sz="1400" dirty="0" err="1">
                <a:latin typeface="Courier" pitchFamily="2" charset="0"/>
              </a:rPr>
              <a:t>i_flags</a:t>
            </a:r>
            <a:r>
              <a:rPr lang="en-US" sz="1400" dirty="0">
                <a:latin typeface="Courier" pitchFamily="2" charset="0"/>
              </a:rPr>
              <a:t> = 0, </a:t>
            </a:r>
          </a:p>
          <a:p>
            <a:pPr marL="0" indent="0">
              <a:spcBef>
                <a:spcPts val="200"/>
              </a:spcBef>
              <a:buNone/>
            </a:pPr>
            <a:r>
              <a:rPr lang="en-US" sz="1400" dirty="0">
                <a:latin typeface="Courier" pitchFamily="2" charset="0"/>
              </a:rPr>
              <a:t>    .</a:t>
            </a:r>
            <a:r>
              <a:rPr lang="en-US" sz="1400" dirty="0" err="1">
                <a:latin typeface="Courier" pitchFamily="2" charset="0"/>
              </a:rPr>
              <a:t>i_mode</a:t>
            </a:r>
            <a:r>
              <a:rPr lang="en-US" sz="1400" dirty="0">
                <a:latin typeface="Courier" pitchFamily="2" charset="0"/>
              </a:rPr>
              <a:t> = </a:t>
            </a:r>
            <a:r>
              <a:rPr lang="en-US" sz="1400" b="1" dirty="0">
                <a:solidFill>
                  <a:schemeClr val="accent6">
                    <a:lumMod val="50000"/>
                  </a:schemeClr>
                </a:solidFill>
                <a:latin typeface="Courier" pitchFamily="2" charset="0"/>
              </a:rPr>
              <a:t>S_IFDIR </a:t>
            </a:r>
            <a:r>
              <a:rPr lang="en-US" sz="1400" dirty="0">
                <a:latin typeface="Courier" pitchFamily="2" charset="0"/>
              </a:rPr>
              <a:t>| </a:t>
            </a:r>
            <a:r>
              <a:rPr lang="en-US" sz="1400" b="1" dirty="0">
                <a:solidFill>
                  <a:schemeClr val="accent6">
                    <a:lumMod val="50000"/>
                  </a:schemeClr>
                </a:solidFill>
                <a:latin typeface="Courier" pitchFamily="2" charset="0"/>
              </a:rPr>
              <a:t>S_IRWXU </a:t>
            </a:r>
            <a:r>
              <a:rPr lang="en-US" sz="1400" dirty="0">
                <a:latin typeface="Courier" pitchFamily="2" charset="0"/>
              </a:rPr>
              <a:t>| </a:t>
            </a:r>
            <a:r>
              <a:rPr lang="en-US" sz="1400" b="1" dirty="0">
                <a:solidFill>
                  <a:schemeClr val="accent6">
                    <a:lumMod val="50000"/>
                  </a:schemeClr>
                </a:solidFill>
                <a:latin typeface="Courier" pitchFamily="2" charset="0"/>
              </a:rPr>
              <a:t>S_IROTH </a:t>
            </a:r>
            <a:r>
              <a:rPr lang="en-US" sz="1400" dirty="0">
                <a:latin typeface="Courier" pitchFamily="2" charset="0"/>
              </a:rPr>
              <a:t>| </a:t>
            </a:r>
            <a:r>
              <a:rPr lang="en-US" sz="1400" b="1" dirty="0">
                <a:solidFill>
                  <a:schemeClr val="accent6">
                    <a:lumMod val="50000"/>
                  </a:schemeClr>
                </a:solidFill>
                <a:latin typeface="Courier" pitchFamily="2" charset="0"/>
              </a:rPr>
              <a:t>S_IXOTH</a:t>
            </a:r>
            <a:r>
              <a:rPr lang="en-US" sz="1400" dirty="0">
                <a:latin typeface="Courier" pitchFamily="2" charset="0"/>
              </a:rPr>
              <a:t>, </a:t>
            </a:r>
          </a:p>
          <a:p>
            <a:pPr marL="0" indent="0">
              <a:spcBef>
                <a:spcPts val="200"/>
              </a:spcBef>
              <a:buNone/>
            </a:pPr>
            <a:r>
              <a:rPr lang="en-US" sz="1400" dirty="0">
                <a:latin typeface="Courier" pitchFamily="2" charset="0"/>
              </a:rPr>
              <a:t>    .</a:t>
            </a:r>
            <a:r>
              <a:rPr lang="en-US" sz="1400" dirty="0" err="1">
                <a:latin typeface="Courier" pitchFamily="2" charset="0"/>
              </a:rPr>
              <a:t>i_uid</a:t>
            </a:r>
            <a:r>
              <a:rPr lang="en-US" sz="1400" dirty="0">
                <a:latin typeface="Courier" pitchFamily="2" charset="0"/>
              </a:rPr>
              <a:t> = 0,   </a:t>
            </a:r>
          </a:p>
          <a:p>
            <a:pPr marL="0" indent="0">
              <a:spcBef>
                <a:spcPts val="200"/>
              </a:spcBef>
              <a:buNone/>
            </a:pPr>
            <a:r>
              <a:rPr lang="en-US" sz="1400" dirty="0">
                <a:latin typeface="Courier" pitchFamily="2" charset="0"/>
              </a:rPr>
              <a:t>    .</a:t>
            </a:r>
            <a:r>
              <a:rPr lang="en-US" sz="1400" dirty="0" err="1">
                <a:latin typeface="Courier" pitchFamily="2" charset="0"/>
              </a:rPr>
              <a:t>i_ctime</a:t>
            </a:r>
            <a:r>
              <a:rPr lang="en-US" sz="1400" dirty="0">
                <a:latin typeface="Courier" pitchFamily="2" charset="0"/>
              </a:rPr>
              <a:t> = </a:t>
            </a:r>
            <a:r>
              <a:rPr lang="en-US" sz="1400" dirty="0" err="1">
                <a:latin typeface="Courier" pitchFamily="2" charset="0"/>
              </a:rPr>
              <a:t>dm_ctime</a:t>
            </a:r>
            <a:r>
              <a:rPr lang="en-US" sz="1400" dirty="0">
                <a:latin typeface="Courier" pitchFamily="2" charset="0"/>
              </a:rPr>
              <a:t>,    </a:t>
            </a:r>
          </a:p>
          <a:p>
            <a:pPr marL="0" indent="0">
              <a:spcBef>
                <a:spcPts val="200"/>
              </a:spcBef>
              <a:buNone/>
            </a:pPr>
            <a:r>
              <a:rPr lang="en-US" sz="1400" dirty="0">
                <a:latin typeface="Courier" pitchFamily="2" charset="0"/>
              </a:rPr>
              <a:t>    .</a:t>
            </a:r>
            <a:r>
              <a:rPr lang="en-US" sz="1400" dirty="0" err="1">
                <a:latin typeface="Courier" pitchFamily="2" charset="0"/>
              </a:rPr>
              <a:t>i_mtime</a:t>
            </a:r>
            <a:r>
              <a:rPr lang="en-US" sz="1400" dirty="0">
                <a:latin typeface="Courier" pitchFamily="2" charset="0"/>
              </a:rPr>
              <a:t> = </a:t>
            </a:r>
            <a:r>
              <a:rPr lang="en-US" sz="1400" dirty="0" err="1">
                <a:latin typeface="Courier" pitchFamily="2" charset="0"/>
              </a:rPr>
              <a:t>dm_ctime</a:t>
            </a:r>
            <a:r>
              <a:rPr lang="en-US" sz="1400" dirty="0">
                <a:latin typeface="Courier" pitchFamily="2" charset="0"/>
              </a:rPr>
              <a:t>,    </a:t>
            </a:r>
          </a:p>
          <a:p>
            <a:pPr marL="0" indent="0">
              <a:spcBef>
                <a:spcPts val="200"/>
              </a:spcBef>
              <a:buNone/>
            </a:pPr>
            <a:r>
              <a:rPr lang="en-US" sz="1400" dirty="0">
                <a:latin typeface="Courier" pitchFamily="2" charset="0"/>
              </a:rPr>
              <a:t>    .</a:t>
            </a:r>
            <a:r>
              <a:rPr lang="en-US" sz="1400" dirty="0" err="1">
                <a:latin typeface="Courier" pitchFamily="2" charset="0"/>
              </a:rPr>
              <a:t>i_size</a:t>
            </a:r>
            <a:r>
              <a:rPr lang="en-US" sz="1400" dirty="0">
                <a:latin typeface="Courier" pitchFamily="2" charset="0"/>
              </a:rPr>
              <a:t> = 0,  </a:t>
            </a:r>
          </a:p>
          <a:p>
            <a:pPr marL="0" indent="0">
              <a:spcBef>
                <a:spcPts val="200"/>
              </a:spcBef>
              <a:buNone/>
            </a:pPr>
            <a:r>
              <a:rPr lang="en-US" sz="1400" dirty="0">
                <a:latin typeface="Courier" pitchFamily="2" charset="0"/>
              </a:rPr>
              <a:t>    .</a:t>
            </a:r>
            <a:r>
              <a:rPr lang="en-US" sz="1400" dirty="0" err="1">
                <a:latin typeface="Courier" pitchFamily="2" charset="0"/>
              </a:rPr>
              <a:t>i_ino</a:t>
            </a:r>
            <a:r>
              <a:rPr lang="en-US" sz="1400" dirty="0">
                <a:latin typeface="Courier" pitchFamily="2" charset="0"/>
              </a:rPr>
              <a:t> = DM_ROOT_INO,   </a:t>
            </a:r>
          </a:p>
          <a:p>
            <a:pPr marL="0" indent="0">
              <a:spcBef>
                <a:spcPts val="200"/>
              </a:spcBef>
              <a:buNone/>
            </a:pPr>
            <a:r>
              <a:rPr lang="en-US" sz="1400" dirty="0">
                <a:latin typeface="Courier" pitchFamily="2" charset="0"/>
              </a:rPr>
              <a:t>    .</a:t>
            </a:r>
            <a:r>
              <a:rPr lang="en-US" sz="1400" dirty="0" err="1">
                <a:latin typeface="Courier" pitchFamily="2" charset="0"/>
              </a:rPr>
              <a:t>i_addrb</a:t>
            </a:r>
            <a:r>
              <a:rPr lang="en-US" sz="1400" dirty="0">
                <a:latin typeface="Courier" pitchFamily="2" charset="0"/>
              </a:rPr>
              <a:t> = {</a:t>
            </a:r>
            <a:r>
              <a:rPr lang="en-US" sz="1400" b="1" dirty="0">
                <a:solidFill>
                  <a:schemeClr val="accent6">
                    <a:lumMod val="50000"/>
                  </a:schemeClr>
                </a:solidFill>
                <a:latin typeface="Courier" pitchFamily="2" charset="0"/>
              </a:rPr>
              <a:t>DM_ROOT_INODE_OFFSET </a:t>
            </a:r>
            <a:r>
              <a:rPr lang="en-US" sz="1400" dirty="0">
                <a:latin typeface="Courier" pitchFamily="2" charset="0"/>
              </a:rPr>
              <a:t>+ 1, 0, 0},  </a:t>
            </a:r>
          </a:p>
          <a:p>
            <a:pPr marL="0" indent="0">
              <a:spcBef>
                <a:spcPts val="200"/>
              </a:spcBef>
              <a:buNone/>
            </a:pPr>
            <a:r>
              <a:rPr lang="en-US" sz="1400" dirty="0">
                <a:latin typeface="Courier" pitchFamily="2" charset="0"/>
              </a:rPr>
              <a:t>    .</a:t>
            </a:r>
            <a:r>
              <a:rPr lang="en-US" sz="1400" dirty="0" err="1">
                <a:latin typeface="Courier" pitchFamily="2" charset="0"/>
              </a:rPr>
              <a:t>i_addre</a:t>
            </a:r>
            <a:r>
              <a:rPr lang="en-US" sz="1400" dirty="0">
                <a:latin typeface="Courier" pitchFamily="2" charset="0"/>
              </a:rPr>
              <a:t> = {</a:t>
            </a:r>
            <a:r>
              <a:rPr lang="en-US" sz="1400" b="1" dirty="0">
                <a:solidFill>
                  <a:schemeClr val="accent6">
                    <a:lumMod val="50000"/>
                  </a:schemeClr>
                </a:solidFill>
                <a:latin typeface="Courier" pitchFamily="2" charset="0"/>
              </a:rPr>
              <a:t>DM_ROOT_INODE_OFFSET </a:t>
            </a:r>
            <a:r>
              <a:rPr lang="en-US" sz="1400" dirty="0">
                <a:latin typeface="Courier" pitchFamily="2" charset="0"/>
              </a:rPr>
              <a:t>+ </a:t>
            </a:r>
            <a:r>
              <a:rPr lang="en-US" sz="1400" b="1" dirty="0">
                <a:solidFill>
                  <a:schemeClr val="accent6">
                    <a:lumMod val="50000"/>
                  </a:schemeClr>
                </a:solidFill>
                <a:latin typeface="Courier" pitchFamily="2" charset="0"/>
              </a:rPr>
              <a:t>DM_EXALLOC</a:t>
            </a:r>
            <a:r>
              <a:rPr lang="en-US" sz="1400" dirty="0">
                <a:latin typeface="Courier" pitchFamily="2" charset="0"/>
              </a:rPr>
              <a:t>+1, 0, 0},    </a:t>
            </a:r>
          </a:p>
          <a:p>
            <a:pPr marL="0" indent="0">
              <a:spcBef>
                <a:spcPts val="200"/>
              </a:spcBef>
              <a:buNone/>
            </a:pPr>
            <a:r>
              <a:rPr lang="en-US" sz="1400" dirty="0">
                <a:latin typeface="Courier" pitchFamily="2" charset="0"/>
              </a:rPr>
              <a:t>  };</a:t>
            </a:r>
          </a:p>
          <a:p>
            <a:pPr marL="0" indent="0">
              <a:spcBef>
                <a:spcPts val="200"/>
              </a:spcBef>
              <a:buNone/>
            </a:pPr>
            <a:endParaRPr lang="en-US" sz="1400" dirty="0">
              <a:latin typeface="Courier" pitchFamily="2" charset="0"/>
            </a:endParaRPr>
          </a:p>
          <a:p>
            <a:pPr marL="0" indent="0">
              <a:spcBef>
                <a:spcPts val="200"/>
              </a:spcBef>
              <a:buNone/>
            </a:pPr>
            <a:r>
              <a:rPr lang="en-US" sz="1400" dirty="0">
                <a:latin typeface="Courier" pitchFamily="2" charset="0"/>
              </a:rPr>
              <a:t>  </a:t>
            </a:r>
            <a:r>
              <a:rPr lang="en-US" sz="1400" b="1" dirty="0" err="1">
                <a:latin typeface="Courier" pitchFamily="2" charset="0"/>
              </a:rPr>
              <a:t>lseek</a:t>
            </a:r>
            <a:r>
              <a:rPr lang="en-US" sz="1400" dirty="0">
                <a:latin typeface="Courier" pitchFamily="2" charset="0"/>
              </a:rPr>
              <a:t>(</a:t>
            </a:r>
            <a:r>
              <a:rPr lang="en-US" sz="1400" b="1" dirty="0" err="1">
                <a:solidFill>
                  <a:srgbClr val="002060"/>
                </a:solidFill>
                <a:latin typeface="Courier" pitchFamily="2" charset="0"/>
              </a:rPr>
              <a:t>fd</a:t>
            </a:r>
            <a:r>
              <a:rPr lang="en-US" sz="1400" dirty="0">
                <a:latin typeface="Courier" pitchFamily="2" charset="0"/>
              </a:rPr>
              <a:t>, </a:t>
            </a:r>
            <a:r>
              <a:rPr lang="en-US" sz="1400" b="1" dirty="0">
                <a:solidFill>
                  <a:schemeClr val="accent6">
                    <a:lumMod val="50000"/>
                  </a:schemeClr>
                </a:solidFill>
                <a:latin typeface="Courier" pitchFamily="2" charset="0"/>
              </a:rPr>
              <a:t>DM_ROOT_OFFSET </a:t>
            </a:r>
            <a:r>
              <a:rPr lang="en-US" sz="1400" dirty="0">
                <a:latin typeface="Courier" pitchFamily="2" charset="0"/>
              </a:rPr>
              <a:t>* </a:t>
            </a:r>
            <a:r>
              <a:rPr lang="en-US" sz="1400" b="1" dirty="0">
                <a:solidFill>
                  <a:schemeClr val="accent6">
                    <a:lumMod val="50000"/>
                  </a:schemeClr>
                </a:solidFill>
                <a:latin typeface="Courier" pitchFamily="2" charset="0"/>
              </a:rPr>
              <a:t>DM_BSIZE, SEEK_SET</a:t>
            </a:r>
            <a:r>
              <a:rPr lang="en-US" sz="1400" dirty="0">
                <a:latin typeface="Courier" pitchFamily="2" charset="0"/>
              </a:rPr>
              <a:t>);</a:t>
            </a:r>
          </a:p>
          <a:p>
            <a:pPr marL="0" indent="0">
              <a:spcBef>
                <a:spcPts val="200"/>
              </a:spcBef>
              <a:buNone/>
            </a:pPr>
            <a:r>
              <a:rPr lang="en-US" sz="1400" dirty="0">
                <a:latin typeface="Courier" pitchFamily="2" charset="0"/>
              </a:rPr>
              <a:t>  </a:t>
            </a:r>
            <a:r>
              <a:rPr lang="en-US" sz="1400" b="1" dirty="0">
                <a:latin typeface="Courier" pitchFamily="2" charset="0"/>
              </a:rPr>
              <a:t>write</a:t>
            </a:r>
            <a:r>
              <a:rPr lang="en-US" sz="1400" dirty="0">
                <a:latin typeface="Courier" pitchFamily="2" charset="0"/>
              </a:rPr>
              <a:t>(</a:t>
            </a:r>
            <a:r>
              <a:rPr lang="en-US" sz="1400" b="1" dirty="0" err="1">
                <a:solidFill>
                  <a:srgbClr val="002060"/>
                </a:solidFill>
                <a:latin typeface="Courier" pitchFamily="2" charset="0"/>
              </a:rPr>
              <a:t>fd</a:t>
            </a:r>
            <a:r>
              <a:rPr lang="en-US" sz="1400" dirty="0">
                <a:latin typeface="Courier" pitchFamily="2" charset="0"/>
              </a:rPr>
              <a:t>, &amp;</a:t>
            </a:r>
            <a:r>
              <a:rPr lang="en-US" sz="1400" dirty="0" err="1">
                <a:latin typeface="Courier" pitchFamily="2" charset="0"/>
              </a:rPr>
              <a:t>root_inode</a:t>
            </a:r>
            <a:r>
              <a:rPr lang="en-US" sz="1400" dirty="0">
                <a:latin typeface="Courier" pitchFamily="2" charset="0"/>
              </a:rPr>
              <a:t>, </a:t>
            </a:r>
            <a:r>
              <a:rPr lang="en-US" sz="1400" b="1" dirty="0" err="1">
                <a:latin typeface="Courier" pitchFamily="2" charset="0"/>
              </a:rPr>
              <a:t>sizeof</a:t>
            </a:r>
            <a:r>
              <a:rPr lang="en-US" sz="1400" dirty="0">
                <a:latin typeface="Courier" pitchFamily="2" charset="0"/>
              </a:rPr>
              <a:t>(</a:t>
            </a:r>
            <a:r>
              <a:rPr lang="en-US" sz="1400" dirty="0" err="1">
                <a:latin typeface="Courier" pitchFamily="2" charset="0"/>
              </a:rPr>
              <a:t>root_inode</a:t>
            </a:r>
            <a:r>
              <a:rPr lang="en-US" sz="1400" dirty="0">
                <a:latin typeface="Courier" pitchFamily="2" charset="0"/>
              </a:rPr>
              <a:t>)));</a:t>
            </a:r>
          </a:p>
          <a:p>
            <a:pPr marL="0" indent="0">
              <a:spcBef>
                <a:spcPts val="200"/>
              </a:spcBef>
              <a:buNone/>
            </a:pPr>
            <a:endParaRPr lang="en-US" sz="1400" dirty="0">
              <a:latin typeface="Courier" pitchFamily="2" charset="0"/>
            </a:endParaRPr>
          </a:p>
          <a:p>
            <a:pPr marL="0" indent="0">
              <a:spcBef>
                <a:spcPts val="200"/>
              </a:spcBef>
              <a:buNone/>
            </a:pPr>
            <a:r>
              <a:rPr lang="pl-PL" sz="1400" dirty="0">
                <a:latin typeface="Courier" pitchFamily="2" charset="0"/>
              </a:rPr>
              <a:t>  </a:t>
            </a:r>
            <a:r>
              <a:rPr lang="en-US" sz="1400" i="1" dirty="0">
                <a:latin typeface="Courier" pitchFamily="2" charset="0"/>
              </a:rPr>
              <a:t>// write root to the </a:t>
            </a:r>
            <a:r>
              <a:rPr lang="en-US" sz="1400" i="1" dirty="0" err="1">
                <a:latin typeface="Courier" pitchFamily="2" charset="0"/>
              </a:rPr>
              <a:t>inode</a:t>
            </a:r>
            <a:r>
              <a:rPr lang="en-US" sz="1400" i="1" dirty="0">
                <a:latin typeface="Courier" pitchFamily="2" charset="0"/>
              </a:rPr>
              <a:t> table as a first entry</a:t>
            </a:r>
          </a:p>
          <a:p>
            <a:pPr marL="0" indent="0">
              <a:spcBef>
                <a:spcPts val="200"/>
              </a:spcBef>
              <a:buNone/>
            </a:pPr>
            <a:r>
              <a:rPr lang="pl-PL" sz="1400" dirty="0">
                <a:latin typeface="Courier" pitchFamily="2" charset="0"/>
              </a:rPr>
              <a:t>  </a:t>
            </a:r>
            <a:r>
              <a:rPr lang="pl-PL" sz="1400" b="1" dirty="0" err="1">
                <a:latin typeface="Courier" pitchFamily="2" charset="0"/>
              </a:rPr>
              <a:t>lseek</a:t>
            </a:r>
            <a:r>
              <a:rPr lang="pl-PL" sz="1400" dirty="0">
                <a:latin typeface="Courier" pitchFamily="2" charset="0"/>
              </a:rPr>
              <a:t>(</a:t>
            </a:r>
            <a:r>
              <a:rPr lang="pl-PL" sz="1400" b="1" dirty="0" err="1">
                <a:solidFill>
                  <a:srgbClr val="002060"/>
                </a:solidFill>
                <a:latin typeface="Courier" pitchFamily="2" charset="0"/>
              </a:rPr>
              <a:t>fd</a:t>
            </a:r>
            <a:r>
              <a:rPr lang="pl-PL" sz="1400" dirty="0">
                <a:latin typeface="Courier" pitchFamily="2" charset="0"/>
              </a:rPr>
              <a:t>, (</a:t>
            </a:r>
            <a:r>
              <a:rPr lang="pl-PL" sz="1400" b="1" dirty="0">
                <a:solidFill>
                  <a:schemeClr val="accent6">
                    <a:lumMod val="50000"/>
                  </a:schemeClr>
                </a:solidFill>
                <a:latin typeface="Courier" pitchFamily="2" charset="0"/>
              </a:rPr>
              <a:t>DM_ITABLE_OFFSET </a:t>
            </a:r>
            <a:r>
              <a:rPr lang="pl-PL" sz="1400" dirty="0">
                <a:latin typeface="Courier" pitchFamily="2" charset="0"/>
              </a:rPr>
              <a:t>+ 1) * </a:t>
            </a:r>
            <a:r>
              <a:rPr lang="pl-PL" sz="1400" b="1" dirty="0">
                <a:solidFill>
                  <a:schemeClr val="accent6">
                    <a:lumMod val="50000"/>
                  </a:schemeClr>
                </a:solidFill>
                <a:latin typeface="Courier" pitchFamily="2" charset="0"/>
              </a:rPr>
              <a:t>DM_BSIZE, SEEK_SET</a:t>
            </a:r>
            <a:r>
              <a:rPr lang="pl-PL" sz="1400" dirty="0">
                <a:latin typeface="Courier" pitchFamily="2" charset="0"/>
              </a:rPr>
              <a:t>);</a:t>
            </a:r>
          </a:p>
          <a:p>
            <a:pPr marL="0" indent="0">
              <a:spcBef>
                <a:spcPts val="200"/>
              </a:spcBef>
              <a:buNone/>
            </a:pPr>
            <a:r>
              <a:rPr lang="pl-PL" sz="1400" dirty="0">
                <a:latin typeface="Courier" pitchFamily="2" charset="0"/>
              </a:rPr>
              <a:t>  </a:t>
            </a:r>
            <a:r>
              <a:rPr lang="pl-PL" sz="1400" b="1" dirty="0" err="1">
                <a:latin typeface="Courier" pitchFamily="2" charset="0"/>
              </a:rPr>
              <a:t>write</a:t>
            </a:r>
            <a:r>
              <a:rPr lang="pl-PL" sz="1400" dirty="0">
                <a:latin typeface="Courier" pitchFamily="2" charset="0"/>
              </a:rPr>
              <a:t>(</a:t>
            </a:r>
            <a:r>
              <a:rPr lang="pl-PL" sz="1400" b="1" dirty="0" err="1">
                <a:solidFill>
                  <a:srgbClr val="002060"/>
                </a:solidFill>
                <a:latin typeface="Courier" pitchFamily="2" charset="0"/>
              </a:rPr>
              <a:t>fd</a:t>
            </a:r>
            <a:r>
              <a:rPr lang="pl-PL" sz="1400" dirty="0">
                <a:latin typeface="Courier" pitchFamily="2" charset="0"/>
              </a:rPr>
              <a:t>, &amp;</a:t>
            </a:r>
            <a:r>
              <a:rPr lang="pl-PL" sz="1400" dirty="0" err="1">
                <a:latin typeface="Courier" pitchFamily="2" charset="0"/>
              </a:rPr>
              <a:t>blk</a:t>
            </a:r>
            <a:r>
              <a:rPr lang="pl-PL" sz="1400" dirty="0">
                <a:latin typeface="Courier" pitchFamily="2" charset="0"/>
              </a:rPr>
              <a:t>, </a:t>
            </a:r>
            <a:r>
              <a:rPr lang="pl-PL" sz="1400" b="1" dirty="0" err="1">
                <a:latin typeface="Courier" pitchFamily="2" charset="0"/>
              </a:rPr>
              <a:t>sizeof</a:t>
            </a:r>
            <a:r>
              <a:rPr lang="pl-PL" sz="1400" dirty="0">
                <a:latin typeface="Courier" pitchFamily="2" charset="0"/>
              </a:rPr>
              <a:t>(</a:t>
            </a:r>
            <a:r>
              <a:rPr lang="pl-PL" sz="1400" b="1" dirty="0">
                <a:solidFill>
                  <a:schemeClr val="accent5">
                    <a:lumMod val="50000"/>
                  </a:schemeClr>
                </a:solidFill>
                <a:latin typeface="Courier" pitchFamily="2" charset="0"/>
              </a:rPr>
              <a:t>uint32_t</a:t>
            </a:r>
            <a:r>
              <a:rPr lang="pl-PL" sz="1400" dirty="0">
                <a:latin typeface="Courier" pitchFamily="2" charset="0"/>
              </a:rPr>
              <a:t>))</a:t>
            </a:r>
          </a:p>
          <a:p>
            <a:pPr marL="0" indent="0">
              <a:spcBef>
                <a:spcPts val="200"/>
              </a:spcBef>
              <a:buNone/>
            </a:pPr>
            <a:endParaRPr lang="pl-PL" sz="1400" dirty="0">
              <a:latin typeface="Courier" pitchFamily="2" charset="0"/>
            </a:endParaRPr>
          </a:p>
          <a:p>
            <a:pPr marL="0" indent="0">
              <a:spcBef>
                <a:spcPts val="200"/>
              </a:spcBef>
              <a:buNone/>
            </a:pPr>
            <a:endParaRPr lang="en-US" sz="1200" dirty="0">
              <a:latin typeface="Courier" pitchFamily="2" charset="0"/>
            </a:endParaRPr>
          </a:p>
        </p:txBody>
      </p:sp>
    </p:spTree>
    <p:extLst>
      <p:ext uri="{BB962C8B-B14F-4D97-AF65-F5344CB8AC3E}">
        <p14:creationId xmlns:p14="http://schemas.microsoft.com/office/powerpoint/2010/main" val="407796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67D1-A2E4-B048-98AF-E91D413A8D33}"/>
              </a:ext>
            </a:extLst>
          </p:cNvPr>
          <p:cNvSpPr>
            <a:spLocks noGrp="1"/>
          </p:cNvSpPr>
          <p:nvPr>
            <p:ph type="title"/>
          </p:nvPr>
        </p:nvSpPr>
        <p:spPr/>
        <p:txBody>
          <a:bodyPr/>
          <a:lstStyle/>
          <a:p>
            <a:r>
              <a:rPr lang="en-US" dirty="0">
                <a:latin typeface="Courier" pitchFamily="2" charset="0"/>
              </a:rPr>
              <a:t>Outline</a:t>
            </a:r>
          </a:p>
        </p:txBody>
      </p:sp>
      <p:sp>
        <p:nvSpPr>
          <p:cNvPr id="3" name="Content Placeholder 2">
            <a:extLst>
              <a:ext uri="{FF2B5EF4-FFF2-40B4-BE49-F238E27FC236}">
                <a16:creationId xmlns:a16="http://schemas.microsoft.com/office/drawing/2014/main" id="{F73FB6FC-4C7F-2A49-879B-783EEA22EE06}"/>
              </a:ext>
            </a:extLst>
          </p:cNvPr>
          <p:cNvSpPr>
            <a:spLocks noGrp="1"/>
          </p:cNvSpPr>
          <p:nvPr>
            <p:ph idx="1"/>
          </p:nvPr>
        </p:nvSpPr>
        <p:spPr/>
        <p:txBody>
          <a:bodyPr>
            <a:normAutofit lnSpcReduction="10000"/>
          </a:bodyPr>
          <a:lstStyle/>
          <a:p>
            <a:r>
              <a:rPr lang="en-US" dirty="0">
                <a:latin typeface="Courier" pitchFamily="2" charset="0"/>
              </a:rPr>
              <a:t>Why</a:t>
            </a:r>
          </a:p>
          <a:p>
            <a:r>
              <a:rPr lang="en-US" dirty="0">
                <a:latin typeface="Courier" pitchFamily="2" charset="0"/>
              </a:rPr>
              <a:t>Main Concepts and bit of history</a:t>
            </a:r>
          </a:p>
          <a:p>
            <a:pPr lvl="1"/>
            <a:r>
              <a:rPr lang="en-US" dirty="0">
                <a:latin typeface="Courier" pitchFamily="2" charset="0"/>
              </a:rPr>
              <a:t>Earlier design decisions</a:t>
            </a:r>
          </a:p>
          <a:p>
            <a:pPr lvl="1"/>
            <a:r>
              <a:rPr lang="en-US" dirty="0">
                <a:latin typeface="Courier" pitchFamily="2" charset="0"/>
              </a:rPr>
              <a:t>On disk layout</a:t>
            </a:r>
          </a:p>
          <a:p>
            <a:r>
              <a:rPr lang="en-US" dirty="0">
                <a:latin typeface="Courier" pitchFamily="2" charset="0"/>
              </a:rPr>
              <a:t>Implementing own FS </a:t>
            </a:r>
          </a:p>
          <a:p>
            <a:r>
              <a:rPr lang="en-US" dirty="0">
                <a:latin typeface="Courier" pitchFamily="2" charset="0"/>
              </a:rPr>
              <a:t>On disk layout</a:t>
            </a:r>
          </a:p>
          <a:p>
            <a:r>
              <a:rPr lang="en-US" dirty="0">
                <a:latin typeface="Courier" pitchFamily="2" charset="0"/>
              </a:rPr>
              <a:t>Code Fragments:</a:t>
            </a:r>
          </a:p>
          <a:p>
            <a:pPr lvl="1"/>
            <a:r>
              <a:rPr lang="en-US" dirty="0">
                <a:latin typeface="Courier" pitchFamily="2" charset="0"/>
              </a:rPr>
              <a:t>Kernel Implementation</a:t>
            </a:r>
          </a:p>
          <a:p>
            <a:pPr lvl="1"/>
            <a:r>
              <a:rPr lang="en-US" dirty="0">
                <a:latin typeface="Courier" pitchFamily="2" charset="0"/>
              </a:rPr>
              <a:t>Other tools </a:t>
            </a:r>
            <a:r>
              <a:rPr lang="en-US" dirty="0" err="1">
                <a:latin typeface="Courier" pitchFamily="2" charset="0"/>
              </a:rPr>
              <a:t>mkfs</a:t>
            </a:r>
            <a:r>
              <a:rPr lang="en-US" dirty="0">
                <a:latin typeface="Courier" pitchFamily="2" charset="0"/>
              </a:rPr>
              <a:t>, </a:t>
            </a:r>
            <a:r>
              <a:rPr lang="en-US" dirty="0" err="1">
                <a:latin typeface="Courier" pitchFamily="2" charset="0"/>
              </a:rPr>
              <a:t>fsdb</a:t>
            </a:r>
            <a:endParaRPr lang="en-US" dirty="0">
              <a:latin typeface="Courier" pitchFamily="2" charset="0"/>
            </a:endParaRPr>
          </a:p>
        </p:txBody>
      </p:sp>
    </p:spTree>
    <p:extLst>
      <p:ext uri="{BB962C8B-B14F-4D97-AF65-F5344CB8AC3E}">
        <p14:creationId xmlns:p14="http://schemas.microsoft.com/office/powerpoint/2010/main" val="1603846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70D1-B007-FF49-A949-971B2D8E122F}"/>
              </a:ext>
            </a:extLst>
          </p:cNvPr>
          <p:cNvSpPr>
            <a:spLocks noGrp="1"/>
          </p:cNvSpPr>
          <p:nvPr>
            <p:ph type="title"/>
          </p:nvPr>
        </p:nvSpPr>
        <p:spPr/>
        <p:txBody>
          <a:bodyPr/>
          <a:lstStyle/>
          <a:p>
            <a:r>
              <a:rPr lang="en-US" dirty="0">
                <a:latin typeface="Courier" pitchFamily="2" charset="0"/>
              </a:rPr>
              <a:t>Other resources:</a:t>
            </a:r>
          </a:p>
        </p:txBody>
      </p:sp>
      <p:sp>
        <p:nvSpPr>
          <p:cNvPr id="3" name="Content Placeholder 2">
            <a:extLst>
              <a:ext uri="{FF2B5EF4-FFF2-40B4-BE49-F238E27FC236}">
                <a16:creationId xmlns:a16="http://schemas.microsoft.com/office/drawing/2014/main" id="{97E17511-56A3-974D-9922-F69EC0A310E9}"/>
              </a:ext>
            </a:extLst>
          </p:cNvPr>
          <p:cNvSpPr>
            <a:spLocks noGrp="1"/>
          </p:cNvSpPr>
          <p:nvPr>
            <p:ph idx="1"/>
          </p:nvPr>
        </p:nvSpPr>
        <p:spPr/>
        <p:txBody>
          <a:bodyPr/>
          <a:lstStyle/>
          <a:p>
            <a:r>
              <a:rPr lang="en-US" dirty="0" err="1">
                <a:latin typeface="Courier" pitchFamily="2" charset="0"/>
              </a:rPr>
              <a:t>J.Lions</a:t>
            </a:r>
            <a:r>
              <a:rPr lang="en-US" dirty="0">
                <a:latin typeface="Courier" pitchFamily="2" charset="0"/>
              </a:rPr>
              <a:t>: "A commentary on the sixth edition UNIX Operating System”</a:t>
            </a:r>
          </a:p>
          <a:p>
            <a:r>
              <a:rPr lang="en-US" dirty="0">
                <a:latin typeface="Courier" pitchFamily="2" charset="0"/>
              </a:rPr>
              <a:t>V6 sources: </a:t>
            </a:r>
            <a:r>
              <a:rPr lang="en-US" dirty="0">
                <a:latin typeface="Courier" pitchFamily="2" charset="0"/>
                <a:hlinkClick r:id="rId2"/>
              </a:rPr>
              <a:t>https://minnie.tuhs.org/cgi-bin/utree.pl</a:t>
            </a:r>
            <a:endParaRPr lang="en-US" dirty="0">
              <a:latin typeface="Courier" pitchFamily="2" charset="0"/>
            </a:endParaRPr>
          </a:p>
          <a:p>
            <a:r>
              <a:rPr lang="en-US" dirty="0">
                <a:latin typeface="Courier" pitchFamily="2" charset="0"/>
              </a:rPr>
              <a:t>S.R. Kleiman (86): “</a:t>
            </a:r>
            <a:r>
              <a:rPr lang="en-US" dirty="0" err="1">
                <a:latin typeface="Courier" pitchFamily="2" charset="0"/>
              </a:rPr>
              <a:t>Vnodes</a:t>
            </a:r>
            <a:r>
              <a:rPr lang="en-US" dirty="0">
                <a:latin typeface="Courier" pitchFamily="2" charset="0"/>
              </a:rPr>
              <a:t>: An Architecture for Multiple File System Types in Sun UNIX”</a:t>
            </a:r>
          </a:p>
          <a:p>
            <a:r>
              <a:rPr lang="en-US" dirty="0" err="1">
                <a:latin typeface="Courier" pitchFamily="2" charset="0"/>
              </a:rPr>
              <a:t>McKusick</a:t>
            </a:r>
            <a:r>
              <a:rPr lang="en-US" dirty="0">
                <a:latin typeface="Courier" pitchFamily="2" charset="0"/>
              </a:rPr>
              <a:t> (84): “A Fast File System for UNIX.”</a:t>
            </a:r>
          </a:p>
          <a:p>
            <a:r>
              <a:rPr lang="en-US" dirty="0">
                <a:latin typeface="Courier" pitchFamily="2" charset="0"/>
              </a:rPr>
              <a:t>Steve D. Pate: "UNIX Filesystems: Evolution, Design and Implementation”</a:t>
            </a:r>
          </a:p>
          <a:p>
            <a:r>
              <a:rPr lang="en-US" dirty="0" err="1">
                <a:latin typeface="Courier" pitchFamily="2" charset="0"/>
              </a:rPr>
              <a:t>github.com</a:t>
            </a:r>
            <a:r>
              <a:rPr lang="en-US" dirty="0">
                <a:latin typeface="Courier" pitchFamily="2" charset="0"/>
              </a:rPr>
              <a:t>/</a:t>
            </a:r>
            <a:r>
              <a:rPr lang="en-US" dirty="0" err="1">
                <a:latin typeface="Courier" pitchFamily="2" charset="0"/>
              </a:rPr>
              <a:t>gotoco</a:t>
            </a:r>
            <a:r>
              <a:rPr lang="en-US" dirty="0">
                <a:latin typeface="Courier" pitchFamily="2" charset="0"/>
              </a:rPr>
              <a:t>/</a:t>
            </a:r>
            <a:r>
              <a:rPr lang="en-US" dirty="0" err="1">
                <a:latin typeface="Courier" pitchFamily="2" charset="0"/>
              </a:rPr>
              <a:t>dummyfs</a:t>
            </a:r>
            <a:endParaRPr lang="en-US" dirty="0">
              <a:latin typeface="Courier" pitchFamily="2" charset="0"/>
            </a:endParaRPr>
          </a:p>
          <a:p>
            <a:endParaRPr lang="en-US" dirty="0">
              <a:latin typeface="Courier" pitchFamily="2" charset="0"/>
            </a:endParaRPr>
          </a:p>
        </p:txBody>
      </p:sp>
    </p:spTree>
    <p:extLst>
      <p:ext uri="{BB962C8B-B14F-4D97-AF65-F5344CB8AC3E}">
        <p14:creationId xmlns:p14="http://schemas.microsoft.com/office/powerpoint/2010/main" val="2672552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B89F-E3BA-794D-8E06-840F31E49B1D}"/>
              </a:ext>
            </a:extLst>
          </p:cNvPr>
          <p:cNvSpPr>
            <a:spLocks noGrp="1"/>
          </p:cNvSpPr>
          <p:nvPr>
            <p:ph type="title"/>
          </p:nvPr>
        </p:nvSpPr>
        <p:spPr/>
        <p:txBody>
          <a:bodyPr/>
          <a:lstStyle/>
          <a:p>
            <a:pPr algn="ctr"/>
            <a:r>
              <a:rPr lang="en-US" dirty="0">
                <a:latin typeface="Courier" pitchFamily="2" charset="0"/>
              </a:rPr>
              <a:t>Q&amp;A</a:t>
            </a:r>
          </a:p>
        </p:txBody>
      </p:sp>
      <p:sp>
        <p:nvSpPr>
          <p:cNvPr id="3" name="Text Placeholder 2">
            <a:extLst>
              <a:ext uri="{FF2B5EF4-FFF2-40B4-BE49-F238E27FC236}">
                <a16:creationId xmlns:a16="http://schemas.microsoft.com/office/drawing/2014/main" id="{B73EFC86-D13E-4F40-90F2-EB4BF16D9DF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294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6093-5238-974C-A04B-E614383EB797}"/>
              </a:ext>
            </a:extLst>
          </p:cNvPr>
          <p:cNvSpPr>
            <a:spLocks noGrp="1"/>
          </p:cNvSpPr>
          <p:nvPr>
            <p:ph type="title"/>
          </p:nvPr>
        </p:nvSpPr>
        <p:spPr/>
        <p:txBody>
          <a:bodyPr/>
          <a:lstStyle/>
          <a:p>
            <a:r>
              <a:rPr lang="en-US" dirty="0">
                <a:latin typeface="Courier" pitchFamily="2" charset="0"/>
              </a:rPr>
              <a:t>Why this talk?!</a:t>
            </a:r>
          </a:p>
        </p:txBody>
      </p:sp>
      <p:sp>
        <p:nvSpPr>
          <p:cNvPr id="3" name="Content Placeholder 2">
            <a:extLst>
              <a:ext uri="{FF2B5EF4-FFF2-40B4-BE49-F238E27FC236}">
                <a16:creationId xmlns:a16="http://schemas.microsoft.com/office/drawing/2014/main" id="{075E7A4F-23BF-1748-B483-9C1E7BF1AB28}"/>
              </a:ext>
            </a:extLst>
          </p:cNvPr>
          <p:cNvSpPr>
            <a:spLocks noGrp="1"/>
          </p:cNvSpPr>
          <p:nvPr>
            <p:ph idx="1"/>
          </p:nvPr>
        </p:nvSpPr>
        <p:spPr>
          <a:xfrm>
            <a:off x="1371600" y="2285999"/>
            <a:ext cx="9601200" cy="3918857"/>
          </a:xfrm>
        </p:spPr>
        <p:txBody>
          <a:bodyPr>
            <a:normAutofit lnSpcReduction="10000"/>
          </a:bodyPr>
          <a:lstStyle/>
          <a:p>
            <a:r>
              <a:rPr lang="en-US" b="1" dirty="0">
                <a:latin typeface="Courier" pitchFamily="2" charset="0"/>
              </a:rPr>
              <a:t>Cons</a:t>
            </a:r>
          </a:p>
          <a:p>
            <a:pPr lvl="1"/>
            <a:r>
              <a:rPr lang="en-US" dirty="0">
                <a:latin typeface="Courier" pitchFamily="2" charset="0"/>
              </a:rPr>
              <a:t>Writing FS is quite time consuming (approx. 10 years…)</a:t>
            </a:r>
          </a:p>
          <a:p>
            <a:pPr lvl="1"/>
            <a:r>
              <a:rPr lang="en-US" dirty="0">
                <a:latin typeface="Courier" pitchFamily="2" charset="0"/>
              </a:rPr>
              <a:t>Just few production ready FS, many abandoned or not truly maintained</a:t>
            </a:r>
          </a:p>
          <a:p>
            <a:endParaRPr lang="en-US" dirty="0">
              <a:latin typeface="Courier" pitchFamily="2" charset="0"/>
            </a:endParaRPr>
          </a:p>
          <a:p>
            <a:r>
              <a:rPr lang="en-US" b="1" dirty="0">
                <a:latin typeface="Courier" pitchFamily="2" charset="0"/>
              </a:rPr>
              <a:t>Pros</a:t>
            </a:r>
          </a:p>
          <a:p>
            <a:pPr lvl="1"/>
            <a:r>
              <a:rPr lang="en-US" b="1" dirty="0">
                <a:latin typeface="Courier" pitchFamily="2" charset="0"/>
              </a:rPr>
              <a:t>Learning: Address specific gap</a:t>
            </a:r>
          </a:p>
          <a:p>
            <a:pPr lvl="1"/>
            <a:r>
              <a:rPr lang="en-US" b="1" dirty="0">
                <a:latin typeface="Courier" pitchFamily="2" charset="0"/>
              </a:rPr>
              <a:t>Solving other complicated problems</a:t>
            </a:r>
          </a:p>
          <a:p>
            <a:pPr lvl="2"/>
            <a:r>
              <a:rPr lang="en-US" dirty="0">
                <a:latin typeface="Courier" pitchFamily="2" charset="0"/>
              </a:rPr>
              <a:t>Storage stack is complicated and usually became a bottleneck</a:t>
            </a:r>
          </a:p>
          <a:p>
            <a:pPr lvl="2"/>
            <a:r>
              <a:rPr lang="en-US" dirty="0">
                <a:latin typeface="Courier" pitchFamily="2" charset="0"/>
              </a:rPr>
              <a:t>Data is foundation of most todays application</a:t>
            </a:r>
          </a:p>
        </p:txBody>
      </p:sp>
    </p:spTree>
    <p:extLst>
      <p:ext uri="{BB962C8B-B14F-4D97-AF65-F5344CB8AC3E}">
        <p14:creationId xmlns:p14="http://schemas.microsoft.com/office/powerpoint/2010/main" val="41437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68C6-9B0D-4E44-A0B9-B708EDDAAE99}"/>
              </a:ext>
            </a:extLst>
          </p:cNvPr>
          <p:cNvSpPr>
            <a:spLocks noGrp="1"/>
          </p:cNvSpPr>
          <p:nvPr>
            <p:ph type="title"/>
          </p:nvPr>
        </p:nvSpPr>
        <p:spPr/>
        <p:txBody>
          <a:bodyPr/>
          <a:lstStyle/>
          <a:p>
            <a:r>
              <a:rPr lang="en-US" dirty="0">
                <a:latin typeface="Courier" pitchFamily="2" charset="0"/>
              </a:rPr>
              <a:t>Early days: 6</a:t>
            </a:r>
            <a:r>
              <a:rPr lang="en-US" baseline="30000" dirty="0">
                <a:latin typeface="Courier" pitchFamily="2" charset="0"/>
              </a:rPr>
              <a:t>th</a:t>
            </a:r>
            <a:r>
              <a:rPr lang="en-US" dirty="0">
                <a:latin typeface="Courier" pitchFamily="2" charset="0"/>
              </a:rPr>
              <a:t> ed. of UNIX </a:t>
            </a:r>
          </a:p>
        </p:txBody>
      </p:sp>
      <p:sp>
        <p:nvSpPr>
          <p:cNvPr id="3" name="Content Placeholder 2">
            <a:extLst>
              <a:ext uri="{FF2B5EF4-FFF2-40B4-BE49-F238E27FC236}">
                <a16:creationId xmlns:a16="http://schemas.microsoft.com/office/drawing/2014/main" id="{024B0E13-87C4-5643-A36A-788787FB1B81}"/>
              </a:ext>
            </a:extLst>
          </p:cNvPr>
          <p:cNvSpPr>
            <a:spLocks noGrp="1"/>
          </p:cNvSpPr>
          <p:nvPr>
            <p:ph idx="1"/>
          </p:nvPr>
        </p:nvSpPr>
        <p:spPr>
          <a:xfrm>
            <a:off x="1371600" y="2286000"/>
            <a:ext cx="5290457" cy="3581400"/>
          </a:xfrm>
        </p:spPr>
        <p:txBody>
          <a:bodyPr/>
          <a:lstStyle/>
          <a:p>
            <a:r>
              <a:rPr lang="en-US" dirty="0">
                <a:latin typeface="Courier" pitchFamily="2" charset="0"/>
              </a:rPr>
              <a:t>File system: one internal component of the kernel</a:t>
            </a:r>
          </a:p>
          <a:p>
            <a:r>
              <a:rPr lang="en-US" dirty="0">
                <a:latin typeface="Courier" pitchFamily="2" charset="0"/>
              </a:rPr>
              <a:t>Not possible to use other FS</a:t>
            </a:r>
          </a:p>
          <a:p>
            <a:r>
              <a:rPr lang="en-US" dirty="0">
                <a:latin typeface="Courier" pitchFamily="2" charset="0"/>
              </a:rPr>
              <a:t>Block size as fixed 512 bytes</a:t>
            </a:r>
          </a:p>
          <a:p>
            <a:r>
              <a:rPr lang="en-US" dirty="0">
                <a:latin typeface="Courier" pitchFamily="2" charset="0"/>
              </a:rPr>
              <a:t>Possible indirect block (up to 3 level depth)</a:t>
            </a:r>
          </a:p>
          <a:p>
            <a:r>
              <a:rPr lang="en-US" dirty="0">
                <a:latin typeface="Courier" pitchFamily="2" charset="0"/>
              </a:rPr>
              <a:t>Max size of file: 32*32*32 data blocks</a:t>
            </a:r>
          </a:p>
          <a:p>
            <a:endParaRPr lang="en-US" dirty="0">
              <a:latin typeface="Courier" pitchFamily="2" charset="0"/>
            </a:endParaRPr>
          </a:p>
        </p:txBody>
      </p:sp>
      <p:pic>
        <p:nvPicPr>
          <p:cNvPr id="5" name="Picture 4">
            <a:extLst>
              <a:ext uri="{FF2B5EF4-FFF2-40B4-BE49-F238E27FC236}">
                <a16:creationId xmlns:a16="http://schemas.microsoft.com/office/drawing/2014/main" id="{213600BB-4A23-4D4D-A1E5-EC08CBE2700C}"/>
              </a:ext>
            </a:extLst>
          </p:cNvPr>
          <p:cNvPicPr>
            <a:picLocks noChangeAspect="1"/>
          </p:cNvPicPr>
          <p:nvPr/>
        </p:nvPicPr>
        <p:blipFill>
          <a:blip r:embed="rId3"/>
          <a:stretch>
            <a:fillRect/>
          </a:stretch>
        </p:blipFill>
        <p:spPr>
          <a:xfrm>
            <a:off x="6939280" y="2286000"/>
            <a:ext cx="4399280" cy="3099493"/>
          </a:xfrm>
          <a:prstGeom prst="rect">
            <a:avLst/>
          </a:prstGeom>
        </p:spPr>
      </p:pic>
    </p:spTree>
    <p:extLst>
      <p:ext uri="{BB962C8B-B14F-4D97-AF65-F5344CB8AC3E}">
        <p14:creationId xmlns:p14="http://schemas.microsoft.com/office/powerpoint/2010/main" val="55850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68C6-9B0D-4E44-A0B9-B708EDDAAE99}"/>
              </a:ext>
            </a:extLst>
          </p:cNvPr>
          <p:cNvSpPr>
            <a:spLocks noGrp="1"/>
          </p:cNvSpPr>
          <p:nvPr>
            <p:ph type="title"/>
          </p:nvPr>
        </p:nvSpPr>
        <p:spPr>
          <a:xfrm>
            <a:off x="1371600" y="685800"/>
            <a:ext cx="9601200" cy="855617"/>
          </a:xfrm>
        </p:spPr>
        <p:txBody>
          <a:bodyPr>
            <a:normAutofit/>
          </a:bodyPr>
          <a:lstStyle/>
          <a:p>
            <a:r>
              <a:rPr lang="en-US" sz="4000" dirty="0">
                <a:latin typeface="Courier" pitchFamily="2" charset="0"/>
              </a:rPr>
              <a:t>Early days: 6</a:t>
            </a:r>
            <a:r>
              <a:rPr lang="en-US" sz="4000" baseline="30000" dirty="0">
                <a:latin typeface="Courier" pitchFamily="2" charset="0"/>
              </a:rPr>
              <a:t>th</a:t>
            </a:r>
            <a:r>
              <a:rPr lang="en-US" sz="4000" dirty="0">
                <a:latin typeface="Courier" pitchFamily="2" charset="0"/>
              </a:rPr>
              <a:t> ed. of UNIX </a:t>
            </a:r>
          </a:p>
        </p:txBody>
      </p:sp>
      <p:sp>
        <p:nvSpPr>
          <p:cNvPr id="3" name="Content Placeholder 2">
            <a:extLst>
              <a:ext uri="{FF2B5EF4-FFF2-40B4-BE49-F238E27FC236}">
                <a16:creationId xmlns:a16="http://schemas.microsoft.com/office/drawing/2014/main" id="{024B0E13-87C4-5643-A36A-788787FB1B81}"/>
              </a:ext>
            </a:extLst>
          </p:cNvPr>
          <p:cNvSpPr>
            <a:spLocks noGrp="1"/>
          </p:cNvSpPr>
          <p:nvPr>
            <p:ph idx="1"/>
          </p:nvPr>
        </p:nvSpPr>
        <p:spPr>
          <a:xfrm>
            <a:off x="1371600" y="1711234"/>
            <a:ext cx="5055326" cy="3581400"/>
          </a:xfrm>
          <a:solidFill>
            <a:schemeClr val="bg1"/>
          </a:solidFill>
        </p:spPr>
        <p:txBody>
          <a:bodyPr>
            <a:normAutofit fontScale="85000" lnSpcReduction="20000"/>
          </a:bodyPr>
          <a:lstStyle/>
          <a:p>
            <a:pPr marL="0" indent="0">
              <a:buNone/>
            </a:pPr>
            <a:r>
              <a:rPr lang="en-US" dirty="0">
                <a:latin typeface="Courier" pitchFamily="2" charset="0"/>
              </a:rPr>
              <a:t>struct </a:t>
            </a:r>
            <a:r>
              <a:rPr lang="en-US" dirty="0" err="1">
                <a:latin typeface="Courier" pitchFamily="2" charset="0"/>
              </a:rPr>
              <a:t>inode</a:t>
            </a:r>
            <a:r>
              <a:rPr lang="en-US" dirty="0">
                <a:latin typeface="Courier" pitchFamily="2" charset="0"/>
              </a:rPr>
              <a:t>  {</a:t>
            </a:r>
          </a:p>
          <a:p>
            <a:pPr marL="0" indent="0">
              <a:buNone/>
            </a:pPr>
            <a:r>
              <a:rPr lang="en-US" dirty="0">
                <a:latin typeface="Courier" pitchFamily="2" charset="0"/>
              </a:rPr>
              <a:t>    </a:t>
            </a:r>
            <a:r>
              <a:rPr lang="en-US" dirty="0" err="1">
                <a:latin typeface="Courier" pitchFamily="2" charset="0"/>
              </a:rPr>
              <a:t>i_mode</a:t>
            </a:r>
            <a:r>
              <a:rPr lang="en-US" dirty="0">
                <a:latin typeface="Courier" pitchFamily="2" charset="0"/>
              </a:rPr>
              <a:t>	// file type*</a:t>
            </a:r>
          </a:p>
          <a:p>
            <a:pPr marL="0" indent="0">
              <a:buNone/>
            </a:pPr>
            <a:r>
              <a:rPr lang="en-US" dirty="0">
                <a:latin typeface="Courier" pitchFamily="2" charset="0"/>
              </a:rPr>
              <a:t>    </a:t>
            </a:r>
            <a:r>
              <a:rPr lang="en-US" dirty="0" err="1">
                <a:latin typeface="Courier" pitchFamily="2" charset="0"/>
              </a:rPr>
              <a:t>i_nlink</a:t>
            </a:r>
            <a:r>
              <a:rPr lang="en-US" dirty="0">
                <a:latin typeface="Courier" pitchFamily="2" charset="0"/>
              </a:rPr>
              <a:t>	// </a:t>
            </a:r>
            <a:r>
              <a:rPr lang="en-US" dirty="0" err="1">
                <a:latin typeface="Courier" pitchFamily="2" charset="0"/>
              </a:rPr>
              <a:t>nr</a:t>
            </a:r>
            <a:r>
              <a:rPr lang="en-US" dirty="0">
                <a:latin typeface="Courier" pitchFamily="2" charset="0"/>
              </a:rPr>
              <a:t> of hard links</a:t>
            </a:r>
          </a:p>
          <a:p>
            <a:pPr marL="0" indent="0">
              <a:buNone/>
            </a:pPr>
            <a:r>
              <a:rPr lang="en-US" dirty="0">
                <a:latin typeface="Courier" pitchFamily="2" charset="0"/>
              </a:rPr>
              <a:t>    </a:t>
            </a:r>
            <a:r>
              <a:rPr lang="en-US" dirty="0" err="1">
                <a:latin typeface="Courier" pitchFamily="2" charset="0"/>
              </a:rPr>
              <a:t>i_uid</a:t>
            </a: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i_gid</a:t>
            </a:r>
            <a:endParaRPr lang="en-US" dirty="0">
              <a:latin typeface="Courier" pitchFamily="2" charset="0"/>
            </a:endParaRPr>
          </a:p>
          <a:p>
            <a:pPr marL="0" indent="0">
              <a:buNone/>
            </a:pPr>
            <a:r>
              <a:rPr lang="en-US" dirty="0">
                <a:latin typeface="Courier" pitchFamily="2" charset="0"/>
              </a:rPr>
              <a:t>    </a:t>
            </a:r>
            <a:r>
              <a:rPr lang="en-US" dirty="0" err="1">
                <a:latin typeface="Courier" pitchFamily="2" charset="0"/>
              </a:rPr>
              <a:t>i_size</a:t>
            </a:r>
            <a:r>
              <a:rPr lang="en-US" dirty="0">
                <a:latin typeface="Courier" pitchFamily="2" charset="0"/>
              </a:rPr>
              <a:t>	</a:t>
            </a:r>
          </a:p>
          <a:p>
            <a:pPr marL="0" indent="0">
              <a:buNone/>
            </a:pPr>
            <a:r>
              <a:rPr lang="en-US" dirty="0">
                <a:latin typeface="Courier" pitchFamily="2" charset="0"/>
              </a:rPr>
              <a:t>    </a:t>
            </a:r>
            <a:r>
              <a:rPr lang="en-US" dirty="0" err="1">
                <a:latin typeface="Courier" pitchFamily="2" charset="0"/>
              </a:rPr>
              <a:t>i_addr</a:t>
            </a:r>
            <a:r>
              <a:rPr lang="en-US" dirty="0">
                <a:latin typeface="Courier" pitchFamily="2" charset="0"/>
              </a:rPr>
              <a:t>[7] // 7 pointers to blocks</a:t>
            </a:r>
          </a:p>
          <a:p>
            <a:pPr marL="0" indent="0">
              <a:buNone/>
            </a:pPr>
            <a:r>
              <a:rPr lang="en-US" dirty="0">
                <a:latin typeface="Courier" pitchFamily="2" charset="0"/>
              </a:rPr>
              <a:t>    </a:t>
            </a:r>
            <a:r>
              <a:rPr lang="en-US" dirty="0" err="1">
                <a:latin typeface="Courier" pitchFamily="2" charset="0"/>
              </a:rPr>
              <a:t>i_mtime</a:t>
            </a:r>
            <a:r>
              <a:rPr lang="en-US" dirty="0">
                <a:latin typeface="Courier" pitchFamily="2" charset="0"/>
              </a:rPr>
              <a:t>   // modify time</a:t>
            </a:r>
          </a:p>
          <a:p>
            <a:pPr marL="0" indent="0">
              <a:buNone/>
            </a:pPr>
            <a:r>
              <a:rPr lang="en-US" dirty="0">
                <a:latin typeface="Courier" pitchFamily="2" charset="0"/>
              </a:rPr>
              <a:t>    </a:t>
            </a:r>
            <a:r>
              <a:rPr lang="en-US" dirty="0" err="1">
                <a:latin typeface="Courier" pitchFamily="2" charset="0"/>
              </a:rPr>
              <a:t>i_atime</a:t>
            </a:r>
            <a:r>
              <a:rPr lang="en-US" dirty="0">
                <a:latin typeface="Courier" pitchFamily="2" charset="0"/>
              </a:rPr>
              <a:t>   // access time</a:t>
            </a:r>
          </a:p>
          <a:p>
            <a:pPr marL="0" indent="0">
              <a:buNone/>
            </a:pPr>
            <a:r>
              <a:rPr lang="en-US" dirty="0">
                <a:latin typeface="Courier" pitchFamily="2" charset="0"/>
              </a:rPr>
              <a:t>}</a:t>
            </a:r>
          </a:p>
          <a:p>
            <a:endParaRPr lang="en-US" dirty="0">
              <a:latin typeface="Courier" pitchFamily="2" charset="0"/>
            </a:endParaRPr>
          </a:p>
        </p:txBody>
      </p:sp>
      <p:sp>
        <p:nvSpPr>
          <p:cNvPr id="4" name="Rectangle 3">
            <a:extLst>
              <a:ext uri="{FF2B5EF4-FFF2-40B4-BE49-F238E27FC236}">
                <a16:creationId xmlns:a16="http://schemas.microsoft.com/office/drawing/2014/main" id="{706EB654-97B4-BB48-AD34-0E305799A1C4}"/>
              </a:ext>
            </a:extLst>
          </p:cNvPr>
          <p:cNvSpPr/>
          <p:nvPr/>
        </p:nvSpPr>
        <p:spPr>
          <a:xfrm>
            <a:off x="1371600" y="5462451"/>
            <a:ext cx="9771018" cy="646331"/>
          </a:xfrm>
          <a:prstGeom prst="rect">
            <a:avLst/>
          </a:prstGeom>
        </p:spPr>
        <p:txBody>
          <a:bodyPr wrap="square">
            <a:spAutoFit/>
          </a:bodyPr>
          <a:lstStyle/>
          <a:p>
            <a:r>
              <a:rPr lang="en-US" i="1" dirty="0">
                <a:latin typeface="Courier" pitchFamily="2" charset="0"/>
              </a:rPr>
              <a:t>Note: Mode define specified file: directory IFDIR, block device IFBLK or char dev IFCHR </a:t>
            </a:r>
          </a:p>
        </p:txBody>
      </p:sp>
    </p:spTree>
    <p:extLst>
      <p:ext uri="{BB962C8B-B14F-4D97-AF65-F5344CB8AC3E}">
        <p14:creationId xmlns:p14="http://schemas.microsoft.com/office/powerpoint/2010/main" val="79111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7D0D-A0B0-1C4A-A9CF-2757FD4952D4}"/>
              </a:ext>
            </a:extLst>
          </p:cNvPr>
          <p:cNvSpPr>
            <a:spLocks noGrp="1"/>
          </p:cNvSpPr>
          <p:nvPr>
            <p:ph type="title"/>
          </p:nvPr>
        </p:nvSpPr>
        <p:spPr>
          <a:xfrm>
            <a:off x="1371600" y="685800"/>
            <a:ext cx="9601200" cy="868680"/>
          </a:xfrm>
        </p:spPr>
        <p:txBody>
          <a:bodyPr/>
          <a:lstStyle/>
          <a:p>
            <a:r>
              <a:rPr lang="pl-PL" b="1" dirty="0">
                <a:latin typeface="Courier" pitchFamily="2" charset="0"/>
              </a:rPr>
              <a:t>File System Switch</a:t>
            </a:r>
            <a:endParaRPr lang="en-US" dirty="0">
              <a:latin typeface="Courier" pitchFamily="2" charset="0"/>
            </a:endParaRPr>
          </a:p>
        </p:txBody>
      </p:sp>
      <p:pic>
        <p:nvPicPr>
          <p:cNvPr id="5" name="Content Placeholder 4">
            <a:extLst>
              <a:ext uri="{FF2B5EF4-FFF2-40B4-BE49-F238E27FC236}">
                <a16:creationId xmlns:a16="http://schemas.microsoft.com/office/drawing/2014/main" id="{C024B8D8-E43E-9448-9603-61BB34D35837}"/>
              </a:ext>
            </a:extLst>
          </p:cNvPr>
          <p:cNvPicPr>
            <a:picLocks noGrp="1" noChangeAspect="1"/>
          </p:cNvPicPr>
          <p:nvPr>
            <p:ph idx="1"/>
          </p:nvPr>
        </p:nvPicPr>
        <p:blipFill>
          <a:blip r:embed="rId3"/>
          <a:stretch>
            <a:fillRect/>
          </a:stretch>
        </p:blipFill>
        <p:spPr>
          <a:xfrm>
            <a:off x="7733212" y="685800"/>
            <a:ext cx="4197800" cy="5707901"/>
          </a:xfrm>
        </p:spPr>
      </p:pic>
      <p:sp>
        <p:nvSpPr>
          <p:cNvPr id="6" name="Content Placeholder 2">
            <a:extLst>
              <a:ext uri="{FF2B5EF4-FFF2-40B4-BE49-F238E27FC236}">
                <a16:creationId xmlns:a16="http://schemas.microsoft.com/office/drawing/2014/main" id="{5BDCAC1E-ECD3-4541-B49F-5FD50703F5F2}"/>
              </a:ext>
            </a:extLst>
          </p:cNvPr>
          <p:cNvSpPr txBox="1">
            <a:spLocks/>
          </p:cNvSpPr>
          <p:nvPr/>
        </p:nvSpPr>
        <p:spPr>
          <a:xfrm>
            <a:off x="1371600" y="2286000"/>
            <a:ext cx="529045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latin typeface="Courier" pitchFamily="2" charset="0"/>
              </a:rPr>
              <a:t>Main goal: provide framework under which multiple filesystems could exist in parallel</a:t>
            </a:r>
          </a:p>
          <a:p>
            <a:r>
              <a:rPr lang="en-US" dirty="0">
                <a:latin typeface="Courier" pitchFamily="2" charset="0"/>
              </a:rPr>
              <a:t>Divide FS to independent layer and in-core (FS dependent)</a:t>
            </a:r>
          </a:p>
          <a:p>
            <a:r>
              <a:rPr lang="en-US" dirty="0">
                <a:latin typeface="Courier" pitchFamily="2" charset="0"/>
              </a:rPr>
              <a:t>FS representation for file called “</a:t>
            </a:r>
            <a:r>
              <a:rPr lang="en-US" dirty="0" err="1">
                <a:latin typeface="Courier" pitchFamily="2" charset="0"/>
              </a:rPr>
              <a:t>inode</a:t>
            </a:r>
            <a:r>
              <a:rPr lang="en-US" dirty="0">
                <a:latin typeface="Courier" pitchFamily="2" charset="0"/>
              </a:rPr>
              <a:t>”</a:t>
            </a:r>
          </a:p>
          <a:p>
            <a:r>
              <a:rPr lang="en-US" b="1" dirty="0">
                <a:latin typeface="Courier" pitchFamily="2" charset="0"/>
              </a:rPr>
              <a:t>Short lived, being replaced by Sun VFS.</a:t>
            </a:r>
          </a:p>
          <a:p>
            <a:endParaRPr lang="en-US" dirty="0">
              <a:latin typeface="Courier" pitchFamily="2" charset="0"/>
            </a:endParaRPr>
          </a:p>
          <a:p>
            <a:endParaRPr lang="en-US" dirty="0">
              <a:latin typeface="Courier" pitchFamily="2" charset="0"/>
            </a:endParaRPr>
          </a:p>
        </p:txBody>
      </p:sp>
    </p:spTree>
    <p:extLst>
      <p:ext uri="{BB962C8B-B14F-4D97-AF65-F5344CB8AC3E}">
        <p14:creationId xmlns:p14="http://schemas.microsoft.com/office/powerpoint/2010/main" val="189624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7D0D-A0B0-1C4A-A9CF-2757FD4952D4}"/>
              </a:ext>
            </a:extLst>
          </p:cNvPr>
          <p:cNvSpPr>
            <a:spLocks noGrp="1"/>
          </p:cNvSpPr>
          <p:nvPr>
            <p:ph type="title"/>
          </p:nvPr>
        </p:nvSpPr>
        <p:spPr>
          <a:xfrm>
            <a:off x="1371600" y="685800"/>
            <a:ext cx="9601200" cy="742950"/>
          </a:xfrm>
        </p:spPr>
        <p:txBody>
          <a:bodyPr>
            <a:normAutofit/>
          </a:bodyPr>
          <a:lstStyle/>
          <a:p>
            <a:r>
              <a:rPr lang="pl-PL" sz="4000" dirty="0" err="1">
                <a:latin typeface="Courier" pitchFamily="2" charset="0"/>
              </a:rPr>
              <a:t>SunOS</a:t>
            </a:r>
            <a:r>
              <a:rPr lang="pl-PL" sz="4000" dirty="0">
                <a:latin typeface="Courier" pitchFamily="2" charset="0"/>
              </a:rPr>
              <a:t> VFS/</a:t>
            </a:r>
            <a:r>
              <a:rPr lang="pl-PL" sz="4000" dirty="0" err="1">
                <a:latin typeface="Courier" pitchFamily="2" charset="0"/>
              </a:rPr>
              <a:t>vnode</a:t>
            </a:r>
            <a:r>
              <a:rPr lang="pl-PL" sz="4000" dirty="0">
                <a:latin typeface="Courier" pitchFamily="2" charset="0"/>
              </a:rPr>
              <a:t> </a:t>
            </a:r>
            <a:endParaRPr lang="en-US" sz="4000" dirty="0">
              <a:latin typeface="Courier" pitchFamily="2" charset="0"/>
            </a:endParaRPr>
          </a:p>
        </p:txBody>
      </p:sp>
      <p:pic>
        <p:nvPicPr>
          <p:cNvPr id="5" name="Content Placeholder 4">
            <a:extLst>
              <a:ext uri="{FF2B5EF4-FFF2-40B4-BE49-F238E27FC236}">
                <a16:creationId xmlns:a16="http://schemas.microsoft.com/office/drawing/2014/main" id="{24EE0D8C-A431-914E-B4D4-88DF2F384200}"/>
              </a:ext>
            </a:extLst>
          </p:cNvPr>
          <p:cNvPicPr>
            <a:picLocks noGrp="1" noChangeAspect="1"/>
          </p:cNvPicPr>
          <p:nvPr>
            <p:ph idx="1"/>
          </p:nvPr>
        </p:nvPicPr>
        <p:blipFill>
          <a:blip r:embed="rId3"/>
          <a:stretch>
            <a:fillRect/>
          </a:stretch>
        </p:blipFill>
        <p:spPr>
          <a:xfrm>
            <a:off x="7217126" y="1428750"/>
            <a:ext cx="3908074" cy="4556962"/>
          </a:xfrm>
        </p:spPr>
      </p:pic>
      <p:sp>
        <p:nvSpPr>
          <p:cNvPr id="6" name="Content Placeholder 2">
            <a:extLst>
              <a:ext uri="{FF2B5EF4-FFF2-40B4-BE49-F238E27FC236}">
                <a16:creationId xmlns:a16="http://schemas.microsoft.com/office/drawing/2014/main" id="{E859E560-945A-CF40-94BA-504E61AF8A05}"/>
              </a:ext>
            </a:extLst>
          </p:cNvPr>
          <p:cNvSpPr txBox="1">
            <a:spLocks/>
          </p:cNvSpPr>
          <p:nvPr/>
        </p:nvSpPr>
        <p:spPr>
          <a:xfrm>
            <a:off x="1371600" y="1838960"/>
            <a:ext cx="5537200" cy="3686629"/>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latin typeface="Courier" pitchFamily="2" charset="0"/>
              </a:rPr>
              <a:t>VFS unified UNIX filesystems by split into independent and in-core layers</a:t>
            </a:r>
          </a:p>
          <a:p>
            <a:r>
              <a:rPr lang="en-US" dirty="0" err="1">
                <a:latin typeface="Courier" pitchFamily="2" charset="0"/>
              </a:rPr>
              <a:t>vnodes</a:t>
            </a:r>
            <a:r>
              <a:rPr lang="en-US" dirty="0">
                <a:latin typeface="Courier" pitchFamily="2" charset="0"/>
              </a:rPr>
              <a:t> are part of VFS and </a:t>
            </a:r>
            <a:r>
              <a:rPr lang="en-US" dirty="0" err="1">
                <a:latin typeface="Courier" pitchFamily="2" charset="0"/>
              </a:rPr>
              <a:t>inodes</a:t>
            </a:r>
            <a:r>
              <a:rPr lang="en-US" dirty="0">
                <a:latin typeface="Courier" pitchFamily="2" charset="0"/>
              </a:rPr>
              <a:t> part of the in-core layer</a:t>
            </a:r>
          </a:p>
          <a:p>
            <a:r>
              <a:rPr lang="en-US" dirty="0">
                <a:latin typeface="Courier" pitchFamily="2" charset="0"/>
              </a:rPr>
              <a:t>Common layer for kernel components to r/w to the files</a:t>
            </a:r>
          </a:p>
          <a:p>
            <a:r>
              <a:rPr lang="en-US" dirty="0" err="1">
                <a:latin typeface="Courier" pitchFamily="2" charset="0"/>
              </a:rPr>
              <a:t>vnode</a:t>
            </a:r>
            <a:r>
              <a:rPr lang="en-US" dirty="0">
                <a:latin typeface="Courier" pitchFamily="2" charset="0"/>
              </a:rPr>
              <a:t> contain private data field which was used to store in-core </a:t>
            </a:r>
            <a:r>
              <a:rPr lang="en-US" dirty="0" err="1">
                <a:latin typeface="Courier" pitchFamily="2" charset="0"/>
              </a:rPr>
              <a:t>inode</a:t>
            </a:r>
            <a:endParaRPr lang="en-US" dirty="0">
              <a:latin typeface="Courier" pitchFamily="2" charset="0"/>
            </a:endParaRPr>
          </a:p>
          <a:p>
            <a:pPr marL="0" indent="0">
              <a:buNone/>
            </a:pPr>
            <a:r>
              <a:rPr lang="en-US" dirty="0">
                <a:latin typeface="Courier" pitchFamily="2" charset="0"/>
              </a:rPr>
              <a:t>  </a:t>
            </a:r>
          </a:p>
        </p:txBody>
      </p:sp>
      <p:sp>
        <p:nvSpPr>
          <p:cNvPr id="7" name="Rectangle 6">
            <a:extLst>
              <a:ext uri="{FF2B5EF4-FFF2-40B4-BE49-F238E27FC236}">
                <a16:creationId xmlns:a16="http://schemas.microsoft.com/office/drawing/2014/main" id="{C57AE620-8BA2-5B45-9A71-EDEF8A560BA5}"/>
              </a:ext>
            </a:extLst>
          </p:cNvPr>
          <p:cNvSpPr/>
          <p:nvPr/>
        </p:nvSpPr>
        <p:spPr>
          <a:xfrm>
            <a:off x="2447106" y="5525589"/>
            <a:ext cx="3906839" cy="369332"/>
          </a:xfrm>
          <a:prstGeom prst="rect">
            <a:avLst/>
          </a:prstGeom>
          <a:solidFill>
            <a:schemeClr val="bg1"/>
          </a:solidFill>
        </p:spPr>
        <p:txBody>
          <a:bodyPr wrap="none">
            <a:spAutoFit/>
          </a:bodyPr>
          <a:lstStyle/>
          <a:p>
            <a:r>
              <a:rPr lang="en-US" b="1" dirty="0" err="1">
                <a:latin typeface="Courier" pitchFamily="2" charset="0"/>
              </a:rPr>
              <a:t>inode</a:t>
            </a:r>
            <a:r>
              <a:rPr lang="en-US" dirty="0">
                <a:latin typeface="Courier" pitchFamily="2" charset="0"/>
              </a:rPr>
              <a:t>-&gt;</a:t>
            </a:r>
            <a:r>
              <a:rPr lang="en-US" b="1" dirty="0" err="1">
                <a:solidFill>
                  <a:srgbClr val="7030A0"/>
                </a:solidFill>
                <a:latin typeface="Courier" pitchFamily="2" charset="0"/>
              </a:rPr>
              <a:t>i_private</a:t>
            </a:r>
            <a:r>
              <a:rPr lang="en-US" b="1" dirty="0">
                <a:solidFill>
                  <a:srgbClr val="7030A0"/>
                </a:solidFill>
                <a:latin typeface="Courier" pitchFamily="2" charset="0"/>
              </a:rPr>
              <a:t> </a:t>
            </a:r>
            <a:r>
              <a:rPr lang="en-US" dirty="0">
                <a:latin typeface="Courier" pitchFamily="2" charset="0"/>
              </a:rPr>
              <a:t>= </a:t>
            </a:r>
            <a:r>
              <a:rPr lang="en-US" b="1" dirty="0" err="1">
                <a:latin typeface="Courier" pitchFamily="2" charset="0"/>
              </a:rPr>
              <a:t>dm_inode</a:t>
            </a:r>
            <a:endParaRPr lang="en-US" b="1" dirty="0">
              <a:latin typeface="Courier" pitchFamily="2" charset="0"/>
            </a:endParaRPr>
          </a:p>
        </p:txBody>
      </p:sp>
    </p:spTree>
    <p:extLst>
      <p:ext uri="{BB962C8B-B14F-4D97-AF65-F5344CB8AC3E}">
        <p14:creationId xmlns:p14="http://schemas.microsoft.com/office/powerpoint/2010/main" val="111817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CDAF-B102-4C42-B014-12F3ED5F25B9}"/>
              </a:ext>
            </a:extLst>
          </p:cNvPr>
          <p:cNvSpPr>
            <a:spLocks noGrp="1"/>
          </p:cNvSpPr>
          <p:nvPr>
            <p:ph type="title"/>
          </p:nvPr>
        </p:nvSpPr>
        <p:spPr>
          <a:xfrm>
            <a:off x="1371600" y="685800"/>
            <a:ext cx="9601200" cy="665480"/>
          </a:xfrm>
        </p:spPr>
        <p:txBody>
          <a:bodyPr>
            <a:normAutofit fontScale="90000"/>
          </a:bodyPr>
          <a:lstStyle/>
          <a:p>
            <a:r>
              <a:rPr lang="en-US" dirty="0">
                <a:latin typeface="Courier" pitchFamily="2" charset="0"/>
              </a:rPr>
              <a:t>On Disk Layout: UFS</a:t>
            </a:r>
          </a:p>
        </p:txBody>
      </p:sp>
      <p:sp>
        <p:nvSpPr>
          <p:cNvPr id="3" name="Content Placeholder 2">
            <a:extLst>
              <a:ext uri="{FF2B5EF4-FFF2-40B4-BE49-F238E27FC236}">
                <a16:creationId xmlns:a16="http://schemas.microsoft.com/office/drawing/2014/main" id="{46C53793-3E87-6A46-AB21-403A6DA4055E}"/>
              </a:ext>
            </a:extLst>
          </p:cNvPr>
          <p:cNvSpPr>
            <a:spLocks noGrp="1"/>
          </p:cNvSpPr>
          <p:nvPr>
            <p:ph idx="1"/>
          </p:nvPr>
        </p:nvSpPr>
        <p:spPr>
          <a:xfrm>
            <a:off x="1371600" y="1838960"/>
            <a:ext cx="5537200" cy="4409440"/>
          </a:xfrm>
        </p:spPr>
        <p:txBody>
          <a:bodyPr/>
          <a:lstStyle/>
          <a:p>
            <a:r>
              <a:rPr lang="en-US" dirty="0">
                <a:latin typeface="Courier" pitchFamily="2" charset="0"/>
              </a:rPr>
              <a:t>Initial UNIX FS has poor performance</a:t>
            </a:r>
          </a:p>
          <a:p>
            <a:r>
              <a:rPr lang="en-US" dirty="0">
                <a:latin typeface="Courier" pitchFamily="2" charset="0"/>
              </a:rPr>
              <a:t>UFS new design concerned the layout of data on disks </a:t>
            </a:r>
            <a:r>
              <a:rPr lang="en-US" dirty="0" err="1">
                <a:latin typeface="Courier" pitchFamily="2" charset="0"/>
              </a:rPr>
              <a:t>i.e</a:t>
            </a:r>
            <a:r>
              <a:rPr lang="en-US" dirty="0">
                <a:latin typeface="Courier" pitchFamily="2" charset="0"/>
              </a:rPr>
              <a:t>:</a:t>
            </a:r>
          </a:p>
          <a:p>
            <a:pPr lvl="1"/>
            <a:r>
              <a:rPr lang="en-US" dirty="0">
                <a:latin typeface="Courier" pitchFamily="2" charset="0"/>
              </a:rPr>
              <a:t>Track contains same amount of data</a:t>
            </a:r>
          </a:p>
          <a:p>
            <a:r>
              <a:rPr lang="en-US" dirty="0">
                <a:latin typeface="Courier" pitchFamily="2" charset="0"/>
              </a:rPr>
              <a:t>The old UNIX FS was only able to use 3 to 5 percent of the disk bandwidth while the FFS up to 47 percent of the disk bandwidth*</a:t>
            </a:r>
          </a:p>
          <a:p>
            <a:pPr lvl="1"/>
            <a:endParaRPr lang="en-US" dirty="0">
              <a:latin typeface="Courier" pitchFamily="2" charset="0"/>
            </a:endParaRPr>
          </a:p>
        </p:txBody>
      </p:sp>
      <p:pic>
        <p:nvPicPr>
          <p:cNvPr id="5" name="Picture 4">
            <a:extLst>
              <a:ext uri="{FF2B5EF4-FFF2-40B4-BE49-F238E27FC236}">
                <a16:creationId xmlns:a16="http://schemas.microsoft.com/office/drawing/2014/main" id="{4CED7817-433E-7145-B0D7-22E010F87121}"/>
              </a:ext>
            </a:extLst>
          </p:cNvPr>
          <p:cNvPicPr>
            <a:picLocks noChangeAspect="1"/>
          </p:cNvPicPr>
          <p:nvPr/>
        </p:nvPicPr>
        <p:blipFill>
          <a:blip r:embed="rId3"/>
          <a:stretch>
            <a:fillRect/>
          </a:stretch>
        </p:blipFill>
        <p:spPr>
          <a:xfrm>
            <a:off x="7195819" y="1703069"/>
            <a:ext cx="4824985" cy="3495947"/>
          </a:xfrm>
          <a:prstGeom prst="rect">
            <a:avLst/>
          </a:prstGeom>
        </p:spPr>
      </p:pic>
    </p:spTree>
    <p:extLst>
      <p:ext uri="{BB962C8B-B14F-4D97-AF65-F5344CB8AC3E}">
        <p14:creationId xmlns:p14="http://schemas.microsoft.com/office/powerpoint/2010/main" val="242502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D0E4-E13E-384C-8A06-42929B4C1920}"/>
              </a:ext>
            </a:extLst>
          </p:cNvPr>
          <p:cNvSpPr>
            <a:spLocks noGrp="1"/>
          </p:cNvSpPr>
          <p:nvPr>
            <p:ph type="title"/>
          </p:nvPr>
        </p:nvSpPr>
        <p:spPr>
          <a:xfrm>
            <a:off x="1371600" y="685800"/>
            <a:ext cx="9601200" cy="706120"/>
          </a:xfrm>
        </p:spPr>
        <p:txBody>
          <a:bodyPr>
            <a:normAutofit/>
          </a:bodyPr>
          <a:lstStyle/>
          <a:p>
            <a:r>
              <a:rPr lang="en-US" sz="4000" dirty="0">
                <a:latin typeface="Courier" pitchFamily="2" charset="0"/>
              </a:rPr>
              <a:t>On Disk layout: EXT2</a:t>
            </a:r>
          </a:p>
        </p:txBody>
      </p:sp>
      <p:sp>
        <p:nvSpPr>
          <p:cNvPr id="3" name="Content Placeholder 2">
            <a:extLst>
              <a:ext uri="{FF2B5EF4-FFF2-40B4-BE49-F238E27FC236}">
                <a16:creationId xmlns:a16="http://schemas.microsoft.com/office/drawing/2014/main" id="{3BC5FA9E-CDB1-0848-AFDD-EE9410A66B96}"/>
              </a:ext>
            </a:extLst>
          </p:cNvPr>
          <p:cNvSpPr>
            <a:spLocks noGrp="1"/>
          </p:cNvSpPr>
          <p:nvPr>
            <p:ph idx="1"/>
          </p:nvPr>
        </p:nvSpPr>
        <p:spPr>
          <a:xfrm>
            <a:off x="1371600" y="1524000"/>
            <a:ext cx="6177280" cy="2479040"/>
          </a:xfrm>
        </p:spPr>
        <p:txBody>
          <a:bodyPr/>
          <a:lstStyle/>
          <a:p>
            <a:r>
              <a:rPr lang="en-US" dirty="0">
                <a:latin typeface="Courier" pitchFamily="2" charset="0"/>
              </a:rPr>
              <a:t>EXT2 divide filesystem to number of block groups</a:t>
            </a:r>
          </a:p>
          <a:p>
            <a:r>
              <a:rPr lang="en-US" dirty="0" err="1">
                <a:latin typeface="Courier" pitchFamily="2" charset="0"/>
              </a:rPr>
              <a:t>inode</a:t>
            </a:r>
            <a:r>
              <a:rPr lang="en-US" dirty="0">
                <a:latin typeface="Courier" pitchFamily="2" charset="0"/>
              </a:rPr>
              <a:t> allocation done during </a:t>
            </a:r>
            <a:r>
              <a:rPr lang="en-US" dirty="0" err="1">
                <a:latin typeface="Courier" pitchFamily="2" charset="0"/>
              </a:rPr>
              <a:t>mkfs</a:t>
            </a:r>
            <a:r>
              <a:rPr lang="en-US" dirty="0">
                <a:latin typeface="Courier" pitchFamily="2" charset="0"/>
              </a:rPr>
              <a:t> </a:t>
            </a:r>
          </a:p>
          <a:p>
            <a:r>
              <a:rPr lang="en-US" dirty="0">
                <a:latin typeface="Courier" pitchFamily="2" charset="0"/>
              </a:rPr>
              <a:t>Fixed offset for first Block Group, space for bootloader</a:t>
            </a:r>
          </a:p>
        </p:txBody>
      </p:sp>
      <p:pic>
        <p:nvPicPr>
          <p:cNvPr id="5" name="Picture 4">
            <a:extLst>
              <a:ext uri="{FF2B5EF4-FFF2-40B4-BE49-F238E27FC236}">
                <a16:creationId xmlns:a16="http://schemas.microsoft.com/office/drawing/2014/main" id="{72A1A907-75D7-FA48-A246-009F33D77D80}"/>
              </a:ext>
            </a:extLst>
          </p:cNvPr>
          <p:cNvPicPr>
            <a:picLocks noChangeAspect="1"/>
          </p:cNvPicPr>
          <p:nvPr/>
        </p:nvPicPr>
        <p:blipFill>
          <a:blip r:embed="rId3"/>
          <a:stretch>
            <a:fillRect/>
          </a:stretch>
        </p:blipFill>
        <p:spPr>
          <a:xfrm>
            <a:off x="2271303" y="4003040"/>
            <a:ext cx="7774033" cy="2430545"/>
          </a:xfrm>
          <a:prstGeom prst="rect">
            <a:avLst/>
          </a:prstGeom>
        </p:spPr>
      </p:pic>
    </p:spTree>
    <p:extLst>
      <p:ext uri="{BB962C8B-B14F-4D97-AF65-F5344CB8AC3E}">
        <p14:creationId xmlns:p14="http://schemas.microsoft.com/office/powerpoint/2010/main" val="129909657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2823</TotalTime>
  <Words>3438</Words>
  <Application>Microsoft Macintosh PowerPoint</Application>
  <PresentationFormat>Widescreen</PresentationFormat>
  <Paragraphs>457</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Courier</vt:lpstr>
      <vt:lpstr>Franklin Gothic Book</vt:lpstr>
      <vt:lpstr>Crop</vt:lpstr>
      <vt:lpstr>Writing Linux FS</vt:lpstr>
      <vt:lpstr>Outline</vt:lpstr>
      <vt:lpstr>Why this talk?!</vt:lpstr>
      <vt:lpstr>Early days: 6th ed. of UNIX </vt:lpstr>
      <vt:lpstr>Early days: 6th ed. of UNIX </vt:lpstr>
      <vt:lpstr>File System Switch</vt:lpstr>
      <vt:lpstr>SunOS VFS/vnode </vt:lpstr>
      <vt:lpstr>On Disk Layout: UFS</vt:lpstr>
      <vt:lpstr>On Disk layout: EXT2</vt:lpstr>
      <vt:lpstr>Sample implementation dummyfs</vt:lpstr>
      <vt:lpstr>Inode structures:</vt:lpstr>
      <vt:lpstr>On Disk layout</vt:lpstr>
      <vt:lpstr>Basic components:</vt:lpstr>
      <vt:lpstr>In-Core structures</vt:lpstr>
      <vt:lpstr>Fragments: Mount</vt:lpstr>
      <vt:lpstr>Fragments: lookup “implement ls”</vt:lpstr>
      <vt:lpstr>Fragment read/write</vt:lpstr>
      <vt:lpstr>User Space tools</vt:lpstr>
      <vt:lpstr>Fragment mkfs</vt:lpstr>
      <vt:lpstr>Other resources:</vt:lpstr>
      <vt:lpstr>Q&amp;A</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Linux FS</dc:title>
  <dc:creator>Maciej Grochowski</dc:creator>
  <cp:lastModifiedBy>Maciej Grochowski</cp:lastModifiedBy>
  <cp:revision>60</cp:revision>
  <dcterms:created xsi:type="dcterms:W3CDTF">2018-05-11T23:45:43Z</dcterms:created>
  <dcterms:modified xsi:type="dcterms:W3CDTF">2018-05-13T22:49:05Z</dcterms:modified>
</cp:coreProperties>
</file>