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14"/>
  </p:notesMasterIdLst>
  <p:sldIdLst>
    <p:sldId id="256" r:id="rId2"/>
    <p:sldId id="257" r:id="rId3"/>
    <p:sldId id="268" r:id="rId4"/>
    <p:sldId id="259" r:id="rId5"/>
    <p:sldId id="258" r:id="rId6"/>
    <p:sldId id="262" r:id="rId7"/>
    <p:sldId id="264" r:id="rId8"/>
    <p:sldId id="265" r:id="rId9"/>
    <p:sldId id="261" r:id="rId10"/>
    <p:sldId id="266" r:id="rId11"/>
    <p:sldId id="267" r:id="rId12"/>
    <p:sldId id="260" r:id="rId13"/>
  </p:sldIdLst>
  <p:sldSz cx="12192000" cy="6858000"/>
  <p:notesSz cx="6797675" cy="9874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ughter, PJ" initials="NP" lastIdx="1" clrIdx="0">
    <p:extLst>
      <p:ext uri="{19B8F6BF-5375-455C-9EA6-DF929625EA0E}">
        <p15:presenceInfo xmlns:p15="http://schemas.microsoft.com/office/powerpoint/2012/main" userId="S-1-5-21-3638089868-3081175115-313297729-9974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682" autoAdjust="0"/>
    <p:restoredTop sz="94660"/>
  </p:normalViewPr>
  <p:slideViewPr>
    <p:cSldViewPr snapToGrid="0">
      <p:cViewPr varScale="1">
        <p:scale>
          <a:sx n="87" d="100"/>
          <a:sy n="87" d="100"/>
        </p:scale>
        <p:origin x="22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5427"/>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50443" y="0"/>
            <a:ext cx="2945659" cy="495427"/>
          </a:xfrm>
          <a:prstGeom prst="rect">
            <a:avLst/>
          </a:prstGeom>
        </p:spPr>
        <p:txBody>
          <a:bodyPr vert="horz" lIns="91440" tIns="45720" rIns="91440" bIns="45720" rtlCol="0"/>
          <a:lstStyle>
            <a:lvl1pPr algn="r">
              <a:defRPr sz="1200"/>
            </a:lvl1pPr>
          </a:lstStyle>
          <a:p>
            <a:fld id="{DF7B6A20-E16E-4460-9DA8-64653C22D263}" type="datetimeFigureOut">
              <a:rPr lang="en-US" smtClean="0"/>
              <a:t>6/10/2018</a:t>
            </a:fld>
            <a:endParaRPr lang="en-US" dirty="0"/>
          </a:p>
        </p:txBody>
      </p:sp>
      <p:sp>
        <p:nvSpPr>
          <p:cNvPr id="4" name="Slide Image Placeholder 3"/>
          <p:cNvSpPr>
            <a:spLocks noGrp="1" noRot="1" noChangeAspect="1"/>
          </p:cNvSpPr>
          <p:nvPr>
            <p:ph type="sldImg" idx="2"/>
          </p:nvPr>
        </p:nvSpPr>
        <p:spPr>
          <a:xfrm>
            <a:off x="436563" y="1233488"/>
            <a:ext cx="5924550" cy="33337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79768" y="4751983"/>
            <a:ext cx="5438140" cy="3887986"/>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378824"/>
            <a:ext cx="2945659" cy="495426"/>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50443" y="9378824"/>
            <a:ext cx="2945659" cy="495426"/>
          </a:xfrm>
          <a:prstGeom prst="rect">
            <a:avLst/>
          </a:prstGeom>
        </p:spPr>
        <p:txBody>
          <a:bodyPr vert="horz" lIns="91440" tIns="45720" rIns="91440" bIns="45720" rtlCol="0" anchor="b"/>
          <a:lstStyle>
            <a:lvl1pPr algn="r">
              <a:defRPr sz="1200"/>
            </a:lvl1pPr>
          </a:lstStyle>
          <a:p>
            <a:fld id="{B638859E-5BD8-4914-BA67-B1D33AD9114D}" type="slidenum">
              <a:rPr lang="en-US" smtClean="0"/>
              <a:t>‹#›</a:t>
            </a:fld>
            <a:endParaRPr lang="en-US" dirty="0"/>
          </a:p>
        </p:txBody>
      </p:sp>
    </p:spTree>
    <p:extLst>
      <p:ext uri="{BB962C8B-B14F-4D97-AF65-F5344CB8AC3E}">
        <p14:creationId xmlns:p14="http://schemas.microsoft.com/office/powerpoint/2010/main" val="1328667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sz="1800" dirty="0"/>
          </a:p>
        </p:txBody>
      </p:sp>
      <p:sp>
        <p:nvSpPr>
          <p:cNvPr id="8" name="Freeform 7"/>
          <p:cNvSpPr>
            <a:spLocks/>
          </p:cNvSpPr>
          <p:nvPr/>
        </p:nvSpPr>
        <p:spPr bwMode="auto">
          <a:xfrm>
            <a:off x="8140701" y="0"/>
            <a:ext cx="40513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sz="1800" dirty="0"/>
          </a:p>
        </p:txBody>
      </p:sp>
      <p:sp>
        <p:nvSpPr>
          <p:cNvPr id="9" name="Title 8"/>
          <p:cNvSpPr>
            <a:spLocks noGrp="1"/>
          </p:cNvSpPr>
          <p:nvPr>
            <p:ph type="ctrTitle"/>
          </p:nvPr>
        </p:nvSpPr>
        <p:spPr>
          <a:xfrm>
            <a:off x="572085" y="3337560"/>
            <a:ext cx="8640064"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a:t>Click to edit Master title style</a:t>
            </a:r>
          </a:p>
        </p:txBody>
      </p:sp>
      <p:sp>
        <p:nvSpPr>
          <p:cNvPr id="17" name="Subtitle 16"/>
          <p:cNvSpPr>
            <a:spLocks noGrp="1"/>
          </p:cNvSpPr>
          <p:nvPr>
            <p:ph type="subTitle" idx="1"/>
          </p:nvPr>
        </p:nvSpPr>
        <p:spPr>
          <a:xfrm>
            <a:off x="577400" y="1544812"/>
            <a:ext cx="8640064"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3C34DBB4-583D-40EF-85E2-DF7341AA665B}" type="datetimeFigureOut">
              <a:rPr lang="en-US" smtClean="0"/>
              <a:t>6/10/2018</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01A1623D-F5E4-4A08-A33F-34F19220BED3}" type="slidenum">
              <a:rPr lang="en-US" smtClean="0"/>
              <a:t>‹#›</a:t>
            </a:fld>
            <a:endParaRPr lang="en-US" dirty="0"/>
          </a:p>
        </p:txBody>
      </p:sp>
    </p:spTree>
    <p:extLst>
      <p:ext uri="{BB962C8B-B14F-4D97-AF65-F5344CB8AC3E}">
        <p14:creationId xmlns:p14="http://schemas.microsoft.com/office/powerpoint/2010/main" val="280052609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C34DBB4-583D-40EF-85E2-DF7341AA665B}" type="datetimeFigureOut">
              <a:rPr lang="en-US" smtClean="0"/>
              <a:t>6/10/2018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A1623D-F5E4-4A08-A33F-34F19220BED3}" type="slidenum">
              <a:rPr lang="en-US" smtClean="0"/>
              <a:t>‹#›</a:t>
            </a:fld>
            <a:endParaRPr lang="en-US" dirty="0"/>
          </a:p>
        </p:txBody>
      </p:sp>
    </p:spTree>
    <p:extLst>
      <p:ext uri="{BB962C8B-B14F-4D97-AF65-F5344CB8AC3E}">
        <p14:creationId xmlns:p14="http://schemas.microsoft.com/office/powerpoint/2010/main" val="1758288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C34DBB4-583D-40EF-85E2-DF7341AA665B}" type="datetimeFigureOut">
              <a:rPr lang="en-US" smtClean="0"/>
              <a:t>6/10/2018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A1623D-F5E4-4A08-A33F-34F19220BED3}" type="slidenum">
              <a:rPr lang="en-US" smtClean="0"/>
              <a:t>‹#›</a:t>
            </a:fld>
            <a:endParaRPr lang="en-US" dirty="0"/>
          </a:p>
        </p:txBody>
      </p:sp>
    </p:spTree>
    <p:extLst>
      <p:ext uri="{BB962C8B-B14F-4D97-AF65-F5344CB8AC3E}">
        <p14:creationId xmlns:p14="http://schemas.microsoft.com/office/powerpoint/2010/main" val="338726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C34DBB4-583D-40EF-85E2-DF7341AA665B}" type="datetimeFigureOut">
              <a:rPr lang="en-US" smtClean="0"/>
              <a:t>6/10/2018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A1623D-F5E4-4A08-A33F-34F19220BED3}" type="slidenum">
              <a:rPr lang="en-US" smtClean="0"/>
              <a:t>‹#›</a:t>
            </a:fld>
            <a:endParaRPr lang="en-US" dirty="0"/>
          </a:p>
        </p:txBody>
      </p:sp>
    </p:spTree>
    <p:extLst>
      <p:ext uri="{BB962C8B-B14F-4D97-AF65-F5344CB8AC3E}">
        <p14:creationId xmlns:p14="http://schemas.microsoft.com/office/powerpoint/2010/main" val="2215795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sz="1800" dirty="0"/>
          </a:p>
        </p:txBody>
      </p:sp>
      <p:sp>
        <p:nvSpPr>
          <p:cNvPr id="9" name="Freeform 8"/>
          <p:cNvSpPr>
            <a:spLocks/>
          </p:cNvSpPr>
          <p:nvPr/>
        </p:nvSpPr>
        <p:spPr bwMode="auto">
          <a:xfrm>
            <a:off x="8140701" y="0"/>
            <a:ext cx="40513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sz="1800" dirty="0"/>
          </a:p>
        </p:txBody>
      </p:sp>
      <p:sp>
        <p:nvSpPr>
          <p:cNvPr id="2" name="Title 1"/>
          <p:cNvSpPr>
            <a:spLocks noGrp="1"/>
          </p:cNvSpPr>
          <p:nvPr>
            <p:ph type="title"/>
          </p:nvPr>
        </p:nvSpPr>
        <p:spPr>
          <a:xfrm>
            <a:off x="914400" y="3583838"/>
            <a:ext cx="88392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a:t>Click to edit Master title style</a:t>
            </a:r>
          </a:p>
        </p:txBody>
      </p:sp>
      <p:sp>
        <p:nvSpPr>
          <p:cNvPr id="3" name="Text Placeholder 2"/>
          <p:cNvSpPr>
            <a:spLocks noGrp="1"/>
          </p:cNvSpPr>
          <p:nvPr>
            <p:ph type="body" idx="1"/>
          </p:nvPr>
        </p:nvSpPr>
        <p:spPr>
          <a:xfrm>
            <a:off x="914400" y="2485800"/>
            <a:ext cx="88392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Edit Master text styles</a:t>
            </a:r>
          </a:p>
        </p:txBody>
      </p:sp>
      <p:sp>
        <p:nvSpPr>
          <p:cNvPr id="4" name="Date Placeholder 3"/>
          <p:cNvSpPr>
            <a:spLocks noGrp="1"/>
          </p:cNvSpPr>
          <p:nvPr>
            <p:ph type="dt" sz="half" idx="10"/>
          </p:nvPr>
        </p:nvSpPr>
        <p:spPr/>
        <p:txBody>
          <a:bodyPr/>
          <a:lstStyle/>
          <a:p>
            <a:fld id="{3C34DBB4-583D-40EF-85E2-DF7341AA665B}" type="datetimeFigureOut">
              <a:rPr lang="en-US" smtClean="0"/>
              <a:t>6/10/2018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A1623D-F5E4-4A08-A33F-34F19220BED3}" type="slidenum">
              <a:rPr lang="en-US" smtClean="0"/>
              <a:t>‹#›</a:t>
            </a:fld>
            <a:endParaRPr lang="en-US" dirty="0"/>
          </a:p>
        </p:txBody>
      </p:sp>
    </p:spTree>
    <p:extLst>
      <p:ext uri="{BB962C8B-B14F-4D97-AF65-F5344CB8AC3E}">
        <p14:creationId xmlns:p14="http://schemas.microsoft.com/office/powerpoint/2010/main" val="114006111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956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600201"/>
            <a:ext cx="48768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689600" y="1600201"/>
            <a:ext cx="48768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C34DBB4-583D-40EF-85E2-DF7341AA665B}" type="datetimeFigureOut">
              <a:rPr lang="en-US" smtClean="0"/>
              <a:t>6/10/2018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1A1623D-F5E4-4A08-A33F-34F19220BED3}" type="slidenum">
              <a:rPr lang="en-US" smtClean="0"/>
              <a:t>‹#›</a:t>
            </a:fld>
            <a:endParaRPr lang="en-US" dirty="0"/>
          </a:p>
        </p:txBody>
      </p:sp>
    </p:spTree>
    <p:extLst>
      <p:ext uri="{BB962C8B-B14F-4D97-AF65-F5344CB8AC3E}">
        <p14:creationId xmlns:p14="http://schemas.microsoft.com/office/powerpoint/2010/main" val="172118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5486400"/>
            <a:ext cx="5386917"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4" name="Text Placeholder 3"/>
          <p:cNvSpPr>
            <a:spLocks noGrp="1"/>
          </p:cNvSpPr>
          <p:nvPr>
            <p:ph type="body" sz="half" idx="3"/>
          </p:nvPr>
        </p:nvSpPr>
        <p:spPr>
          <a:xfrm>
            <a:off x="6193368" y="5486400"/>
            <a:ext cx="5389033"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5" name="Content Placeholder 4"/>
          <p:cNvSpPr>
            <a:spLocks noGrp="1"/>
          </p:cNvSpPr>
          <p:nvPr>
            <p:ph sz="quarter" idx="2"/>
          </p:nvPr>
        </p:nvSpPr>
        <p:spPr>
          <a:xfrm>
            <a:off x="609600" y="1516912"/>
            <a:ext cx="5386917"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1516912"/>
            <a:ext cx="5389033"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C34DBB4-583D-40EF-85E2-DF7341AA665B}" type="datetimeFigureOut">
              <a:rPr lang="en-US" smtClean="0"/>
              <a:t>6/10/2018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1A1623D-F5E4-4A08-A33F-34F19220BED3}" type="slidenum">
              <a:rPr lang="en-US" smtClean="0"/>
              <a:t>‹#›</a:t>
            </a:fld>
            <a:endParaRPr lang="en-US" dirty="0"/>
          </a:p>
        </p:txBody>
      </p:sp>
    </p:spTree>
    <p:extLst>
      <p:ext uri="{BB962C8B-B14F-4D97-AF65-F5344CB8AC3E}">
        <p14:creationId xmlns:p14="http://schemas.microsoft.com/office/powerpoint/2010/main" val="801143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320"/>
            <a:ext cx="9960864" cy="1143000"/>
          </a:xfrm>
        </p:spPr>
        <p:txBody>
          <a:bodyPr anchor="ctr"/>
          <a:lstStyle>
            <a:lvl1pPr algn="l">
              <a:defRPr sz="4600"/>
            </a:lvl1pPr>
          </a:lstStyle>
          <a:p>
            <a:r>
              <a:rPr kumimoji="0" lang="en-US"/>
              <a:t>Click to edit Master title style</a:t>
            </a:r>
          </a:p>
        </p:txBody>
      </p:sp>
      <p:sp>
        <p:nvSpPr>
          <p:cNvPr id="7" name="Date Placeholder 6"/>
          <p:cNvSpPr>
            <a:spLocks noGrp="1"/>
          </p:cNvSpPr>
          <p:nvPr>
            <p:ph type="dt" sz="half" idx="10"/>
          </p:nvPr>
        </p:nvSpPr>
        <p:spPr/>
        <p:txBody>
          <a:bodyPr/>
          <a:lstStyle/>
          <a:p>
            <a:fld id="{3C34DBB4-583D-40EF-85E2-DF7341AA665B}" type="datetimeFigureOut">
              <a:rPr lang="en-US" smtClean="0"/>
              <a:t>6/10/2018</a:t>
            </a:fld>
            <a:endParaRPr lang="en-US" dirty="0"/>
          </a:p>
        </p:txBody>
      </p:sp>
      <p:sp>
        <p:nvSpPr>
          <p:cNvPr id="8" name="Slide Number Placeholder 7"/>
          <p:cNvSpPr>
            <a:spLocks noGrp="1"/>
          </p:cNvSpPr>
          <p:nvPr>
            <p:ph type="sldNum" sz="quarter" idx="11"/>
          </p:nvPr>
        </p:nvSpPr>
        <p:spPr/>
        <p:txBody>
          <a:bodyPr/>
          <a:lstStyle/>
          <a:p>
            <a:fld id="{01A1623D-F5E4-4A08-A33F-34F19220BED3}" type="slidenum">
              <a:rPr lang="en-US" smtClean="0"/>
              <a:t>‹#›</a:t>
            </a:fld>
            <a:endParaRPr lang="en-US" dirty="0"/>
          </a:p>
        </p:txBody>
      </p:sp>
      <p:sp>
        <p:nvSpPr>
          <p:cNvPr id="9" name="Footer Placeholder 8"/>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3459669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34DBB4-583D-40EF-85E2-DF7341AA665B}" type="datetimeFigureOut">
              <a:rPr lang="en-US" smtClean="0"/>
              <a:t>6/10/2018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1A1623D-F5E4-4A08-A33F-34F19220BED3}" type="slidenum">
              <a:rPr lang="en-US" smtClean="0"/>
              <a:t>‹#›</a:t>
            </a:fld>
            <a:endParaRPr lang="en-US" dirty="0"/>
          </a:p>
        </p:txBody>
      </p:sp>
    </p:spTree>
    <p:extLst>
      <p:ext uri="{BB962C8B-B14F-4D97-AF65-F5344CB8AC3E}">
        <p14:creationId xmlns:p14="http://schemas.microsoft.com/office/powerpoint/2010/main" val="310616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5528"/>
            <a:ext cx="4267200" cy="730250"/>
          </a:xfrm>
        </p:spPr>
        <p:txBody>
          <a:bodyPr tIns="0" bIns="0" anchor="t"/>
          <a:lstStyle>
            <a:lvl1pPr algn="l">
              <a:buNone/>
              <a:defRPr sz="1800" b="1">
                <a:solidFill>
                  <a:schemeClr val="accent1"/>
                </a:solidFill>
              </a:defRPr>
            </a:lvl1pPr>
          </a:lstStyle>
          <a:p>
            <a:r>
              <a:rPr kumimoji="0" lang="en-US"/>
              <a:t>Click to edit Master title style</a:t>
            </a:r>
          </a:p>
        </p:txBody>
      </p:sp>
      <p:sp>
        <p:nvSpPr>
          <p:cNvPr id="3" name="Text Placeholder 2"/>
          <p:cNvSpPr>
            <a:spLocks noGrp="1"/>
          </p:cNvSpPr>
          <p:nvPr>
            <p:ph type="body" idx="2"/>
          </p:nvPr>
        </p:nvSpPr>
        <p:spPr>
          <a:xfrm>
            <a:off x="609600" y="214424"/>
            <a:ext cx="36576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Edit Master text styles</a:t>
            </a:r>
          </a:p>
        </p:txBody>
      </p:sp>
      <p:sp>
        <p:nvSpPr>
          <p:cNvPr id="4" name="Content Placeholder 3"/>
          <p:cNvSpPr>
            <a:spLocks noGrp="1"/>
          </p:cNvSpPr>
          <p:nvPr>
            <p:ph sz="half" idx="1"/>
          </p:nvPr>
        </p:nvSpPr>
        <p:spPr>
          <a:xfrm>
            <a:off x="609600" y="1981200"/>
            <a:ext cx="94488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C34DBB4-583D-40EF-85E2-DF7341AA665B}" type="datetimeFigureOut">
              <a:rPr lang="en-US" smtClean="0"/>
              <a:t>6/10/2018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875264" y="6422065"/>
            <a:ext cx="1016000" cy="365125"/>
          </a:xfrm>
        </p:spPr>
        <p:txBody>
          <a:bodyPr/>
          <a:lstStyle/>
          <a:p>
            <a:fld id="{01A1623D-F5E4-4A08-A33F-34F19220BED3}" type="slidenum">
              <a:rPr lang="en-US" smtClean="0"/>
              <a:t>‹#›</a:t>
            </a:fld>
            <a:endParaRPr lang="en-US" dirty="0"/>
          </a:p>
        </p:txBody>
      </p:sp>
    </p:spTree>
    <p:extLst>
      <p:ext uri="{BB962C8B-B14F-4D97-AF65-F5344CB8AC3E}">
        <p14:creationId xmlns:p14="http://schemas.microsoft.com/office/powerpoint/2010/main" val="351168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08976" y="1705709"/>
            <a:ext cx="4071824" cy="1253808"/>
          </a:xfrm>
        </p:spPr>
        <p:txBody>
          <a:bodyPr anchor="b"/>
          <a:lstStyle>
            <a:lvl1pPr algn="l">
              <a:buNone/>
              <a:defRPr sz="2200" b="1">
                <a:solidFill>
                  <a:schemeClr val="accent1"/>
                </a:solidFill>
              </a:defRPr>
            </a:lvl1pPr>
          </a:lstStyle>
          <a:p>
            <a:r>
              <a:rPr kumimoji="0" lang="en-US"/>
              <a:t>Click to edit Master title style</a:t>
            </a:r>
          </a:p>
        </p:txBody>
      </p:sp>
      <p:sp>
        <p:nvSpPr>
          <p:cNvPr id="3" name="Picture Placeholder 2"/>
          <p:cNvSpPr>
            <a:spLocks noGrp="1"/>
          </p:cNvSpPr>
          <p:nvPr>
            <p:ph type="pic" idx="1"/>
          </p:nvPr>
        </p:nvSpPr>
        <p:spPr>
          <a:xfrm>
            <a:off x="1420837" y="1019907"/>
            <a:ext cx="54864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dirty="0"/>
              <a:t>Click icon to add picture</a:t>
            </a:r>
          </a:p>
        </p:txBody>
      </p:sp>
      <p:sp>
        <p:nvSpPr>
          <p:cNvPr id="4" name="Text Placeholder 3"/>
          <p:cNvSpPr>
            <a:spLocks noGrp="1"/>
          </p:cNvSpPr>
          <p:nvPr>
            <p:ph type="body" sz="half" idx="2"/>
          </p:nvPr>
        </p:nvSpPr>
        <p:spPr>
          <a:xfrm>
            <a:off x="7408979" y="2998765"/>
            <a:ext cx="4071821"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Edit Master text styles</a:t>
            </a:r>
          </a:p>
        </p:txBody>
      </p:sp>
      <p:sp>
        <p:nvSpPr>
          <p:cNvPr id="5" name="Date Placeholder 4"/>
          <p:cNvSpPr>
            <a:spLocks noGrp="1"/>
          </p:cNvSpPr>
          <p:nvPr>
            <p:ph type="dt" sz="half" idx="10"/>
          </p:nvPr>
        </p:nvSpPr>
        <p:spPr>
          <a:xfrm>
            <a:off x="609600" y="6422065"/>
            <a:ext cx="2844800" cy="365125"/>
          </a:xfrm>
        </p:spPr>
        <p:txBody>
          <a:bodyPr/>
          <a:lstStyle/>
          <a:p>
            <a:fld id="{3C34DBB4-583D-40EF-85E2-DF7341AA665B}" type="datetimeFigureOut">
              <a:rPr lang="en-US" smtClean="0"/>
              <a:t>6/10/2018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1A1623D-F5E4-4A08-A33F-34F19220BED3}" type="slidenum">
              <a:rPr lang="en-US" smtClean="0"/>
              <a:t>‹#›</a:t>
            </a:fld>
            <a:endParaRPr lang="en-US" dirty="0"/>
          </a:p>
        </p:txBody>
      </p:sp>
    </p:spTree>
    <p:extLst>
      <p:ext uri="{BB962C8B-B14F-4D97-AF65-F5344CB8AC3E}">
        <p14:creationId xmlns:p14="http://schemas.microsoft.com/office/powerpoint/2010/main" val="2352222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sz="1800" dirty="0"/>
          </a:p>
        </p:txBody>
      </p:sp>
      <p:sp>
        <p:nvSpPr>
          <p:cNvPr id="16" name="Freeform 15"/>
          <p:cNvSpPr>
            <a:spLocks/>
          </p:cNvSpPr>
          <p:nvPr/>
        </p:nvSpPr>
        <p:spPr bwMode="auto">
          <a:xfrm>
            <a:off x="9753600" y="0"/>
            <a:ext cx="24384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sz="1800" dirty="0"/>
          </a:p>
        </p:txBody>
      </p:sp>
      <p:sp>
        <p:nvSpPr>
          <p:cNvPr id="9" name="Title Placeholder 8"/>
          <p:cNvSpPr>
            <a:spLocks noGrp="1"/>
          </p:cNvSpPr>
          <p:nvPr>
            <p:ph type="title"/>
          </p:nvPr>
        </p:nvSpPr>
        <p:spPr>
          <a:xfrm>
            <a:off x="609600" y="274638"/>
            <a:ext cx="9956800" cy="1143000"/>
          </a:xfrm>
          <a:prstGeom prst="rect">
            <a:avLst/>
          </a:prstGeom>
        </p:spPr>
        <p:txBody>
          <a:bodyPr vert="horz" lIns="45720" rIns="45720" anchor="ctr">
            <a:normAutofit/>
          </a:bodyPr>
          <a:lstStyle/>
          <a:p>
            <a:r>
              <a:rPr kumimoji="0" lang="en-US"/>
              <a:t>Click to edit Master title style</a:t>
            </a:r>
          </a:p>
        </p:txBody>
      </p:sp>
      <p:sp>
        <p:nvSpPr>
          <p:cNvPr id="30" name="Text Placeholder 29"/>
          <p:cNvSpPr>
            <a:spLocks noGrp="1"/>
          </p:cNvSpPr>
          <p:nvPr>
            <p:ph type="body" idx="1"/>
          </p:nvPr>
        </p:nvSpPr>
        <p:spPr>
          <a:xfrm>
            <a:off x="609600" y="1600201"/>
            <a:ext cx="9956800" cy="4525963"/>
          </a:xfrm>
          <a:prstGeom prst="rect">
            <a:avLst/>
          </a:prstGeom>
        </p:spPr>
        <p:txBody>
          <a:bodyPr vert="horz">
            <a:normAutofit/>
          </a:bodyPr>
          <a:lstStyle/>
          <a:p>
            <a:pPr lvl="0" eaLnBrk="1" latinLnBrk="0" hangingPunct="1"/>
            <a:r>
              <a:rPr kumimoji="0" lang="en-US"/>
              <a:t>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09600" y="6422065"/>
            <a:ext cx="28448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3C34DBB4-583D-40EF-85E2-DF7341AA665B}" type="datetimeFigureOut">
              <a:rPr lang="en-US" smtClean="0"/>
              <a:t>6/10/2018</a:t>
            </a:fld>
            <a:endParaRPr lang="en-US" dirty="0"/>
          </a:p>
        </p:txBody>
      </p:sp>
      <p:sp>
        <p:nvSpPr>
          <p:cNvPr id="22" name="Footer Placeholder 21"/>
          <p:cNvSpPr>
            <a:spLocks noGrp="1"/>
          </p:cNvSpPr>
          <p:nvPr>
            <p:ph type="ftr" sz="quarter" idx="3"/>
          </p:nvPr>
        </p:nvSpPr>
        <p:spPr>
          <a:xfrm>
            <a:off x="4165600" y="6422065"/>
            <a:ext cx="38608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dirty="0"/>
          </a:p>
        </p:txBody>
      </p:sp>
      <p:sp>
        <p:nvSpPr>
          <p:cNvPr id="18" name="Slide Number Placeholder 17"/>
          <p:cNvSpPr>
            <a:spLocks noGrp="1"/>
          </p:cNvSpPr>
          <p:nvPr>
            <p:ph type="sldNum" sz="quarter" idx="4"/>
          </p:nvPr>
        </p:nvSpPr>
        <p:spPr>
          <a:xfrm>
            <a:off x="10871200" y="6422065"/>
            <a:ext cx="1016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01A1623D-F5E4-4A08-A33F-34F19220BED3}" type="slidenum">
              <a:rPr lang="en-US" smtClean="0"/>
              <a:t>‹#›</a:t>
            </a:fld>
            <a:endParaRPr lang="en-US" dirty="0"/>
          </a:p>
        </p:txBody>
      </p:sp>
    </p:spTree>
    <p:extLst>
      <p:ext uri="{BB962C8B-B14F-4D97-AF65-F5344CB8AC3E}">
        <p14:creationId xmlns:p14="http://schemas.microsoft.com/office/powerpoint/2010/main" val="4000118912"/>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github.com/MJPA/SimpleJSON" TargetMode="External"/><Relationship Id="rId13" Type="http://schemas.openxmlformats.org/officeDocument/2006/relationships/hyperlink" Target="https://github.com/maxogden/jsonfilter" TargetMode="External"/><Relationship Id="rId3" Type="http://schemas.openxmlformats.org/officeDocument/2006/relationships/hyperlink" Target="http://www.naughter.com/jsonpp.html" TargetMode="External"/><Relationship Id="rId7" Type="http://schemas.openxmlformats.org/officeDocument/2006/relationships/hyperlink" Target="https://tools.ietf.org/html/rfc6901" TargetMode="External"/><Relationship Id="rId12" Type="http://schemas.openxmlformats.org/officeDocument/2006/relationships/hyperlink" Target="http://oboejs.com/examples" TargetMode="External"/><Relationship Id="rId2" Type="http://schemas.openxmlformats.org/officeDocument/2006/relationships/hyperlink" Target="http://www.naughter.com/" TargetMode="External"/><Relationship Id="rId1" Type="http://schemas.openxmlformats.org/officeDocument/2006/relationships/slideLayout" Target="../slideLayouts/slideLayout2.xml"/><Relationship Id="rId6" Type="http://schemas.openxmlformats.org/officeDocument/2006/relationships/hyperlink" Target="http://json.org/" TargetMode="External"/><Relationship Id="rId11" Type="http://schemas.openxmlformats.org/officeDocument/2006/relationships/hyperlink" Target="http://stedolan.github.io/jq/" TargetMode="External"/><Relationship Id="rId5" Type="http://schemas.openxmlformats.org/officeDocument/2006/relationships/hyperlink" Target="mailto:pjna@naughter.com" TargetMode="External"/><Relationship Id="rId10" Type="http://schemas.openxmlformats.org/officeDocument/2006/relationships/hyperlink" Target="https://github.com/nlohmann/json" TargetMode="External"/><Relationship Id="rId4" Type="http://schemas.openxmlformats.org/officeDocument/2006/relationships/hyperlink" Target="https://naughter.wordpress.com/" TargetMode="External"/><Relationship Id="rId9" Type="http://schemas.openxmlformats.org/officeDocument/2006/relationships/hyperlink" Target="https://github.com/simplejson/simplejs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ite.icu-project.org/" TargetMode="External"/><Relationship Id="rId2" Type="http://schemas.openxmlformats.org/officeDocument/2006/relationships/hyperlink" Target="http://json.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naughter.com/jsonpp.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2085" y="1274885"/>
            <a:ext cx="10884292" cy="1732084"/>
          </a:xfrm>
        </p:spPr>
        <p:txBody>
          <a:bodyPr>
            <a:normAutofit/>
          </a:bodyPr>
          <a:lstStyle/>
          <a:p>
            <a:r>
              <a:rPr lang="en-US" dirty="0"/>
              <a:t>JSON++ - A Simple class library for JSON</a:t>
            </a:r>
          </a:p>
        </p:txBody>
      </p:sp>
      <p:sp>
        <p:nvSpPr>
          <p:cNvPr id="6" name="Subtitle 5">
            <a:extLst>
              <a:ext uri="{FF2B5EF4-FFF2-40B4-BE49-F238E27FC236}">
                <a16:creationId xmlns:a16="http://schemas.microsoft.com/office/drawing/2014/main" id="{566638E8-2133-4267-A3CD-7F652B800899}"/>
              </a:ext>
            </a:extLst>
          </p:cNvPr>
          <p:cNvSpPr>
            <a:spLocks noGrp="1"/>
          </p:cNvSpPr>
          <p:nvPr>
            <p:ph type="subTitle" idx="1"/>
          </p:nvPr>
        </p:nvSpPr>
        <p:spPr>
          <a:xfrm>
            <a:off x="577399" y="3066172"/>
            <a:ext cx="10878978" cy="2736751"/>
          </a:xfrm>
        </p:spPr>
        <p:txBody>
          <a:bodyPr>
            <a:normAutofit/>
          </a:bodyPr>
          <a:lstStyle/>
          <a:p>
            <a:r>
              <a:rPr lang="en-IE" dirty="0">
                <a:solidFill>
                  <a:schemeClr val="tx1">
                    <a:lumMod val="65000"/>
                  </a:schemeClr>
                </a:solidFill>
              </a:rPr>
              <a:t>PJ Naughter</a:t>
            </a:r>
          </a:p>
          <a:p>
            <a:r>
              <a:rPr lang="en-IE" dirty="0">
                <a:solidFill>
                  <a:schemeClr val="tx1">
                    <a:lumMod val="65000"/>
                  </a:schemeClr>
                </a:solidFill>
              </a:rPr>
              <a:t>UL Identity Management &amp; Security</a:t>
            </a:r>
          </a:p>
          <a:p>
            <a:r>
              <a:rPr lang="en-IE" dirty="0">
                <a:solidFill>
                  <a:schemeClr val="tx1">
                    <a:lumMod val="65000"/>
                  </a:schemeClr>
                </a:solidFill>
              </a:rPr>
              <a:t>Microsoft MVP in Visual Studio and Development Technologies</a:t>
            </a:r>
          </a:p>
          <a:p>
            <a:endParaRPr lang="en-IE" dirty="0">
              <a:solidFill>
                <a:schemeClr val="tx1">
                  <a:lumMod val="65000"/>
                </a:schemeClr>
              </a:solidFill>
            </a:endParaRPr>
          </a:p>
          <a:p>
            <a:r>
              <a:rPr lang="en-IE" dirty="0">
                <a:solidFill>
                  <a:schemeClr val="tx1">
                    <a:lumMod val="65000"/>
                  </a:schemeClr>
                </a:solidFill>
              </a:rPr>
              <a:t>Dublin C/C++ Users Group Presentation (11 June 2018)</a:t>
            </a:r>
          </a:p>
          <a:p>
            <a:endParaRPr lang="en-IE" dirty="0"/>
          </a:p>
        </p:txBody>
      </p:sp>
      <p:sp>
        <p:nvSpPr>
          <p:cNvPr id="4" name="Subtitle 5">
            <a:extLst>
              <a:ext uri="{FF2B5EF4-FFF2-40B4-BE49-F238E27FC236}">
                <a16:creationId xmlns:a16="http://schemas.microsoft.com/office/drawing/2014/main" id="{F76373D0-3858-4C0F-A37F-929A8A663EAD}"/>
              </a:ext>
            </a:extLst>
          </p:cNvPr>
          <p:cNvSpPr txBox="1">
            <a:spLocks/>
          </p:cNvSpPr>
          <p:nvPr/>
        </p:nvSpPr>
        <p:spPr>
          <a:xfrm>
            <a:off x="433050" y="3933056"/>
            <a:ext cx="8281886" cy="2376264"/>
          </a:xfrm>
          <a:prstGeom prst="rect">
            <a:avLst/>
          </a:prstGeom>
        </p:spPr>
        <p:txBody>
          <a:bodyPr vert="horz" tIns="0" rIns="45720" bIns="0" anchor="b">
            <a:normAutofit/>
          </a:bodyPr>
          <a:lstStyle>
            <a:lvl1pPr marL="0" indent="0" algn="r" rtl="0" eaLnBrk="1" latinLnBrk="0" hangingPunct="1">
              <a:spcBef>
                <a:spcPct val="20000"/>
              </a:spcBef>
              <a:buClr>
                <a:schemeClr val="accent1"/>
              </a:buClr>
              <a:buSzPct val="80000"/>
              <a:buFont typeface="Wingdings 2"/>
              <a:buNone/>
              <a:defRPr kumimoji="0" sz="2000" kern="1200">
                <a:solidFill>
                  <a:schemeClr val="tx1"/>
                </a:solidFill>
                <a:effectLst/>
                <a:latin typeface="+mn-lt"/>
                <a:ea typeface="+mn-ea"/>
                <a:cs typeface="+mn-cs"/>
              </a:defRPr>
            </a:lvl1pPr>
            <a:lvl2pPr marL="457200" indent="0" algn="ctr" rtl="0" eaLnBrk="1" latinLnBrk="0" hangingPunct="1">
              <a:spcBef>
                <a:spcPct val="20000"/>
              </a:spcBef>
              <a:buClr>
                <a:schemeClr val="accent1"/>
              </a:buClr>
              <a:buSzPct val="90000"/>
              <a:buFont typeface="Wingdings 2"/>
              <a:buNone/>
              <a:defRPr kumimoji="0" sz="26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85000"/>
              <a:buFont typeface="Arial"/>
              <a:buNone/>
              <a:defRPr kumimoji="0" sz="24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90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100000"/>
              <a:buFont typeface="Arial"/>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Font typeface="Arial"/>
              <a:buNone/>
              <a:defRPr kumimoji="0" sz="2000" kern="1200" baseline="0">
                <a:solidFill>
                  <a:schemeClr val="tx1"/>
                </a:solidFill>
                <a:latin typeface="+mn-lt"/>
                <a:ea typeface="+mn-ea"/>
                <a:cs typeface="+mn-cs"/>
              </a:defRPr>
            </a:lvl6pPr>
            <a:lvl7pPr marL="2743200" indent="0" algn="ctr" rtl="0" eaLnBrk="1" latinLnBrk="0" hangingPunct="1">
              <a:spcBef>
                <a:spcPct val="20000"/>
              </a:spcBef>
              <a:buClr>
                <a:schemeClr val="accent6"/>
              </a:buClr>
              <a:buSzPct val="100000"/>
              <a:buFont typeface="Arial"/>
              <a:buNone/>
              <a:defRPr kumimoji="0" sz="1800" kern="1200" baseline="0">
                <a:solidFill>
                  <a:schemeClr val="tx1"/>
                </a:solidFill>
                <a:latin typeface="+mn-lt"/>
                <a:ea typeface="+mn-ea"/>
                <a:cs typeface="+mn-cs"/>
              </a:defRPr>
            </a:lvl7pPr>
            <a:lvl8pPr marL="3200400" indent="0" algn="ctr" rtl="0" eaLnBrk="1" latinLnBrk="0" hangingPunct="1">
              <a:spcBef>
                <a:spcPct val="20000"/>
              </a:spcBef>
              <a:buClr>
                <a:schemeClr val="accent6"/>
              </a:buClr>
              <a:buFont typeface="Arial"/>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accent6"/>
              </a:buClr>
              <a:buFont typeface="Arial"/>
              <a:buNone/>
              <a:defRPr kumimoji="0" sz="1600" kern="1200">
                <a:solidFill>
                  <a:schemeClr val="tx1"/>
                </a:solidFill>
                <a:latin typeface="+mn-lt"/>
                <a:ea typeface="+mn-ea"/>
                <a:cs typeface="+mn-cs"/>
              </a:defRPr>
            </a:lvl9pPr>
          </a:lstStyle>
          <a:p>
            <a:endParaRPr lang="en-IE" dirty="0"/>
          </a:p>
        </p:txBody>
      </p:sp>
    </p:spTree>
    <p:extLst>
      <p:ext uri="{BB962C8B-B14F-4D97-AF65-F5344CB8AC3E}">
        <p14:creationId xmlns:p14="http://schemas.microsoft.com/office/powerpoint/2010/main" val="4040250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CA698-8E3B-44D2-8512-F6E1F5994B8F}"/>
              </a:ext>
            </a:extLst>
          </p:cNvPr>
          <p:cNvSpPr>
            <a:spLocks noGrp="1"/>
          </p:cNvSpPr>
          <p:nvPr>
            <p:ph type="title"/>
          </p:nvPr>
        </p:nvSpPr>
        <p:spPr/>
        <p:txBody>
          <a:bodyPr/>
          <a:lstStyle/>
          <a:p>
            <a:r>
              <a:rPr lang="en-IE" dirty="0"/>
              <a:t>JSON++ Implementation</a:t>
            </a:r>
          </a:p>
        </p:txBody>
      </p:sp>
      <p:sp>
        <p:nvSpPr>
          <p:cNvPr id="3" name="Content Placeholder 2"/>
          <p:cNvSpPr>
            <a:spLocks noGrp="1"/>
          </p:cNvSpPr>
          <p:nvPr>
            <p:ph idx="1"/>
          </p:nvPr>
        </p:nvSpPr>
        <p:spPr/>
        <p:txBody>
          <a:bodyPr>
            <a:normAutofit fontScale="70000" lnSpcReduction="20000"/>
          </a:bodyPr>
          <a:lstStyle/>
          <a:p>
            <a:pPr>
              <a:buFont typeface="Wingdings" panose="05000000000000000000" pitchFamily="2" charset="2"/>
              <a:buChar char="§"/>
            </a:pPr>
            <a:r>
              <a:rPr lang="en-US" dirty="0"/>
              <a:t>Parsing of JSON is provided via </a:t>
            </a:r>
            <a:r>
              <a:rPr lang="en-US" i="1" dirty="0"/>
              <a:t>CValue::Parse(const char* pszJSON)</a:t>
            </a:r>
            <a:r>
              <a:rPr lang="en-US" dirty="0"/>
              <a:t> and </a:t>
            </a:r>
            <a:r>
              <a:rPr lang="en-US" i="1" dirty="0"/>
              <a:t>CValue::Parse(const wchar_t* pszJSON)</a:t>
            </a:r>
            <a:r>
              <a:rPr lang="en-US" dirty="0"/>
              <a:t>. Returns a DOM representation in the current CValue instance</a:t>
            </a:r>
            <a:endParaRPr lang="en-US" i="1" dirty="0"/>
          </a:p>
          <a:p>
            <a:pPr>
              <a:buFont typeface="Wingdings" panose="05000000000000000000" pitchFamily="2" charset="2"/>
              <a:buChar char="§"/>
            </a:pPr>
            <a:r>
              <a:rPr lang="en-US" dirty="0"/>
              <a:t>Encoding of JSON is provided via </a:t>
            </a:r>
            <a:r>
              <a:rPr lang="en-IE" i="1" dirty="0"/>
              <a:t>std::wstring CValue::Encode(unsigned long nFlags = ENCODE_FLAGS::NONE) const. The nFlags value </a:t>
            </a:r>
            <a:r>
              <a:rPr lang="en-IE" dirty="0"/>
              <a:t>includes </a:t>
            </a:r>
            <a:r>
              <a:rPr lang="en-US" dirty="0"/>
              <a:t>support for “Pretty Printing”</a:t>
            </a:r>
            <a:endParaRPr lang="en-IE" i="1" dirty="0"/>
          </a:p>
          <a:p>
            <a:pPr>
              <a:buFont typeface="Wingdings" panose="05000000000000000000" pitchFamily="2" charset="2"/>
              <a:buChar char="§"/>
            </a:pPr>
            <a:r>
              <a:rPr lang="en-US" dirty="0"/>
              <a:t>JSON Pointer supported via </a:t>
            </a:r>
            <a:r>
              <a:rPr lang="en-US" i="1" dirty="0"/>
              <a:t>CValue* CValue::JSONPointer(const char* pszJSONPointer) and CValue* CValue::JSONPointer(const wchar_t* pszJSONPointer)</a:t>
            </a:r>
          </a:p>
          <a:p>
            <a:pPr>
              <a:buFont typeface="Wingdings" panose="05000000000000000000" pitchFamily="2" charset="2"/>
              <a:buChar char="§"/>
            </a:pPr>
            <a:r>
              <a:rPr lang="en-US" dirty="0"/>
              <a:t>Implemented using just standard C++. No Windows dependencies. Uses std::codecvt_utf8_utf16 for UTF16 support. Currently only supported / compiled on Windows but should be easily ported to GCC/Linux with minimal effort</a:t>
            </a:r>
          </a:p>
          <a:p>
            <a:pPr>
              <a:buFont typeface="Wingdings" panose="05000000000000000000" pitchFamily="2" charset="2"/>
              <a:buChar char="§"/>
            </a:pPr>
            <a:r>
              <a:rPr lang="en-US" dirty="0"/>
              <a:t>Implemented in just 1500 lines of code</a:t>
            </a:r>
          </a:p>
          <a:p>
            <a:pPr>
              <a:buFont typeface="Wingdings" panose="05000000000000000000" pitchFamily="2" charset="2"/>
              <a:buChar char="§"/>
            </a:pPr>
            <a:r>
              <a:rPr lang="en-US" dirty="0"/>
              <a:t>Comprehensive set of unit tests included in the download</a:t>
            </a:r>
          </a:p>
          <a:p>
            <a:endParaRPr lang="en-US" dirty="0"/>
          </a:p>
          <a:p>
            <a:endParaRPr lang="en-US" dirty="0"/>
          </a:p>
        </p:txBody>
      </p:sp>
    </p:spTree>
    <p:extLst>
      <p:ext uri="{BB962C8B-B14F-4D97-AF65-F5344CB8AC3E}">
        <p14:creationId xmlns:p14="http://schemas.microsoft.com/office/powerpoint/2010/main" val="3243016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78372-DC02-42B4-A0C0-734B07D1DE51}"/>
              </a:ext>
            </a:extLst>
          </p:cNvPr>
          <p:cNvSpPr>
            <a:spLocks noGrp="1"/>
          </p:cNvSpPr>
          <p:nvPr>
            <p:ph type="title"/>
          </p:nvPr>
        </p:nvSpPr>
        <p:spPr/>
        <p:txBody>
          <a:bodyPr/>
          <a:lstStyle/>
          <a:p>
            <a:r>
              <a:rPr lang="en-IE" dirty="0"/>
              <a:t>JSON++ Performance</a:t>
            </a:r>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
            </a:pPr>
            <a:r>
              <a:rPr lang="en-US" dirty="0"/>
              <a:t>SimpleJSON originally had a member variable for all possible JSON data types. The current implementation has moved to a C style union with pointers to C++ </a:t>
            </a:r>
            <a:r>
              <a:rPr lang="en-US"/>
              <a:t>class instances</a:t>
            </a:r>
            <a:endParaRPr lang="en-US" dirty="0"/>
          </a:p>
          <a:p>
            <a:pPr>
              <a:buFont typeface="Wingdings" panose="05000000000000000000" pitchFamily="2" charset="2"/>
              <a:buChar char="§"/>
            </a:pPr>
            <a:r>
              <a:rPr lang="en-US" dirty="0"/>
              <a:t>With the simple introduction of r-value references and move semantics JSON++ was 15% faster</a:t>
            </a:r>
          </a:p>
          <a:p>
            <a:pPr>
              <a:buFont typeface="Wingdings" panose="05000000000000000000" pitchFamily="2" charset="2"/>
              <a:buChar char="§"/>
            </a:pPr>
            <a:r>
              <a:rPr lang="en-US" dirty="0"/>
              <a:t>JSON++ was then reimplemented using a std::aligned_union to store only the current active JSON data type. Parsing is now 50% faster than SimpleJSON for x86 and 40% faster for x64</a:t>
            </a:r>
          </a:p>
          <a:p>
            <a:pPr>
              <a:buFont typeface="Wingdings" panose="05000000000000000000" pitchFamily="2" charset="2"/>
              <a:buChar char="§"/>
            </a:pPr>
            <a:r>
              <a:rPr lang="en-US" dirty="0"/>
              <a:t>Encoding is roughly the same speed as SimpleJSON</a:t>
            </a:r>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IE" i="1" dirty="0"/>
          </a:p>
          <a:p>
            <a:pPr>
              <a:buFont typeface="Wingdings" panose="05000000000000000000" pitchFamily="2" charset="2"/>
              <a:buChar char="§"/>
            </a:pPr>
            <a:endParaRPr lang="en-US" i="1"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endParaRPr lang="en-US" dirty="0"/>
          </a:p>
          <a:p>
            <a:endParaRPr lang="en-US" dirty="0"/>
          </a:p>
        </p:txBody>
      </p:sp>
    </p:spTree>
    <p:extLst>
      <p:ext uri="{BB962C8B-B14F-4D97-AF65-F5344CB8AC3E}">
        <p14:creationId xmlns:p14="http://schemas.microsoft.com/office/powerpoint/2010/main" val="1330293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D2A18-BB73-44C1-B94A-EA18E2AAF970}"/>
              </a:ext>
            </a:extLst>
          </p:cNvPr>
          <p:cNvSpPr>
            <a:spLocks noGrp="1"/>
          </p:cNvSpPr>
          <p:nvPr>
            <p:ph type="title"/>
          </p:nvPr>
        </p:nvSpPr>
        <p:spPr/>
        <p:txBody>
          <a:bodyPr/>
          <a:lstStyle/>
          <a:p>
            <a:r>
              <a:rPr lang="en-IE" dirty="0"/>
              <a:t>Further Reading</a:t>
            </a:r>
          </a:p>
        </p:txBody>
      </p:sp>
      <p:sp>
        <p:nvSpPr>
          <p:cNvPr id="3" name="Content Placeholder 2"/>
          <p:cNvSpPr>
            <a:spLocks noGrp="1"/>
          </p:cNvSpPr>
          <p:nvPr>
            <p:ph idx="1"/>
          </p:nvPr>
        </p:nvSpPr>
        <p:spPr/>
        <p:txBody>
          <a:bodyPr>
            <a:normAutofit fontScale="70000" lnSpcReduction="20000"/>
          </a:bodyPr>
          <a:lstStyle/>
          <a:p>
            <a:pPr>
              <a:buFont typeface="Arial" panose="020B0604020202020204" pitchFamily="34" charset="0"/>
              <a:buChar char="•"/>
            </a:pPr>
            <a:r>
              <a:rPr lang="en-US" dirty="0"/>
              <a:t>My Web site </a:t>
            </a:r>
            <a:r>
              <a:rPr lang="en-US" dirty="0">
                <a:hlinkClick r:id="rId2"/>
              </a:rPr>
              <a:t>http://www.naughter.com</a:t>
            </a:r>
            <a:endParaRPr lang="en-US" dirty="0"/>
          </a:p>
          <a:p>
            <a:pPr>
              <a:buFont typeface="Arial" panose="020B0604020202020204" pitchFamily="34" charset="0"/>
              <a:buChar char="•"/>
            </a:pPr>
            <a:r>
              <a:rPr lang="en-IE" dirty="0"/>
              <a:t>JSON++ </a:t>
            </a:r>
            <a:r>
              <a:rPr lang="en-IE" dirty="0">
                <a:hlinkClick r:id="rId3"/>
              </a:rPr>
              <a:t>http://www.naughter.com/jsonpp.html</a:t>
            </a:r>
            <a:endParaRPr lang="en-US" dirty="0"/>
          </a:p>
          <a:p>
            <a:pPr>
              <a:buFont typeface="Arial" panose="020B0604020202020204" pitchFamily="34" charset="0"/>
              <a:buChar char="•"/>
            </a:pPr>
            <a:r>
              <a:rPr lang="en-US" dirty="0"/>
              <a:t>My Blob </a:t>
            </a:r>
            <a:r>
              <a:rPr lang="en-US" dirty="0">
                <a:hlinkClick r:id="rId4"/>
              </a:rPr>
              <a:t>https://naughter.wordpress.com</a:t>
            </a:r>
            <a:endParaRPr lang="en-US" dirty="0"/>
          </a:p>
          <a:p>
            <a:pPr>
              <a:buFont typeface="Arial" panose="020B0604020202020204" pitchFamily="34" charset="0"/>
              <a:buChar char="•"/>
            </a:pPr>
            <a:r>
              <a:rPr lang="en-US" dirty="0"/>
              <a:t>My Email </a:t>
            </a:r>
            <a:r>
              <a:rPr lang="en-US" dirty="0">
                <a:hlinkClick r:id="rId5"/>
              </a:rPr>
              <a:t>pjna@naughter.com</a:t>
            </a:r>
            <a:endParaRPr lang="en-US" dirty="0"/>
          </a:p>
          <a:p>
            <a:pPr>
              <a:buFont typeface="Arial" panose="020B0604020202020204" pitchFamily="34" charset="0"/>
              <a:buChar char="•"/>
            </a:pPr>
            <a:endParaRPr lang="en-US" dirty="0"/>
          </a:p>
          <a:p>
            <a:pPr>
              <a:buFont typeface="Arial" panose="020B0604020202020204" pitchFamily="34" charset="0"/>
              <a:buChar char="•"/>
            </a:pPr>
            <a:r>
              <a:rPr lang="en-US" dirty="0"/>
              <a:t>JSON Specification </a:t>
            </a:r>
            <a:r>
              <a:rPr lang="en-US" dirty="0">
                <a:hlinkClick r:id="rId6"/>
              </a:rPr>
              <a:t>http://json.org</a:t>
            </a:r>
            <a:endParaRPr lang="en-US" dirty="0"/>
          </a:p>
          <a:p>
            <a:pPr>
              <a:buFont typeface="Arial" panose="020B0604020202020204" pitchFamily="34" charset="0"/>
              <a:buChar char="•"/>
            </a:pPr>
            <a:r>
              <a:rPr lang="en-IE" dirty="0"/>
              <a:t>JSON Pointer </a:t>
            </a:r>
            <a:r>
              <a:rPr lang="en-IE" dirty="0">
                <a:hlinkClick r:id="rId7"/>
              </a:rPr>
              <a:t>https://tools.ietf.org/html/rfc6901</a:t>
            </a:r>
            <a:endParaRPr lang="en-IE" dirty="0"/>
          </a:p>
          <a:p>
            <a:pPr>
              <a:buFont typeface="Arial" panose="020B0604020202020204" pitchFamily="34" charset="0"/>
              <a:buChar char="•"/>
            </a:pPr>
            <a:r>
              <a:rPr lang="en-IE" dirty="0"/>
              <a:t>SimpleJSON C++ library </a:t>
            </a:r>
            <a:r>
              <a:rPr lang="en-IE" dirty="0">
                <a:hlinkClick r:id="rId8"/>
              </a:rPr>
              <a:t>https://github.com/MJPA/SimpleJSON</a:t>
            </a:r>
            <a:endParaRPr lang="en-US" dirty="0"/>
          </a:p>
          <a:p>
            <a:pPr>
              <a:buFont typeface="Arial" panose="020B0604020202020204" pitchFamily="34" charset="0"/>
              <a:buChar char="•"/>
            </a:pPr>
            <a:r>
              <a:rPr lang="en-US" dirty="0"/>
              <a:t>simplejson Library for Python </a:t>
            </a:r>
            <a:r>
              <a:rPr lang="en-US" dirty="0">
                <a:hlinkClick r:id="rId9"/>
              </a:rPr>
              <a:t>https://github.com/simplejson/simplejson</a:t>
            </a:r>
            <a:endParaRPr lang="en-IE" dirty="0"/>
          </a:p>
          <a:p>
            <a:pPr>
              <a:buFont typeface="Arial" panose="020B0604020202020204" pitchFamily="34" charset="0"/>
              <a:buChar char="•"/>
            </a:pPr>
            <a:r>
              <a:rPr lang="en-IE" dirty="0"/>
              <a:t>JSON for Modern C++ </a:t>
            </a:r>
            <a:r>
              <a:rPr lang="en-IE" dirty="0">
                <a:hlinkClick r:id="rId10"/>
              </a:rPr>
              <a:t>https://github.com/nlohmann/json</a:t>
            </a:r>
            <a:r>
              <a:rPr lang="en-IE" dirty="0"/>
              <a:t> </a:t>
            </a:r>
          </a:p>
          <a:p>
            <a:pPr>
              <a:buFont typeface="Arial" panose="020B0604020202020204" pitchFamily="34" charset="0"/>
              <a:buChar char="•"/>
            </a:pPr>
            <a:r>
              <a:rPr lang="en-IE" dirty="0"/>
              <a:t>JQ </a:t>
            </a:r>
            <a:r>
              <a:rPr lang="en-IE" dirty="0">
                <a:hlinkClick r:id="rId11"/>
              </a:rPr>
              <a:t>http://stedolan.github.io/jq/</a:t>
            </a:r>
            <a:r>
              <a:rPr lang="en-IE" dirty="0"/>
              <a:t> </a:t>
            </a:r>
          </a:p>
          <a:p>
            <a:pPr>
              <a:buFont typeface="Arial" panose="020B0604020202020204" pitchFamily="34" charset="0"/>
              <a:buChar char="•"/>
            </a:pPr>
            <a:r>
              <a:rPr lang="en-IE" dirty="0"/>
              <a:t>OboeJS </a:t>
            </a:r>
            <a:r>
              <a:rPr lang="en-IE" dirty="0">
                <a:hlinkClick r:id="rId12"/>
              </a:rPr>
              <a:t>http://oboejs.com/examples</a:t>
            </a:r>
            <a:endParaRPr lang="en-IE" dirty="0"/>
          </a:p>
          <a:p>
            <a:pPr>
              <a:buFont typeface="Arial" panose="020B0604020202020204" pitchFamily="34" charset="0"/>
              <a:buChar char="•"/>
            </a:pPr>
            <a:r>
              <a:rPr lang="en-IE" dirty="0"/>
              <a:t>jsonfilter </a:t>
            </a:r>
            <a:r>
              <a:rPr lang="en-IE" dirty="0">
                <a:hlinkClick r:id="rId13"/>
              </a:rPr>
              <a:t>https://github.com/maxogden/jsonfilter</a:t>
            </a:r>
            <a:endParaRPr lang="en-IE" dirty="0"/>
          </a:p>
          <a:p>
            <a:endParaRPr lang="en-IE" dirty="0"/>
          </a:p>
          <a:p>
            <a:endParaRPr lang="en-US" dirty="0"/>
          </a:p>
          <a:p>
            <a:pPr marL="0" indent="0">
              <a:buNone/>
            </a:pPr>
            <a:endParaRPr lang="en-US" dirty="0"/>
          </a:p>
        </p:txBody>
      </p:sp>
    </p:spTree>
    <p:extLst>
      <p:ext uri="{BB962C8B-B14F-4D97-AF65-F5344CB8AC3E}">
        <p14:creationId xmlns:p14="http://schemas.microsoft.com/office/powerpoint/2010/main" val="720519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09BBC-8C8F-45BB-BE05-CECF0D2FC9B6}"/>
              </a:ext>
            </a:extLst>
          </p:cNvPr>
          <p:cNvSpPr>
            <a:spLocks noGrp="1"/>
          </p:cNvSpPr>
          <p:nvPr>
            <p:ph type="title"/>
          </p:nvPr>
        </p:nvSpPr>
        <p:spPr/>
        <p:txBody>
          <a:bodyPr/>
          <a:lstStyle/>
          <a:p>
            <a:r>
              <a:rPr lang="en-IE" dirty="0"/>
              <a:t>Talk 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IE" sz="2600" dirty="0"/>
              <a:t>JSON Introduction</a:t>
            </a:r>
          </a:p>
          <a:p>
            <a:pPr>
              <a:buFont typeface="Wingdings" panose="05000000000000000000" pitchFamily="2" charset="2"/>
              <a:buChar char="§"/>
            </a:pPr>
            <a:r>
              <a:rPr lang="en-IE" sz="2600" dirty="0"/>
              <a:t>JSON Data Types</a:t>
            </a:r>
          </a:p>
          <a:p>
            <a:pPr>
              <a:buFont typeface="Wingdings" panose="05000000000000000000" pitchFamily="2" charset="2"/>
              <a:buChar char="§"/>
            </a:pPr>
            <a:r>
              <a:rPr lang="en-IE" sz="2600" dirty="0"/>
              <a:t>Sample JSON</a:t>
            </a:r>
          </a:p>
          <a:p>
            <a:pPr>
              <a:buFont typeface="Wingdings" panose="05000000000000000000" pitchFamily="2" charset="2"/>
              <a:buChar char="§"/>
            </a:pPr>
            <a:r>
              <a:rPr lang="en-IE" sz="2600" dirty="0"/>
              <a:t>JSON Pointer</a:t>
            </a:r>
          </a:p>
          <a:p>
            <a:pPr>
              <a:buFont typeface="Wingdings" panose="05000000000000000000" pitchFamily="2" charset="2"/>
              <a:buChar char="§"/>
            </a:pPr>
            <a:r>
              <a:rPr lang="en-IE" sz="2600" dirty="0"/>
              <a:t>JSON++ Features</a:t>
            </a:r>
          </a:p>
          <a:p>
            <a:pPr>
              <a:buFont typeface="Wingdings" panose="05000000000000000000" pitchFamily="2" charset="2"/>
              <a:buChar char="§"/>
            </a:pPr>
            <a:r>
              <a:rPr lang="en-IE" sz="2600" dirty="0"/>
              <a:t>JSON++ Implementation</a:t>
            </a:r>
          </a:p>
          <a:p>
            <a:pPr>
              <a:buFont typeface="Wingdings" panose="05000000000000000000" pitchFamily="2" charset="2"/>
              <a:buChar char="§"/>
            </a:pPr>
            <a:r>
              <a:rPr lang="en-IE" sz="2600" dirty="0"/>
              <a:t>JSON++ Performance</a:t>
            </a:r>
          </a:p>
          <a:p>
            <a:pPr>
              <a:buFont typeface="Wingdings" panose="05000000000000000000" pitchFamily="2" charset="2"/>
              <a:buChar char="§"/>
            </a:pPr>
            <a:r>
              <a:rPr lang="en-IE" sz="2600" dirty="0"/>
              <a:t>Further Reading</a:t>
            </a:r>
          </a:p>
          <a:p>
            <a:pPr>
              <a:buFont typeface="Wingdings" panose="05000000000000000000" pitchFamily="2" charset="2"/>
              <a:buChar char="§"/>
            </a:pPr>
            <a:endParaRPr lang="en-IE" sz="2600" dirty="0"/>
          </a:p>
          <a:p>
            <a:pPr>
              <a:buFont typeface="Wingdings" panose="05000000000000000000" pitchFamily="2" charset="2"/>
              <a:buChar char="§"/>
            </a:pPr>
            <a:endParaRPr lang="en-IE" sz="2600" dirty="0"/>
          </a:p>
          <a:p>
            <a:pPr>
              <a:buFont typeface="Wingdings" panose="05000000000000000000" pitchFamily="2" charset="2"/>
              <a:buChar char="§"/>
            </a:pPr>
            <a:endParaRPr lang="en-IE" sz="2600" dirty="0"/>
          </a:p>
          <a:p>
            <a:pPr lvl="1"/>
            <a:endParaRPr lang="en-IE" sz="2200" dirty="0"/>
          </a:p>
          <a:p>
            <a:pPr lvl="1"/>
            <a:endParaRPr lang="en-IE" sz="2200"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3503008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3918B-6F73-4A3F-916F-EF0BE40E47D2}"/>
              </a:ext>
            </a:extLst>
          </p:cNvPr>
          <p:cNvSpPr>
            <a:spLocks noGrp="1"/>
          </p:cNvSpPr>
          <p:nvPr>
            <p:ph type="title"/>
          </p:nvPr>
        </p:nvSpPr>
        <p:spPr/>
        <p:txBody>
          <a:bodyPr/>
          <a:lstStyle/>
          <a:p>
            <a:r>
              <a:rPr lang="en-IE" dirty="0"/>
              <a:t>JSON Introduction</a:t>
            </a:r>
          </a:p>
        </p:txBody>
      </p:sp>
      <p:sp>
        <p:nvSpPr>
          <p:cNvPr id="3" name="Content Placeholder 2"/>
          <p:cNvSpPr>
            <a:spLocks noGrp="1"/>
          </p:cNvSpPr>
          <p:nvPr>
            <p:ph idx="1"/>
          </p:nvPr>
        </p:nvSpPr>
        <p:spPr/>
        <p:txBody>
          <a:bodyPr>
            <a:normAutofit fontScale="77500" lnSpcReduction="20000"/>
          </a:bodyPr>
          <a:lstStyle/>
          <a:p>
            <a:pPr>
              <a:buFont typeface="Wingdings" panose="05000000000000000000" pitchFamily="2" charset="2"/>
              <a:buChar char="§"/>
            </a:pPr>
            <a:r>
              <a:rPr lang="en-IE" sz="2600" dirty="0"/>
              <a:t>JSON is a designed as a lightweight data-interchange format</a:t>
            </a:r>
          </a:p>
          <a:p>
            <a:pPr>
              <a:buFont typeface="Wingdings" panose="05000000000000000000" pitchFamily="2" charset="2"/>
              <a:buChar char="§"/>
            </a:pPr>
            <a:r>
              <a:rPr lang="en-IE" sz="2600" dirty="0"/>
              <a:t>Based on a subset of the JavaScript Programming Language which is an ECMA standard</a:t>
            </a:r>
          </a:p>
          <a:p>
            <a:pPr>
              <a:buFont typeface="Wingdings" panose="05000000000000000000" pitchFamily="2" charset="2"/>
              <a:buChar char="§"/>
            </a:pPr>
            <a:r>
              <a:rPr lang="en-IE" sz="2600" dirty="0"/>
              <a:t>Is a text format but uses conventions familiar to the C-family of program languages including C, C++, C#, Java, JavaScript, Perl &amp; Python</a:t>
            </a:r>
          </a:p>
          <a:p>
            <a:pPr>
              <a:buFont typeface="Wingdings" panose="05000000000000000000" pitchFamily="2" charset="2"/>
              <a:buChar char="§"/>
            </a:pPr>
            <a:r>
              <a:rPr lang="en-IE" sz="2600" dirty="0"/>
              <a:t>JSON is quite a compact specification (</a:t>
            </a:r>
            <a:r>
              <a:rPr lang="en-US" sz="2400" dirty="0">
                <a:hlinkClick r:id="rId2"/>
              </a:rPr>
              <a:t>http://json.org</a:t>
            </a:r>
            <a:r>
              <a:rPr lang="en-US" sz="2400" dirty="0"/>
              <a:t>) </a:t>
            </a:r>
            <a:r>
              <a:rPr lang="en-IE" sz="2600" dirty="0"/>
              <a:t>and boils down to roughly just three pages and 350 words. Uses a simple flow diagramming metaphor to describe the various parts of the specification. This is IMHO the main reason for its popularity in modern micro service based development when compared to XML.</a:t>
            </a:r>
          </a:p>
          <a:p>
            <a:pPr>
              <a:buFont typeface="Wingdings" panose="05000000000000000000" pitchFamily="2" charset="2"/>
              <a:buChar char="§"/>
            </a:pPr>
            <a:r>
              <a:rPr lang="en-IE" sz="2600" dirty="0"/>
              <a:t>Is solely based on UTF-8 Unicode encoding. Unlike XML which supports all the complexity and flavours of Unicode such as UTF-16 (BE &amp; LE), UTF-32 (BE &amp; LE) and ASCII code pages and BOMs (Byte Order Markers). This is one of the reasons why  developing an XML support library is so difficult as you need a comprehensive Unicode library to support XML itself. Examples of this would include Windows APIs or ICU (International Components for Unicode </a:t>
            </a:r>
            <a:r>
              <a:rPr lang="en-IE" sz="2600" dirty="0">
                <a:hlinkClick r:id="rId3"/>
              </a:rPr>
              <a:t>http://site.icu-project.org/</a:t>
            </a:r>
            <a:r>
              <a:rPr lang="en-IE" sz="2600" dirty="0"/>
              <a:t>)</a:t>
            </a:r>
          </a:p>
          <a:p>
            <a:pPr lvl="1"/>
            <a:endParaRPr lang="en-IE" sz="2200" dirty="0"/>
          </a:p>
          <a:p>
            <a:pPr lvl="1"/>
            <a:endParaRPr lang="en-IE" sz="2200"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64861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D5B3D-5453-41F9-8396-A428D7BA3074}"/>
              </a:ext>
            </a:extLst>
          </p:cNvPr>
          <p:cNvSpPr>
            <a:spLocks noGrp="1"/>
          </p:cNvSpPr>
          <p:nvPr>
            <p:ph type="title"/>
          </p:nvPr>
        </p:nvSpPr>
        <p:spPr/>
        <p:txBody>
          <a:bodyPr/>
          <a:lstStyle/>
          <a:p>
            <a:r>
              <a:rPr lang="en-IE" dirty="0"/>
              <a:t>JSON Data Types</a:t>
            </a:r>
          </a:p>
        </p:txBody>
      </p:sp>
      <p:sp>
        <p:nvSpPr>
          <p:cNvPr id="3" name="Content Placeholder 2"/>
          <p:cNvSpPr>
            <a:spLocks noGrp="1"/>
          </p:cNvSpPr>
          <p:nvPr>
            <p:ph idx="1"/>
          </p:nvPr>
        </p:nvSpPr>
        <p:spPr/>
        <p:txBody>
          <a:bodyPr>
            <a:normAutofit fontScale="55000" lnSpcReduction="20000"/>
          </a:bodyPr>
          <a:lstStyle/>
          <a:p>
            <a:pPr>
              <a:buFont typeface="Wingdings" panose="05000000000000000000" pitchFamily="2" charset="2"/>
              <a:buChar char="§"/>
            </a:pPr>
            <a:r>
              <a:rPr lang="en-IE" sz="3200" dirty="0"/>
              <a:t>A JSON object is a collection of zero or more name value pairs. In a programming language this would corresponds to a struct, record, dictionary, hash table or associative array. Represented as “{ ...... }”</a:t>
            </a:r>
          </a:p>
          <a:p>
            <a:pPr>
              <a:buFont typeface="Wingdings" panose="05000000000000000000" pitchFamily="2" charset="2"/>
              <a:buChar char="§"/>
            </a:pPr>
            <a:r>
              <a:rPr lang="en-IE" sz="3200" dirty="0"/>
              <a:t>A JSON array is an ordered list of zero or more values. In a programming language this corresponds to an array, vector, list or sequence. Represented as “[ …… ]”</a:t>
            </a:r>
          </a:p>
          <a:p>
            <a:pPr>
              <a:buFont typeface="Wingdings" panose="05000000000000000000" pitchFamily="2" charset="2"/>
              <a:buChar char="§"/>
            </a:pPr>
            <a:r>
              <a:rPr lang="en-IE" sz="3200" dirty="0"/>
              <a:t>A pair is two values represented as “string : value”</a:t>
            </a:r>
          </a:p>
          <a:p>
            <a:pPr>
              <a:buFont typeface="Wingdings" panose="05000000000000000000" pitchFamily="2" charset="2"/>
              <a:buChar char="§"/>
            </a:pPr>
            <a:r>
              <a:rPr lang="en-IE" sz="3200" dirty="0"/>
              <a:t>A value itself can be a string, number, object, array, “true”, “false” or “null”.</a:t>
            </a:r>
          </a:p>
          <a:p>
            <a:pPr>
              <a:buFont typeface="Wingdings" panose="05000000000000000000" pitchFamily="2" charset="2"/>
              <a:buChar char="§"/>
            </a:pPr>
            <a:r>
              <a:rPr lang="en-IE" sz="3200" dirty="0"/>
              <a:t>A string can be sequence of zero or more Unicode characters. The spec has details on how a string can be encoded into a valid JSON representation</a:t>
            </a:r>
          </a:p>
          <a:p>
            <a:pPr>
              <a:buFont typeface="Wingdings" panose="05000000000000000000" pitchFamily="2" charset="2"/>
              <a:buChar char="§"/>
            </a:pPr>
            <a:r>
              <a:rPr lang="en-IE" sz="3200" dirty="0"/>
              <a:t>A number is some numeric value. A JSON support library / framework is free to implement / represent this however it sees fit. In C++ if you were to encode all numbers to one type you would probably use the IEEE 754 “double” data type. Again the spec specifies how a number can be encoded into a valid JSON representation</a:t>
            </a:r>
          </a:p>
          <a:p>
            <a:pPr>
              <a:buFont typeface="Wingdings" panose="05000000000000000000" pitchFamily="2" charset="2"/>
              <a:buChar char="§"/>
            </a:pPr>
            <a:r>
              <a:rPr lang="en-IE" sz="3200" dirty="0"/>
              <a:t>“true” represents a positive </a:t>
            </a:r>
            <a:r>
              <a:rPr lang="en-IE" sz="3200" dirty="0" err="1"/>
              <a:t>boolean</a:t>
            </a:r>
            <a:r>
              <a:rPr lang="en-IE" sz="3200" dirty="0"/>
              <a:t> value</a:t>
            </a:r>
          </a:p>
          <a:p>
            <a:pPr>
              <a:buFont typeface="Wingdings" panose="05000000000000000000" pitchFamily="2" charset="2"/>
              <a:buChar char="§"/>
            </a:pPr>
            <a:r>
              <a:rPr lang="en-IE" sz="3200" dirty="0"/>
              <a:t>“false” represents a negative </a:t>
            </a:r>
            <a:r>
              <a:rPr lang="en-IE" sz="3200" dirty="0" err="1"/>
              <a:t>boolean</a:t>
            </a:r>
            <a:r>
              <a:rPr lang="en-IE" sz="3200" dirty="0"/>
              <a:t> value</a:t>
            </a:r>
          </a:p>
          <a:p>
            <a:pPr>
              <a:buFont typeface="Wingdings" panose="05000000000000000000" pitchFamily="2" charset="2"/>
              <a:buChar char="§"/>
            </a:pPr>
            <a:r>
              <a:rPr lang="en-IE" sz="3200" dirty="0"/>
              <a:t>“null” represents a null value in the same sense as a database null value i.e. not a value.</a:t>
            </a:r>
          </a:p>
          <a:p>
            <a:pPr lvl="1"/>
            <a:endParaRPr lang="en-US" sz="2200" dirty="0"/>
          </a:p>
          <a:p>
            <a:endParaRPr lang="en-US" dirty="0"/>
          </a:p>
        </p:txBody>
      </p:sp>
    </p:spTree>
    <p:extLst>
      <p:ext uri="{BB962C8B-B14F-4D97-AF65-F5344CB8AC3E}">
        <p14:creationId xmlns:p14="http://schemas.microsoft.com/office/powerpoint/2010/main" val="4089085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71819-8CEC-47FE-8969-6B16064B37EE}"/>
              </a:ext>
            </a:extLst>
          </p:cNvPr>
          <p:cNvSpPr>
            <a:spLocks noGrp="1"/>
          </p:cNvSpPr>
          <p:nvPr>
            <p:ph type="title"/>
          </p:nvPr>
        </p:nvSpPr>
        <p:spPr/>
        <p:txBody>
          <a:bodyPr/>
          <a:lstStyle/>
          <a:p>
            <a:r>
              <a:rPr lang="en-IE" dirty="0"/>
              <a:t>Sample JSON</a:t>
            </a:r>
          </a:p>
        </p:txBody>
      </p:sp>
      <p:sp>
        <p:nvSpPr>
          <p:cNvPr id="3" name="Content Placeholder 2"/>
          <p:cNvSpPr>
            <a:spLocks noGrp="1"/>
          </p:cNvSpPr>
          <p:nvPr>
            <p:ph idx="1"/>
          </p:nvPr>
        </p:nvSpPr>
        <p:spPr/>
        <p:txBody>
          <a:bodyPr>
            <a:normAutofit fontScale="62500" lnSpcReduction="20000"/>
          </a:bodyPr>
          <a:lstStyle/>
          <a:p>
            <a:pPr marL="0" indent="0">
              <a:buNone/>
            </a:pPr>
            <a:r>
              <a:rPr lang="en-US" dirty="0"/>
              <a:t>{ </a:t>
            </a:r>
          </a:p>
          <a:p>
            <a:pPr marL="0" indent="0">
              <a:buNone/>
            </a:pPr>
            <a:r>
              <a:rPr lang="en-US" dirty="0"/>
              <a:t>         "string_name" : "string value and a "quote" and a unicode char u00BE and a c:path or a /unix/path/", </a:t>
            </a:r>
          </a:p>
          <a:p>
            <a:pPr marL="0" indent="0">
              <a:buNone/>
            </a:pPr>
            <a:r>
              <a:rPr lang="en-US" dirty="0"/>
              <a:t>         "bool_name" : true, </a:t>
            </a:r>
          </a:p>
          <a:p>
            <a:pPr marL="0" indent="0">
              <a:buNone/>
            </a:pPr>
            <a:r>
              <a:rPr lang="en-US" dirty="0"/>
              <a:t>         "bool_second" : FaLsE, </a:t>
            </a:r>
          </a:p>
          <a:p>
            <a:pPr marL="0" indent="0">
              <a:buNone/>
            </a:pPr>
            <a:r>
              <a:rPr lang="en-US" dirty="0"/>
              <a:t>         "null_name" : nULl, </a:t>
            </a:r>
          </a:p>
          <a:p>
            <a:pPr marL="0" indent="0">
              <a:buNone/>
            </a:pPr>
            <a:r>
              <a:rPr lang="en-US" dirty="0"/>
              <a:t>         "negative" : -34.276, </a:t>
            </a:r>
          </a:p>
          <a:p>
            <a:pPr marL="0" indent="0">
              <a:buNone/>
            </a:pPr>
            <a:r>
              <a:rPr lang="en-US" dirty="0"/>
              <a:t>         "sub_object" : </a:t>
            </a:r>
            <a:br>
              <a:rPr lang="en-US" dirty="0"/>
            </a:br>
            <a:r>
              <a:rPr lang="en-US" dirty="0"/>
              <a:t>         { </a:t>
            </a:r>
          </a:p>
          <a:p>
            <a:pPr marL="0" indent="0">
              <a:buNone/>
            </a:pPr>
            <a:r>
              <a:rPr lang="en-US" dirty="0"/>
              <a:t>              "foo" : "abc", </a:t>
            </a:r>
          </a:p>
          <a:p>
            <a:pPr marL="0" indent="0">
              <a:buNone/>
            </a:pPr>
            <a:r>
              <a:rPr lang="en-US" dirty="0"/>
              <a:t>              "bar" : 1.35e2, </a:t>
            </a:r>
          </a:p>
          <a:p>
            <a:pPr marL="0" indent="0">
              <a:buNone/>
            </a:pPr>
            <a:r>
              <a:rPr lang="en-US" dirty="0"/>
              <a:t>              "blah" : { "a" : "A", "b" : "B", "c" : "C" } </a:t>
            </a:r>
          </a:p>
          <a:p>
            <a:pPr marL="0" indent="0">
              <a:buNone/>
            </a:pPr>
            <a:r>
              <a:rPr lang="en-US" dirty="0"/>
              <a:t>         }, </a:t>
            </a:r>
          </a:p>
          <a:p>
            <a:pPr marL="0" indent="0">
              <a:buNone/>
            </a:pPr>
            <a:r>
              <a:rPr lang="en-US" dirty="0"/>
              <a:t>         "array_letters" : [ "a", "b", "c", [ 1, 2, 3  ]  ] </a:t>
            </a:r>
          </a:p>
          <a:p>
            <a:pPr marL="0" indent="0">
              <a:buNone/>
            </a:pPr>
            <a:r>
              <a:rPr lang="en-US" dirty="0"/>
              <a:t>}";</a:t>
            </a:r>
          </a:p>
          <a:p>
            <a:endParaRPr lang="en-US" dirty="0"/>
          </a:p>
        </p:txBody>
      </p:sp>
    </p:spTree>
    <p:extLst>
      <p:ext uri="{BB962C8B-B14F-4D97-AF65-F5344CB8AC3E}">
        <p14:creationId xmlns:p14="http://schemas.microsoft.com/office/powerpoint/2010/main" val="3878615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B4E44-3414-4A54-ACBB-594C6305DD2D}"/>
              </a:ext>
            </a:extLst>
          </p:cNvPr>
          <p:cNvSpPr>
            <a:spLocks noGrp="1"/>
          </p:cNvSpPr>
          <p:nvPr>
            <p:ph type="title"/>
          </p:nvPr>
        </p:nvSpPr>
        <p:spPr/>
        <p:txBody>
          <a:bodyPr/>
          <a:lstStyle/>
          <a:p>
            <a:r>
              <a:rPr lang="en-IE" dirty="0"/>
              <a:t>JSON Pointer</a:t>
            </a:r>
          </a:p>
        </p:txBody>
      </p:sp>
      <p:sp>
        <p:nvSpPr>
          <p:cNvPr id="3" name="Content Placeholder 2"/>
          <p:cNvSpPr>
            <a:spLocks noGrp="1"/>
          </p:cNvSpPr>
          <p:nvPr>
            <p:ph idx="1"/>
          </p:nvPr>
        </p:nvSpPr>
        <p:spPr/>
        <p:txBody>
          <a:bodyPr>
            <a:normAutofit fontScale="55000" lnSpcReduction="20000"/>
          </a:bodyPr>
          <a:lstStyle/>
          <a:p>
            <a:pPr>
              <a:buFont typeface="Wingdings" panose="05000000000000000000" pitchFamily="2" charset="2"/>
              <a:buChar char="§"/>
            </a:pPr>
            <a:r>
              <a:rPr lang="en-IE" sz="3300" dirty="0"/>
              <a:t>A JSON Object is a collection of zero or more name value pairs. In a programming language this would corresponds to a struct, record, dictionary, hash table or associative array. Represented as “{ ...... }”</a:t>
            </a:r>
          </a:p>
          <a:p>
            <a:pPr>
              <a:buFont typeface="Wingdings" panose="05000000000000000000" pitchFamily="2" charset="2"/>
              <a:buChar char="§"/>
            </a:pPr>
            <a:r>
              <a:rPr lang="en-IE" sz="3300" dirty="0"/>
              <a:t>A JSON Array is an ordered list of zero or more values. In a programming language this corresponds</a:t>
            </a:r>
            <a:endParaRPr lang="en-US" sz="3300" dirty="0"/>
          </a:p>
          <a:p>
            <a:pPr>
              <a:buFont typeface="Wingdings" panose="05000000000000000000" pitchFamily="2" charset="2"/>
              <a:buChar char="§"/>
            </a:pPr>
            <a:r>
              <a:rPr lang="en-US" sz="3300" dirty="0"/>
              <a:t>Similar to XPath in XML, this allows specific JSON data to be selected / extracted using a string specifier or path</a:t>
            </a:r>
          </a:p>
          <a:p>
            <a:pPr>
              <a:buFont typeface="Wingdings" panose="05000000000000000000" pitchFamily="2" charset="2"/>
              <a:buChar char="§"/>
            </a:pPr>
            <a:r>
              <a:rPr lang="en-US" sz="3300" dirty="0"/>
              <a:t>Published as RFC (Internet Request for Comments) 6901</a:t>
            </a:r>
          </a:p>
          <a:p>
            <a:pPr>
              <a:buFont typeface="Wingdings" panose="05000000000000000000" pitchFamily="2" charset="2"/>
              <a:buChar char="§"/>
            </a:pPr>
            <a:r>
              <a:rPr lang="en-US" sz="3300" dirty="0"/>
              <a:t>Separator used is “/”</a:t>
            </a:r>
          </a:p>
          <a:p>
            <a:pPr>
              <a:buFont typeface="Wingdings" panose="05000000000000000000" pitchFamily="2" charset="2"/>
              <a:buChar char="§"/>
            </a:pPr>
            <a:r>
              <a:rPr lang="en-US" sz="3300" dirty="0"/>
              <a:t>Because “~” and “/” have special meaning in JSON Pointer if you want to use these as literal values, then they need to be encoded using specific rules</a:t>
            </a:r>
          </a:p>
          <a:p>
            <a:pPr>
              <a:buFont typeface="Wingdings" panose="05000000000000000000" pitchFamily="2" charset="2"/>
              <a:buChar char="§"/>
            </a:pPr>
            <a:r>
              <a:rPr lang="en-US" sz="3300" dirty="0"/>
              <a:t>Strings in JSON Pointer follow the same encoding rules as for JSON itself</a:t>
            </a:r>
          </a:p>
          <a:p>
            <a:pPr>
              <a:buFont typeface="Wingdings" panose="05000000000000000000" pitchFamily="2" charset="2"/>
              <a:buChar char="§"/>
            </a:pPr>
            <a:r>
              <a:rPr lang="en-US" sz="3300" dirty="0"/>
              <a:t>Does not support more complicated concepts in XPath such as functions, selectors etc.</a:t>
            </a:r>
          </a:p>
          <a:p>
            <a:pPr>
              <a:buFont typeface="Wingdings" panose="05000000000000000000" pitchFamily="2" charset="2"/>
              <a:buChar char="§"/>
            </a:pPr>
            <a:r>
              <a:rPr lang="en-US" sz="3300" dirty="0"/>
              <a:t>A specific element in a JSON array can be accessed using a simple numeric offset</a:t>
            </a:r>
          </a:p>
          <a:p>
            <a:pPr>
              <a:buFont typeface="Wingdings" panose="05000000000000000000" pitchFamily="2" charset="2"/>
              <a:buChar char="§"/>
            </a:pPr>
            <a:r>
              <a:rPr lang="en-US" sz="3300" dirty="0"/>
              <a:t>A specific name / value pair in an object can be accessed by using the name of the pair </a:t>
            </a:r>
          </a:p>
          <a:p>
            <a:pPr>
              <a:buFont typeface="Wingdings" panose="05000000000000000000" pitchFamily="2" charset="2"/>
              <a:buChar char="§"/>
            </a:pPr>
            <a:r>
              <a:rPr lang="en-US" sz="3300" dirty="0"/>
              <a:t>There are other query languages / libraries for JSON such as JSONiq, JQ, OboeJS, jsonfilter, Postgres, SQLite &amp; SQL Server</a:t>
            </a:r>
          </a:p>
          <a:p>
            <a:endParaRPr lang="en-US" dirty="0"/>
          </a:p>
        </p:txBody>
      </p:sp>
    </p:spTree>
    <p:extLst>
      <p:ext uri="{BB962C8B-B14F-4D97-AF65-F5344CB8AC3E}">
        <p14:creationId xmlns:p14="http://schemas.microsoft.com/office/powerpoint/2010/main" val="1384928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C2867-FC8F-4BD6-8041-59929F0092C9}"/>
              </a:ext>
            </a:extLst>
          </p:cNvPr>
          <p:cNvSpPr>
            <a:spLocks noGrp="1"/>
          </p:cNvSpPr>
          <p:nvPr>
            <p:ph type="title"/>
          </p:nvPr>
        </p:nvSpPr>
        <p:spPr/>
        <p:txBody>
          <a:bodyPr/>
          <a:lstStyle/>
          <a:p>
            <a:r>
              <a:rPr lang="en-IE" dirty="0"/>
              <a:t>Sample JSON for JSON Pointer</a:t>
            </a:r>
          </a:p>
        </p:txBody>
      </p:sp>
      <p:sp>
        <p:nvSpPr>
          <p:cNvPr id="3" name="Content Placeholder 2"/>
          <p:cNvSpPr>
            <a:spLocks noGrp="1"/>
          </p:cNvSpPr>
          <p:nvPr>
            <p:ph idx="1"/>
          </p:nvPr>
        </p:nvSpPr>
        <p:spPr/>
        <p:txBody>
          <a:bodyPr>
            <a:normAutofit fontScale="92500" lnSpcReduction="20000"/>
          </a:bodyPr>
          <a:lstStyle/>
          <a:p>
            <a:pPr marL="0" indent="0">
              <a:buNone/>
            </a:pPr>
            <a:r>
              <a:rPr lang="pt-BR" dirty="0"/>
              <a:t>{ </a:t>
            </a:r>
            <a:br>
              <a:rPr lang="pt-BR" dirty="0"/>
            </a:br>
            <a:r>
              <a:rPr lang="pt-BR" dirty="0"/>
              <a:t>  "foo": ["bar", "baz"], </a:t>
            </a:r>
            <a:br>
              <a:rPr lang="pt-BR" dirty="0"/>
            </a:br>
            <a:r>
              <a:rPr lang="pt-BR" dirty="0"/>
              <a:t>  "": 0, </a:t>
            </a:r>
            <a:br>
              <a:rPr lang="pt-BR" dirty="0"/>
            </a:br>
            <a:r>
              <a:rPr lang="pt-BR" dirty="0"/>
              <a:t>  "a/b": 1, </a:t>
            </a:r>
            <a:br>
              <a:rPr lang="pt-BR" dirty="0"/>
            </a:br>
            <a:r>
              <a:rPr lang="pt-BR" dirty="0"/>
              <a:t>  "c%d": 2, </a:t>
            </a:r>
            <a:br>
              <a:rPr lang="pt-BR" dirty="0"/>
            </a:br>
            <a:r>
              <a:rPr lang="pt-BR" dirty="0"/>
              <a:t>  "e^f": 3, </a:t>
            </a:r>
            <a:br>
              <a:rPr lang="pt-BR" dirty="0"/>
            </a:br>
            <a:r>
              <a:rPr lang="pt-BR" dirty="0"/>
              <a:t>  "g|h": 4, </a:t>
            </a:r>
            <a:br>
              <a:rPr lang="pt-BR" dirty="0"/>
            </a:br>
            <a:r>
              <a:rPr lang="pt-BR" dirty="0"/>
              <a:t>  "i\\j": 5, </a:t>
            </a:r>
            <a:br>
              <a:rPr lang="pt-BR" dirty="0"/>
            </a:br>
            <a:r>
              <a:rPr lang="pt-BR" dirty="0"/>
              <a:t>  "k\"l": 6, </a:t>
            </a:r>
            <a:br>
              <a:rPr lang="pt-BR" dirty="0"/>
            </a:br>
            <a:r>
              <a:rPr lang="pt-BR" dirty="0"/>
              <a:t>  " ": 7, </a:t>
            </a:r>
            <a:br>
              <a:rPr lang="pt-BR" dirty="0"/>
            </a:br>
            <a:r>
              <a:rPr lang="pt-BR" dirty="0"/>
              <a:t>  "m~n": 8 </a:t>
            </a:r>
            <a:br>
              <a:rPr lang="pt-BR" dirty="0"/>
            </a:br>
            <a:r>
              <a:rPr lang="pt-BR" dirty="0"/>
              <a:t>} </a:t>
            </a:r>
            <a:endParaRPr lang="en-US" dirty="0"/>
          </a:p>
        </p:txBody>
      </p:sp>
    </p:spTree>
    <p:extLst>
      <p:ext uri="{BB962C8B-B14F-4D97-AF65-F5344CB8AC3E}">
        <p14:creationId xmlns:p14="http://schemas.microsoft.com/office/powerpoint/2010/main" val="133403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1C646-4211-450B-B67E-AA24D664F3F6}"/>
              </a:ext>
            </a:extLst>
          </p:cNvPr>
          <p:cNvSpPr>
            <a:spLocks noGrp="1"/>
          </p:cNvSpPr>
          <p:nvPr>
            <p:ph type="title"/>
          </p:nvPr>
        </p:nvSpPr>
        <p:spPr/>
        <p:txBody>
          <a:bodyPr/>
          <a:lstStyle/>
          <a:p>
            <a:r>
              <a:rPr lang="en-IE" dirty="0"/>
              <a:t>Sample JSON Pointer Queries</a:t>
            </a:r>
          </a:p>
        </p:txBody>
      </p:sp>
      <p:sp>
        <p:nvSpPr>
          <p:cNvPr id="3" name="Content Placeholder 2"/>
          <p:cNvSpPr>
            <a:spLocks noGrp="1"/>
          </p:cNvSpPr>
          <p:nvPr>
            <p:ph idx="1"/>
          </p:nvPr>
        </p:nvSpPr>
        <p:spPr/>
        <p:txBody>
          <a:bodyPr>
            <a:normAutofit fontScale="77500" lnSpcReduction="20000"/>
          </a:bodyPr>
          <a:lstStyle/>
          <a:p>
            <a:pPr>
              <a:buFont typeface="Wingdings" panose="05000000000000000000" pitchFamily="2" charset="2"/>
              <a:buChar char="§"/>
            </a:pPr>
            <a:r>
              <a:rPr lang="en-US" dirty="0"/>
              <a:t>"" returns the whole document </a:t>
            </a:r>
          </a:p>
          <a:p>
            <a:pPr>
              <a:buFont typeface="Wingdings" panose="05000000000000000000" pitchFamily="2" charset="2"/>
              <a:buChar char="§"/>
            </a:pPr>
            <a:r>
              <a:rPr lang="en-US" dirty="0"/>
              <a:t>"/foo" returns ["bar", "baz"] </a:t>
            </a:r>
          </a:p>
          <a:p>
            <a:pPr>
              <a:buFont typeface="Wingdings" panose="05000000000000000000" pitchFamily="2" charset="2"/>
              <a:buChar char="§"/>
            </a:pPr>
            <a:r>
              <a:rPr lang="en-US" dirty="0"/>
              <a:t>"/foo/0" returns "bar" </a:t>
            </a:r>
          </a:p>
          <a:p>
            <a:pPr>
              <a:buFont typeface="Wingdings" panose="05000000000000000000" pitchFamily="2" charset="2"/>
              <a:buChar char="§"/>
            </a:pPr>
            <a:r>
              <a:rPr lang="en-US" dirty="0"/>
              <a:t>"/" returns 0 </a:t>
            </a:r>
          </a:p>
          <a:p>
            <a:pPr>
              <a:buFont typeface="Wingdings" panose="05000000000000000000" pitchFamily="2" charset="2"/>
              <a:buChar char="§"/>
            </a:pPr>
            <a:r>
              <a:rPr lang="en-US" dirty="0"/>
              <a:t>"/a~1b" returns 1 </a:t>
            </a:r>
          </a:p>
          <a:p>
            <a:pPr>
              <a:buFont typeface="Wingdings" panose="05000000000000000000" pitchFamily="2" charset="2"/>
              <a:buChar char="§"/>
            </a:pPr>
            <a:r>
              <a:rPr lang="en-US" dirty="0"/>
              <a:t>"/c%d" returns 2 </a:t>
            </a:r>
          </a:p>
          <a:p>
            <a:pPr>
              <a:buFont typeface="Wingdings" panose="05000000000000000000" pitchFamily="2" charset="2"/>
              <a:buChar char="§"/>
            </a:pPr>
            <a:r>
              <a:rPr lang="en-US" dirty="0"/>
              <a:t>"/e^f" returns 3</a:t>
            </a:r>
          </a:p>
          <a:p>
            <a:pPr>
              <a:buFont typeface="Wingdings" panose="05000000000000000000" pitchFamily="2" charset="2"/>
              <a:buChar char="§"/>
            </a:pPr>
            <a:r>
              <a:rPr lang="en-US" dirty="0"/>
              <a:t>"/g|h" returns 4 </a:t>
            </a:r>
          </a:p>
          <a:p>
            <a:pPr>
              <a:buFont typeface="Wingdings" panose="05000000000000000000" pitchFamily="2" charset="2"/>
              <a:buChar char="§"/>
            </a:pPr>
            <a:r>
              <a:rPr lang="en-US" dirty="0"/>
              <a:t>"/i\\j" returns 5</a:t>
            </a:r>
          </a:p>
          <a:p>
            <a:pPr>
              <a:buFont typeface="Wingdings" panose="05000000000000000000" pitchFamily="2" charset="2"/>
              <a:buChar char="§"/>
            </a:pPr>
            <a:r>
              <a:rPr lang="en-US" dirty="0"/>
              <a:t>"/k\"l" returns 6 </a:t>
            </a:r>
          </a:p>
          <a:p>
            <a:pPr>
              <a:buFont typeface="Wingdings" panose="05000000000000000000" pitchFamily="2" charset="2"/>
              <a:buChar char="§"/>
            </a:pPr>
            <a:r>
              <a:rPr lang="en-US" dirty="0"/>
              <a:t>"/ " returns 7</a:t>
            </a:r>
          </a:p>
          <a:p>
            <a:pPr>
              <a:buFont typeface="Wingdings" panose="05000000000000000000" pitchFamily="2" charset="2"/>
              <a:buChar char="§"/>
            </a:pPr>
            <a:r>
              <a:rPr lang="en-US" dirty="0"/>
              <a:t>"/m~0n" returns 8 </a:t>
            </a:r>
          </a:p>
        </p:txBody>
      </p:sp>
    </p:spTree>
    <p:extLst>
      <p:ext uri="{BB962C8B-B14F-4D97-AF65-F5344CB8AC3E}">
        <p14:creationId xmlns:p14="http://schemas.microsoft.com/office/powerpoint/2010/main" val="2887800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4117D-BB1A-406B-8E69-564BB49C4844}"/>
              </a:ext>
            </a:extLst>
          </p:cNvPr>
          <p:cNvSpPr>
            <a:spLocks noGrp="1"/>
          </p:cNvSpPr>
          <p:nvPr>
            <p:ph type="title"/>
          </p:nvPr>
        </p:nvSpPr>
        <p:spPr/>
        <p:txBody>
          <a:bodyPr/>
          <a:lstStyle/>
          <a:p>
            <a:r>
              <a:rPr lang="en-IE" dirty="0"/>
              <a:t>JSON++ Features</a:t>
            </a:r>
          </a:p>
        </p:txBody>
      </p:sp>
      <p:sp>
        <p:nvSpPr>
          <p:cNvPr id="3" name="Content Placeholder 2"/>
          <p:cNvSpPr>
            <a:spLocks noGrp="1"/>
          </p:cNvSpPr>
          <p:nvPr>
            <p:ph idx="1"/>
          </p:nvPr>
        </p:nvSpPr>
        <p:spPr/>
        <p:txBody>
          <a:bodyPr>
            <a:normAutofit fontScale="85000" lnSpcReduction="10000"/>
          </a:bodyPr>
          <a:lstStyle/>
          <a:p>
            <a:pPr>
              <a:buFont typeface="Wingdings" panose="05000000000000000000" pitchFamily="2" charset="2"/>
              <a:buChar char="§"/>
            </a:pPr>
            <a:r>
              <a:rPr lang="en-US" dirty="0"/>
              <a:t>A simple C++ Header only Library for JSON</a:t>
            </a:r>
          </a:p>
          <a:p>
            <a:pPr>
              <a:buFont typeface="Wingdings" panose="05000000000000000000" pitchFamily="2" charset="2"/>
              <a:buChar char="§"/>
            </a:pPr>
            <a:r>
              <a:rPr lang="en-US" dirty="0"/>
              <a:t>Available at </a:t>
            </a:r>
            <a:r>
              <a:rPr lang="en-US" dirty="0">
                <a:hlinkClick r:id="rId2"/>
              </a:rPr>
              <a:t>http://www.naughter.com/jsonpp.html</a:t>
            </a:r>
            <a:r>
              <a:rPr lang="en-US" dirty="0"/>
              <a:t> </a:t>
            </a:r>
          </a:p>
          <a:p>
            <a:pPr>
              <a:buFont typeface="Wingdings" panose="05000000000000000000" pitchFamily="2" charset="2"/>
              <a:buChar char="§"/>
            </a:pPr>
            <a:r>
              <a:rPr lang="en-US" dirty="0"/>
              <a:t>Based on SimpleJSON C++ library</a:t>
            </a:r>
          </a:p>
          <a:p>
            <a:pPr>
              <a:buFont typeface="Wingdings" panose="05000000000000000000" pitchFamily="2" charset="2"/>
              <a:buChar char="§"/>
            </a:pPr>
            <a:r>
              <a:rPr lang="en-US" dirty="0"/>
              <a:t>A JSON value is represented via the </a:t>
            </a:r>
            <a:r>
              <a:rPr lang="en-US" i="1" dirty="0"/>
              <a:t>CValue</a:t>
            </a:r>
            <a:r>
              <a:rPr lang="en-US" dirty="0"/>
              <a:t> class in the </a:t>
            </a:r>
            <a:r>
              <a:rPr lang="en-US" i="1" dirty="0"/>
              <a:t>JSONPP</a:t>
            </a:r>
            <a:r>
              <a:rPr lang="en-US" dirty="0"/>
              <a:t> namespace</a:t>
            </a:r>
          </a:p>
          <a:p>
            <a:pPr>
              <a:buFont typeface="Wingdings" panose="05000000000000000000" pitchFamily="2" charset="2"/>
              <a:buChar char="§"/>
            </a:pPr>
            <a:r>
              <a:rPr lang="en-US" dirty="0"/>
              <a:t>The </a:t>
            </a:r>
            <a:r>
              <a:rPr lang="en-US" i="1" dirty="0"/>
              <a:t>CValue</a:t>
            </a:r>
            <a:r>
              <a:rPr lang="en-US" dirty="0"/>
              <a:t> class is modeled on std::variant and provides one class which can store any of the JSON data types and any sub elements</a:t>
            </a:r>
          </a:p>
          <a:p>
            <a:pPr>
              <a:buFont typeface="Wingdings" panose="05000000000000000000" pitchFamily="2" charset="2"/>
              <a:buChar char="§"/>
            </a:pPr>
            <a:r>
              <a:rPr lang="en-US" dirty="0"/>
              <a:t>Uses C++ placement new to optimize the storage of the data</a:t>
            </a:r>
          </a:p>
          <a:p>
            <a:pPr>
              <a:buFont typeface="Wingdings" panose="05000000000000000000" pitchFamily="2" charset="2"/>
              <a:buChar char="§"/>
            </a:pPr>
            <a:r>
              <a:rPr lang="en-US" dirty="0"/>
              <a:t>Takes advantage of C++ 11 features such as r-value references, move constructors and operator= methods</a:t>
            </a:r>
          </a:p>
          <a:p>
            <a:endParaRPr lang="en-US" dirty="0"/>
          </a:p>
          <a:p>
            <a:endParaRPr lang="en-US" dirty="0"/>
          </a:p>
          <a:p>
            <a:endParaRPr lang="en-US" dirty="0"/>
          </a:p>
        </p:txBody>
      </p:sp>
    </p:spTree>
    <p:extLst>
      <p:ext uri="{BB962C8B-B14F-4D97-AF65-F5344CB8AC3E}">
        <p14:creationId xmlns:p14="http://schemas.microsoft.com/office/powerpoint/2010/main" val="3510147567"/>
      </p:ext>
    </p:extLst>
  </p:cSld>
  <p:clrMapOvr>
    <a:masterClrMapping/>
  </p:clrMapOvr>
</p:sld>
</file>

<file path=ppt/theme/theme1.xml><?xml version="1.0" encoding="utf-8"?>
<a:theme xmlns:a="http://schemas.openxmlformats.org/drawingml/2006/main" name="Theme1">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extLst>
    <a:ext uri="{05A4C25C-085E-4340-85A3-A5531E510DB2}">
      <thm15:themeFamily xmlns:thm15="http://schemas.microsoft.com/office/thememl/2012/main" name="Theme1" id="{13BA9194-8AE4-4CFF-A75B-DE6B9809647B}" vid="{8CCD4B11-30BB-4861-8D4E-31DBF42165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589</TotalTime>
  <Words>1377</Words>
  <Application>Microsoft Office PowerPoint</Application>
  <PresentationFormat>Widescreen</PresentationFormat>
  <Paragraphs>124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Franklin Gothic Book</vt:lpstr>
      <vt:lpstr>Wingdings</vt:lpstr>
      <vt:lpstr>Wingdings 2</vt:lpstr>
      <vt:lpstr>Theme1</vt:lpstr>
      <vt:lpstr>JSON++ - A Simple class library for JSON</vt:lpstr>
      <vt:lpstr>Talk Agenda</vt:lpstr>
      <vt:lpstr>JSON Introduction</vt:lpstr>
      <vt:lpstr>JSON Data Types</vt:lpstr>
      <vt:lpstr>Sample JSON</vt:lpstr>
      <vt:lpstr>JSON Pointer</vt:lpstr>
      <vt:lpstr>Sample JSON for JSON Pointer</vt:lpstr>
      <vt:lpstr>Sample JSON Pointer Queries</vt:lpstr>
      <vt:lpstr>JSON++ Features</vt:lpstr>
      <vt:lpstr>JSON++ Implementation</vt:lpstr>
      <vt:lpstr>JSON++ Performance</vt:lpstr>
      <vt:lpstr>Further Reading</vt:lpstr>
    </vt:vector>
  </TitlesOfParts>
  <Company>UL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 Correctness</dc:title>
  <dc:creator>Naughter, PJ</dc:creator>
  <cp:lastModifiedBy>PJ Naughter</cp:lastModifiedBy>
  <cp:revision>131</cp:revision>
  <cp:lastPrinted>2018-01-12T13:05:26Z</cp:lastPrinted>
  <dcterms:created xsi:type="dcterms:W3CDTF">2018-01-11T15:33:22Z</dcterms:created>
  <dcterms:modified xsi:type="dcterms:W3CDTF">2018-06-10T17:46:00Z</dcterms:modified>
</cp:coreProperties>
</file>