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5" r:id="rId7"/>
    <p:sldId id="269" r:id="rId8"/>
    <p:sldId id="270" r:id="rId9"/>
    <p:sldId id="271" r:id="rId10"/>
    <p:sldId id="262" r:id="rId11"/>
    <p:sldId id="263" r:id="rId12"/>
    <p:sldId id="266" r:id="rId13"/>
    <p:sldId id="265" r:id="rId14"/>
    <p:sldId id="264" r:id="rId15"/>
    <p:sldId id="267" r:id="rId16"/>
    <p:sldId id="268" r:id="rId17"/>
    <p:sldId id="280" r:id="rId18"/>
    <p:sldId id="287" r:id="rId19"/>
    <p:sldId id="272" r:id="rId20"/>
    <p:sldId id="273" r:id="rId21"/>
    <p:sldId id="279" r:id="rId22"/>
    <p:sldId id="288" r:id="rId23"/>
    <p:sldId id="281" r:id="rId24"/>
    <p:sldId id="277" r:id="rId25"/>
    <p:sldId id="278" r:id="rId26"/>
    <p:sldId id="283" r:id="rId27"/>
    <p:sldId id="284" r:id="rId28"/>
    <p:sldId id="274" r:id="rId29"/>
    <p:sldId id="276" r:id="rId30"/>
    <p:sldId id="285" r:id="rId31"/>
    <p:sldId id="286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7652-9C81-46D9-B67C-5D51048C9866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5890-2B5A-47FE-9724-EDFB807B1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4876800"/>
            <a:ext cx="7239000" cy="7842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Sensory Processing, SPD, and SI</a:t>
            </a:r>
            <a:br>
              <a:rPr lang="en-US" b="1" dirty="0" smtClean="0"/>
            </a:br>
            <a:r>
              <a:rPr lang="en-US" b="1" dirty="0" smtClean="0"/>
              <a:t> 101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91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Extra-b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066800"/>
            <a:ext cx="6858000" cy="2919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of Sensory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4 main patterns emerged from examining a large diverse sample of people with Sensory Profile</a:t>
            </a:r>
          </a:p>
          <a:p>
            <a:r>
              <a:rPr lang="en-US" dirty="0" smtClean="0"/>
              <a:t>SP Patterns are not “unitary constructs” (one dimensional)</a:t>
            </a:r>
          </a:p>
          <a:p>
            <a:r>
              <a:rPr lang="en-US" dirty="0" smtClean="0"/>
              <a:t>All people fall somewhere on each continuum and patterns can change based on situation and circumstance</a:t>
            </a:r>
          </a:p>
          <a:p>
            <a:r>
              <a:rPr lang="en-US" dirty="0" smtClean="0"/>
              <a:t>Persons with certain disabilities are more likely to exhibit patterns of Low Registration, Sensory Sensitivity, and Sensory Avoiding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19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Sensory Sensitive (Sensor)</a:t>
            </a:r>
          </a:p>
          <a:p>
            <a:pPr lvl="1"/>
            <a:r>
              <a:rPr lang="en-US" dirty="0" smtClean="0"/>
              <a:t>High Level </a:t>
            </a:r>
            <a:r>
              <a:rPr lang="en-US" dirty="0" err="1" smtClean="0"/>
              <a:t>Responsivity</a:t>
            </a:r>
            <a:r>
              <a:rPr lang="en-US" dirty="0" smtClean="0"/>
              <a:t> of the Brain  (low threshold)</a:t>
            </a:r>
          </a:p>
          <a:p>
            <a:pPr lvl="1"/>
            <a:r>
              <a:rPr lang="en-US" dirty="0" smtClean="0"/>
              <a:t>High Level of Habituation (Long time to react less)</a:t>
            </a:r>
          </a:p>
          <a:p>
            <a:r>
              <a:rPr lang="en-US" dirty="0" smtClean="0"/>
              <a:t>Sensory Avoiding (Avoider)</a:t>
            </a:r>
          </a:p>
          <a:p>
            <a:pPr lvl="1"/>
            <a:r>
              <a:rPr lang="en-US" dirty="0" smtClean="0"/>
              <a:t>High Level </a:t>
            </a:r>
            <a:r>
              <a:rPr lang="en-US" dirty="0" err="1" smtClean="0"/>
              <a:t>Responsivity</a:t>
            </a:r>
            <a:r>
              <a:rPr lang="en-US" dirty="0" smtClean="0"/>
              <a:t> of the Brain (low threshold)</a:t>
            </a:r>
          </a:p>
          <a:p>
            <a:pPr lvl="1"/>
            <a:r>
              <a:rPr lang="en-US" dirty="0" smtClean="0"/>
              <a:t>Low Level of Habituation (Short time to react less)</a:t>
            </a:r>
          </a:p>
          <a:p>
            <a:r>
              <a:rPr lang="en-US" dirty="0" smtClean="0"/>
              <a:t>Sensory Seeking (Seeker)</a:t>
            </a:r>
          </a:p>
          <a:p>
            <a:pPr lvl="1"/>
            <a:r>
              <a:rPr lang="en-US" dirty="0" smtClean="0"/>
              <a:t>Low Level </a:t>
            </a:r>
            <a:r>
              <a:rPr lang="en-US" dirty="0" err="1" smtClean="0"/>
              <a:t>Responsivity</a:t>
            </a:r>
            <a:r>
              <a:rPr lang="en-US" dirty="0" smtClean="0"/>
              <a:t> of the Brain (high threshold)</a:t>
            </a:r>
          </a:p>
          <a:p>
            <a:pPr lvl="1"/>
            <a:r>
              <a:rPr lang="en-US" dirty="0" smtClean="0"/>
              <a:t>High Level of Habituation (Long time to react less)</a:t>
            </a:r>
          </a:p>
          <a:p>
            <a:r>
              <a:rPr lang="en-US" dirty="0" smtClean="0"/>
              <a:t>Sensory Registrar (Bystander)</a:t>
            </a:r>
          </a:p>
          <a:p>
            <a:pPr lvl="1"/>
            <a:r>
              <a:rPr lang="en-US" dirty="0" smtClean="0"/>
              <a:t>Low Level </a:t>
            </a:r>
            <a:r>
              <a:rPr lang="en-US" dirty="0" err="1" smtClean="0"/>
              <a:t>Responsivity</a:t>
            </a:r>
            <a:r>
              <a:rPr lang="en-US" dirty="0"/>
              <a:t> </a:t>
            </a:r>
            <a:r>
              <a:rPr lang="en-US" dirty="0" smtClean="0"/>
              <a:t>of the Brain (high threshold)</a:t>
            </a:r>
          </a:p>
          <a:p>
            <a:pPr lvl="1"/>
            <a:r>
              <a:rPr lang="en-US" dirty="0" smtClean="0"/>
              <a:t>Low Level of Habituation (Short time to react less)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keep track of everything!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dirty="0" smtClean="0"/>
              <a:t>(Low thresholds + Passive self regulation)</a:t>
            </a:r>
          </a:p>
          <a:p>
            <a:r>
              <a:rPr lang="en-US" dirty="0" smtClean="0"/>
              <a:t>They notice what’s going on and have precise ideas on how to handle situations</a:t>
            </a:r>
          </a:p>
          <a:p>
            <a:r>
              <a:rPr lang="en-US" dirty="0" smtClean="0"/>
              <a:t>They are vigilant and particular but may come across as distractible or a complainer</a:t>
            </a:r>
          </a:p>
          <a:p>
            <a:r>
              <a:rPr lang="en-US" dirty="0"/>
              <a:t>When a person has sensory sensitivity patterns, interventions are directed at providing more structured input, so that the person does not become overwhelmed in everyday life.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AVOIDERS want more of the same!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(Low threshold + active self regulation)</a:t>
            </a:r>
          </a:p>
          <a:p>
            <a:r>
              <a:rPr lang="en-US" dirty="0" smtClean="0"/>
              <a:t>Routines keep life peaceful &amp; manageable because change is hard</a:t>
            </a:r>
          </a:p>
          <a:p>
            <a:r>
              <a:rPr lang="en-US" dirty="0" smtClean="0"/>
              <a:t>High ability to design and implement structure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but may come across as inflexible</a:t>
            </a:r>
          </a:p>
          <a:p>
            <a:r>
              <a:rPr lang="en-US" dirty="0"/>
              <a:t>When a person has sensation avoiding patterns, interventions are directed at making input less available, so that the person does not become overwhelmed and want to withdraw from participation in everyday life.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SEEKERS always want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/>
              <a:t>(</a:t>
            </a:r>
            <a:r>
              <a:rPr lang="en-US" dirty="0" smtClean="0"/>
              <a:t>High threshold + active self regulator)</a:t>
            </a:r>
          </a:p>
          <a:p>
            <a:r>
              <a:rPr lang="en-US" dirty="0" smtClean="0"/>
              <a:t>They enjoy and generate sensory input</a:t>
            </a:r>
          </a:p>
          <a:p>
            <a:r>
              <a:rPr lang="en-US" dirty="0" smtClean="0"/>
              <a:t>Active, engaging, excitable or fidgety</a:t>
            </a:r>
          </a:p>
          <a:p>
            <a:r>
              <a:rPr lang="en-US" dirty="0" smtClean="0"/>
              <a:t>They have high </a:t>
            </a:r>
            <a:r>
              <a:rPr lang="en-US" dirty="0"/>
              <a:t>ability to </a:t>
            </a:r>
            <a:r>
              <a:rPr lang="en-US" dirty="0" smtClean="0"/>
              <a:t>generate ideas </a:t>
            </a:r>
            <a:r>
              <a:rPr lang="en-US" dirty="0"/>
              <a:t>&amp; </a:t>
            </a:r>
            <a:r>
              <a:rPr lang="en-US" dirty="0" smtClean="0"/>
              <a:t>responses</a:t>
            </a:r>
          </a:p>
          <a:p>
            <a:r>
              <a:rPr lang="en-US" dirty="0" smtClean="0"/>
              <a:t>They create excitement &amp; change all around but may come across as hyper or self-centered</a:t>
            </a:r>
          </a:p>
          <a:p>
            <a:r>
              <a:rPr lang="en-US" dirty="0" smtClean="0"/>
              <a:t>When </a:t>
            </a:r>
            <a:r>
              <a:rPr lang="en-US" dirty="0"/>
              <a:t>a person has difficulty with sensation seeking, interventions are directed at providing more opportunities for the desired sensory input within daily life activities.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BYSTANDERS don’t know what they are missing!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(High threshold + passive self regulation)</a:t>
            </a:r>
          </a:p>
          <a:p>
            <a:r>
              <a:rPr lang="en-US" dirty="0" smtClean="0"/>
              <a:t>Can focus in busy places, be easy going or unaffected, but miss details and social cues  </a:t>
            </a:r>
          </a:p>
          <a:p>
            <a:r>
              <a:rPr lang="en-US" dirty="0" smtClean="0"/>
              <a:t>May come across as dull, uninterested, apathetic, or self-absorbed</a:t>
            </a:r>
          </a:p>
          <a:p>
            <a:r>
              <a:rPr lang="en-US" dirty="0"/>
              <a:t>When a person has low registration patterns, interventions are directed at increasing the intensity of sensory input to improve the chances for noticing and responding to environmental demands.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Tenants of Dunn’s Sensory Processing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 people respond to sensory events based on own needs, experience, and genetic make up</a:t>
            </a:r>
          </a:p>
          <a:p>
            <a:r>
              <a:rPr lang="en-US" dirty="0" smtClean="0"/>
              <a:t>We can characterize a person’s sensory processing patterns</a:t>
            </a:r>
          </a:p>
          <a:p>
            <a:r>
              <a:rPr lang="en-US" dirty="0" smtClean="0"/>
              <a:t>Design daily life activities  &amp; environments to support sensory needs 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Intervention is not intended to CHANGE the sensory processing patterns/ status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Intervention </a:t>
            </a:r>
            <a:r>
              <a:rPr lang="en-US" dirty="0"/>
              <a:t>is directed at creating a better match among </a:t>
            </a:r>
            <a:r>
              <a:rPr lang="en-US" dirty="0" smtClean="0"/>
              <a:t>environments</a:t>
            </a:r>
            <a:r>
              <a:rPr lang="en-US" dirty="0"/>
              <a:t>, </a:t>
            </a:r>
            <a:r>
              <a:rPr lang="en-US" dirty="0" smtClean="0"/>
              <a:t>activities </a:t>
            </a:r>
            <a:r>
              <a:rPr lang="en-US" dirty="0"/>
              <a:t>and </a:t>
            </a:r>
            <a:r>
              <a:rPr lang="en-US" dirty="0" smtClean="0"/>
              <a:t>persons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Helpful Sensory Processing 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Dunn’s Sensory Profile</a:t>
            </a:r>
          </a:p>
          <a:p>
            <a:r>
              <a:rPr lang="en-US" dirty="0" smtClean="0"/>
              <a:t>Parham’s Sensory Processing Measure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</p:spPr>
        <p:txBody>
          <a:bodyPr/>
          <a:lstStyle/>
          <a:p>
            <a:r>
              <a:rPr lang="en-US" dirty="0" smtClean="0"/>
              <a:t>What is Sensory Processing Disorder?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077200" cy="4876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SPD is when a there is a problem…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Detecting,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Registering,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Interpreting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Responding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to stimuli (either internal, external, or both) </a:t>
            </a:r>
          </a:p>
          <a:p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 smtClean="0">
                <a:solidFill>
                  <a:srgbClr val="0070C0"/>
                </a:solidFill>
              </a:rPr>
              <a:t>hich results in a maladaptive outcome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terminology “SPD”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term  SPD surfaced in 2007 based on the  evolving treatment model of occupational therapist, researcher, author, and entrepreneur Dr. Lucy Jane Miller . LJM founded the </a:t>
            </a:r>
            <a:r>
              <a:rPr lang="en-US" dirty="0" err="1" smtClean="0"/>
              <a:t>spd</a:t>
            </a:r>
            <a:r>
              <a:rPr lang="en-US" dirty="0" smtClean="0"/>
              <a:t> foundation and directs the STAR center of Denver. </a:t>
            </a:r>
          </a:p>
          <a:p>
            <a:endParaRPr lang="en-US" dirty="0" smtClean="0"/>
          </a:p>
          <a:p>
            <a:r>
              <a:rPr lang="en-US" dirty="0" err="1" smtClean="0"/>
              <a:t>L.Miller</a:t>
            </a:r>
            <a:r>
              <a:rPr lang="en-US" dirty="0" smtClean="0"/>
              <a:t> was a student of the late great Jane </a:t>
            </a:r>
            <a:r>
              <a:rPr lang="en-US" dirty="0" err="1" smtClean="0"/>
              <a:t>Ayre’s</a:t>
            </a:r>
            <a:r>
              <a:rPr lang="en-US" dirty="0" smtClean="0"/>
              <a:t> .  Dr. J. </a:t>
            </a:r>
            <a:r>
              <a:rPr lang="en-US" dirty="0" err="1" smtClean="0"/>
              <a:t>Ayre’s</a:t>
            </a:r>
            <a:r>
              <a:rPr lang="en-US" dirty="0" smtClean="0"/>
              <a:t> was the pioneer OT,  educational psychologist , and neuroscientist who discovered Sensory Integration Disorder, developed  three SI assessments, and the (now trademarked) Ayer’s SI approach. No other person to this day has had a more profoundly positive impact on the field of Occupational Therapy as it pertains to pediatrics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err="1" smtClean="0"/>
              <a:t>L.Miller</a:t>
            </a:r>
            <a:r>
              <a:rPr lang="en-US" dirty="0" smtClean="0"/>
              <a:t> and others “adapted” the work of Dunn and </a:t>
            </a:r>
            <a:r>
              <a:rPr lang="en-US" dirty="0" err="1" smtClean="0"/>
              <a:t>Ayre’s</a:t>
            </a:r>
            <a:r>
              <a:rPr lang="en-US" dirty="0" smtClean="0"/>
              <a:t> with a primary mission of getting SPD recognized in the latest diagnostic manual, however, it was not accepted.  Controversy remains as to whether or not it is a stand alone </a:t>
            </a:r>
            <a:r>
              <a:rPr lang="en-US" dirty="0" err="1" smtClean="0"/>
              <a:t>dx</a:t>
            </a:r>
            <a:r>
              <a:rPr lang="en-US" dirty="0" smtClean="0"/>
              <a:t>. Miller’s work has also caused tensions in the SI community and general confusion in the community regarding proper use of terminology because of some of her printed statements. 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The diagnosis of SPD can be used </a:t>
            </a:r>
            <a:r>
              <a:rPr lang="en-US" i="1" dirty="0" smtClean="0"/>
              <a:t>fairly synonymously </a:t>
            </a:r>
            <a:r>
              <a:rPr lang="en-US" dirty="0"/>
              <a:t>with, </a:t>
            </a:r>
            <a:r>
              <a:rPr lang="en-US" b="1" dirty="0"/>
              <a:t>Sensory Integration Disorder</a:t>
            </a:r>
            <a:r>
              <a:rPr lang="en-US" dirty="0"/>
              <a:t>, </a:t>
            </a:r>
            <a:r>
              <a:rPr lang="en-US" b="1" dirty="0"/>
              <a:t>Sensory Integration Dysfunction (SI Dysfunction)</a:t>
            </a:r>
            <a:r>
              <a:rPr lang="en-US" dirty="0"/>
              <a:t> </a:t>
            </a:r>
            <a:r>
              <a:rPr lang="en-US" dirty="0" smtClean="0"/>
              <a:t>and </a:t>
            </a:r>
            <a:r>
              <a:rPr lang="en-US" b="1" dirty="0" smtClean="0"/>
              <a:t>Dysfunction </a:t>
            </a:r>
            <a:r>
              <a:rPr lang="en-US" b="1" dirty="0"/>
              <a:t>in Sensory Integration (DSI</a:t>
            </a:r>
            <a:r>
              <a:rPr lang="en-US" b="1" dirty="0" smtClean="0"/>
              <a:t>)</a:t>
            </a:r>
            <a:r>
              <a:rPr lang="en-US" dirty="0" smtClean="0"/>
              <a:t> because they are rooted from the same principle </a:t>
            </a:r>
            <a:r>
              <a:rPr lang="en-US" dirty="0" smtClean="0"/>
              <a:t>theory. and all lead to essentially the same basic treatment.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Sensory Processing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sz="3600" b="1" i="1" dirty="0" smtClean="0">
                <a:latin typeface="Bradley Hand ITC" pitchFamily="66" charset="0"/>
              </a:rPr>
              <a:t>the </a:t>
            </a:r>
            <a:r>
              <a:rPr lang="en-US" sz="3600" b="1" i="1" dirty="0">
                <a:latin typeface="Bradley Hand ITC" pitchFamily="66" charset="0"/>
              </a:rPr>
              <a:t>neurological process that organizes sensation from one’s own body and the environment, thus making it possible to use the body effectively within the </a:t>
            </a:r>
            <a:r>
              <a:rPr lang="en-US" sz="3600" b="1" i="1" dirty="0" smtClean="0">
                <a:latin typeface="Bradley Hand ITC" pitchFamily="66" charset="0"/>
              </a:rPr>
              <a:t>environment	</a:t>
            </a:r>
          </a:p>
          <a:p>
            <a:pPr>
              <a:buNone/>
            </a:pPr>
            <a:endParaRPr lang="en-US" sz="3600" i="1" dirty="0">
              <a:latin typeface="Bradley Hand ITC" pitchFamily="66" charset="0"/>
            </a:endParaRPr>
          </a:p>
          <a:p>
            <a:pPr algn="r">
              <a:buNone/>
            </a:pPr>
            <a:r>
              <a:rPr lang="en-US" sz="2400" i="1" dirty="0" smtClean="0"/>
              <a:t>-Wikipedia 2/2014</a:t>
            </a:r>
            <a:endParaRPr lang="en-US" sz="24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LJ Miller’s Model of SPD</a:t>
            </a:r>
            <a:endParaRPr lang="en-US" dirty="0"/>
          </a:p>
        </p:txBody>
      </p:sp>
      <p:pic>
        <p:nvPicPr>
          <p:cNvPr id="4" name="Content Placeholder 3" descr="Sensory term char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7924800" cy="480242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SPD resources: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spdfoundation</a:t>
            </a:r>
            <a:r>
              <a:rPr lang="en-US" dirty="0" smtClean="0"/>
              <a:t> (online)</a:t>
            </a:r>
          </a:p>
          <a:p>
            <a:r>
              <a:rPr lang="en-US" dirty="0" smtClean="0"/>
              <a:t>Austin </a:t>
            </a:r>
            <a:r>
              <a:rPr lang="en-US" dirty="0" err="1" smtClean="0"/>
              <a:t>spd</a:t>
            </a:r>
            <a:r>
              <a:rPr lang="en-US" dirty="0" smtClean="0"/>
              <a:t> alliance (local)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books to consider…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Dunn’s “Living Sensationally”</a:t>
            </a:r>
          </a:p>
          <a:p>
            <a:pPr>
              <a:buNone/>
            </a:pPr>
            <a:r>
              <a:rPr lang="en-US" dirty="0" smtClean="0"/>
              <a:t> Miller’s “Sensational Kids”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What is Sensory Integration?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"</a:t>
            </a:r>
            <a:r>
              <a:rPr lang="en-US" b="1" dirty="0" smtClean="0">
                <a:solidFill>
                  <a:schemeClr val="tx1"/>
                </a:solidFill>
                <a:latin typeface="Bradley Hand ITC" pitchFamily="66" charset="0"/>
              </a:rPr>
              <a:t>The neurological process that organizes sensation from one's own body and from the environment and makes it possible to use the body effectively within the environment."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-Jane Ayres </a:t>
            </a:r>
            <a:r>
              <a:rPr lang="en-US" sz="1800" i="1" dirty="0" smtClean="0">
                <a:solidFill>
                  <a:schemeClr val="tx1"/>
                </a:solidFill>
              </a:rPr>
              <a:t>Sensory Integration and Learning Disorders</a:t>
            </a:r>
            <a:r>
              <a:rPr lang="en-US" sz="1800" dirty="0" smtClean="0">
                <a:solidFill>
                  <a:schemeClr val="tx1"/>
                </a:solidFill>
              </a:rPr>
              <a:t>, 1972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chemeClr val="tx1"/>
                </a:solidFill>
              </a:rPr>
              <a:t>The term Sensory Integration also refers to the theory, assessment, and therapy guided by the above and has been trademarked to protect the legacy of Jane Ayres.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</a:t>
            </a:r>
            <a:r>
              <a:rPr lang="en-US" dirty="0" err="1" smtClean="0"/>
              <a:t>Ayre’s</a:t>
            </a:r>
            <a:r>
              <a:rPr lang="en-US" dirty="0" smtClean="0"/>
              <a:t> SI®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Sensory integration is a specialty area of occupational therapy that is based on over </a:t>
            </a:r>
            <a:r>
              <a:rPr lang="en-US" dirty="0" smtClean="0"/>
              <a:t>50 </a:t>
            </a:r>
            <a:r>
              <a:rPr lang="en-US" dirty="0"/>
              <a:t>years of theory and </a:t>
            </a:r>
            <a:r>
              <a:rPr lang="en-US" dirty="0" smtClean="0"/>
              <a:t>research.</a:t>
            </a:r>
          </a:p>
          <a:p>
            <a:r>
              <a:rPr lang="en-US" dirty="0" err="1" smtClean="0"/>
              <a:t>Ayre’s</a:t>
            </a:r>
            <a:r>
              <a:rPr lang="en-US" dirty="0" smtClean="0"/>
              <a:t> SI Theory</a:t>
            </a:r>
            <a:r>
              <a:rPr lang="en-US" dirty="0" smtClean="0"/>
              <a:t>, Assessments, and Intervention are well supported </a:t>
            </a:r>
          </a:p>
          <a:p>
            <a:r>
              <a:rPr lang="en-US" dirty="0" smtClean="0"/>
              <a:t>Controversy linked to poor fidelity measure and studies examining complementary techniques rather than pure Ayres </a:t>
            </a:r>
            <a:r>
              <a:rPr lang="en-US" dirty="0" smtClean="0"/>
              <a:t>SI </a:t>
            </a:r>
            <a:endParaRPr lang="en-US" dirty="0" smtClean="0"/>
          </a:p>
          <a:p>
            <a:r>
              <a:rPr lang="en-US" dirty="0" smtClean="0"/>
              <a:t>Ayer’s SI intervention can only be performed by qualified therapists (post graduate training USC/WPS) in clinic setting full of adequate equipment and </a:t>
            </a:r>
            <a:r>
              <a:rPr lang="en-US" dirty="0" smtClean="0"/>
              <a:t>materials</a:t>
            </a:r>
          </a:p>
          <a:p>
            <a:r>
              <a:rPr lang="en-US" dirty="0" smtClean="0"/>
              <a:t>Dysfunctional patterns identified from her test (SIPT) and/or observations include: </a:t>
            </a:r>
            <a:r>
              <a:rPr lang="en-US" dirty="0" err="1" smtClean="0"/>
              <a:t>Visuo</a:t>
            </a:r>
            <a:r>
              <a:rPr lang="en-US" dirty="0" smtClean="0"/>
              <a:t>- and </a:t>
            </a:r>
            <a:r>
              <a:rPr lang="en-US" dirty="0" err="1" smtClean="0"/>
              <a:t>Somatodyspraxia</a:t>
            </a:r>
            <a:r>
              <a:rPr lang="en-US" dirty="0" smtClean="0"/>
              <a:t>, Bilateral Integration &amp; Sequencing deficit, Vestibular dysfunction, Visual form and Space deficit, Somatosensory, Dyspraxia on Verbal Command, General SI dysfunction, Low or High Average SI and praxis, and disorders of Modulation</a:t>
            </a:r>
            <a:endParaRPr lang="en-US" dirty="0" smtClean="0"/>
          </a:p>
          <a:p>
            <a:r>
              <a:rPr lang="en-US" dirty="0" smtClean="0"/>
              <a:t>SI therapy is characterized </a:t>
            </a:r>
            <a:r>
              <a:rPr lang="en-US" dirty="0"/>
              <a:t>by a playful atmosphere in which the child is encouraged to generate ideas for activities, to flexibly respond to novel challenges, and to develop confidence as well as competence. </a:t>
            </a:r>
            <a:endParaRPr lang="en-US" dirty="0" smtClean="0"/>
          </a:p>
          <a:p>
            <a:r>
              <a:rPr lang="en-US" dirty="0" smtClean="0"/>
              <a:t>Intervention </a:t>
            </a:r>
            <a:r>
              <a:rPr lang="en-US" dirty="0"/>
              <a:t>includes </a:t>
            </a:r>
            <a:r>
              <a:rPr lang="en-US" dirty="0" smtClean="0"/>
              <a:t>direct &amp; intensive services</a:t>
            </a:r>
            <a:r>
              <a:rPr lang="en-US" dirty="0" smtClean="0"/>
              <a:t>, </a:t>
            </a:r>
            <a:r>
              <a:rPr lang="en-US" dirty="0" smtClean="0"/>
              <a:t>consultation &amp; education </a:t>
            </a:r>
            <a:r>
              <a:rPr lang="en-US" dirty="0"/>
              <a:t>with </a:t>
            </a:r>
            <a:r>
              <a:rPr lang="en-US" dirty="0" smtClean="0"/>
              <a:t>caregivers, </a:t>
            </a:r>
            <a:r>
              <a:rPr lang="en-US" dirty="0"/>
              <a:t>modification of environments, and inclusion of appropriate sensory-based </a:t>
            </a:r>
            <a:r>
              <a:rPr lang="en-US" dirty="0" smtClean="0"/>
              <a:t>enrichment activities </a:t>
            </a:r>
            <a:r>
              <a:rPr lang="en-US" dirty="0"/>
              <a:t>throughout the </a:t>
            </a:r>
            <a:r>
              <a:rPr lang="en-US" dirty="0" smtClean="0"/>
              <a:t>day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/>
          </a:p>
          <a:p>
            <a:pPr algn="ctr"/>
            <a:r>
              <a:rPr lang="en-US" sz="3600" dirty="0" smtClean="0"/>
              <a:t>Recommended Readings: </a:t>
            </a:r>
          </a:p>
          <a:p>
            <a:endParaRPr lang="en-US" sz="3600" dirty="0" smtClean="0"/>
          </a:p>
          <a:p>
            <a:pPr algn="ctr"/>
            <a:r>
              <a:rPr lang="en-US" sz="3600" dirty="0" smtClean="0"/>
              <a:t>Understanding Ayres Sensory Integration®</a:t>
            </a:r>
          </a:p>
          <a:p>
            <a:pPr algn="ctr"/>
            <a:r>
              <a:rPr lang="en-US" dirty="0"/>
              <a:t>www.pediatrictherapy.com/images/content/208.pdf‎</a:t>
            </a:r>
            <a:endParaRPr lang="en-US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Frequently Asked Questions about Ayres Sensory Integration®</a:t>
            </a:r>
          </a:p>
          <a:p>
            <a:pPr algn="ctr"/>
            <a:r>
              <a:rPr lang="en-US" dirty="0"/>
              <a:t>pathways.org/images/</a:t>
            </a:r>
            <a:r>
              <a:rPr lang="en-US" dirty="0" err="1"/>
              <a:t>random_pdfs</a:t>
            </a:r>
            <a:r>
              <a:rPr lang="en-US" dirty="0"/>
              <a:t>/FAQ_</a:t>
            </a:r>
            <a:r>
              <a:rPr lang="en-US" b="1" dirty="0"/>
              <a:t>Ayres</a:t>
            </a:r>
            <a:r>
              <a:rPr lang="en-US" dirty="0"/>
              <a:t>.pdf‎</a:t>
            </a:r>
            <a:endParaRPr lang="en-US" dirty="0" smtClean="0"/>
          </a:p>
          <a:p>
            <a:endParaRPr lang="en-US" sz="3600" dirty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Assessments for Sensory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SIPT (17 standardized tests, gold standard)</a:t>
            </a:r>
          </a:p>
          <a:p>
            <a:r>
              <a:rPr lang="en-US" dirty="0" smtClean="0"/>
              <a:t>Clinical Observations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Degangi-</a:t>
            </a:r>
            <a:r>
              <a:rPr lang="en-US" dirty="0" err="1" smtClean="0"/>
              <a:t>Berk</a:t>
            </a:r>
            <a:r>
              <a:rPr lang="en-US" dirty="0" smtClean="0"/>
              <a:t> Test of Sensory Integration (TSI)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Complementary Approaches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OT/Sensory)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P. Wilbarger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Patricia Wilbarger developed the brushing program and coined the phrase “sensory diet” for treatment of sensory defensiveness</a:t>
            </a:r>
          </a:p>
          <a:p>
            <a:r>
              <a:rPr lang="en-US" dirty="0" smtClean="0"/>
              <a:t>She defined sensory defensiveness as the over activation of the protective sense (flight, fright, or fight reaction)</a:t>
            </a:r>
          </a:p>
          <a:p>
            <a:r>
              <a:rPr lang="en-US" dirty="0" smtClean="0"/>
              <a:t>She emphasized that children with severe sensory defensiveness see certain stimulation as dangerous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Williams &amp; </a:t>
            </a:r>
            <a:r>
              <a:rPr lang="en-US" dirty="0" err="1" smtClean="0"/>
              <a:t>Shellenberger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Does Your Engine Run? </a:t>
            </a:r>
            <a:r>
              <a:rPr lang="en-US" dirty="0" smtClean="0"/>
              <a:t>The Alert </a:t>
            </a:r>
            <a:r>
              <a:rPr lang="en-US" dirty="0"/>
              <a:t>Program for </a:t>
            </a:r>
            <a:r>
              <a:rPr lang="en-US" dirty="0" smtClean="0"/>
              <a:t>Self-Regulation” and “Take 5”</a:t>
            </a:r>
          </a:p>
          <a:p>
            <a:r>
              <a:rPr lang="en-US" dirty="0" smtClean="0"/>
              <a:t>Mary </a:t>
            </a:r>
            <a:r>
              <a:rPr lang="en-US" dirty="0"/>
              <a:t>Sue Williams and Sherry </a:t>
            </a:r>
            <a:r>
              <a:rPr lang="en-US" dirty="0" err="1"/>
              <a:t>Shellenberger's</a:t>
            </a:r>
            <a:r>
              <a:rPr lang="en-US" dirty="0"/>
              <a:t> </a:t>
            </a:r>
            <a:r>
              <a:rPr lang="en-US" dirty="0" smtClean="0"/>
              <a:t>developed the program based on years </a:t>
            </a:r>
            <a:r>
              <a:rPr lang="en-US" dirty="0"/>
              <a:t>of experience working in the schools and therapy clinics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focus is teaching change of arousal for improved Self-Regulation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 allows a brain to make functional decisions based on incoming sensation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b="1" dirty="0" smtClean="0"/>
              <a:t>Visual </a:t>
            </a:r>
            <a:r>
              <a:rPr lang="en-US" dirty="0" smtClean="0"/>
              <a:t> 		(See traffic light turns yellow = brake/accelerate)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b="1" dirty="0" smtClean="0"/>
              <a:t>Auditory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(Hear a  siren=   increase awareness  for safety)</a:t>
            </a:r>
          </a:p>
          <a:p>
            <a:pPr>
              <a:buNone/>
            </a:pPr>
            <a:r>
              <a:rPr lang="en-US" dirty="0" smtClean="0"/>
              <a:t>	3. </a:t>
            </a:r>
            <a:r>
              <a:rPr lang="en-US" b="1" dirty="0" smtClean="0"/>
              <a:t>Tactile		</a:t>
            </a:r>
            <a:r>
              <a:rPr lang="en-US" dirty="0" smtClean="0"/>
              <a:t>(Feel food get on your face= wipe it off)</a:t>
            </a:r>
          </a:p>
          <a:p>
            <a:pPr>
              <a:buNone/>
            </a:pPr>
            <a:r>
              <a:rPr lang="en-US" dirty="0" smtClean="0"/>
              <a:t>      4. </a:t>
            </a:r>
            <a:r>
              <a:rPr lang="en-US" b="1" dirty="0" smtClean="0"/>
              <a:t>Olfactory 		</a:t>
            </a:r>
            <a:r>
              <a:rPr lang="en-US" dirty="0" smtClean="0"/>
              <a:t>(Smell soured milk  =   throw it out)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5. </a:t>
            </a:r>
            <a:r>
              <a:rPr lang="en-US" b="1" dirty="0" smtClean="0"/>
              <a:t>Gustatory		</a:t>
            </a:r>
            <a:r>
              <a:rPr lang="en-US" dirty="0" smtClean="0"/>
              <a:t>(Taste bland food=   add salt or spice)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6. </a:t>
            </a:r>
            <a:r>
              <a:rPr lang="en-US" b="1" dirty="0" smtClean="0"/>
              <a:t>Vestibular</a:t>
            </a:r>
            <a:r>
              <a:rPr lang="en-US" b="1" dirty="0"/>
              <a:t> </a:t>
            </a:r>
            <a:r>
              <a:rPr lang="en-US" b="1" dirty="0" smtClean="0"/>
              <a:t>		</a:t>
            </a:r>
            <a:r>
              <a:rPr lang="en-US" dirty="0" smtClean="0"/>
              <a:t>(Dive into lake at night  =   swim up to surface)</a:t>
            </a:r>
          </a:p>
          <a:p>
            <a:pPr>
              <a:buNone/>
            </a:pPr>
            <a:r>
              <a:rPr lang="en-US" dirty="0" smtClean="0"/>
              <a:t>	7. </a:t>
            </a:r>
            <a:r>
              <a:rPr lang="en-US" b="1" dirty="0" smtClean="0"/>
              <a:t>Proprioception</a:t>
            </a:r>
            <a:r>
              <a:rPr lang="en-US" dirty="0" smtClean="0"/>
              <a:t> 	(Type w/o looking =   press correct keys)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*</a:t>
            </a:r>
            <a:r>
              <a:rPr lang="en-US" b="1" dirty="0" smtClean="0"/>
              <a:t>Kinesthesia  </a:t>
            </a:r>
            <a:r>
              <a:rPr lang="en-US" dirty="0" smtClean="0"/>
              <a:t> 	(Stand on one foot with eyes closed and balance)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8. </a:t>
            </a:r>
            <a:r>
              <a:rPr lang="en-US" b="1" dirty="0" err="1" smtClean="0"/>
              <a:t>Interoception</a:t>
            </a:r>
            <a:r>
              <a:rPr lang="en-US" b="1" dirty="0" smtClean="0"/>
              <a:t> 	</a:t>
            </a:r>
            <a:r>
              <a:rPr lang="en-US" dirty="0" smtClean="0"/>
              <a:t>(Feel certain signals =   use the bathroom on time) 	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algn="ctr">
              <a:buNone/>
            </a:pPr>
            <a:r>
              <a:rPr lang="en-US" b="1" dirty="0" smtClean="0"/>
              <a:t>(Input is usually multi-modality rather than singular)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Sheila Frick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Therapeutic Listening “Listening with the Whole Body”</a:t>
            </a:r>
          </a:p>
          <a:p>
            <a:r>
              <a:rPr lang="en-US" dirty="0" err="1" smtClean="0"/>
              <a:t>Vitallinks</a:t>
            </a:r>
            <a:r>
              <a:rPr lang="en-US" dirty="0" smtClean="0"/>
              <a:t> website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Mary </a:t>
            </a:r>
            <a:r>
              <a:rPr lang="en-US" dirty="0" err="1" smtClean="0"/>
              <a:t>Kawar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Astronaut Training</a:t>
            </a:r>
          </a:p>
          <a:p>
            <a:r>
              <a:rPr lang="en-US" dirty="0" smtClean="0"/>
              <a:t>Core Concepts in Action</a:t>
            </a:r>
          </a:p>
          <a:p>
            <a:r>
              <a:rPr lang="en-US" dirty="0" smtClean="0"/>
              <a:t>Visual-Vestibular Connection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much more!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Weighted vests</a:t>
            </a:r>
          </a:p>
          <a:p>
            <a:r>
              <a:rPr lang="en-US" dirty="0" smtClean="0"/>
              <a:t>Compression wear</a:t>
            </a:r>
          </a:p>
          <a:p>
            <a:r>
              <a:rPr lang="en-US" smtClean="0"/>
              <a:t>Oral Regulatory </a:t>
            </a:r>
            <a:endParaRPr lang="en-US" dirty="0" smtClean="0"/>
          </a:p>
          <a:p>
            <a:r>
              <a:rPr lang="en-US" dirty="0" smtClean="0"/>
              <a:t>Diets</a:t>
            </a:r>
          </a:p>
          <a:p>
            <a:r>
              <a:rPr lang="en-US" dirty="0" smtClean="0"/>
              <a:t>Minerals/supplements</a:t>
            </a:r>
          </a:p>
          <a:p>
            <a:r>
              <a:rPr lang="en-US" dirty="0" smtClean="0"/>
              <a:t>Vision therapy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Dr. Winnie Dunn’s Conceptual Model of Sensory Processing</a:t>
            </a:r>
            <a:endParaRPr lang="en-US" dirty="0"/>
          </a:p>
        </p:txBody>
      </p:sp>
      <p:pic>
        <p:nvPicPr>
          <p:cNvPr id="4" name="Content Placeholder 3" descr="sensory_continuu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524000"/>
            <a:ext cx="6781800" cy="479830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A “Neurological Threshold” refers to the amount of stimulation required for the nervous system to respond. </a:t>
            </a:r>
          </a:p>
          <a:p>
            <a:pPr>
              <a:buNone/>
            </a:pPr>
            <a:r>
              <a:rPr lang="en-US" sz="4000" dirty="0"/>
              <a:t>	</a:t>
            </a:r>
            <a:endParaRPr lang="en-US" sz="4000" b="1" dirty="0" smtClean="0">
              <a:latin typeface="Bradley Hand ITC" pitchFamily="66" charset="0"/>
            </a:endParaRPr>
          </a:p>
          <a:p>
            <a:pPr algn="ctr">
              <a:buNone/>
            </a:pPr>
            <a:r>
              <a:rPr lang="en-US" sz="4000" b="1" dirty="0">
                <a:latin typeface="Bradley Hand ITC" pitchFamily="66" charset="0"/>
              </a:rPr>
              <a:t>	</a:t>
            </a:r>
            <a:r>
              <a:rPr lang="en-US" sz="4000" b="1" dirty="0" smtClean="0">
                <a:latin typeface="Bradley Hand ITC" pitchFamily="66" charset="0"/>
              </a:rPr>
              <a:t>Quick  to respond , </a:t>
            </a:r>
            <a:r>
              <a:rPr lang="en-US" sz="4000" b="1" dirty="0" smtClean="0">
                <a:latin typeface="Bradley Hand ITC" pitchFamily="66" charset="0"/>
              </a:rPr>
              <a:t>hyper-sensitive/ </a:t>
            </a:r>
            <a:r>
              <a:rPr lang="en-US" sz="4000" b="1" dirty="0" err="1" smtClean="0">
                <a:latin typeface="Bradley Hand ITC" pitchFamily="66" charset="0"/>
              </a:rPr>
              <a:t>overresponsive</a:t>
            </a:r>
            <a:r>
              <a:rPr lang="en-US" sz="4000" b="1" dirty="0" smtClean="0">
                <a:latin typeface="Bradley Hand ITC" pitchFamily="66" charset="0"/>
              </a:rPr>
              <a:t>= Low Threshold</a:t>
            </a:r>
          </a:p>
          <a:p>
            <a:pPr algn="ctr">
              <a:buNone/>
            </a:pPr>
            <a:endParaRPr lang="en-US" sz="4000" b="1" dirty="0" smtClean="0">
              <a:latin typeface="Bradley Hand ITC" pitchFamily="66" charset="0"/>
            </a:endParaRPr>
          </a:p>
          <a:p>
            <a:pPr algn="ctr">
              <a:buNone/>
            </a:pPr>
            <a:r>
              <a:rPr lang="en-US" sz="4000" b="1" dirty="0">
                <a:latin typeface="Bradley Hand ITC" pitchFamily="66" charset="0"/>
              </a:rPr>
              <a:t> </a:t>
            </a:r>
            <a:r>
              <a:rPr lang="en-US" sz="4000" b="1" dirty="0" smtClean="0">
                <a:latin typeface="Bradley Hand ITC" pitchFamily="66" charset="0"/>
              </a:rPr>
              <a:t>   Slow  to respond , </a:t>
            </a:r>
            <a:r>
              <a:rPr lang="en-US" sz="4000" b="1" dirty="0" smtClean="0">
                <a:latin typeface="Bradley Hand ITC" pitchFamily="66" charset="0"/>
              </a:rPr>
              <a:t>hypo-sensitive/ </a:t>
            </a:r>
            <a:r>
              <a:rPr lang="en-US" sz="4000" b="1" dirty="0" err="1" smtClean="0">
                <a:latin typeface="Bradley Hand ITC" pitchFamily="66" charset="0"/>
              </a:rPr>
              <a:t>underresponsive</a:t>
            </a:r>
            <a:r>
              <a:rPr lang="en-US" sz="4000" b="1" dirty="0" smtClean="0">
                <a:latin typeface="Bradley Hand ITC" pitchFamily="66" charset="0"/>
              </a:rPr>
              <a:t>= High Threshold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</p:spPr>
        <p:txBody>
          <a:bodyPr>
            <a:normAutofit/>
          </a:bodyPr>
          <a:lstStyle/>
          <a:p>
            <a:r>
              <a:rPr lang="en-US" dirty="0" smtClean="0"/>
              <a:t>	A balance of sensory responsiveness is needed in order to be aware and attentive but not overwhelmed and distracted by our environment.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At </a:t>
            </a:r>
            <a:r>
              <a:rPr lang="en-US" sz="3600" dirty="0" smtClean="0"/>
              <a:t>the extreme ends of the neurological threshold </a:t>
            </a:r>
            <a:r>
              <a:rPr lang="en-US" sz="3600" dirty="0" smtClean="0"/>
              <a:t>are...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b="1" dirty="0" smtClean="0"/>
              <a:t>Habituation</a:t>
            </a:r>
            <a:r>
              <a:rPr lang="en-US" sz="2800" dirty="0" smtClean="0"/>
              <a:t>: </a:t>
            </a:r>
            <a:r>
              <a:rPr lang="en-US" sz="2800" dirty="0" smtClean="0"/>
              <a:t>the </a:t>
            </a:r>
            <a:r>
              <a:rPr lang="en-US" sz="2800" dirty="0"/>
              <a:t>process of recognizing familiar stimuli </a:t>
            </a:r>
            <a:r>
              <a:rPr lang="en-US" sz="2800" dirty="0" smtClean="0"/>
              <a:t>and not requiring </a:t>
            </a:r>
            <a:r>
              <a:rPr lang="en-US" sz="2800" dirty="0"/>
              <a:t>additional </a:t>
            </a:r>
            <a:r>
              <a:rPr lang="en-US" sz="2800" dirty="0" smtClean="0"/>
              <a:t>attention</a:t>
            </a:r>
            <a:r>
              <a:rPr lang="en-US" sz="2800" dirty="0" smtClean="0"/>
              <a:t> </a:t>
            </a:r>
            <a:r>
              <a:rPr lang="en-US" sz="2800" dirty="0" smtClean="0"/>
              <a:t>(i.e. </a:t>
            </a:r>
            <a:r>
              <a:rPr lang="en-US" sz="2800" i="1" dirty="0" smtClean="0"/>
              <a:t>getting used to)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			and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b="1" dirty="0" smtClean="0"/>
              <a:t>Sensitization</a:t>
            </a:r>
            <a:r>
              <a:rPr lang="en-US" sz="2800" dirty="0" smtClean="0"/>
              <a:t>:  </a:t>
            </a:r>
            <a:r>
              <a:rPr lang="en-US" sz="2800" dirty="0" smtClean="0"/>
              <a:t>the </a:t>
            </a:r>
            <a:r>
              <a:rPr lang="en-US" sz="2800" dirty="0"/>
              <a:t>process that enhances the awareness of important </a:t>
            </a:r>
            <a:r>
              <a:rPr lang="en-US" sz="2800" dirty="0" smtClean="0"/>
              <a:t>stimuli</a:t>
            </a:r>
            <a:r>
              <a:rPr lang="en-US" sz="2800" dirty="0" smtClean="0"/>
              <a:t> </a:t>
            </a:r>
            <a:r>
              <a:rPr lang="en-US" sz="2800" dirty="0" smtClean="0"/>
              <a:t>(i.e. </a:t>
            </a:r>
            <a:r>
              <a:rPr lang="en-US" sz="2800" i="1" dirty="0" smtClean="0"/>
              <a:t>desensitization refers to lessening awareness to stimuli through repeated exposure without activating fight or flight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b="1" dirty="0"/>
              <a:t>modulate</a:t>
            </a:r>
            <a:r>
              <a:rPr lang="en-US" dirty="0"/>
              <a:t> (</a:t>
            </a:r>
            <a:r>
              <a:rPr lang="en-US" dirty="0" smtClean="0"/>
              <a:t>organize and balance) </a:t>
            </a:r>
            <a:r>
              <a:rPr lang="en-US" dirty="0"/>
              <a:t>responses of the nervous system </a:t>
            </a:r>
            <a:r>
              <a:rPr lang="en-US" dirty="0" smtClean="0"/>
              <a:t>allows a person to </a:t>
            </a:r>
            <a:r>
              <a:rPr lang="en-US" dirty="0"/>
              <a:t>generate </a:t>
            </a:r>
            <a:r>
              <a:rPr lang="en-US" dirty="0" smtClean="0"/>
              <a:t>an appropriate response </a:t>
            </a:r>
            <a:r>
              <a:rPr lang="en-US" dirty="0"/>
              <a:t>to </a:t>
            </a:r>
            <a:r>
              <a:rPr lang="en-US" dirty="0" smtClean="0"/>
              <a:t>environmental stimuli.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95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Self </a:t>
            </a:r>
            <a:r>
              <a:rPr lang="en-US" dirty="0" smtClean="0"/>
              <a:t>Regulation strategies are ways people manage input available to them in order to feel calm.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Passive verses active approaches to self regulate often rely upon temperament and </a:t>
            </a:r>
            <a:r>
              <a:rPr lang="en-US" dirty="0" smtClean="0"/>
              <a:t>personality.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1275</Words>
  <Application>Microsoft Office PowerPoint</Application>
  <PresentationFormat>On-screen Show (4:3)</PresentationFormat>
  <Paragraphs>156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Sensory Processing, SPD, and SI  101</vt:lpstr>
      <vt:lpstr>Sensory Processing Defined</vt:lpstr>
      <vt:lpstr> SP allows a brain to make functional decisions based on incoming sensation</vt:lpstr>
      <vt:lpstr>Dr. Winnie Dunn’s Conceptual Model of Sensory Processing</vt:lpstr>
      <vt:lpstr>Slide 5</vt:lpstr>
      <vt:lpstr> A balance of sensory responsiveness is needed in order to be aware and attentive but not overwhelmed and distracted by our environment.  </vt:lpstr>
      <vt:lpstr>At the extreme ends of the neurological threshold are...  Habituation: the process of recognizing familiar stimuli and not requiring additional attention (i.e. getting used to)     and  Sensitization:  the process that enhances the awareness of important stimuli (i.e. desensitization refers to lessening awareness to stimuli through repeated exposure without activating fight or flight)</vt:lpstr>
      <vt:lpstr> The ability to modulate (organize and balance) responses of the nervous system allows a person to generate an appropriate response to environmental stimuli.  </vt:lpstr>
      <vt:lpstr>   Self Regulation strategies are ways people manage input available to them in order to feel calm.   Passive verses active approaches to self regulate often rely upon temperament and personality.  </vt:lpstr>
      <vt:lpstr>Patterns of Sensory Processing</vt:lpstr>
      <vt:lpstr>Slide 11</vt:lpstr>
      <vt:lpstr>SENSORS keep track of everything!</vt:lpstr>
      <vt:lpstr>AVOIDERS want more of the same!</vt:lpstr>
      <vt:lpstr>SEEKERS always want more!</vt:lpstr>
      <vt:lpstr>BYSTANDERS don’t know what they are missing!</vt:lpstr>
      <vt:lpstr>Basic Tenants of Dunn’s Sensory Processing Approach</vt:lpstr>
      <vt:lpstr>Helpful Sensory Processing Assessments</vt:lpstr>
      <vt:lpstr>What is Sensory Processing Disorder? </vt:lpstr>
      <vt:lpstr>Proposed terminology “SPD”</vt:lpstr>
      <vt:lpstr>LJ Miller’s Model of SPD</vt:lpstr>
      <vt:lpstr>Helpful SPD resources: </vt:lpstr>
      <vt:lpstr>Some books to consider…</vt:lpstr>
      <vt:lpstr>What is Sensory Integration?</vt:lpstr>
      <vt:lpstr>Review of Ayre’s SI® </vt:lpstr>
      <vt:lpstr>Slide 25</vt:lpstr>
      <vt:lpstr>Assessments for Sensory Integration</vt:lpstr>
      <vt:lpstr>        Complementary Approaches  (OT/Sensory)</vt:lpstr>
      <vt:lpstr>P. Wilbarger</vt:lpstr>
      <vt:lpstr>Williams &amp; Shellenberger</vt:lpstr>
      <vt:lpstr>Sheila Frick</vt:lpstr>
      <vt:lpstr>Mary Kawar</vt:lpstr>
      <vt:lpstr>And much more!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Sensory Processing 101</dc:title>
  <dc:creator>Missy</dc:creator>
  <cp:lastModifiedBy>Missy</cp:lastModifiedBy>
  <cp:revision>52</cp:revision>
  <dcterms:created xsi:type="dcterms:W3CDTF">2014-02-03T17:39:15Z</dcterms:created>
  <dcterms:modified xsi:type="dcterms:W3CDTF">2014-03-04T19:30:19Z</dcterms:modified>
</cp:coreProperties>
</file>