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88" r:id="rId3"/>
    <p:sldId id="310" r:id="rId4"/>
    <p:sldId id="257" r:id="rId5"/>
    <p:sldId id="258" r:id="rId6"/>
    <p:sldId id="259" r:id="rId7"/>
    <p:sldId id="276" r:id="rId8"/>
    <p:sldId id="260" r:id="rId9"/>
    <p:sldId id="261" r:id="rId10"/>
    <p:sldId id="266" r:id="rId11"/>
    <p:sldId id="285" r:id="rId12"/>
    <p:sldId id="286" r:id="rId13"/>
    <p:sldId id="287" r:id="rId14"/>
    <p:sldId id="262" r:id="rId15"/>
    <p:sldId id="263" r:id="rId16"/>
    <p:sldId id="264" r:id="rId17"/>
    <p:sldId id="267" r:id="rId18"/>
    <p:sldId id="282" r:id="rId19"/>
    <p:sldId id="265" r:id="rId20"/>
    <p:sldId id="268" r:id="rId21"/>
    <p:sldId id="283" r:id="rId22"/>
    <p:sldId id="269" r:id="rId23"/>
    <p:sldId id="280" r:id="rId24"/>
    <p:sldId id="281" r:id="rId25"/>
    <p:sldId id="297" r:id="rId26"/>
    <p:sldId id="284" r:id="rId27"/>
    <p:sldId id="279" r:id="rId28"/>
    <p:sldId id="270" r:id="rId29"/>
    <p:sldId id="271" r:id="rId30"/>
    <p:sldId id="289" r:id="rId31"/>
    <p:sldId id="272" r:id="rId32"/>
    <p:sldId id="274" r:id="rId33"/>
    <p:sldId id="275" r:id="rId34"/>
    <p:sldId id="277" r:id="rId35"/>
    <p:sldId id="278" r:id="rId36"/>
    <p:sldId id="315" r:id="rId37"/>
    <p:sldId id="290" r:id="rId38"/>
    <p:sldId id="292" r:id="rId39"/>
    <p:sldId id="311" r:id="rId40"/>
    <p:sldId id="293" r:id="rId41"/>
    <p:sldId id="299" r:id="rId42"/>
    <p:sldId id="294" r:id="rId43"/>
    <p:sldId id="295" r:id="rId44"/>
    <p:sldId id="296" r:id="rId45"/>
    <p:sldId id="298" r:id="rId46"/>
    <p:sldId id="301" r:id="rId47"/>
    <p:sldId id="305" r:id="rId48"/>
    <p:sldId id="307" r:id="rId49"/>
    <p:sldId id="306" r:id="rId50"/>
    <p:sldId id="308" r:id="rId51"/>
    <p:sldId id="309" r:id="rId52"/>
    <p:sldId id="312" r:id="rId53"/>
    <p:sldId id="313" r:id="rId54"/>
    <p:sldId id="304" r:id="rId55"/>
    <p:sldId id="300" r:id="rId56"/>
    <p:sldId id="302" r:id="rId57"/>
    <p:sldId id="314" r:id="rId58"/>
    <p:sldId id="303" r:id="rId59"/>
    <p:sldId id="316" r:id="rId60"/>
    <p:sldId id="291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>
      <p:cViewPr varScale="1">
        <p:scale>
          <a:sx n="109" d="100"/>
          <a:sy n="109" d="100"/>
        </p:scale>
        <p:origin x="17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9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703C8-6B3C-45B7-B1AA-A6AE8CA0E827}" type="datetimeFigureOut">
              <a:rPr lang="en-US" smtClean="0"/>
              <a:pPr/>
              <a:t>5/15/19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561C3-91E8-4A9B-B72F-D5CAC774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76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9BCB3-ADD4-BE43-AAA4-064E6A06189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6716E-C026-9A44-AB46-4FC1EAF4B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6716E-C026-9A44-AB46-4FC1EAF4B8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8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001F-1B07-43CE-B7D9-0FF91D0B8CDC}" type="datetimeFigureOut">
              <a:rPr lang="en-US" smtClean="0"/>
              <a:pPr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664-AD84-41F4-A2D7-4E18880D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001F-1B07-43CE-B7D9-0FF91D0B8CDC}" type="datetimeFigureOut">
              <a:rPr lang="en-US" smtClean="0"/>
              <a:pPr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664-AD84-41F4-A2D7-4E18880D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001F-1B07-43CE-B7D9-0FF91D0B8CDC}" type="datetimeFigureOut">
              <a:rPr lang="en-US" smtClean="0"/>
              <a:pPr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664-AD84-41F4-A2D7-4E18880D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001F-1B07-43CE-B7D9-0FF91D0B8CDC}" type="datetimeFigureOut">
              <a:rPr lang="en-US" smtClean="0"/>
              <a:pPr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664-AD84-41F4-A2D7-4E18880D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001F-1B07-43CE-B7D9-0FF91D0B8CDC}" type="datetimeFigureOut">
              <a:rPr lang="en-US" smtClean="0"/>
              <a:pPr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664-AD84-41F4-A2D7-4E18880D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001F-1B07-43CE-B7D9-0FF91D0B8CDC}" type="datetimeFigureOut">
              <a:rPr lang="en-US" smtClean="0"/>
              <a:pPr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664-AD84-41F4-A2D7-4E18880D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001F-1B07-43CE-B7D9-0FF91D0B8CDC}" type="datetimeFigureOut">
              <a:rPr lang="en-US" smtClean="0"/>
              <a:pPr/>
              <a:t>5/15/19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664-AD84-41F4-A2D7-4E18880D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001F-1B07-43CE-B7D9-0FF91D0B8CDC}" type="datetimeFigureOut">
              <a:rPr lang="en-US" smtClean="0"/>
              <a:pPr/>
              <a:t>5/15/19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664-AD84-41F4-A2D7-4E18880D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001F-1B07-43CE-B7D9-0FF91D0B8CDC}" type="datetimeFigureOut">
              <a:rPr lang="en-US" smtClean="0"/>
              <a:pPr/>
              <a:t>5/15/19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664-AD84-41F4-A2D7-4E18880D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001F-1B07-43CE-B7D9-0FF91D0B8CDC}" type="datetimeFigureOut">
              <a:rPr lang="en-US" smtClean="0"/>
              <a:pPr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664-AD84-41F4-A2D7-4E18880D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001F-1B07-43CE-B7D9-0FF91D0B8CDC}" type="datetimeFigureOut">
              <a:rPr lang="en-US" smtClean="0"/>
              <a:pPr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664-AD84-41F4-A2D7-4E18880D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8001F-1B07-43CE-B7D9-0FF91D0B8CDC}" type="datetimeFigureOut">
              <a:rPr lang="en-US" smtClean="0"/>
              <a:pPr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94664-AD84-41F4-A2D7-4E18880D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Visual/Vestibular In-Service</a:t>
            </a:r>
            <a:br>
              <a:rPr lang="en-US" dirty="0" smtClean="0"/>
            </a:br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Melissa </a:t>
            </a:r>
            <a:r>
              <a:rPr lang="en-US" dirty="0" err="1" smtClean="0">
                <a:solidFill>
                  <a:schemeClr val="tx1"/>
                </a:solidFill>
              </a:rPr>
              <a:t>Menzes</a:t>
            </a:r>
            <a:r>
              <a:rPr lang="en-US" dirty="0" smtClean="0">
                <a:solidFill>
                  <a:schemeClr val="tx1"/>
                </a:solidFill>
              </a:rPr>
              <a:t>, OTR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 Language &amp; Movement Inc.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April 2012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16162"/>
          </a:xfrm>
        </p:spPr>
        <p:txBody>
          <a:bodyPr/>
          <a:lstStyle/>
          <a:p>
            <a:r>
              <a:rPr lang="en-US" dirty="0" smtClean="0"/>
              <a:t>Behaviors Indicating Difficulty with Eye Movement Control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352800"/>
          </a:xfrm>
        </p:spPr>
        <p:txBody>
          <a:bodyPr/>
          <a:lstStyle/>
          <a:p>
            <a:r>
              <a:rPr lang="en-US" dirty="0" smtClean="0"/>
              <a:t>loss of place when reading</a:t>
            </a:r>
          </a:p>
          <a:p>
            <a:r>
              <a:rPr lang="en-US" dirty="0" smtClean="0"/>
              <a:t>Re-reading</a:t>
            </a:r>
          </a:p>
          <a:p>
            <a:r>
              <a:rPr lang="en-US" dirty="0" smtClean="0"/>
              <a:t>Poor reading comprehension</a:t>
            </a:r>
          </a:p>
          <a:p>
            <a:r>
              <a:rPr lang="en-US" dirty="0" smtClean="0"/>
              <a:t>Poor or inconsistent sports performance</a:t>
            </a:r>
          </a:p>
          <a:p>
            <a:r>
              <a:rPr lang="en-US" dirty="0" smtClean="0"/>
              <a:t>Difficulty copying from one place to another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r>
              <a:rPr lang="en-US" dirty="0" smtClean="0"/>
              <a:t>Treatment for Eye Control</a:t>
            </a:r>
            <a:br>
              <a:rPr lang="en-US" dirty="0" smtClean="0"/>
            </a:br>
            <a:r>
              <a:rPr lang="en-US" dirty="0" smtClean="0"/>
              <a:t>(Pursuits)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Pursuits w/ pendulum ball in supine</a:t>
            </a:r>
          </a:p>
          <a:p>
            <a:r>
              <a:rPr lang="en-US" dirty="0" smtClean="0"/>
              <a:t>Head turns</a:t>
            </a:r>
          </a:p>
          <a:p>
            <a:r>
              <a:rPr lang="en-US" dirty="0" smtClean="0"/>
              <a:t>Pursuits in sitting/on the swing</a:t>
            </a:r>
          </a:p>
          <a:p>
            <a:r>
              <a:rPr lang="en-US" dirty="0" smtClean="0"/>
              <a:t>Vision Tracking tube</a:t>
            </a:r>
          </a:p>
          <a:p>
            <a:r>
              <a:rPr lang="en-US" dirty="0" smtClean="0"/>
              <a:t>*Eye Push-ups/thumb circles</a:t>
            </a:r>
          </a:p>
          <a:p>
            <a:r>
              <a:rPr lang="en-US" dirty="0" smtClean="0"/>
              <a:t>Chalkboard tracing/race tracks</a:t>
            </a:r>
          </a:p>
          <a:p>
            <a:r>
              <a:rPr lang="en-US" dirty="0" smtClean="0"/>
              <a:t>Line tracing/overlapping lines/eye mazes</a:t>
            </a:r>
          </a:p>
          <a:p>
            <a:pPr>
              <a:buNone/>
            </a:pPr>
            <a:r>
              <a:rPr lang="en-US" dirty="0" smtClean="0"/>
              <a:t>	*note=not proven effective in studies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</a:bodyPr>
          <a:lstStyle/>
          <a:p>
            <a:r>
              <a:rPr lang="en-US" dirty="0" smtClean="0"/>
              <a:t>Treatment for Eye Control</a:t>
            </a:r>
            <a:br>
              <a:rPr lang="en-US" dirty="0" smtClean="0"/>
            </a:br>
            <a:r>
              <a:rPr lang="en-US" dirty="0" smtClean="0"/>
              <a:t>(Peripheral Vision)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r>
              <a:rPr lang="en-US" dirty="0" smtClean="0"/>
              <a:t>Ninja Practice</a:t>
            </a:r>
          </a:p>
          <a:p>
            <a:r>
              <a:rPr lang="en-US" dirty="0" smtClean="0"/>
              <a:t>Touch the Target</a:t>
            </a:r>
          </a:p>
          <a:p>
            <a:r>
              <a:rPr lang="en-US" smtClean="0"/>
              <a:t>Flashlight Circles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752600"/>
          </a:xfrm>
        </p:spPr>
        <p:txBody>
          <a:bodyPr/>
          <a:lstStyle/>
          <a:p>
            <a:r>
              <a:rPr lang="en-US" dirty="0" smtClean="0"/>
              <a:t>Treatment for Eye Control</a:t>
            </a:r>
            <a:br>
              <a:rPr lang="en-US" dirty="0" smtClean="0"/>
            </a:br>
            <a:r>
              <a:rPr lang="en-US" dirty="0" smtClean="0"/>
              <a:t>(Saccades)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US" dirty="0" smtClean="0"/>
              <a:t>Color Jumps</a:t>
            </a:r>
          </a:p>
          <a:p>
            <a:r>
              <a:rPr lang="en-US" dirty="0" smtClean="0"/>
              <a:t>Letter Chart Fixations</a:t>
            </a:r>
          </a:p>
          <a:p>
            <a:r>
              <a:rPr lang="en-US" dirty="0" smtClean="0"/>
              <a:t>Letter Chart Tracking</a:t>
            </a:r>
          </a:p>
          <a:p>
            <a:r>
              <a:rPr lang="en-US" dirty="0" smtClean="0"/>
              <a:t>Arrow Maze Game </a:t>
            </a:r>
          </a:p>
          <a:p>
            <a:r>
              <a:rPr lang="en-US" dirty="0" smtClean="0"/>
              <a:t>Follow the Dots</a:t>
            </a:r>
          </a:p>
          <a:p>
            <a:r>
              <a:rPr lang="en-US" dirty="0" smtClean="0"/>
              <a:t>Dab the Dots </a:t>
            </a:r>
          </a:p>
          <a:p>
            <a:r>
              <a:rPr lang="en-US" dirty="0" smtClean="0"/>
              <a:t>Pyramid Reading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Binocularity (eye teaming or alignment)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Phoria</a:t>
            </a:r>
            <a:r>
              <a:rPr lang="en-US" dirty="0" smtClean="0"/>
              <a:t>”- tendency to drift</a:t>
            </a:r>
            <a:endParaRPr lang="en-US" dirty="0"/>
          </a:p>
          <a:p>
            <a:pPr lvl="2"/>
            <a:r>
              <a:rPr lang="en-US" dirty="0" err="1" smtClean="0"/>
              <a:t>Exo</a:t>
            </a:r>
            <a:r>
              <a:rPr lang="en-US" dirty="0" smtClean="0"/>
              <a:t>= outward</a:t>
            </a:r>
          </a:p>
          <a:p>
            <a:pPr lvl="2"/>
            <a:r>
              <a:rPr lang="en-US" dirty="0" err="1" smtClean="0"/>
              <a:t>Eso</a:t>
            </a:r>
            <a:r>
              <a:rPr lang="en-US" dirty="0" smtClean="0"/>
              <a:t>= inward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Trophia</a:t>
            </a:r>
            <a:r>
              <a:rPr lang="en-US" dirty="0" smtClean="0"/>
              <a:t>” – out of alignment</a:t>
            </a:r>
          </a:p>
          <a:p>
            <a:pPr lvl="2"/>
            <a:r>
              <a:rPr lang="en-US" dirty="0" err="1" smtClean="0"/>
              <a:t>Exo</a:t>
            </a:r>
            <a:r>
              <a:rPr lang="en-US" dirty="0" smtClean="0"/>
              <a:t>/</a:t>
            </a:r>
            <a:r>
              <a:rPr lang="en-US" dirty="0" err="1" smtClean="0"/>
              <a:t>Eso</a:t>
            </a:r>
            <a:r>
              <a:rPr lang="en-US" dirty="0" smtClean="0"/>
              <a:t>= outward/inward</a:t>
            </a:r>
          </a:p>
          <a:p>
            <a:pPr lvl="2"/>
            <a:r>
              <a:rPr lang="en-US" dirty="0" smtClean="0"/>
              <a:t>Hyper= upward</a:t>
            </a:r>
          </a:p>
          <a:p>
            <a:pPr lvl="2"/>
            <a:r>
              <a:rPr lang="en-US" dirty="0" err="1" smtClean="0"/>
              <a:t>Cyclo</a:t>
            </a:r>
            <a:r>
              <a:rPr lang="en-US" dirty="0" smtClean="0"/>
              <a:t>= rotated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Strabismus= general term for when eyes are out of alignment (</a:t>
            </a:r>
            <a:r>
              <a:rPr lang="en-US" dirty="0" err="1" smtClean="0"/>
              <a:t>phoric</a:t>
            </a:r>
            <a:r>
              <a:rPr lang="en-US" dirty="0" smtClean="0"/>
              <a:t> or </a:t>
            </a:r>
            <a:r>
              <a:rPr lang="en-US" dirty="0" err="1" smtClean="0"/>
              <a:t>trophic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Non-concomitant strabismus is when the alignment is different with different gazes (due to a nerve problem)</a:t>
            </a:r>
          </a:p>
          <a:p>
            <a:pPr lvl="1"/>
            <a:r>
              <a:rPr lang="en-US" dirty="0" smtClean="0"/>
              <a:t>There are 3 gazes </a:t>
            </a:r>
          </a:p>
          <a:p>
            <a:pPr lvl="2"/>
            <a:r>
              <a:rPr lang="en-US" dirty="0" smtClean="0"/>
              <a:t>Primary= straight</a:t>
            </a:r>
          </a:p>
          <a:p>
            <a:pPr lvl="2"/>
            <a:r>
              <a:rPr lang="en-US" dirty="0" smtClean="0"/>
              <a:t>Secondary= turning</a:t>
            </a:r>
          </a:p>
          <a:p>
            <a:pPr lvl="2"/>
            <a:r>
              <a:rPr lang="en-US" dirty="0" smtClean="0"/>
              <a:t>Tertiary= turning and tilting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6096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Convergence Insufficiency= tremendous difficulty turning the eyes in to look close up</a:t>
            </a:r>
          </a:p>
          <a:p>
            <a:r>
              <a:rPr lang="en-US" dirty="0" smtClean="0"/>
              <a:t>Convergence excess= eyes turn reflexively in too far and “want” to cross when looking up close</a:t>
            </a:r>
          </a:p>
          <a:p>
            <a:r>
              <a:rPr lang="en-US" dirty="0" smtClean="0"/>
              <a:t>Suppression= brain neglects imagery coming in from one eye (often active process)</a:t>
            </a:r>
          </a:p>
          <a:p>
            <a:r>
              <a:rPr lang="en-US" dirty="0" err="1" smtClean="0"/>
              <a:t>Diplopia</a:t>
            </a:r>
            <a:r>
              <a:rPr lang="en-US" dirty="0" smtClean="0"/>
              <a:t>= double vision</a:t>
            </a:r>
          </a:p>
          <a:p>
            <a:r>
              <a:rPr lang="en-US" dirty="0" err="1" smtClean="0"/>
              <a:t>Stereopsis</a:t>
            </a:r>
            <a:r>
              <a:rPr lang="en-US" dirty="0" smtClean="0"/>
              <a:t>= 3D vision</a:t>
            </a:r>
          </a:p>
          <a:p>
            <a:r>
              <a:rPr lang="en-US" dirty="0" err="1" smtClean="0"/>
              <a:t>Ptosis</a:t>
            </a:r>
            <a:r>
              <a:rPr lang="en-US" dirty="0" smtClean="0"/>
              <a:t>= droopy eyelid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63762"/>
          </a:xfrm>
        </p:spPr>
        <p:txBody>
          <a:bodyPr/>
          <a:lstStyle/>
          <a:p>
            <a:r>
              <a:rPr lang="en-US" dirty="0" smtClean="0"/>
              <a:t>Behaviors indicating Difficulty with Binocularity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581400"/>
          </a:xfrm>
        </p:spPr>
        <p:txBody>
          <a:bodyPr/>
          <a:lstStyle/>
          <a:p>
            <a:r>
              <a:rPr lang="en-US" dirty="0" smtClean="0"/>
              <a:t>Decreased depth perception</a:t>
            </a:r>
          </a:p>
          <a:p>
            <a:pPr lvl="1"/>
            <a:r>
              <a:rPr lang="en-US" dirty="0" smtClean="0"/>
              <a:t>Difficulty with ball sports</a:t>
            </a:r>
          </a:p>
          <a:p>
            <a:pPr lvl="1"/>
            <a:r>
              <a:rPr lang="en-US" dirty="0" smtClean="0"/>
              <a:t>Double vision</a:t>
            </a:r>
          </a:p>
          <a:p>
            <a:pPr lvl="1"/>
            <a:r>
              <a:rPr lang="en-US" dirty="0" smtClean="0"/>
              <a:t>Difficulty with visually guided movement</a:t>
            </a:r>
          </a:p>
          <a:p>
            <a:pPr lvl="1"/>
            <a:r>
              <a:rPr lang="en-US" dirty="0" smtClean="0"/>
              <a:t>Difficulty with sustained attention usually for close work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Ex for Binocularity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Red/Green walk-</a:t>
            </a:r>
            <a:r>
              <a:rPr lang="en-US" dirty="0" err="1" smtClean="0"/>
              <a:t>aways</a:t>
            </a:r>
            <a:endParaRPr lang="en-US" dirty="0" smtClean="0"/>
          </a:p>
          <a:p>
            <a:r>
              <a:rPr lang="en-US" dirty="0" smtClean="0"/>
              <a:t>Red/Green flashlight tag</a:t>
            </a:r>
          </a:p>
          <a:p>
            <a:r>
              <a:rPr lang="en-US" dirty="0" smtClean="0"/>
              <a:t>Brock String</a:t>
            </a:r>
          </a:p>
          <a:p>
            <a:r>
              <a:rPr lang="en-US" dirty="0" smtClean="0"/>
              <a:t>See 3 coins card</a:t>
            </a:r>
          </a:p>
          <a:p>
            <a:r>
              <a:rPr lang="en-US" dirty="0" smtClean="0"/>
              <a:t>Overlapping pictures </a:t>
            </a:r>
          </a:p>
          <a:p>
            <a:r>
              <a:rPr lang="en-US" dirty="0" smtClean="0"/>
              <a:t>Hidden 3D image books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Back to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Accommodation (</a:t>
            </a:r>
            <a:r>
              <a:rPr lang="en-US" i="1" dirty="0" smtClean="0"/>
              <a:t>focusing</a:t>
            </a:r>
            <a:r>
              <a:rPr lang="en-US" dirty="0" smtClean="0"/>
              <a:t> for close work)</a:t>
            </a:r>
          </a:p>
          <a:p>
            <a:pPr lvl="1"/>
            <a:r>
              <a:rPr lang="en-US" dirty="0" smtClean="0"/>
              <a:t>Insufficiency= inability or lack of skill or endurance for making close objects clear. Not age related. 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Infacility</a:t>
            </a:r>
            <a:r>
              <a:rPr lang="en-US" dirty="0" smtClean="0"/>
              <a:t>= inability to fluently and effortlessly focus from near and back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*Example= Seeing 3D book.  Can you do it? How do you do it?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Vision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057400"/>
            <a:ext cx="542765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/>
          </a:bodyPr>
          <a:lstStyle/>
          <a:p>
            <a:r>
              <a:rPr lang="en-US" dirty="0" smtClean="0"/>
              <a:t>Behaviors indicating difficulty</a:t>
            </a:r>
            <a:br>
              <a:rPr lang="en-US" dirty="0" smtClean="0"/>
            </a:br>
            <a:r>
              <a:rPr lang="en-US" dirty="0" smtClean="0"/>
              <a:t>with Accommodation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2296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Inattention</a:t>
            </a:r>
          </a:p>
          <a:p>
            <a:pPr lvl="1"/>
            <a:r>
              <a:rPr lang="en-US" dirty="0" smtClean="0"/>
              <a:t>Especially for near work</a:t>
            </a:r>
          </a:p>
          <a:p>
            <a:r>
              <a:rPr lang="en-US" dirty="0" smtClean="0"/>
              <a:t>Difficulty with copying</a:t>
            </a:r>
          </a:p>
          <a:p>
            <a:r>
              <a:rPr lang="en-US" dirty="0" smtClean="0"/>
              <a:t>Blurred close focus</a:t>
            </a:r>
          </a:p>
          <a:p>
            <a:r>
              <a:rPr lang="en-US" dirty="0" smtClean="0"/>
              <a:t>Headache</a:t>
            </a:r>
          </a:p>
          <a:p>
            <a:r>
              <a:rPr lang="en-US" dirty="0" smtClean="0"/>
              <a:t>Eye pain</a:t>
            </a:r>
          </a:p>
          <a:p>
            <a:r>
              <a:rPr lang="en-US" dirty="0" smtClean="0"/>
              <a:t>Taking too long to do homework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</a:t>
            </a:r>
            <a:r>
              <a:rPr lang="en-US" dirty="0" smtClean="0"/>
              <a:t>Ex for Accommodations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 Far Rock</a:t>
            </a:r>
          </a:p>
          <a:p>
            <a:r>
              <a:rPr lang="en-US" dirty="0" smtClean="0"/>
              <a:t>Bulls Eye</a:t>
            </a:r>
          </a:p>
          <a:p>
            <a:r>
              <a:rPr lang="en-US" dirty="0" smtClean="0"/>
              <a:t>Flippers (monocular w patch)</a:t>
            </a:r>
          </a:p>
          <a:p>
            <a:r>
              <a:rPr lang="en-US" dirty="0" smtClean="0"/>
              <a:t>Flippers (binocular w Red Green suppression check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Pattern Recognition with a goal to derive meaning. </a:t>
            </a:r>
          </a:p>
          <a:p>
            <a:r>
              <a:rPr lang="en-US" dirty="0" smtClean="0"/>
              <a:t>It is a skill-based active and integrative process of environmental exploration. </a:t>
            </a:r>
          </a:p>
          <a:p>
            <a:pPr lvl="1"/>
            <a:r>
              <a:rPr lang="en-US" dirty="0" smtClean="0"/>
              <a:t>Spatial,  linear/sequential, or movement patterns</a:t>
            </a:r>
          </a:p>
          <a:p>
            <a:r>
              <a:rPr lang="en-US" dirty="0" smtClean="0"/>
              <a:t>Vision’s most important contribution to function is to give us rapid percept of our social and physical surround for organizing our behavior and implementing our actions with objects, people, and events </a:t>
            </a:r>
            <a:r>
              <a:rPr lang="en-US" sz="800" dirty="0" smtClean="0"/>
              <a:t>(</a:t>
            </a:r>
            <a:r>
              <a:rPr lang="en-US" sz="1400" dirty="0" smtClean="0"/>
              <a:t>(</a:t>
            </a:r>
            <a:r>
              <a:rPr lang="en-US" sz="1400" dirty="0" err="1" smtClean="0"/>
              <a:t>Roley</a:t>
            </a:r>
            <a:r>
              <a:rPr lang="en-US" sz="1400" dirty="0" smtClean="0"/>
              <a:t> &amp; </a:t>
            </a:r>
            <a:r>
              <a:rPr lang="en-US" sz="1400" dirty="0" err="1" smtClean="0"/>
              <a:t>Schneck</a:t>
            </a:r>
            <a:r>
              <a:rPr lang="en-US" sz="1400" dirty="0" smtClean="0"/>
              <a:t>, 2001)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 relates to: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Laterality </a:t>
            </a:r>
          </a:p>
          <a:p>
            <a:pPr lvl="1"/>
            <a:r>
              <a:rPr lang="en-US" dirty="0" smtClean="0"/>
              <a:t>knowledge of midline/L/R</a:t>
            </a:r>
          </a:p>
          <a:p>
            <a:r>
              <a:rPr lang="en-US" dirty="0" smtClean="0"/>
              <a:t>Directionality</a:t>
            </a:r>
          </a:p>
          <a:p>
            <a:pPr lvl="1"/>
            <a:r>
              <a:rPr lang="en-US" dirty="0" smtClean="0"/>
              <a:t>Projecting the concept of laterality into the spatial environment to ultimately develop an organized understanding of the positional relationships of objects in space </a:t>
            </a:r>
          </a:p>
          <a:p>
            <a:pPr lvl="1"/>
            <a:r>
              <a:rPr lang="en-US" dirty="0" smtClean="0"/>
              <a:t>Described by X, Y, and Z axis as referenced upon the individual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 well as Form Perception which we all know includes: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Discrimmination</a:t>
            </a:r>
          </a:p>
          <a:p>
            <a:r>
              <a:rPr lang="en-US" dirty="0" smtClean="0"/>
              <a:t>Figure Ground</a:t>
            </a:r>
          </a:p>
          <a:p>
            <a:r>
              <a:rPr lang="en-US" dirty="0" smtClean="0"/>
              <a:t>Constancy</a:t>
            </a:r>
          </a:p>
          <a:p>
            <a:r>
              <a:rPr lang="en-US" dirty="0" smtClean="0"/>
              <a:t>Spatial Relations</a:t>
            </a:r>
          </a:p>
          <a:p>
            <a:r>
              <a:rPr lang="en-US" dirty="0" smtClean="0"/>
              <a:t>Closure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smtClean="0"/>
              <a:t>Sequential Memory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txBody>
          <a:bodyPr/>
          <a:lstStyle/>
          <a:p>
            <a:r>
              <a:rPr lang="en-US" dirty="0" smtClean="0"/>
              <a:t>Behaviors Indicating Difficulty with Visual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r>
              <a:rPr lang="en-US" dirty="0" smtClean="0"/>
              <a:t>Difficulty understanding what is seen</a:t>
            </a:r>
          </a:p>
          <a:p>
            <a:r>
              <a:rPr lang="en-US" dirty="0" smtClean="0"/>
              <a:t>Difficulty remembering what is seen</a:t>
            </a:r>
          </a:p>
          <a:p>
            <a:r>
              <a:rPr lang="en-US" dirty="0" smtClean="0"/>
              <a:t>Difficulty matching what was seen with what is known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for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Remedial VP training  </a:t>
            </a:r>
          </a:p>
          <a:p>
            <a:pPr lvl="1"/>
            <a:r>
              <a:rPr lang="en-US" dirty="0" err="1" smtClean="0"/>
              <a:t>Benbow</a:t>
            </a:r>
            <a:r>
              <a:rPr lang="en-US" dirty="0" smtClean="0"/>
              <a:t>, TVPS, and other</a:t>
            </a:r>
          </a:p>
          <a:p>
            <a:r>
              <a:rPr lang="en-US" dirty="0" smtClean="0"/>
              <a:t>Commercial games/puzzles (HEP)</a:t>
            </a:r>
          </a:p>
          <a:p>
            <a:pPr lvl="1"/>
            <a:r>
              <a:rPr lang="en-US" dirty="0" smtClean="0"/>
              <a:t>Eye Spy, memory game, bugs in a box</a:t>
            </a:r>
          </a:p>
          <a:p>
            <a:r>
              <a:rPr lang="en-US" dirty="0" smtClean="0"/>
              <a:t>Laterality/Directionality Games</a:t>
            </a:r>
          </a:p>
          <a:p>
            <a:pPr lvl="1"/>
            <a:r>
              <a:rPr lang="en-US" dirty="0" smtClean="0"/>
              <a:t>Simon says, Twister, Obstacles…</a:t>
            </a:r>
          </a:p>
          <a:p>
            <a:r>
              <a:rPr lang="en-US" dirty="0" smtClean="0"/>
              <a:t>Yoked Prisms </a:t>
            </a:r>
          </a:p>
          <a:p>
            <a:pPr lvl="1"/>
            <a:r>
              <a:rPr lang="en-US" dirty="0" smtClean="0"/>
              <a:t>For VP midline and altered horizon </a:t>
            </a:r>
          </a:p>
          <a:p>
            <a:pPr lvl="1"/>
            <a:r>
              <a:rPr lang="en-US" dirty="0" smtClean="0"/>
              <a:t>Stabilized vision &amp; enhanced vestibular processing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Recalling the visual image on an object previously seen without using sound/symbol support for the image</a:t>
            </a:r>
          </a:p>
          <a:p>
            <a:r>
              <a:rPr lang="en-US" dirty="0" smtClean="0"/>
              <a:t>It can be sequential if you are recalling a sequence without sound/symbol support</a:t>
            </a:r>
          </a:p>
          <a:p>
            <a:r>
              <a:rPr lang="en-US" dirty="0" smtClean="0"/>
              <a:t>It can also be with or without motor and/or auditory/vocal support …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Memory can also be…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Declarative (reflecting on an experience)</a:t>
            </a:r>
          </a:p>
          <a:p>
            <a:pPr lvl="1"/>
            <a:r>
              <a:rPr lang="en-US" dirty="0" smtClean="0"/>
              <a:t>Semantic (i.e. what you read or heard)</a:t>
            </a:r>
          </a:p>
          <a:p>
            <a:pPr lvl="1"/>
            <a:r>
              <a:rPr lang="en-US" dirty="0" smtClean="0"/>
              <a:t>Episodic (i.e. what happened/what you did)</a:t>
            </a:r>
          </a:p>
          <a:p>
            <a:r>
              <a:rPr lang="en-US" dirty="0" smtClean="0"/>
              <a:t>Procedural</a:t>
            </a:r>
          </a:p>
          <a:p>
            <a:pPr lvl="1"/>
            <a:r>
              <a:rPr lang="en-US" dirty="0" smtClean="0"/>
              <a:t>Implicit (i.e. </a:t>
            </a:r>
            <a:r>
              <a:rPr lang="en-US" dirty="0" err="1" smtClean="0"/>
              <a:t>subcortical</a:t>
            </a:r>
            <a:r>
              <a:rPr lang="en-US" dirty="0" smtClean="0"/>
              <a:t> or programmed)</a:t>
            </a:r>
          </a:p>
          <a:p>
            <a:pPr lvl="2"/>
            <a:r>
              <a:rPr lang="en-US" dirty="0" smtClean="0"/>
              <a:t>Ex= riding a bike, tying shoe aces</a:t>
            </a:r>
          </a:p>
          <a:p>
            <a:pPr lvl="1"/>
            <a:r>
              <a:rPr lang="en-US" dirty="0" smtClean="0"/>
              <a:t>Motor Learning (i.e. </a:t>
            </a:r>
            <a:r>
              <a:rPr lang="en-US" dirty="0" err="1" smtClean="0"/>
              <a:t>feedforeward</a:t>
            </a:r>
            <a:r>
              <a:rPr lang="en-US" dirty="0" smtClean="0"/>
              <a:t>  of praxis)</a:t>
            </a:r>
          </a:p>
          <a:p>
            <a:pPr lvl="2"/>
            <a:r>
              <a:rPr lang="en-US" dirty="0" smtClean="0"/>
              <a:t>Ex=throwing harder/higher to hit a target the 2</a:t>
            </a:r>
            <a:r>
              <a:rPr lang="en-US" baseline="30000" dirty="0" smtClean="0"/>
              <a:t>nd</a:t>
            </a:r>
            <a:r>
              <a:rPr lang="en-US" dirty="0" smtClean="0"/>
              <a:t> time)</a:t>
            </a:r>
          </a:p>
          <a:p>
            <a:r>
              <a:rPr lang="en-US" dirty="0" smtClean="0"/>
              <a:t>Working Memory</a:t>
            </a:r>
          </a:p>
          <a:p>
            <a:pPr lvl="1"/>
            <a:r>
              <a:rPr lang="en-US" dirty="0" smtClean="0"/>
              <a:t>Think as you are thinking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Imagery/Thinking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Novel images  vs. Manipulating images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Visual thinking is the “integration” piece</a:t>
            </a:r>
          </a:p>
          <a:p>
            <a:endParaRPr lang="en-US" dirty="0" smtClean="0"/>
          </a:p>
          <a:p>
            <a:r>
              <a:rPr lang="en-US" dirty="0" smtClean="0"/>
              <a:t>It involves higher level processing skills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Basic 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Cornea= covers iris/pupil, works w/ lens for focal vision</a:t>
            </a:r>
          </a:p>
          <a:p>
            <a:r>
              <a:rPr lang="en-US" dirty="0" smtClean="0"/>
              <a:t>Lens= behind pupil, refracts light for focal vision</a:t>
            </a:r>
          </a:p>
          <a:p>
            <a:r>
              <a:rPr lang="en-US" dirty="0" smtClean="0"/>
              <a:t>Iris= colored part, controls light (pupil size)</a:t>
            </a:r>
          </a:p>
          <a:p>
            <a:r>
              <a:rPr lang="en-US" dirty="0" smtClean="0"/>
              <a:t>Sclera=white of eye, lubricated by covering conjunctiva</a:t>
            </a:r>
          </a:p>
          <a:p>
            <a:r>
              <a:rPr lang="en-US" dirty="0" smtClean="0"/>
              <a:t>Retina= back of the eye, “Camera” via Rods (night/dim light) &amp; Cones (Daytime/Color)</a:t>
            </a:r>
          </a:p>
          <a:p>
            <a:r>
              <a:rPr lang="en-US" dirty="0" smtClean="0"/>
              <a:t>Macula (of fovea)= near retina, dense cones, for acuity</a:t>
            </a:r>
          </a:p>
          <a:p>
            <a:r>
              <a:rPr lang="en-US" dirty="0" smtClean="0"/>
              <a:t>Optic n.= transmits info to/from pupil &amp; brain</a:t>
            </a:r>
          </a:p>
          <a:p>
            <a:r>
              <a:rPr lang="en-US" dirty="0" smtClean="0"/>
              <a:t>Superior/inferior Rectus and </a:t>
            </a:r>
            <a:r>
              <a:rPr lang="en-US" dirty="0" err="1" smtClean="0"/>
              <a:t>Obliques</a:t>
            </a:r>
            <a:r>
              <a:rPr lang="en-US" dirty="0" smtClean="0"/>
              <a:t>, Lateral/Medial Rectus</a:t>
            </a:r>
          </a:p>
          <a:p>
            <a:r>
              <a:rPr lang="en-US" dirty="0" smtClean="0"/>
              <a:t>Each eye crosses to opposite occipital lobe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Ex for Visual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None/>
            </a:pPr>
            <a:r>
              <a:rPr lang="en-US" dirty="0" smtClean="0"/>
              <a:t>	I’m thinking of something, charades, …</a:t>
            </a:r>
          </a:p>
          <a:p>
            <a:pPr marL="342900" lvl="1" indent="-342900">
              <a:buNone/>
            </a:pPr>
            <a:r>
              <a:rPr lang="en-US" dirty="0" smtClean="0"/>
              <a:t>	body codes (slap tap/circle jump), …</a:t>
            </a:r>
          </a:p>
          <a:p>
            <a:pPr marL="342900" lvl="1" indent="-342900">
              <a:buNone/>
            </a:pPr>
            <a:r>
              <a:rPr lang="en-US" dirty="0" smtClean="0"/>
              <a:t>	square/circle on the table, colored words/shapes,…</a:t>
            </a:r>
          </a:p>
          <a:p>
            <a:pPr marL="342900" lvl="1" indent="-342900">
              <a:buNone/>
            </a:pPr>
            <a:r>
              <a:rPr lang="en-US" dirty="0" smtClean="0"/>
              <a:t>	directional arrows, trap the ants, …</a:t>
            </a:r>
          </a:p>
          <a:p>
            <a:pPr marL="342900" lvl="1" indent="-342900">
              <a:buNone/>
            </a:pPr>
            <a:r>
              <a:rPr lang="en-US" dirty="0" smtClean="0"/>
              <a:t>	back drawings, feely box, body tap,…</a:t>
            </a:r>
          </a:p>
          <a:p>
            <a:pPr marL="342900" lvl="1" indent="-342900">
              <a:buNone/>
            </a:pPr>
            <a:r>
              <a:rPr lang="en-US" dirty="0" smtClean="0"/>
              <a:t>    pattern matching, rotated forms, parquetry forms,…</a:t>
            </a:r>
          </a:p>
          <a:p>
            <a:pPr marL="342900" lvl="1" indent="-342900">
              <a:buNone/>
            </a:pPr>
            <a:r>
              <a:rPr lang="en-US" dirty="0" smtClean="0"/>
              <a:t>    dot pattern reproductions, </a:t>
            </a:r>
            <a:r>
              <a:rPr lang="en-US" dirty="0" err="1" smtClean="0"/>
              <a:t>geoboard</a:t>
            </a:r>
            <a:r>
              <a:rPr lang="en-US" dirty="0" smtClean="0"/>
              <a:t> designs, …</a:t>
            </a:r>
          </a:p>
          <a:p>
            <a:pPr marL="342900" lvl="1" indent="-342900">
              <a:buNone/>
            </a:pPr>
            <a:r>
              <a:rPr lang="en-US" dirty="0" smtClean="0"/>
              <a:t>	block/scenery points of view, complete the plans, …</a:t>
            </a:r>
          </a:p>
          <a:p>
            <a:pPr marL="342900" lvl="1" indent="-342900">
              <a:buNone/>
            </a:pPr>
            <a:r>
              <a:rPr lang="en-US" dirty="0" smtClean="0"/>
              <a:t>    widgets, chess/checkers, rush hour, swoosh…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Focused</a:t>
            </a:r>
          </a:p>
          <a:p>
            <a:pPr lvl="1"/>
            <a:r>
              <a:rPr lang="en-US" dirty="0" smtClean="0"/>
              <a:t>Responding to specific elements</a:t>
            </a:r>
          </a:p>
          <a:p>
            <a:r>
              <a:rPr lang="en-US" dirty="0" smtClean="0"/>
              <a:t>Sustained</a:t>
            </a:r>
          </a:p>
          <a:p>
            <a:pPr lvl="1"/>
            <a:r>
              <a:rPr lang="en-US" dirty="0" smtClean="0"/>
              <a:t>Maintaining a response to enduring activity</a:t>
            </a:r>
          </a:p>
          <a:p>
            <a:r>
              <a:rPr lang="en-US" dirty="0" smtClean="0"/>
              <a:t>Selective</a:t>
            </a:r>
          </a:p>
          <a:p>
            <a:pPr lvl="1"/>
            <a:r>
              <a:rPr lang="en-US" dirty="0" smtClean="0"/>
              <a:t>Sustained response regardless of concomitant stimuli “freedom from distractibility”</a:t>
            </a:r>
          </a:p>
          <a:p>
            <a:r>
              <a:rPr lang="en-US" dirty="0" smtClean="0"/>
              <a:t>Alternating</a:t>
            </a:r>
          </a:p>
          <a:p>
            <a:pPr lvl="1"/>
            <a:r>
              <a:rPr lang="en-US" dirty="0" smtClean="0"/>
              <a:t>Shifting thinking from one task to another</a:t>
            </a:r>
          </a:p>
          <a:p>
            <a:r>
              <a:rPr lang="en-US" dirty="0" smtClean="0"/>
              <a:t>Divided</a:t>
            </a:r>
          </a:p>
          <a:p>
            <a:pPr lvl="1"/>
            <a:r>
              <a:rPr lang="en-US" dirty="0" smtClean="0"/>
              <a:t>Simultaneous engagement in more than one task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smtClean="0"/>
              <a:t>Automaticity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Accurate and efficient initiation and follow through of a sequence of unconscious movements as triggered by a selected target stimulus. These movements will be executed regardless of concurrent sensory stimulation.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Ex= baseball player verses our kids with dysgraphia or dyspraxia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/>
          </a:bodyPr>
          <a:lstStyle/>
          <a:p>
            <a:r>
              <a:rPr lang="en-US" dirty="0" smtClean="0"/>
              <a:t>Behaviors Indicating Difficulty with Automaticity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r>
              <a:rPr lang="en-US" dirty="0" smtClean="0"/>
              <a:t>Difficulty completing assignments</a:t>
            </a:r>
          </a:p>
          <a:p>
            <a:r>
              <a:rPr lang="en-US" dirty="0" smtClean="0"/>
              <a:t>Increased time/effort to complete tasks</a:t>
            </a:r>
          </a:p>
          <a:p>
            <a:r>
              <a:rPr lang="en-US" dirty="0" smtClean="0"/>
              <a:t>Writes neatly but slow</a:t>
            </a:r>
          </a:p>
          <a:p>
            <a:r>
              <a:rPr lang="en-US" dirty="0" smtClean="0"/>
              <a:t>Reads slowly with accuracy but problems comprehending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Perceptual Midline Shift</a:t>
            </a:r>
          </a:p>
          <a:p>
            <a:pPr lvl="1"/>
            <a:r>
              <a:rPr lang="en-US" dirty="0" smtClean="0"/>
              <a:t>Perception of midline is off center in any direction</a:t>
            </a:r>
          </a:p>
          <a:p>
            <a:pPr lvl="1"/>
            <a:r>
              <a:rPr lang="en-US" dirty="0" smtClean="0"/>
              <a:t>Yoked prisms can help</a:t>
            </a:r>
          </a:p>
          <a:p>
            <a:r>
              <a:rPr lang="en-US" dirty="0" smtClean="0"/>
              <a:t>Visual Pathways</a:t>
            </a:r>
          </a:p>
          <a:p>
            <a:pPr lvl="1"/>
            <a:r>
              <a:rPr lang="en-US" dirty="0" smtClean="0"/>
              <a:t>Focal/</a:t>
            </a:r>
            <a:r>
              <a:rPr lang="en-US" dirty="0" err="1" smtClean="0"/>
              <a:t>Parvocellular</a:t>
            </a:r>
            <a:r>
              <a:rPr lang="en-US" dirty="0" smtClean="0"/>
              <a:t> is the quick detailed visual info needed for visual language processing</a:t>
            </a:r>
          </a:p>
          <a:p>
            <a:pPr lvl="1"/>
            <a:r>
              <a:rPr lang="en-US" dirty="0" err="1" smtClean="0"/>
              <a:t>Amibient</a:t>
            </a:r>
            <a:r>
              <a:rPr lang="en-US" dirty="0" smtClean="0"/>
              <a:t>/</a:t>
            </a:r>
            <a:r>
              <a:rPr lang="en-US" dirty="0" err="1" smtClean="0"/>
              <a:t>Magnocelluar</a:t>
            </a:r>
            <a:r>
              <a:rPr lang="en-US" dirty="0" smtClean="0"/>
              <a:t> is the preconscious spatial information needed for quick visual spatial processing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Visual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Quick Acuity (Distance)</a:t>
            </a:r>
          </a:p>
          <a:p>
            <a:r>
              <a:rPr lang="en-US" dirty="0" smtClean="0"/>
              <a:t>Quick Acuity (Near)</a:t>
            </a:r>
          </a:p>
          <a:p>
            <a:r>
              <a:rPr lang="en-US" dirty="0" smtClean="0"/>
              <a:t>Alignment (Near/Far)</a:t>
            </a:r>
          </a:p>
          <a:p>
            <a:r>
              <a:rPr lang="en-US" dirty="0" smtClean="0"/>
              <a:t>Convergence break</a:t>
            </a:r>
          </a:p>
          <a:p>
            <a:r>
              <a:rPr lang="en-US" dirty="0" smtClean="0"/>
              <a:t>Accommodative amplitude</a:t>
            </a:r>
          </a:p>
          <a:p>
            <a:r>
              <a:rPr lang="en-US" dirty="0" smtClean="0"/>
              <a:t>Saccades &amp; Pursuits &amp; Mobility Observations</a:t>
            </a:r>
          </a:p>
          <a:p>
            <a:r>
              <a:rPr lang="en-US" dirty="0" smtClean="0"/>
              <a:t>Other </a:t>
            </a:r>
          </a:p>
          <a:p>
            <a:r>
              <a:rPr lang="en-US" dirty="0" smtClean="0"/>
              <a:t>Perceptual </a:t>
            </a:r>
          </a:p>
          <a:p>
            <a:r>
              <a:rPr lang="en-US" dirty="0" smtClean="0"/>
              <a:t>VTA software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Precautions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Vision therapy related exercises should not be done unless guided by a developmental optometrist. </a:t>
            </a:r>
          </a:p>
          <a:p>
            <a:r>
              <a:rPr lang="en-US" sz="5100" dirty="0" smtClean="0"/>
              <a:t>Stay updated on research related to Vision Therapy to know what is proven effective and what is not</a:t>
            </a:r>
          </a:p>
          <a:p>
            <a:r>
              <a:rPr lang="en-US" sz="5100" dirty="0" smtClean="0"/>
              <a:t>Do not preach what you do not know for sure</a:t>
            </a:r>
          </a:p>
          <a:p>
            <a:r>
              <a:rPr lang="en-US" sz="5100" dirty="0" smtClean="0"/>
              <a:t>As OTs it is our job to make visual activities functional and fun or purposeful </a:t>
            </a:r>
          </a:p>
          <a:p>
            <a:r>
              <a:rPr lang="en-US" sz="5100" dirty="0" smtClean="0"/>
              <a:t>Stop remedial visual </a:t>
            </a:r>
            <a:r>
              <a:rPr lang="en-US" sz="5100" dirty="0" err="1" smtClean="0"/>
              <a:t>exs</a:t>
            </a:r>
            <a:r>
              <a:rPr lang="en-US" sz="5100" dirty="0" smtClean="0"/>
              <a:t> @ the first signs of physical discomfort</a:t>
            </a:r>
          </a:p>
          <a:p>
            <a:r>
              <a:rPr lang="en-US" sz="5100" dirty="0" smtClean="0"/>
              <a:t>Follow the 10 Commandments of Vision Stimulation</a:t>
            </a:r>
          </a:p>
          <a:p>
            <a:r>
              <a:rPr lang="en-US" sz="5100" dirty="0" smtClean="0"/>
              <a:t>When in-doubt always refer</a:t>
            </a:r>
          </a:p>
          <a:p>
            <a:pPr>
              <a:buNone/>
            </a:pPr>
            <a:r>
              <a:rPr lang="en-US" sz="5100" dirty="0" smtClean="0"/>
              <a:t> 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Scientific Support for beyond 20/20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Visionhelp.com</a:t>
            </a:r>
          </a:p>
          <a:p>
            <a:r>
              <a:rPr lang="en-US" dirty="0" smtClean="0"/>
              <a:t>Sovoto.com</a:t>
            </a:r>
          </a:p>
          <a:p>
            <a:r>
              <a:rPr lang="en-US" dirty="0" smtClean="0"/>
              <a:t>Covd.org</a:t>
            </a:r>
          </a:p>
          <a:p>
            <a:r>
              <a:rPr lang="en-US" dirty="0" smtClean="0"/>
              <a:t>Nora.cc</a:t>
            </a:r>
          </a:p>
          <a:p>
            <a:r>
              <a:rPr lang="en-US" dirty="0" smtClean="0"/>
              <a:t>Pavevision.org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Vestibular 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28800" y="1752600"/>
            <a:ext cx="549039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Basic Anatomy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Temporal bone= one of hardest bones in body to protect the vestibular cochlear labyrinth. 1 cannot be activated without the other. </a:t>
            </a:r>
          </a:p>
          <a:p>
            <a:pPr>
              <a:buNone/>
            </a:pPr>
            <a:r>
              <a:rPr lang="en-US" sz="2000" dirty="0" smtClean="0"/>
              <a:t>Cochlea =auditory portion of inner ear </a:t>
            </a:r>
          </a:p>
          <a:p>
            <a:pPr>
              <a:buNone/>
            </a:pPr>
            <a:r>
              <a:rPr lang="en-US" sz="2000" dirty="0" err="1" smtClean="0"/>
              <a:t>Tempanic</a:t>
            </a:r>
            <a:r>
              <a:rPr lang="en-US" sz="2000" dirty="0" smtClean="0"/>
              <a:t> membrane= @ oval window to dampen vibration (from movement or sound) from middle ear to cochlea in inner ear</a:t>
            </a:r>
          </a:p>
          <a:p>
            <a:pPr>
              <a:buNone/>
            </a:pPr>
            <a:r>
              <a:rPr lang="en-US" sz="2000" dirty="0" smtClean="0"/>
              <a:t>Semicircular canals = </a:t>
            </a:r>
            <a:r>
              <a:rPr lang="en-US" sz="2000" dirty="0" err="1" smtClean="0"/>
              <a:t>transduce</a:t>
            </a:r>
            <a:r>
              <a:rPr lang="en-US" sz="2000" dirty="0" smtClean="0"/>
              <a:t> rotational movements</a:t>
            </a:r>
          </a:p>
          <a:p>
            <a:pPr>
              <a:buNone/>
            </a:pPr>
            <a:r>
              <a:rPr lang="en-US" sz="2000" dirty="0" err="1" smtClean="0"/>
              <a:t>Otolithic</a:t>
            </a:r>
            <a:r>
              <a:rPr lang="en-US" sz="2000" dirty="0" smtClean="0"/>
              <a:t> organs (in the blue/purple)= </a:t>
            </a:r>
            <a:r>
              <a:rPr lang="en-US" sz="2000" dirty="0" err="1" smtClean="0"/>
              <a:t>transduce</a:t>
            </a:r>
            <a:r>
              <a:rPr lang="en-US" sz="2000" dirty="0" smtClean="0"/>
              <a:t> linear accelerations, </a:t>
            </a:r>
            <a:r>
              <a:rPr lang="en-US" sz="2000" dirty="0" err="1" smtClean="0"/>
              <a:t>sacculus</a:t>
            </a:r>
            <a:r>
              <a:rPr lang="en-US" sz="2000" dirty="0" smtClean="0"/>
              <a:t> and utricle</a:t>
            </a:r>
          </a:p>
          <a:p>
            <a:pPr>
              <a:buNone/>
            </a:pPr>
            <a:r>
              <a:rPr lang="en-US" sz="2000" dirty="0" err="1" smtClean="0"/>
              <a:t>Endolymphatic</a:t>
            </a:r>
            <a:r>
              <a:rPr lang="en-US" sz="2000" dirty="0" smtClean="0"/>
              <a:t> sac (light blue) = hold fluid which moves and pushes on a structure called the </a:t>
            </a:r>
            <a:r>
              <a:rPr lang="en-US" sz="2000" dirty="0" err="1" smtClean="0"/>
              <a:t>cupula</a:t>
            </a:r>
            <a:r>
              <a:rPr lang="en-US" sz="2000" dirty="0" smtClean="0"/>
              <a:t>. </a:t>
            </a:r>
          </a:p>
          <a:p>
            <a:pPr>
              <a:buNone/>
            </a:pPr>
            <a:r>
              <a:rPr lang="en-US" sz="2000" dirty="0" err="1" smtClean="0"/>
              <a:t>Cupula</a:t>
            </a:r>
            <a:r>
              <a:rPr lang="en-US" sz="2000" dirty="0" smtClean="0"/>
              <a:t>= houses the hair cells </a:t>
            </a:r>
          </a:p>
          <a:p>
            <a:pPr>
              <a:buNone/>
            </a:pPr>
            <a:r>
              <a:rPr lang="en-US" sz="2000" dirty="0" smtClean="0"/>
              <a:t>Triangulated hair cells = activated my movement to fall together (excite) or apart (inhibit) which </a:t>
            </a:r>
            <a:r>
              <a:rPr lang="en-US" sz="2000" dirty="0" err="1" smtClean="0"/>
              <a:t>tranduce</a:t>
            </a:r>
            <a:r>
              <a:rPr lang="en-US" sz="2000" dirty="0" smtClean="0"/>
              <a:t> mechanical movement into electrical signals. It is a push-pull system so opposite sides fire/inhibit. </a:t>
            </a:r>
          </a:p>
          <a:p>
            <a:pPr>
              <a:buNone/>
            </a:pPr>
            <a:r>
              <a:rPr lang="en-US" sz="2000" dirty="0" smtClean="0"/>
              <a:t>Vestibular Ocular Reflex (VOR)- reflexive eye movement to stabilize images on the retina (opposite direction to head movement). 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perfect Vision?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20/20 but go ahead ask anybody</a:t>
            </a:r>
          </a:p>
          <a:p>
            <a:r>
              <a:rPr lang="en-US" dirty="0" smtClean="0"/>
              <a:t>This refers to “clarity” not visual function</a:t>
            </a:r>
          </a:p>
          <a:p>
            <a:r>
              <a:rPr lang="en-US" dirty="0" smtClean="0"/>
              <a:t>Top number =d (feet) that a person must be from the chart to see a letter that most other people can see from the bottom number in d.</a:t>
            </a:r>
          </a:p>
          <a:p>
            <a:r>
              <a:rPr lang="en-US" dirty="0" smtClean="0"/>
              <a:t>20/20 letter is about 1” tall (tested at 20’)</a:t>
            </a:r>
          </a:p>
          <a:p>
            <a:r>
              <a:rPr lang="en-US" dirty="0" smtClean="0"/>
              <a:t>20/100 = most people standing at 100’ can see what that person sees at 20’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SO important?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No it doesn’t just answer “which way is up?” and “where am I going?” It influences all cranial nerves, 6 eye mm,  and is….</a:t>
            </a:r>
          </a:p>
          <a:p>
            <a:pPr lvl="1"/>
            <a:r>
              <a:rPr lang="en-US" dirty="0" smtClean="0"/>
              <a:t>A motor center</a:t>
            </a:r>
          </a:p>
          <a:p>
            <a:pPr lvl="1"/>
            <a:r>
              <a:rPr lang="en-US" dirty="0" smtClean="0"/>
              <a:t>An emotional center</a:t>
            </a:r>
          </a:p>
          <a:p>
            <a:pPr lvl="1"/>
            <a:r>
              <a:rPr lang="en-US" dirty="0" smtClean="0"/>
              <a:t>A perceptual center</a:t>
            </a:r>
          </a:p>
          <a:p>
            <a:pPr lvl="1"/>
            <a:r>
              <a:rPr lang="en-US" dirty="0" smtClean="0"/>
              <a:t>A spatial-temporal center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Some general 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Brainstem (safety)		</a:t>
            </a:r>
          </a:p>
          <a:p>
            <a:pPr>
              <a:buNone/>
            </a:pPr>
            <a:r>
              <a:rPr lang="en-US" dirty="0" smtClean="0"/>
              <a:t>Cerebellum (timing/control)</a:t>
            </a:r>
          </a:p>
          <a:p>
            <a:pPr>
              <a:buNone/>
            </a:pPr>
            <a:r>
              <a:rPr lang="en-US" dirty="0" smtClean="0"/>
              <a:t>R.A.S. (arousal/attn)</a:t>
            </a:r>
          </a:p>
          <a:p>
            <a:pPr>
              <a:buNone/>
            </a:pPr>
            <a:r>
              <a:rPr lang="en-US" dirty="0" smtClean="0"/>
              <a:t>Spinal column (posture)</a:t>
            </a:r>
          </a:p>
          <a:p>
            <a:pPr>
              <a:buNone/>
            </a:pPr>
            <a:r>
              <a:rPr lang="en-US" dirty="0" smtClean="0"/>
              <a:t>Eye mm. (functional vision)</a:t>
            </a:r>
          </a:p>
          <a:p>
            <a:pPr>
              <a:buNone/>
            </a:pPr>
            <a:r>
              <a:rPr lang="en-US" dirty="0" smtClean="0"/>
              <a:t>Ear (organizing sound)</a:t>
            </a:r>
          </a:p>
          <a:p>
            <a:pPr>
              <a:buNone/>
            </a:pPr>
            <a:r>
              <a:rPr lang="en-US" dirty="0" smtClean="0"/>
              <a:t>Limbic (emotions)</a:t>
            </a:r>
          </a:p>
          <a:p>
            <a:pPr>
              <a:buNone/>
            </a:pPr>
            <a:r>
              <a:rPr lang="en-US" dirty="0" smtClean="0"/>
              <a:t>Thalamus (components of S.I.)</a:t>
            </a:r>
          </a:p>
          <a:p>
            <a:pPr>
              <a:buNone/>
            </a:pPr>
            <a:r>
              <a:rPr lang="en-US" dirty="0" smtClean="0"/>
              <a:t>Cortex (make meaning of S.I.)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dirty="0" smtClean="0"/>
              <a:t>Vestibular Sensory-Motor Bridge Triads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Vestibulo-cochleaer-oculomotor</a:t>
            </a:r>
            <a:r>
              <a:rPr lang="en-US" dirty="0" smtClean="0"/>
              <a:t> (head)</a:t>
            </a:r>
          </a:p>
          <a:p>
            <a:pPr lvl="1"/>
            <a:r>
              <a:rPr lang="en-US" dirty="0" smtClean="0"/>
              <a:t>Cervical control for spatial-temporal orientation of the head supports looking and listening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Vestibulo</a:t>
            </a:r>
            <a:r>
              <a:rPr lang="en-US" dirty="0" smtClean="0"/>
              <a:t>-</a:t>
            </a:r>
            <a:r>
              <a:rPr lang="en-US" dirty="0" err="1" smtClean="0"/>
              <a:t>proprioceptvie</a:t>
            </a:r>
            <a:r>
              <a:rPr lang="en-US" dirty="0" smtClean="0"/>
              <a:t>-tactile (body)</a:t>
            </a:r>
          </a:p>
          <a:p>
            <a:pPr lvl="1"/>
            <a:r>
              <a:rPr lang="en-US" dirty="0" smtClean="0"/>
              <a:t>Cervical integration of the body and head in time &amp; space affords static positioning &amp; purposeful movement for meaningful, adaptive engagement in life occupations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Vestibular Triads Afford: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Spatial-temporal orientation based on a gravitational reference point</a:t>
            </a:r>
          </a:p>
          <a:p>
            <a:r>
              <a:rPr lang="en-US" dirty="0" smtClean="0"/>
              <a:t>Orientation of static position and movement of the body enhanced by somatosensory awareness of self relative to people, objects, and events in the environment</a:t>
            </a:r>
          </a:p>
          <a:p>
            <a:r>
              <a:rPr lang="en-US" dirty="0" smtClean="0"/>
              <a:t>Orientation is compelled &amp; elaborated by auditory, visual &amp; tactile stimuli in the body surround</a:t>
            </a:r>
          </a:p>
          <a:p>
            <a:r>
              <a:rPr lang="en-US" dirty="0" smtClean="0"/>
              <a:t>Perceptual stability in space when combined with </a:t>
            </a:r>
            <a:r>
              <a:rPr lang="en-US" dirty="0" err="1" smtClean="0"/>
              <a:t>cerebellar</a:t>
            </a:r>
            <a:r>
              <a:rPr lang="en-US" dirty="0" smtClean="0"/>
              <a:t> function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Vestibular Reflexes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Primative</a:t>
            </a:r>
            <a:r>
              <a:rPr lang="en-US" dirty="0" smtClean="0"/>
              <a:t> reflexes of posture (TLR, ATNR, STNR) &amp; Vestibular Righting reactions (Landau, Labyrinthine Head Righting)</a:t>
            </a:r>
          </a:p>
          <a:p>
            <a:endParaRPr lang="en-US" dirty="0" smtClean="0"/>
          </a:p>
          <a:p>
            <a:r>
              <a:rPr lang="en-US" dirty="0" smtClean="0"/>
              <a:t>Problem is when retained (beyond 3 ½ years)</a:t>
            </a:r>
          </a:p>
          <a:p>
            <a:pPr lvl="1"/>
            <a:r>
              <a:rPr lang="en-US" dirty="0" smtClean="0"/>
              <a:t>Creates mismatch b/w </a:t>
            </a:r>
            <a:r>
              <a:rPr lang="en-US" dirty="0" err="1" smtClean="0"/>
              <a:t>vestib</a:t>
            </a:r>
            <a:r>
              <a:rPr lang="en-US" dirty="0" smtClean="0"/>
              <a:t> &amp; prop signals</a:t>
            </a:r>
          </a:p>
          <a:p>
            <a:pPr lvl="1"/>
            <a:r>
              <a:rPr lang="en-US" dirty="0" smtClean="0"/>
              <a:t>Head &amp; body righting don’t match cortical intent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Result is poor body orientation/control, visual tracking and perceptual skills 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Clinically Relevant Vestibular Function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70000" lnSpcReduction="20000"/>
          </a:bodyPr>
          <a:lstStyle/>
          <a:p>
            <a:endParaRPr lang="en-US" smtClean="0"/>
          </a:p>
          <a:p>
            <a:r>
              <a:rPr lang="en-US" smtClean="0"/>
              <a:t>Linear </a:t>
            </a:r>
            <a:r>
              <a:rPr lang="en-US" dirty="0" smtClean="0"/>
              <a:t>acceleration/deceleration (otolith organs) of the head</a:t>
            </a:r>
          </a:p>
          <a:p>
            <a:pPr lvl="1"/>
            <a:r>
              <a:rPr lang="en-US" dirty="0" smtClean="0"/>
              <a:t>Vertical  Movement activates Sacculus </a:t>
            </a:r>
          </a:p>
          <a:p>
            <a:pPr lvl="2"/>
            <a:r>
              <a:rPr lang="en-US" dirty="0" smtClean="0"/>
              <a:t>Getting up from bed (from horizontal to vertical)</a:t>
            </a:r>
          </a:p>
          <a:p>
            <a:pPr lvl="2"/>
            <a:r>
              <a:rPr lang="en-US" dirty="0" smtClean="0"/>
              <a:t>Jumping up and down or Riding and elevator</a:t>
            </a:r>
          </a:p>
          <a:p>
            <a:pPr lvl="1"/>
            <a:r>
              <a:rPr lang="en-US" dirty="0" smtClean="0"/>
              <a:t>Horizontal  Movement activates Utricle </a:t>
            </a:r>
          </a:p>
          <a:p>
            <a:pPr lvl="2"/>
            <a:r>
              <a:rPr lang="en-US" dirty="0" smtClean="0"/>
              <a:t>Any movement forward, backward, or to the side </a:t>
            </a:r>
          </a:p>
          <a:p>
            <a:pPr lvl="2"/>
            <a:r>
              <a:rPr lang="en-US" dirty="0" smtClean="0"/>
              <a:t>the head can be upright with the body (running,  riding bike, orbiting)</a:t>
            </a:r>
          </a:p>
          <a:p>
            <a:pPr lvl="2"/>
            <a:r>
              <a:rPr lang="en-US" dirty="0" smtClean="0"/>
              <a:t>Or the head can be horizontal with the body (net swing, </a:t>
            </a:r>
            <a:r>
              <a:rPr lang="en-US" dirty="0" err="1" smtClean="0"/>
              <a:t>scooterboard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Tilting head forward (from vertical to horizontal)</a:t>
            </a:r>
          </a:p>
          <a:p>
            <a:pPr lvl="2"/>
            <a:r>
              <a:rPr lang="en-US" dirty="0" smtClean="0"/>
              <a:t>Note: Compressive gravitational force also activates Utricle 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Rotary  (aka. Angular) acceleration/deceleration of the head</a:t>
            </a:r>
          </a:p>
          <a:p>
            <a:pPr lvl="1"/>
            <a:r>
              <a:rPr lang="en-US" dirty="0" smtClean="0"/>
              <a:t>3 Semi-circular canals</a:t>
            </a:r>
          </a:p>
          <a:p>
            <a:pPr lvl="2"/>
            <a:r>
              <a:rPr lang="en-US" dirty="0" smtClean="0"/>
              <a:t>Turning head, start/stop spinning, somersaults</a:t>
            </a:r>
          </a:p>
          <a:p>
            <a:pPr lvl="1"/>
            <a:r>
              <a:rPr lang="en-US" dirty="0" smtClean="0"/>
              <a:t>Peri and Post-Rotary Nystagmus due to VOR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Note: Constant speed does not bend hair cells for firing! !!  Neither does being motionless. 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Vestibular Function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Linear Acceleration tests (available here)</a:t>
            </a:r>
          </a:p>
          <a:p>
            <a:pPr lvl="1"/>
            <a:r>
              <a:rPr lang="en-US" dirty="0" smtClean="0"/>
              <a:t>BOT-2 balance or SIPT SWB (</a:t>
            </a:r>
            <a:r>
              <a:rPr lang="en-US" dirty="0" err="1" smtClean="0"/>
              <a:t>normed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Clinical </a:t>
            </a:r>
            <a:r>
              <a:rPr lang="en-US" dirty="0" err="1" smtClean="0"/>
              <a:t>Obs</a:t>
            </a:r>
            <a:r>
              <a:rPr lang="en-US" dirty="0" smtClean="0"/>
              <a:t> with Tilt and Flat board reach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Rotary Acceleration tests (available here)</a:t>
            </a:r>
          </a:p>
          <a:p>
            <a:pPr lvl="1"/>
            <a:r>
              <a:rPr lang="en-US" dirty="0" smtClean="0"/>
              <a:t>SIPT PRN Test (</a:t>
            </a:r>
            <a:r>
              <a:rPr lang="en-US" dirty="0" err="1" smtClean="0"/>
              <a:t>normed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PRN observations </a:t>
            </a:r>
          </a:p>
          <a:p>
            <a:pPr lvl="2"/>
            <a:r>
              <a:rPr lang="en-US" dirty="0" smtClean="0"/>
              <a:t>Sitting (10 rot/20 sec) normal usually by 7-10. </a:t>
            </a:r>
          </a:p>
          <a:p>
            <a:pPr lvl="2"/>
            <a:r>
              <a:rPr lang="en-US" dirty="0" err="1" smtClean="0"/>
              <a:t>Sidelying</a:t>
            </a:r>
            <a:r>
              <a:rPr lang="en-US" dirty="0" smtClean="0"/>
              <a:t> or eyes closed  not </a:t>
            </a:r>
            <a:r>
              <a:rPr lang="en-US" dirty="0" err="1" smtClean="0"/>
              <a:t>normed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Acceleration </a:t>
            </a:r>
            <a:r>
              <a:rPr lang="en-US" dirty="0" err="1" smtClean="0"/>
              <a:t>Exs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Side to side and head to toe movement or tilting</a:t>
            </a:r>
          </a:p>
          <a:p>
            <a:pPr lvl="1"/>
            <a:r>
              <a:rPr lang="en-US" dirty="0" smtClean="0"/>
              <a:t>Mission Control/Rocket Roll</a:t>
            </a:r>
          </a:p>
          <a:p>
            <a:pPr lvl="1"/>
            <a:r>
              <a:rPr lang="en-US" dirty="0" smtClean="0"/>
              <a:t>Space Tumble</a:t>
            </a:r>
          </a:p>
          <a:p>
            <a:pPr lvl="1"/>
            <a:r>
              <a:rPr lang="en-US" dirty="0" smtClean="0"/>
              <a:t>Lateral Launch</a:t>
            </a:r>
          </a:p>
          <a:p>
            <a:r>
              <a:rPr lang="en-US" dirty="0" smtClean="0"/>
              <a:t>Supine or Prone, Sitting, Standing, or Transitional</a:t>
            </a:r>
          </a:p>
          <a:p>
            <a:pPr lvl="1"/>
            <a:r>
              <a:rPr lang="en-US" dirty="0" smtClean="0"/>
              <a:t>Pulling kid in a blanket while in different positions</a:t>
            </a:r>
          </a:p>
          <a:p>
            <a:pPr lvl="1"/>
            <a:r>
              <a:rPr lang="en-US" dirty="0" smtClean="0"/>
              <a:t>Scooter board (</a:t>
            </a:r>
            <a:r>
              <a:rPr lang="en-US" dirty="0" err="1" smtClean="0"/>
              <a:t>foreward</a:t>
            </a:r>
            <a:r>
              <a:rPr lang="en-US" dirty="0" smtClean="0"/>
              <a:t>/backward projections)</a:t>
            </a:r>
          </a:p>
          <a:p>
            <a:pPr lvl="1"/>
            <a:r>
              <a:rPr lang="en-US" dirty="0" smtClean="0"/>
              <a:t>Asteroid drop in net swing</a:t>
            </a:r>
          </a:p>
          <a:p>
            <a:pPr lvl="1"/>
            <a:r>
              <a:rPr lang="en-US" dirty="0" smtClean="0"/>
              <a:t>In the Capsule/hammock side to side</a:t>
            </a:r>
          </a:p>
          <a:p>
            <a:pPr lvl="1"/>
            <a:r>
              <a:rPr lang="en-US" dirty="0" smtClean="0"/>
              <a:t>Space Launch/Ground Control on </a:t>
            </a:r>
            <a:r>
              <a:rPr lang="en-US" dirty="0" err="1" smtClean="0"/>
              <a:t>Scooterboard</a:t>
            </a:r>
            <a:r>
              <a:rPr lang="en-US" dirty="0" smtClean="0"/>
              <a:t> w/bungee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Linear/Vertical Acceleration </a:t>
            </a:r>
            <a:r>
              <a:rPr lang="en-US" dirty="0" err="1" smtClean="0"/>
              <a:t>Exs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Bungee swings (goal directed)</a:t>
            </a:r>
          </a:p>
          <a:p>
            <a:r>
              <a:rPr lang="en-US" dirty="0" smtClean="0"/>
              <a:t>Trampoline</a:t>
            </a:r>
          </a:p>
          <a:p>
            <a:r>
              <a:rPr lang="en-US" dirty="0" smtClean="0"/>
              <a:t>Crater Hopping</a:t>
            </a:r>
          </a:p>
          <a:p>
            <a:r>
              <a:rPr lang="en-US" dirty="0" err="1" smtClean="0"/>
              <a:t>Hippity</a:t>
            </a:r>
            <a:r>
              <a:rPr lang="en-US" dirty="0" smtClean="0"/>
              <a:t> Hop/5-4-3-2-1 Blast Off</a:t>
            </a:r>
          </a:p>
          <a:p>
            <a:r>
              <a:rPr lang="en-US" dirty="0" smtClean="0"/>
              <a:t>Bucking </a:t>
            </a:r>
            <a:r>
              <a:rPr lang="en-US" dirty="0" err="1" smtClean="0"/>
              <a:t>Broncho</a:t>
            </a:r>
            <a:endParaRPr lang="en-US" dirty="0" smtClean="0"/>
          </a:p>
          <a:p>
            <a:r>
              <a:rPr lang="en-US" dirty="0" smtClean="0"/>
              <a:t>Bumpy down the steps</a:t>
            </a:r>
          </a:p>
          <a:p>
            <a:pPr>
              <a:buNone/>
            </a:pPr>
            <a:endParaRPr lang="en-US" dirty="0" smtClean="0"/>
          </a:p>
          <a:p>
            <a:r>
              <a:rPr lang="en-US" i="1" dirty="0" smtClean="0"/>
              <a:t>*Note: Linear Vestibular doesn’t mean just up/down/forward/back/side-to-side. It can also be Inverted &amp; Orbital!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</a:t>
            </a:r>
            <a:r>
              <a:rPr lang="en-US" dirty="0" err="1" smtClean="0"/>
              <a:t>Exs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Ring the bell (alternate head up and down)</a:t>
            </a:r>
          </a:p>
          <a:p>
            <a:r>
              <a:rPr lang="en-US" dirty="0" smtClean="0"/>
              <a:t>Inverted bowling or rolling the ball/ring b/w children</a:t>
            </a:r>
          </a:p>
          <a:p>
            <a:r>
              <a:rPr lang="en-US" dirty="0" smtClean="0"/>
              <a:t>Zero gravity Rocking on a Peanut ball</a:t>
            </a:r>
          </a:p>
          <a:p>
            <a:r>
              <a:rPr lang="en-US" dirty="0" smtClean="0"/>
              <a:t>Hanging upside down </a:t>
            </a:r>
          </a:p>
          <a:p>
            <a:r>
              <a:rPr lang="en-US" dirty="0" smtClean="0"/>
              <a:t>Hot Dog/Monkey Task</a:t>
            </a:r>
          </a:p>
          <a:p>
            <a:r>
              <a:rPr lang="en-US" dirty="0" smtClean="0"/>
              <a:t>Somersaults while visually engaged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*Note: An adult rotating in place while orbiting a child (in inversion) while in </a:t>
            </a:r>
            <a:r>
              <a:rPr lang="en-US" dirty="0" err="1" smtClean="0"/>
              <a:t>lycra</a:t>
            </a:r>
            <a:r>
              <a:rPr lang="en-US" dirty="0" smtClean="0"/>
              <a:t> swing elicits the Utricle (by compression) and is THE most powerful way to make a kid “feel” his/her body in space because it provides centrifugal force. This is a perceived force due to inertia and gravity.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Memorize this: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“What we know today is that the vision necessary for _____________ (i.e. learning, sports),  goes far beyond the ability to see 20/20 and having healthy eyes” </a:t>
            </a:r>
          </a:p>
          <a:p>
            <a:endParaRPr lang="en-US" dirty="0"/>
          </a:p>
          <a:p>
            <a:r>
              <a:rPr lang="en-US" dirty="0" smtClean="0"/>
              <a:t>Functional vision includes binocularity, pursuits, saccades, convergence/divergence, accommodation, perception, integration and more!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&amp; Orbital </a:t>
            </a:r>
            <a:r>
              <a:rPr lang="en-US" dirty="0" err="1" smtClean="0"/>
              <a:t>Exs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1. Rotation /Rolling </a:t>
            </a:r>
          </a:p>
          <a:p>
            <a:pPr lvl="1"/>
            <a:r>
              <a:rPr lang="en-US" dirty="0" smtClean="0"/>
              <a:t>Longitudinal Rolling/Mission Control</a:t>
            </a:r>
          </a:p>
          <a:p>
            <a:pPr lvl="1"/>
            <a:r>
              <a:rPr lang="en-US" dirty="0" smtClean="0"/>
              <a:t>Ten in the Bed/Rocket Roll</a:t>
            </a:r>
          </a:p>
          <a:p>
            <a:pPr lvl="1"/>
            <a:r>
              <a:rPr lang="en-US" dirty="0" smtClean="0"/>
              <a:t>Egg Rocking/Space Tumble</a:t>
            </a:r>
          </a:p>
          <a:p>
            <a:pPr lvl="1"/>
            <a:r>
              <a:rPr lang="en-US" dirty="0" smtClean="0"/>
              <a:t>Dizzy disk, spinning (body or on swing)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2. Orbital</a:t>
            </a:r>
          </a:p>
          <a:p>
            <a:pPr lvl="1"/>
            <a:r>
              <a:rPr lang="en-US" dirty="0" smtClean="0"/>
              <a:t>Run/Fly around ball/tube for Saturn Circles</a:t>
            </a:r>
          </a:p>
          <a:p>
            <a:pPr lvl="1"/>
            <a:r>
              <a:rPr lang="en-US" dirty="0" smtClean="0"/>
              <a:t>Holding kids feet and orbiting on scooter board or other  swing for Orbiting Astronaut/Space Tornado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*Note: unless the child’s head is fully inverted, then you do not get centrifugal force from gravity  which provides compressive force on the Utricle. You only get inertia. 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Put it All Together S.I.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Bouncing up and down (bungeed frog swing)</a:t>
            </a:r>
          </a:p>
          <a:p>
            <a:pPr lvl="1"/>
            <a:r>
              <a:rPr lang="en-US" dirty="0" smtClean="0"/>
              <a:t> (linear vertical movement/Sacculus)</a:t>
            </a:r>
          </a:p>
          <a:p>
            <a:r>
              <a:rPr lang="en-US" dirty="0" smtClean="0"/>
              <a:t>While spinning (rotational suspension device)</a:t>
            </a:r>
          </a:p>
          <a:p>
            <a:pPr lvl="1"/>
            <a:r>
              <a:rPr lang="en-US" dirty="0" smtClean="0"/>
              <a:t>(rotation/</a:t>
            </a:r>
            <a:r>
              <a:rPr lang="en-US" dirty="0" err="1" smtClean="0"/>
              <a:t>S.S.Canals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And then orbiting or with a head tilt foreword</a:t>
            </a:r>
          </a:p>
          <a:p>
            <a:pPr lvl="1"/>
            <a:r>
              <a:rPr lang="en-US" dirty="0" smtClean="0"/>
              <a:t>(linear horizontal movement or gravity/Utricle)</a:t>
            </a:r>
          </a:p>
          <a:p>
            <a:r>
              <a:rPr lang="en-US" dirty="0" smtClean="0"/>
              <a:t>or Inverted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pPr lvl="1"/>
            <a:r>
              <a:rPr lang="en-US" dirty="0" smtClean="0"/>
              <a:t>(compressive gravitational centrifugal force/Utricle)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Kawar</a:t>
            </a:r>
            <a:r>
              <a:rPr lang="en-US" dirty="0" smtClean="0"/>
              <a:t> Protocol (in Sum)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Astronaut Training booklet &amp; CD with Flat Rotation board, Swing w/o sway, or Self (infant) </a:t>
            </a:r>
          </a:p>
          <a:p>
            <a:r>
              <a:rPr lang="en-US" dirty="0" smtClean="0"/>
              <a:t>Use Preparatory </a:t>
            </a:r>
            <a:r>
              <a:rPr lang="en-US" dirty="0" err="1" smtClean="0"/>
              <a:t>Exs</a:t>
            </a:r>
            <a:r>
              <a:rPr lang="en-US" dirty="0" smtClean="0"/>
              <a:t> as needed </a:t>
            </a:r>
          </a:p>
          <a:p>
            <a:r>
              <a:rPr lang="en-US" dirty="0" smtClean="0"/>
              <a:t>Sitting, 45 degree head tilt </a:t>
            </a:r>
          </a:p>
          <a:p>
            <a:r>
              <a:rPr lang="en-US" dirty="0" smtClean="0"/>
              <a:t>Left and Right side-lying, head on arm, tilted 45 degrees off midline towards support surface</a:t>
            </a:r>
          </a:p>
          <a:p>
            <a:pPr lvl="1"/>
            <a:r>
              <a:rPr lang="en-US" dirty="0" smtClean="0"/>
              <a:t>Rotate 1 </a:t>
            </a:r>
            <a:r>
              <a:rPr lang="en-US" dirty="0" err="1" smtClean="0"/>
              <a:t>revoluton</a:t>
            </a:r>
            <a:r>
              <a:rPr lang="en-US" dirty="0" smtClean="0"/>
              <a:t> per 2 sec on beat of music</a:t>
            </a:r>
          </a:p>
          <a:p>
            <a:pPr lvl="1"/>
            <a:r>
              <a:rPr lang="en-US" dirty="0" smtClean="0"/>
              <a:t>Eyes closed</a:t>
            </a:r>
          </a:p>
          <a:p>
            <a:pPr lvl="1"/>
            <a:r>
              <a:rPr lang="en-US" dirty="0" smtClean="0"/>
              <a:t>10x </a:t>
            </a:r>
            <a:r>
              <a:rPr lang="en-US" dirty="0" err="1" smtClean="0"/>
              <a:t>cw</a:t>
            </a:r>
            <a:r>
              <a:rPr lang="en-US" dirty="0" smtClean="0"/>
              <a:t> (rest until PRN stops)</a:t>
            </a:r>
          </a:p>
          <a:p>
            <a:pPr lvl="1"/>
            <a:r>
              <a:rPr lang="en-US" dirty="0" smtClean="0"/>
              <a:t>10ccw (rest until PRN stops)</a:t>
            </a:r>
          </a:p>
          <a:p>
            <a:pPr lvl="1"/>
            <a:r>
              <a:rPr lang="en-US" dirty="0" smtClean="0"/>
              <a:t>Saccades &amp; Pursuits in position after each set to music with 1 or 2 penlights 16” from child’s face 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use of the </a:t>
            </a:r>
            <a:r>
              <a:rPr lang="en-US" dirty="0" err="1" smtClean="0"/>
              <a:t>Kawar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 a treatment session with it (for stimulation to all 5 pathways) to jump-start the system and optimize the therapeutic benefits of the activities that follow</a:t>
            </a:r>
          </a:p>
          <a:p>
            <a:r>
              <a:rPr lang="en-US" dirty="0" smtClean="0"/>
              <a:t>Follow protocol with therapeutic play and functional activities which include proprioceptive activation to help regulate the system and integrate changes</a:t>
            </a:r>
          </a:p>
          <a:p>
            <a:r>
              <a:rPr lang="en-US" dirty="0" smtClean="0"/>
              <a:t>Individualize program to needs of each client with regard to Frequency/Duration/Intensity. 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to Counteract Adverse Reaction to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Immediate, sustained, heavy resistance activity</a:t>
            </a:r>
          </a:p>
          <a:p>
            <a:pPr lvl="1"/>
            <a:r>
              <a:rPr lang="en-US" dirty="0" smtClean="0"/>
              <a:t>Yank them up, run and do push ups or jump</a:t>
            </a:r>
          </a:p>
          <a:p>
            <a:pPr lvl="1"/>
            <a:r>
              <a:rPr lang="en-US" dirty="0" smtClean="0"/>
              <a:t>Sucking, pushing/pulling </a:t>
            </a:r>
          </a:p>
          <a:p>
            <a:r>
              <a:rPr lang="en-US" dirty="0" smtClean="0"/>
              <a:t>Ice cubes in palms and back of neck as well as temples</a:t>
            </a:r>
          </a:p>
          <a:p>
            <a:r>
              <a:rPr lang="en-US" dirty="0" smtClean="0"/>
              <a:t>Sometimes they just need to throw up to feel better and it becomes a learned experience for the next go around for everyone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Treatment Notes: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To activate hair cells properly, the child needs head in ALL positions. Its all about start/stop and CW/CCW!  Constant spinning = “</a:t>
            </a:r>
            <a:r>
              <a:rPr lang="en-US" dirty="0" err="1" smtClean="0"/>
              <a:t>stimming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Tilt the head 45 degrees to activate horizontal </a:t>
            </a:r>
            <a:r>
              <a:rPr lang="en-US" dirty="0" err="1" smtClean="0"/>
              <a:t>SCcanals</a:t>
            </a:r>
            <a:r>
              <a:rPr lang="en-US" dirty="0" smtClean="0"/>
              <a:t> in sitting. Rotation CW/CCW. (Brow line= level with ear hole). Side-lying gets 1 sup/post. </a:t>
            </a:r>
            <a:r>
              <a:rPr lang="en-US" dirty="0" err="1" smtClean="0"/>
              <a:t>SCCanal</a:t>
            </a:r>
            <a:r>
              <a:rPr lang="en-US" dirty="0" smtClean="0"/>
              <a:t> receptor sets. Do other side to get other sets. </a:t>
            </a:r>
          </a:p>
          <a:p>
            <a:endParaRPr lang="en-US" dirty="0" smtClean="0"/>
          </a:p>
          <a:p>
            <a:r>
              <a:rPr lang="en-US" dirty="0" smtClean="0"/>
              <a:t>It needs to be spontaneous through play to work best!  Our kids hate change. Look closely for avoidance of head positions. Many kid’s heads are always upright!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Just being horizontal doesn’t mean the ear canal is horizontal (because of head righting response). Put targets on the floor. </a:t>
            </a:r>
          </a:p>
          <a:p>
            <a:endParaRPr lang="en-US" dirty="0" smtClean="0"/>
          </a:p>
          <a:p>
            <a:r>
              <a:rPr lang="en-US" dirty="0" smtClean="0"/>
              <a:t>The Astronaut Training Program can be a good HEP. Start with  the Preparatory </a:t>
            </a:r>
            <a:r>
              <a:rPr lang="en-US" dirty="0" err="1" smtClean="0"/>
              <a:t>Exs</a:t>
            </a:r>
            <a:r>
              <a:rPr lang="en-US" dirty="0" smtClean="0"/>
              <a:t> if child isn’t ready for rotation boards/swings.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533400"/>
            <a:ext cx="8229600" cy="5715000"/>
          </a:xfrm>
        </p:spPr>
        <p:txBody>
          <a:bodyPr>
            <a:normAutofit fontScale="77500" lnSpcReduction="20000"/>
          </a:bodyPr>
          <a:lstStyle/>
          <a:p>
            <a:endParaRPr lang="en-US" sz="3000" dirty="0" smtClean="0"/>
          </a:p>
          <a:p>
            <a:r>
              <a:rPr lang="en-US" sz="3000" dirty="0" smtClean="0"/>
              <a:t>We are a society producing laziness. Kids with low tone can have low tone in ears and eyes as well! Heavy work needs to be slow/deep rather than quick/ballistic to help work the neck more. </a:t>
            </a:r>
          </a:p>
          <a:p>
            <a:endParaRPr lang="en-US" sz="3000" dirty="0" smtClean="0"/>
          </a:p>
          <a:p>
            <a:r>
              <a:rPr lang="en-US" sz="3000" dirty="0" smtClean="0"/>
              <a:t>Vestibular training is with &amp; without vision because it’s about life-like conditions. Integration of the senses is the highest level of treatment. </a:t>
            </a:r>
          </a:p>
          <a:p>
            <a:endParaRPr lang="en-US" sz="3000" dirty="0" smtClean="0"/>
          </a:p>
          <a:p>
            <a:r>
              <a:rPr lang="en-US" sz="3000" dirty="0" smtClean="0"/>
              <a:t>Combine auditory inputs with vestibular to get the best response from both. </a:t>
            </a:r>
          </a:p>
          <a:p>
            <a:endParaRPr lang="en-US" sz="3000" dirty="0" smtClean="0"/>
          </a:p>
          <a:p>
            <a:r>
              <a:rPr lang="en-US" sz="3000" dirty="0" smtClean="0"/>
              <a:t>Follow any pure vestibular training with visual integration exercises.  </a:t>
            </a:r>
          </a:p>
          <a:p>
            <a:endParaRPr lang="en-US" sz="3000" dirty="0" smtClean="0"/>
          </a:p>
          <a:p>
            <a:r>
              <a:rPr lang="en-US" sz="3000" dirty="0" smtClean="0"/>
              <a:t>Take care of your own system so your kids get what they need.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533400"/>
            <a:ext cx="8229600" cy="60198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This therapy approach is NOT Vestibular Rehab which has other specific treatment techniques. </a:t>
            </a:r>
          </a:p>
          <a:p>
            <a:r>
              <a:rPr lang="en-US" sz="2400" dirty="0" smtClean="0"/>
              <a:t>Know a child’s medications. It can effect  balance/vision/ other. </a:t>
            </a:r>
          </a:p>
          <a:p>
            <a:r>
              <a:rPr lang="en-US" sz="2400" dirty="0" smtClean="0"/>
              <a:t>Balance training/etc. may have NO effect if the problem is due to something such as herpes in the ear. Refer to Austin </a:t>
            </a:r>
            <a:r>
              <a:rPr lang="en-US" sz="2400" dirty="0" err="1" smtClean="0"/>
              <a:t>NeuroSensory</a:t>
            </a:r>
            <a:r>
              <a:rPr lang="en-US" sz="2400" dirty="0" smtClean="0"/>
              <a:t> Center. </a:t>
            </a:r>
          </a:p>
          <a:p>
            <a:r>
              <a:rPr lang="en-US" sz="2400" dirty="0" smtClean="0"/>
              <a:t>If a child has high PRN combined with low praxis on verbal command, then it is a CNS problem and not treatable by SI. </a:t>
            </a:r>
          </a:p>
          <a:p>
            <a:r>
              <a:rPr lang="en-US" sz="2400" dirty="0" smtClean="0"/>
              <a:t>If a child has very different R/L PRN scores or reactions it could be to a central auditory peripheral problem. Refer to an ENT. </a:t>
            </a:r>
          </a:p>
          <a:p>
            <a:r>
              <a:rPr lang="en-US" sz="2400" dirty="0" smtClean="0"/>
              <a:t>If a child is constantly dizzy. It could be vertigo. Refer. </a:t>
            </a:r>
          </a:p>
          <a:p>
            <a:r>
              <a:rPr lang="en-US" sz="2400" dirty="0" smtClean="0"/>
              <a:t>If a child has normal PRN responses but high activity level then it is either a modulation disorder or most likely ADHD. Neurological assessment including sleep studies are vital for accurate interpretation.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Vestibular Precautions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 not use/prescribe unless trained w/ supervision </a:t>
            </a:r>
          </a:p>
          <a:p>
            <a:r>
              <a:rPr lang="en-US" dirty="0" smtClean="0"/>
              <a:t>Seizure history = get medical clearance (rotation)</a:t>
            </a:r>
          </a:p>
          <a:p>
            <a:r>
              <a:rPr lang="en-US" dirty="0" smtClean="0"/>
              <a:t>Photo evoked seizures = No light!  </a:t>
            </a:r>
          </a:p>
          <a:p>
            <a:r>
              <a:rPr lang="en-US" dirty="0" smtClean="0"/>
              <a:t>Refer to other specialists for atypical symptoms</a:t>
            </a:r>
          </a:p>
          <a:p>
            <a:r>
              <a:rPr lang="en-US" dirty="0" smtClean="0"/>
              <a:t>History of fear/nausea with movement</a:t>
            </a:r>
          </a:p>
          <a:p>
            <a:r>
              <a:rPr lang="en-US" dirty="0" smtClean="0"/>
              <a:t>Child’s lack of awareness for tolerance</a:t>
            </a:r>
          </a:p>
          <a:p>
            <a:r>
              <a:rPr lang="en-US" dirty="0" smtClean="0"/>
              <a:t>Can last hours but a super delayed reaction may be a movement evoked response from memory</a:t>
            </a:r>
          </a:p>
          <a:p>
            <a:r>
              <a:rPr lang="en-US" dirty="0" smtClean="0"/>
              <a:t>Observe for physiological response: Flushing/</a:t>
            </a:r>
            <a:r>
              <a:rPr lang="en-US" dirty="0" err="1" smtClean="0"/>
              <a:t>palor</a:t>
            </a:r>
            <a:r>
              <a:rPr lang="en-US" dirty="0" smtClean="0"/>
              <a:t>, respiration/heart rate, lethargy/yawning, nausea/vomiting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Complementary </a:t>
            </a:r>
            <a:r>
              <a:rPr lang="en-US" dirty="0" err="1" smtClean="0"/>
              <a:t>Tx</a:t>
            </a:r>
            <a:r>
              <a:rPr lang="en-US" dirty="0" smtClean="0"/>
              <a:t>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Infinity walk</a:t>
            </a:r>
          </a:p>
          <a:p>
            <a:r>
              <a:rPr lang="en-US" dirty="0" smtClean="0"/>
              <a:t>Flow </a:t>
            </a:r>
          </a:p>
          <a:p>
            <a:r>
              <a:rPr lang="en-US" dirty="0" smtClean="0"/>
              <a:t>Multi-matrix game</a:t>
            </a:r>
          </a:p>
          <a:p>
            <a:r>
              <a:rPr lang="en-US" dirty="0" smtClean="0"/>
              <a:t>Sound Therapy (TLP, LWTWB, SAMONAS…)</a:t>
            </a:r>
          </a:p>
          <a:p>
            <a:r>
              <a:rPr lang="en-US" dirty="0" smtClean="0"/>
              <a:t>Core-Concepts-in-Action</a:t>
            </a:r>
          </a:p>
          <a:p>
            <a:r>
              <a:rPr lang="en-US" dirty="0" smtClean="0"/>
              <a:t>Other </a:t>
            </a:r>
            <a:r>
              <a:rPr lang="en-US" dirty="0" err="1" smtClean="0"/>
              <a:t>Kawar</a:t>
            </a:r>
            <a:r>
              <a:rPr lang="en-US" dirty="0" smtClean="0"/>
              <a:t> and SI Activities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Behaviors Indicate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Avoidance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(i.e. inattention, behavioral resistance)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2. Inefficiency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(i.e. increased time and effort, losing place)</a:t>
            </a:r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3. Physical symptoms to cope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(i.e. squinting, headache, rubbing eyes)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References/Resources: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Eyesight to Insight Workshop Trainings</a:t>
            </a:r>
          </a:p>
          <a:p>
            <a:r>
              <a:rPr lang="en-US" dirty="0" smtClean="0"/>
              <a:t>“Astronaut Training/Core Concepts in Action”</a:t>
            </a:r>
          </a:p>
          <a:p>
            <a:r>
              <a:rPr lang="en-US" dirty="0" smtClean="0"/>
              <a:t>“Vision and Sensory Integration” journal</a:t>
            </a:r>
          </a:p>
          <a:p>
            <a:r>
              <a:rPr lang="en-US" dirty="0" smtClean="0"/>
              <a:t>“Seeing Clearly” booklet</a:t>
            </a:r>
          </a:p>
          <a:p>
            <a:r>
              <a:rPr lang="en-US" dirty="0" smtClean="0"/>
              <a:t>Austin Eye Gym Workshop Trainings</a:t>
            </a:r>
          </a:p>
          <a:p>
            <a:r>
              <a:rPr lang="en-US" dirty="0" smtClean="0"/>
              <a:t>“Understanding &amp; Managing Visual Deficits”</a:t>
            </a:r>
          </a:p>
          <a:p>
            <a:r>
              <a:rPr lang="en-US" dirty="0" smtClean="0"/>
              <a:t>SIPT certification training/readings</a:t>
            </a:r>
          </a:p>
          <a:p>
            <a:r>
              <a:rPr lang="en-US" dirty="0" smtClean="0"/>
              <a:t>Other vision trainings/resources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Optics</a:t>
            </a:r>
          </a:p>
          <a:p>
            <a:pPr lvl="1"/>
            <a:r>
              <a:rPr lang="en-US" dirty="0" smtClean="0"/>
              <a:t>Myopia (nearsighted) = can only see clearly up close</a:t>
            </a:r>
          </a:p>
          <a:p>
            <a:pPr lvl="1"/>
            <a:r>
              <a:rPr lang="en-US" dirty="0" err="1" smtClean="0"/>
              <a:t>Hyperopia</a:t>
            </a:r>
            <a:r>
              <a:rPr lang="en-US" dirty="0" smtClean="0"/>
              <a:t> (far sighted) = can see clearly near and far, but it requires “effort”</a:t>
            </a:r>
          </a:p>
          <a:p>
            <a:pPr lvl="1"/>
            <a:r>
              <a:rPr lang="en-US" dirty="0" smtClean="0"/>
              <a:t>Astigmatism= blurry near and far</a:t>
            </a:r>
          </a:p>
          <a:p>
            <a:pPr lvl="1"/>
            <a:r>
              <a:rPr lang="en-US" dirty="0" err="1" smtClean="0"/>
              <a:t>Presbyopia</a:t>
            </a:r>
            <a:r>
              <a:rPr lang="en-US" dirty="0" smtClean="0"/>
              <a:t>= age related loss of close vision</a:t>
            </a:r>
          </a:p>
          <a:p>
            <a:pPr lvl="1">
              <a:buNone/>
            </a:pPr>
            <a:r>
              <a:rPr lang="en-US" i="1" dirty="0" smtClean="0"/>
              <a:t>*Glasses trick. Look into a persons lenses while they are on (small vs. large/blur</a:t>
            </a:r>
            <a:r>
              <a:rPr lang="en-US" i="1" dirty="0"/>
              <a:t> </a:t>
            </a:r>
            <a:r>
              <a:rPr lang="en-US" i="1" dirty="0" smtClean="0"/>
              <a:t>vs. warped)</a:t>
            </a:r>
            <a:endParaRPr lang="en-US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6858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Amblyopia</a:t>
            </a:r>
            <a:r>
              <a:rPr lang="en-US" dirty="0" smtClean="0"/>
              <a:t> “lazy eye” = inability to see clearly despite having the best correction in place</a:t>
            </a:r>
          </a:p>
          <a:p>
            <a:pPr lvl="1"/>
            <a:r>
              <a:rPr lang="en-US" dirty="0" smtClean="0"/>
              <a:t>Associated with spatial localization and all types of visual processing difficulties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Examples: poor depth perception, difficulties with ball sports, no loss of binocular clarity or no complaints of blurriness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*Note: Don’t use “lazy eye”. It’s  negative and </a:t>
            </a:r>
            <a:r>
              <a:rPr lang="en-US" dirty="0" err="1" smtClean="0"/>
              <a:t>inaccuately</a:t>
            </a:r>
            <a:r>
              <a:rPr lang="en-US" dirty="0" smtClean="0"/>
              <a:t> implies a behavioral problem.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6096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Eye Movement Control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Mobility= ability to move the eye </a:t>
            </a:r>
          </a:p>
          <a:p>
            <a:pPr lvl="1"/>
            <a:r>
              <a:rPr lang="en-US" dirty="0" smtClean="0"/>
              <a:t>Motility = skill in which eyes are moved </a:t>
            </a:r>
          </a:p>
          <a:p>
            <a:pPr lvl="1"/>
            <a:r>
              <a:rPr lang="en-US" dirty="0" smtClean="0"/>
              <a:t>Pursuits= smooth tracking of smooth moving target or tracking a stationary object while moving</a:t>
            </a:r>
          </a:p>
          <a:p>
            <a:pPr lvl="1"/>
            <a:r>
              <a:rPr lang="en-US" dirty="0" smtClean="0"/>
              <a:t>Steady fixation= keep eyes on stationary target</a:t>
            </a:r>
          </a:p>
          <a:p>
            <a:pPr lvl="1"/>
            <a:r>
              <a:rPr lang="en-US" dirty="0" smtClean="0"/>
              <a:t>Saccades= quick eye movements for scanning </a:t>
            </a:r>
          </a:p>
          <a:p>
            <a:pPr lvl="2">
              <a:buNone/>
            </a:pPr>
            <a:r>
              <a:rPr lang="en-US" sz="2800" dirty="0" smtClean="0"/>
              <a:t>(i.e. Reading , looking at the clock, looking someone /something , near far copying)  Avoid “tracking”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3219</Words>
  <Application>Microsoft Macintosh PowerPoint</Application>
  <PresentationFormat>On-screen Show (4:3)</PresentationFormat>
  <Paragraphs>462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Calibri</vt:lpstr>
      <vt:lpstr>Wingdings</vt:lpstr>
      <vt:lpstr>Arial</vt:lpstr>
      <vt:lpstr>Office Theme</vt:lpstr>
      <vt:lpstr>Visual/Vestibular In-Service Training</vt:lpstr>
      <vt:lpstr>Part 1: Vision </vt:lpstr>
      <vt:lpstr>Very Basic Anatomy</vt:lpstr>
      <vt:lpstr>What is NOT perfect Vision? </vt:lpstr>
      <vt:lpstr>Memorize this: </vt:lpstr>
      <vt:lpstr>3 Behaviors Indicate a Problem</vt:lpstr>
      <vt:lpstr>Definitions</vt:lpstr>
      <vt:lpstr>PowerPoint Presentation</vt:lpstr>
      <vt:lpstr>PowerPoint Presentation</vt:lpstr>
      <vt:lpstr>Behaviors Indicating Difficulty with Eye Movement Control </vt:lpstr>
      <vt:lpstr>Treatment for Eye Control (Pursuits)</vt:lpstr>
      <vt:lpstr>Treatment for Eye Control (Peripheral Vision)</vt:lpstr>
      <vt:lpstr>Treatment for Eye Control (Saccades) </vt:lpstr>
      <vt:lpstr>PowerPoint Presentation</vt:lpstr>
      <vt:lpstr>Back to Definitions</vt:lpstr>
      <vt:lpstr>PowerPoint Presentation</vt:lpstr>
      <vt:lpstr>Behaviors indicating Difficulty with Binocularity</vt:lpstr>
      <vt:lpstr>Treatment Ex for Binocularity</vt:lpstr>
      <vt:lpstr>Back to Definitions</vt:lpstr>
      <vt:lpstr>Behaviors indicating difficulty with Accommodation</vt:lpstr>
      <vt:lpstr>Treatment Ex for Accommodations</vt:lpstr>
      <vt:lpstr>Visual Perception</vt:lpstr>
      <vt:lpstr>Perception relates to: </vt:lpstr>
      <vt:lpstr>As well as Form Perception which we all know includes: </vt:lpstr>
      <vt:lpstr>Behaviors Indicating Difficulty with Visual Perception</vt:lpstr>
      <vt:lpstr>Treatment for Perception</vt:lpstr>
      <vt:lpstr>Visual Memory</vt:lpstr>
      <vt:lpstr>Visual Memory can also be…</vt:lpstr>
      <vt:lpstr>Visual Imagery/Thinking</vt:lpstr>
      <vt:lpstr>Treatment Ex for Visual Thinking</vt:lpstr>
      <vt:lpstr>Visual Attention</vt:lpstr>
      <vt:lpstr>PowerPoint Presentation</vt:lpstr>
      <vt:lpstr>Behaviors Indicating Difficulty with Automaticity</vt:lpstr>
      <vt:lpstr>Other Definitions</vt:lpstr>
      <vt:lpstr>Functional Visual Screening</vt:lpstr>
      <vt:lpstr>Visual Precautions</vt:lpstr>
      <vt:lpstr>Scientific Support for beyond 20/20</vt:lpstr>
      <vt:lpstr>Part 2: Vestibular </vt:lpstr>
      <vt:lpstr>Very Basic Anatomy</vt:lpstr>
      <vt:lpstr>Why is it SO important? </vt:lpstr>
      <vt:lpstr>Some general relations </vt:lpstr>
      <vt:lpstr>Vestibular Sensory-Motor Bridge Triads</vt:lpstr>
      <vt:lpstr>Vestibular Triads Afford: </vt:lpstr>
      <vt:lpstr>Vestibular Reflexes</vt:lpstr>
      <vt:lpstr>Clinically Relevant Vestibular Function</vt:lpstr>
      <vt:lpstr>Vestibular Function Tests</vt:lpstr>
      <vt:lpstr>Linear Acceleration Exs</vt:lpstr>
      <vt:lpstr>Linear/Vertical Acceleration Exs</vt:lpstr>
      <vt:lpstr>Inversion Exs</vt:lpstr>
      <vt:lpstr>Rotation &amp; Orbital Exs</vt:lpstr>
      <vt:lpstr>Let’s Put it All Together S.I. Style</vt:lpstr>
      <vt:lpstr>The Kawar Protocol (in Sum)</vt:lpstr>
      <vt:lpstr>Basic use of the Kawar Protocol</vt:lpstr>
      <vt:lpstr>Methods to Counteract Adverse Reaction to Movement</vt:lpstr>
      <vt:lpstr>Some Important Treatment Notes: </vt:lpstr>
      <vt:lpstr>PowerPoint Presentation</vt:lpstr>
      <vt:lpstr>PowerPoint Presentation</vt:lpstr>
      <vt:lpstr>Vestibular Precautions</vt:lpstr>
      <vt:lpstr>Complementary Tx Ideas</vt:lpstr>
      <vt:lpstr>References/Resources: 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Visual/Vestibular Assessment &amp; Treatment</dc:title>
  <dc:creator>Missy</dc:creator>
  <cp:lastModifiedBy>Missy Bell</cp:lastModifiedBy>
  <cp:revision>66</cp:revision>
  <dcterms:created xsi:type="dcterms:W3CDTF">2012-04-10T16:51:54Z</dcterms:created>
  <dcterms:modified xsi:type="dcterms:W3CDTF">2019-05-16T03:57:28Z</dcterms:modified>
</cp:coreProperties>
</file>