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70" autoAdjust="0"/>
  </p:normalViewPr>
  <p:slideViewPr>
    <p:cSldViewPr snapToGrid="0">
      <p:cViewPr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7657-228B-4DA0-A35A-2BA03F7383A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F95B-1235-4B5F-AA22-39B80DA4F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further references can be found on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CF95B-1235-4B5F-AA22-39B80DA4F7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Remember</a:t>
            </a:r>
            <a:r>
              <a:rPr lang="en-US" sz="2400" baseline="0" dirty="0"/>
              <a:t> to mention the importance of a initialized sizes.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CF95B-1235-4B5F-AA22-39B80DA4F7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Lecture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Luk, Yours Truly.</a:t>
            </a:r>
          </a:p>
        </p:txBody>
      </p:sp>
    </p:spTree>
    <p:extLst>
      <p:ext uri="{BB962C8B-B14F-4D97-AF65-F5344CB8AC3E}">
        <p14:creationId xmlns:p14="http://schemas.microsoft.com/office/powerpoint/2010/main" val="12400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 Casting –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480576" cy="34163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Conversion between types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111≠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"111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 err="1"/>
                  <a:t>str</a:t>
                </a:r>
                <a:r>
                  <a:rPr lang="en-US" sz="2400" dirty="0"/>
                  <a:t>():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111→"111"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 err="1"/>
                  <a:t>i</a:t>
                </a:r>
                <a:r>
                  <a:rPr lang="en-US" sz="2400" b="0" dirty="0" err="1"/>
                  <a:t>nt</a:t>
                </a:r>
                <a:r>
                  <a:rPr lang="en-US" sz="2400" b="0" dirty="0"/>
                  <a:t>():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111"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→111</m:t>
                    </m:r>
                  </m:oMath>
                </a14:m>
                <a:endParaRPr lang="en-US" sz="2400" b="0" dirty="0"/>
              </a:p>
              <a:p>
                <a:r>
                  <a:rPr lang="en-US" sz="2800" dirty="0"/>
                  <a:t>Very useful with print() and doing arithmetic!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Ex:</a:t>
                </a:r>
                <a:r>
                  <a:rPr lang="en-US" sz="2800" dirty="0"/>
                  <a:t> </a:t>
                </a:r>
                <a:r>
                  <a:rPr lang="en-US" sz="28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aNumber</a:t>
                </a:r>
                <a:r>
                  <a:rPr lang="en-US" sz="2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sz="28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int</a:t>
                </a:r>
                <a:r>
                  <a:rPr lang="en-US" sz="2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(“142”)</a:t>
                </a:r>
                <a:endParaRPr lang="en-US" sz="2800" b="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480576" cy="3416300"/>
              </a:xfrm>
              <a:blipFill>
                <a:blip r:embed="rId3"/>
                <a:stretch>
                  <a:fillRect l="-1163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9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List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2185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A List is a structure to store an ordered arrangement of things</a:t>
            </a:r>
          </a:p>
          <a:p>
            <a:pPr marL="0" indent="0">
              <a:buNone/>
            </a:pPr>
            <a:r>
              <a:rPr lang="en-US" sz="2800" dirty="0">
                <a:ea typeface="Arial Unicode MS" panose="020B0604020202020204" pitchFamily="34" charset="-120"/>
                <a:cs typeface="Calibri Light" panose="020F0302020204030204" pitchFamily="34" charset="0"/>
              </a:rPr>
              <a:t>Ex: </a:t>
            </a:r>
            <a:r>
              <a:rPr lang="en-US" sz="2800" dirty="0">
                <a:latin typeface="Calibri Light" panose="020F0302020204030204" pitchFamily="34" charset="0"/>
                <a:ea typeface="Arial Unicode MS" panose="020B0604020202020204" pitchFamily="34" charset="-120"/>
                <a:cs typeface="Calibri Light" panose="020F0302020204030204" pitchFamily="34" charset="0"/>
              </a:rPr>
              <a:t>groceries-List = [“Milk”, “Eggs”, “Cat food”]</a:t>
            </a:r>
          </a:p>
          <a:p>
            <a:r>
              <a:rPr lang="en-US" sz="2800" dirty="0">
                <a:ea typeface="Arial Unicode MS" panose="020B0604020202020204" pitchFamily="34" charset="-120"/>
                <a:cs typeface="Calibri Light" panose="020F0302020204030204" pitchFamily="34" charset="0"/>
              </a:rPr>
              <a:t>Empty Lists can also be created</a:t>
            </a:r>
          </a:p>
          <a:p>
            <a:pPr marL="0" indent="0">
              <a:buNone/>
            </a:pPr>
            <a:r>
              <a:rPr lang="en-US" sz="2800" dirty="0">
                <a:ea typeface="Arial Unicode MS" panose="020B0604020202020204" pitchFamily="34" charset="-120"/>
                <a:cs typeface="Calibri Light" panose="020F0302020204030204" pitchFamily="34" charset="0"/>
              </a:rPr>
              <a:t>Ex: </a:t>
            </a:r>
            <a:r>
              <a:rPr lang="en-US" sz="2800" dirty="0" err="1">
                <a:latin typeface="Calibri Light" panose="020F0302020204030204" pitchFamily="34" charset="0"/>
                <a:ea typeface="Arial Unicode MS" panose="020B0604020202020204" pitchFamily="34" charset="-120"/>
                <a:cs typeface="Calibri Light" panose="020F0302020204030204" pitchFamily="34" charset="0"/>
              </a:rPr>
              <a:t>thingsDaveGiveADamnAbout</a:t>
            </a:r>
            <a:r>
              <a:rPr lang="en-US" sz="2800" dirty="0">
                <a:latin typeface="Calibri Light" panose="020F0302020204030204" pitchFamily="34" charset="0"/>
                <a:ea typeface="Arial Unicode MS" panose="020B0604020202020204" pitchFamily="34" charset="-120"/>
                <a:cs typeface="Calibri Light" panose="020F0302020204030204" pitchFamily="34" charset="0"/>
              </a:rPr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369973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List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get to a specific </a:t>
            </a:r>
            <a:r>
              <a:rPr lang="en-US" sz="2800" i="1" dirty="0"/>
              <a:t>element</a:t>
            </a:r>
            <a:r>
              <a:rPr lang="en-US" sz="2800" dirty="0"/>
              <a:t> in the list, we will need an </a:t>
            </a:r>
            <a:r>
              <a:rPr lang="en-US" sz="2800" i="1" dirty="0"/>
              <a:t>index</a:t>
            </a:r>
            <a:endParaRPr lang="en-US" sz="2800" dirty="0"/>
          </a:p>
          <a:p>
            <a:r>
              <a:rPr lang="en-US" sz="2800" dirty="0"/>
              <a:t>Indices starts from </a:t>
            </a:r>
            <a:r>
              <a:rPr lang="en-US" sz="2800" b="1" dirty="0"/>
              <a:t>0</a:t>
            </a:r>
            <a:r>
              <a:rPr lang="en-US" sz="2800" dirty="0"/>
              <a:t> as the first </a:t>
            </a:r>
            <a:r>
              <a:rPr lang="en-US" sz="2800" i="1" dirty="0"/>
              <a:t>element</a:t>
            </a:r>
            <a:r>
              <a:rPr lang="en-US" sz="2800" dirty="0"/>
              <a:t> and count onwards</a:t>
            </a:r>
          </a:p>
          <a:p>
            <a:pPr marL="0" indent="0">
              <a:buNone/>
            </a:pPr>
            <a:r>
              <a:rPr lang="en-US" sz="2800" dirty="0"/>
              <a:t>Ex: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yoloFirst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youtubeComments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[0]</a:t>
            </a:r>
          </a:p>
        </p:txBody>
      </p:sp>
      <p:pic>
        <p:nvPicPr>
          <p:cNvPr id="1032" name="Picture 8" descr="Image result for python array index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23" y="4687919"/>
            <a:ext cx="4427547" cy="18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3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List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Assignment &amp;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Assign or modify elements are just like variables!</a:t>
            </a:r>
          </a:p>
          <a:p>
            <a:pPr marL="0" indent="0">
              <a:buNone/>
            </a:pPr>
            <a:r>
              <a:rPr lang="en-US" sz="2800" dirty="0"/>
              <a:t>Ex: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list[0] = “first element”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list[0] = “changed element”</a:t>
            </a:r>
          </a:p>
          <a:p>
            <a:r>
              <a:rPr lang="en-US" sz="2800" dirty="0">
                <a:cs typeface="Calibri Light" panose="020F0302020204030204" pitchFamily="34" charset="0"/>
              </a:rPr>
              <a:t>Method to add extra space and value to end of list:</a:t>
            </a:r>
          </a:p>
          <a:p>
            <a:pPr marL="0" indent="0">
              <a:buNone/>
            </a:pPr>
            <a:r>
              <a:rPr lang="en-US" sz="2800" dirty="0">
                <a:cs typeface="Calibri Light" panose="020F0302020204030204" pitchFamily="34" charset="0"/>
              </a:rPr>
              <a:t>Ex: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list.append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(“a new element”)</a:t>
            </a:r>
          </a:p>
        </p:txBody>
      </p:sp>
    </p:spTree>
    <p:extLst>
      <p:ext uri="{BB962C8B-B14F-4D97-AF65-F5344CB8AC3E}">
        <p14:creationId xmlns:p14="http://schemas.microsoft.com/office/powerpoint/2010/main" val="34699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String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11461" cy="3416300"/>
          </a:xfrm>
        </p:spPr>
        <p:txBody>
          <a:bodyPr>
            <a:normAutofit/>
          </a:bodyPr>
          <a:lstStyle/>
          <a:p>
            <a:r>
              <a:rPr lang="en-US" sz="2800" dirty="0"/>
              <a:t>A String is an arrangement of symbols/characters.</a:t>
            </a:r>
          </a:p>
          <a:p>
            <a:pPr marL="0" indent="0">
              <a:buNone/>
            </a:pPr>
            <a:r>
              <a:rPr lang="en-US" sz="2800" dirty="0">
                <a:cs typeface="Calibri Light" panose="020F0302020204030204" pitchFamily="34" charset="0"/>
              </a:rPr>
              <a:t>Ex: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‘this is a string’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“This also works”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’’’This also works…’’’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“”” I just like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MOooooOOOoOooooooOoOAR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space”””</a:t>
            </a:r>
          </a:p>
        </p:txBody>
      </p:sp>
    </p:spTree>
    <p:extLst>
      <p:ext uri="{BB962C8B-B14F-4D97-AF65-F5344CB8AC3E}">
        <p14:creationId xmlns:p14="http://schemas.microsoft.com/office/powerpoint/2010/main" val="13516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String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Strings can be joined together using +</a:t>
            </a:r>
          </a:p>
          <a:p>
            <a:pPr marL="0" indent="0">
              <a:buNone/>
            </a:pPr>
            <a:r>
              <a:rPr lang="en-US" sz="2800" dirty="0"/>
              <a:t>Ex: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aMotivationalSpeech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“You meme” + “ a lot to me”</a:t>
            </a:r>
          </a:p>
          <a:p>
            <a:r>
              <a:rPr lang="en-US" sz="2800" dirty="0">
                <a:cs typeface="Calibri Light" panose="020F0302020204030204" pitchFamily="34" charset="0"/>
              </a:rPr>
              <a:t>Strings can be repeated using *</a:t>
            </a:r>
          </a:p>
          <a:p>
            <a:pPr marL="0" indent="0">
              <a:buNone/>
            </a:pPr>
            <a:r>
              <a:rPr lang="en-US" sz="2800" dirty="0">
                <a:cs typeface="Calibri Light" panose="020F0302020204030204" pitchFamily="34" charset="0"/>
              </a:rPr>
              <a:t>Ex: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catDaveChant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“cats!” * 3</a:t>
            </a:r>
          </a:p>
        </p:txBody>
      </p:sp>
    </p:spTree>
    <p:extLst>
      <p:ext uri="{BB962C8B-B14F-4D97-AF65-F5344CB8AC3E}">
        <p14:creationId xmlns:p14="http://schemas.microsoft.com/office/powerpoint/2010/main" val="227761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String –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47020" cy="3416300"/>
          </a:xfrm>
        </p:spPr>
        <p:txBody>
          <a:bodyPr>
            <a:normAutofit/>
          </a:bodyPr>
          <a:lstStyle/>
          <a:p>
            <a:r>
              <a:rPr lang="en-US" sz="2800" dirty="0"/>
              <a:t>format() method is a powerful tool to create complex strings with variables.</a:t>
            </a:r>
          </a:p>
          <a:p>
            <a:pPr marL="0" indent="0">
              <a:buNone/>
            </a:pPr>
            <a:r>
              <a:rPr lang="en-US" sz="2800" dirty="0"/>
              <a:t>Ex: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adele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“Hello {}”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print(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adele.format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(“from the Otter slide”))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print(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adele.format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(“, it’s meme”))</a:t>
            </a:r>
          </a:p>
        </p:txBody>
      </p:sp>
    </p:spTree>
    <p:extLst>
      <p:ext uri="{BB962C8B-B14F-4D97-AF65-F5344CB8AC3E}">
        <p14:creationId xmlns:p14="http://schemas.microsoft.com/office/powerpoint/2010/main" val="95805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 Loop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control structure that iterates over a sequence of numbers</a:t>
            </a:r>
          </a:p>
          <a:p>
            <a:pPr marL="0" indent="0">
              <a:buNone/>
            </a:pPr>
            <a:r>
              <a:rPr lang="en-US" sz="2800" dirty="0"/>
              <a:t>Ex: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x in range(1,5):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 print(“Rule {} of fight club: don’t talk about fight 			     club”.format(x) + “again” * (x-1))</a:t>
            </a:r>
          </a:p>
        </p:txBody>
      </p:sp>
    </p:spTree>
    <p:extLst>
      <p:ext uri="{BB962C8B-B14F-4D97-AF65-F5344CB8AC3E}">
        <p14:creationId xmlns:p14="http://schemas.microsoft.com/office/powerpoint/2010/main" val="146651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247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Cambria Math</vt:lpstr>
      <vt:lpstr>Century Gothic</vt:lpstr>
      <vt:lpstr>Wingdings 3</vt:lpstr>
      <vt:lpstr>Ion Boardroom</vt:lpstr>
      <vt:lpstr>A Lecture </vt:lpstr>
      <vt:lpstr>Type Casting – Syntax</vt:lpstr>
      <vt:lpstr>List – Creation</vt:lpstr>
      <vt:lpstr>List – Access</vt:lpstr>
      <vt:lpstr>List – Assignment &amp; Modification</vt:lpstr>
      <vt:lpstr>String – Creation</vt:lpstr>
      <vt:lpstr>String – Operators</vt:lpstr>
      <vt:lpstr>String – Formatting</vt:lpstr>
      <vt:lpstr>For Loop –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MadLibs</dc:title>
  <dc:creator>David Luk</dc:creator>
  <cp:lastModifiedBy>David Luk</cp:lastModifiedBy>
  <cp:revision>14</cp:revision>
  <dcterms:created xsi:type="dcterms:W3CDTF">2017-02-09T22:13:04Z</dcterms:created>
  <dcterms:modified xsi:type="dcterms:W3CDTF">2017-02-11T06:36:15Z</dcterms:modified>
</cp:coreProperties>
</file>