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Lst>
  <p:sldSz cx="9601200" cy="12801600" type="A3"/>
  <p:notesSz cx="10234613" cy="14662150"/>
  <p:defaultTextStyle>
    <a:defPPr>
      <a:defRPr lang="pt-BR"/>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AD7"/>
    <a:srgbClr val="FFFFFF"/>
    <a:srgbClr val="4B5280"/>
    <a:srgbClr val="F46400"/>
    <a:srgbClr val="1E1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2443" y="77"/>
      </p:cViewPr>
      <p:guideLst>
        <p:guide orient="horz" pos="4032"/>
        <p:guide pos="302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4434999" cy="735654"/>
          </a:xfrm>
          <a:prstGeom prst="rect">
            <a:avLst/>
          </a:prstGeom>
        </p:spPr>
        <p:txBody>
          <a:bodyPr vert="horz" lIns="142250" tIns="71125" rIns="142250" bIns="71125" rtlCol="0"/>
          <a:lstStyle>
            <a:lvl1pPr algn="l">
              <a:defRPr sz="1900"/>
            </a:lvl1pPr>
          </a:lstStyle>
          <a:p>
            <a:endParaRPr lang="pt-BR"/>
          </a:p>
        </p:txBody>
      </p:sp>
      <p:sp>
        <p:nvSpPr>
          <p:cNvPr id="3" name="Espaço Reservado para Data 2"/>
          <p:cNvSpPr>
            <a:spLocks noGrp="1"/>
          </p:cNvSpPr>
          <p:nvPr>
            <p:ph type="dt" idx="1"/>
          </p:nvPr>
        </p:nvSpPr>
        <p:spPr>
          <a:xfrm>
            <a:off x="5797247" y="0"/>
            <a:ext cx="4434999" cy="735654"/>
          </a:xfrm>
          <a:prstGeom prst="rect">
            <a:avLst/>
          </a:prstGeom>
        </p:spPr>
        <p:txBody>
          <a:bodyPr vert="horz" lIns="142250" tIns="71125" rIns="142250" bIns="71125" rtlCol="0"/>
          <a:lstStyle>
            <a:lvl1pPr algn="r">
              <a:defRPr sz="1900"/>
            </a:lvl1pPr>
          </a:lstStyle>
          <a:p>
            <a:fld id="{1A6A826C-B288-4DCD-8D98-8074BC300B4A}" type="datetimeFigureOut">
              <a:rPr lang="pt-BR" smtClean="0"/>
              <a:t>17/01/2025</a:t>
            </a:fld>
            <a:endParaRPr lang="pt-BR"/>
          </a:p>
        </p:txBody>
      </p:sp>
      <p:sp>
        <p:nvSpPr>
          <p:cNvPr id="4" name="Espaço Reservado para Imagem de Slide 3"/>
          <p:cNvSpPr>
            <a:spLocks noGrp="1" noRot="1" noChangeAspect="1"/>
          </p:cNvSpPr>
          <p:nvPr>
            <p:ph type="sldImg" idx="2"/>
          </p:nvPr>
        </p:nvSpPr>
        <p:spPr>
          <a:xfrm>
            <a:off x="3262313" y="1833563"/>
            <a:ext cx="3709987" cy="4948237"/>
          </a:xfrm>
          <a:prstGeom prst="rect">
            <a:avLst/>
          </a:prstGeom>
          <a:noFill/>
          <a:ln w="12700">
            <a:solidFill>
              <a:prstClr val="black"/>
            </a:solidFill>
          </a:ln>
        </p:spPr>
        <p:txBody>
          <a:bodyPr vert="horz" lIns="142250" tIns="71125" rIns="142250" bIns="71125" rtlCol="0" anchor="ctr"/>
          <a:lstStyle/>
          <a:p>
            <a:endParaRPr lang="pt-BR"/>
          </a:p>
        </p:txBody>
      </p:sp>
      <p:sp>
        <p:nvSpPr>
          <p:cNvPr id="5" name="Espaço Reservado para Anotações 4"/>
          <p:cNvSpPr>
            <a:spLocks noGrp="1"/>
          </p:cNvSpPr>
          <p:nvPr>
            <p:ph type="body" sz="quarter" idx="3"/>
          </p:nvPr>
        </p:nvSpPr>
        <p:spPr>
          <a:xfrm>
            <a:off x="1023462" y="7056159"/>
            <a:ext cx="8187690" cy="5773222"/>
          </a:xfrm>
          <a:prstGeom prst="rect">
            <a:avLst/>
          </a:prstGeom>
        </p:spPr>
        <p:txBody>
          <a:bodyPr vert="horz" lIns="142250" tIns="71125" rIns="142250" bIns="71125"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13926500"/>
            <a:ext cx="4434999" cy="735652"/>
          </a:xfrm>
          <a:prstGeom prst="rect">
            <a:avLst/>
          </a:prstGeom>
        </p:spPr>
        <p:txBody>
          <a:bodyPr vert="horz" lIns="142250" tIns="71125" rIns="142250" bIns="71125" rtlCol="0" anchor="b"/>
          <a:lstStyle>
            <a:lvl1pPr algn="l">
              <a:defRPr sz="1900"/>
            </a:lvl1pPr>
          </a:lstStyle>
          <a:p>
            <a:endParaRPr lang="pt-BR"/>
          </a:p>
        </p:txBody>
      </p:sp>
      <p:sp>
        <p:nvSpPr>
          <p:cNvPr id="7" name="Espaço Reservado para Número de Slide 6"/>
          <p:cNvSpPr>
            <a:spLocks noGrp="1"/>
          </p:cNvSpPr>
          <p:nvPr>
            <p:ph type="sldNum" sz="quarter" idx="5"/>
          </p:nvPr>
        </p:nvSpPr>
        <p:spPr>
          <a:xfrm>
            <a:off x="5797247" y="13926500"/>
            <a:ext cx="4434999" cy="735652"/>
          </a:xfrm>
          <a:prstGeom prst="rect">
            <a:avLst/>
          </a:prstGeom>
        </p:spPr>
        <p:txBody>
          <a:bodyPr vert="horz" lIns="142250" tIns="71125" rIns="142250" bIns="71125" rtlCol="0" anchor="b"/>
          <a:lstStyle>
            <a:lvl1pPr algn="r">
              <a:defRPr sz="1900"/>
            </a:lvl1pPr>
          </a:lstStyle>
          <a:p>
            <a:fld id="{DB81F0D4-04A0-4614-8585-000D61FAC628}" type="slidenum">
              <a:rPr lang="pt-BR" smtClean="0"/>
              <a:t>‹nº›</a:t>
            </a:fld>
            <a:endParaRPr lang="pt-BR"/>
          </a:p>
        </p:txBody>
      </p:sp>
    </p:spTree>
    <p:extLst>
      <p:ext uri="{BB962C8B-B14F-4D97-AF65-F5344CB8AC3E}">
        <p14:creationId xmlns:p14="http://schemas.microsoft.com/office/powerpoint/2010/main" val="1889117112"/>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DB81F0D4-04A0-4614-8585-000D61FAC628}" type="slidenum">
              <a:rPr lang="pt-BR" smtClean="0"/>
              <a:t>1</a:t>
            </a:fld>
            <a:endParaRPr lang="pt-BR"/>
          </a:p>
        </p:txBody>
      </p:sp>
    </p:spTree>
    <p:extLst>
      <p:ext uri="{BB962C8B-B14F-4D97-AF65-F5344CB8AC3E}">
        <p14:creationId xmlns:p14="http://schemas.microsoft.com/office/powerpoint/2010/main" val="269587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smtClean="0"/>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9537811B-1038-457F-A174-0298EB4265FB}" type="datetime1">
              <a:rPr lang="pt-BR" smtClean="0"/>
              <a:t>17/01/2025</a:t>
            </a:fld>
            <a:endParaRPr lang="pt-BR"/>
          </a:p>
        </p:txBody>
      </p:sp>
      <p:sp>
        <p:nvSpPr>
          <p:cNvPr id="5" name="Footer Placeholder 4"/>
          <p:cNvSpPr>
            <a:spLocks noGrp="1"/>
          </p:cNvSpPr>
          <p:nvPr>
            <p:ph type="ftr" sz="quarter" idx="11"/>
          </p:nvPr>
        </p:nvSpPr>
        <p:spPr/>
        <p:txBody>
          <a:bodyPr/>
          <a:lstStyle/>
          <a:p>
            <a:r>
              <a:rPr lang="pt-BR" smtClean="0"/>
              <a:t>GESTÃO PERSPICAZ - CLARISSA PIROTTI</a:t>
            </a:r>
            <a:endParaRPr lang="pt-BR"/>
          </a:p>
        </p:txBody>
      </p:sp>
      <p:sp>
        <p:nvSpPr>
          <p:cNvPr id="6" name="Slide Number Placeholder 5"/>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171407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96146EF-1CFF-4952-8AAF-319FC4D95C6B}" type="datetime1">
              <a:rPr lang="pt-BR" smtClean="0"/>
              <a:t>17/01/2025</a:t>
            </a:fld>
            <a:endParaRPr lang="pt-BR"/>
          </a:p>
        </p:txBody>
      </p:sp>
      <p:sp>
        <p:nvSpPr>
          <p:cNvPr id="5" name="Footer Placeholder 4"/>
          <p:cNvSpPr>
            <a:spLocks noGrp="1"/>
          </p:cNvSpPr>
          <p:nvPr>
            <p:ph type="ftr" sz="quarter" idx="11"/>
          </p:nvPr>
        </p:nvSpPr>
        <p:spPr/>
        <p:txBody>
          <a:bodyPr/>
          <a:lstStyle/>
          <a:p>
            <a:r>
              <a:rPr lang="pt-BR" smtClean="0"/>
              <a:t>GESTÃO PERSPICAZ - CLARISSA PIROTTI</a:t>
            </a:r>
            <a:endParaRPr lang="pt-BR"/>
          </a:p>
        </p:txBody>
      </p:sp>
      <p:sp>
        <p:nvSpPr>
          <p:cNvPr id="6" name="Slide Number Placeholder 5"/>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88256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A35A131-EB00-467A-BBAB-5F4A7130A2EF}" type="datetime1">
              <a:rPr lang="pt-BR" smtClean="0"/>
              <a:t>17/01/2025</a:t>
            </a:fld>
            <a:endParaRPr lang="pt-BR"/>
          </a:p>
        </p:txBody>
      </p:sp>
      <p:sp>
        <p:nvSpPr>
          <p:cNvPr id="5" name="Footer Placeholder 4"/>
          <p:cNvSpPr>
            <a:spLocks noGrp="1"/>
          </p:cNvSpPr>
          <p:nvPr>
            <p:ph type="ftr" sz="quarter" idx="11"/>
          </p:nvPr>
        </p:nvSpPr>
        <p:spPr/>
        <p:txBody>
          <a:bodyPr/>
          <a:lstStyle/>
          <a:p>
            <a:r>
              <a:rPr lang="pt-BR" smtClean="0"/>
              <a:t>GESTÃO PERSPICAZ - CLARISSA PIROTTI</a:t>
            </a:r>
            <a:endParaRPr lang="pt-BR"/>
          </a:p>
        </p:txBody>
      </p:sp>
      <p:sp>
        <p:nvSpPr>
          <p:cNvPr id="6" name="Slide Number Placeholder 5"/>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85024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9732DDD-0C7F-4832-ADE9-3D732096E032}" type="datetime1">
              <a:rPr lang="pt-BR" smtClean="0"/>
              <a:t>17/01/2025</a:t>
            </a:fld>
            <a:endParaRPr lang="pt-BR"/>
          </a:p>
        </p:txBody>
      </p:sp>
      <p:sp>
        <p:nvSpPr>
          <p:cNvPr id="5" name="Footer Placeholder 4"/>
          <p:cNvSpPr>
            <a:spLocks noGrp="1"/>
          </p:cNvSpPr>
          <p:nvPr>
            <p:ph type="ftr" sz="quarter" idx="11"/>
          </p:nvPr>
        </p:nvSpPr>
        <p:spPr/>
        <p:txBody>
          <a:bodyPr/>
          <a:lstStyle/>
          <a:p>
            <a:r>
              <a:rPr lang="pt-BR" smtClean="0"/>
              <a:t>GESTÃO PERSPICAZ - CLARISSA PIROTTI</a:t>
            </a:r>
            <a:endParaRPr lang="pt-BR"/>
          </a:p>
        </p:txBody>
      </p:sp>
      <p:sp>
        <p:nvSpPr>
          <p:cNvPr id="6" name="Slide Number Placeholder 5"/>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36699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smtClean="0"/>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10FB2F5-192B-402C-9B19-09E92F4D0E0C}" type="datetime1">
              <a:rPr lang="pt-BR" smtClean="0"/>
              <a:t>17/01/2025</a:t>
            </a:fld>
            <a:endParaRPr lang="pt-BR"/>
          </a:p>
        </p:txBody>
      </p:sp>
      <p:sp>
        <p:nvSpPr>
          <p:cNvPr id="5" name="Footer Placeholder 4"/>
          <p:cNvSpPr>
            <a:spLocks noGrp="1"/>
          </p:cNvSpPr>
          <p:nvPr>
            <p:ph type="ftr" sz="quarter" idx="11"/>
          </p:nvPr>
        </p:nvSpPr>
        <p:spPr/>
        <p:txBody>
          <a:bodyPr/>
          <a:lstStyle/>
          <a:p>
            <a:r>
              <a:rPr lang="pt-BR" smtClean="0"/>
              <a:t>GESTÃO PERSPICAZ - CLARISSA PIROTTI</a:t>
            </a:r>
            <a:endParaRPr lang="pt-BR"/>
          </a:p>
        </p:txBody>
      </p:sp>
      <p:sp>
        <p:nvSpPr>
          <p:cNvPr id="6" name="Slide Number Placeholder 5"/>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204210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AC8055B5-2093-4B49-925E-5F17852E273D}" type="datetime1">
              <a:rPr lang="pt-BR" smtClean="0"/>
              <a:t>17/01/2025</a:t>
            </a:fld>
            <a:endParaRPr lang="pt-BR"/>
          </a:p>
        </p:txBody>
      </p:sp>
      <p:sp>
        <p:nvSpPr>
          <p:cNvPr id="6" name="Footer Placeholder 5"/>
          <p:cNvSpPr>
            <a:spLocks noGrp="1"/>
          </p:cNvSpPr>
          <p:nvPr>
            <p:ph type="ftr" sz="quarter" idx="11"/>
          </p:nvPr>
        </p:nvSpPr>
        <p:spPr/>
        <p:txBody>
          <a:bodyPr/>
          <a:lstStyle/>
          <a:p>
            <a:r>
              <a:rPr lang="pt-BR" smtClean="0"/>
              <a:t>GESTÃO PERSPICAZ - CLARISSA PIROTTI</a:t>
            </a:r>
            <a:endParaRPr lang="pt-BR"/>
          </a:p>
        </p:txBody>
      </p:sp>
      <p:sp>
        <p:nvSpPr>
          <p:cNvPr id="7" name="Slide Number Placeholder 6"/>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92326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Clique para editar o texto mestre</a:t>
            </a:r>
          </a:p>
        </p:txBody>
      </p:sp>
      <p:sp>
        <p:nvSpPr>
          <p:cNvPr id="4" name="Content Placeholder 3"/>
          <p:cNvSpPr>
            <a:spLocks noGrp="1"/>
          </p:cNvSpPr>
          <p:nvPr>
            <p:ph sz="half" idx="2"/>
          </p:nvPr>
        </p:nvSpPr>
        <p:spPr>
          <a:xfrm>
            <a:off x="661334" y="4676140"/>
            <a:ext cx="4061757" cy="687789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Clique para editar o texto mestre</a:t>
            </a:r>
          </a:p>
        </p:txBody>
      </p:sp>
      <p:sp>
        <p:nvSpPr>
          <p:cNvPr id="6" name="Content Placeholder 5"/>
          <p:cNvSpPr>
            <a:spLocks noGrp="1"/>
          </p:cNvSpPr>
          <p:nvPr>
            <p:ph sz="quarter" idx="4"/>
          </p:nvPr>
        </p:nvSpPr>
        <p:spPr>
          <a:xfrm>
            <a:off x="4860608" y="4676140"/>
            <a:ext cx="4081761" cy="687789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6F0264E1-01AA-4AE5-BE93-7355A54F3C50}" type="datetime1">
              <a:rPr lang="pt-BR" smtClean="0"/>
              <a:t>17/01/2025</a:t>
            </a:fld>
            <a:endParaRPr lang="pt-BR"/>
          </a:p>
        </p:txBody>
      </p:sp>
      <p:sp>
        <p:nvSpPr>
          <p:cNvPr id="8" name="Footer Placeholder 7"/>
          <p:cNvSpPr>
            <a:spLocks noGrp="1"/>
          </p:cNvSpPr>
          <p:nvPr>
            <p:ph type="ftr" sz="quarter" idx="11"/>
          </p:nvPr>
        </p:nvSpPr>
        <p:spPr/>
        <p:txBody>
          <a:bodyPr/>
          <a:lstStyle/>
          <a:p>
            <a:r>
              <a:rPr lang="pt-BR" smtClean="0"/>
              <a:t>GESTÃO PERSPICAZ - CLARISSA PIROTTI</a:t>
            </a:r>
            <a:endParaRPr lang="pt-BR"/>
          </a:p>
        </p:txBody>
      </p:sp>
      <p:sp>
        <p:nvSpPr>
          <p:cNvPr id="9" name="Slide Number Placeholder 8"/>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133509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AACA8505-637F-4C65-AFCB-AC4E28CB3D18}" type="datetime1">
              <a:rPr lang="pt-BR" smtClean="0"/>
              <a:t>17/01/2025</a:t>
            </a:fld>
            <a:endParaRPr lang="pt-BR"/>
          </a:p>
        </p:txBody>
      </p:sp>
      <p:sp>
        <p:nvSpPr>
          <p:cNvPr id="4" name="Footer Placeholder 3"/>
          <p:cNvSpPr>
            <a:spLocks noGrp="1"/>
          </p:cNvSpPr>
          <p:nvPr>
            <p:ph type="ftr" sz="quarter" idx="11"/>
          </p:nvPr>
        </p:nvSpPr>
        <p:spPr/>
        <p:txBody>
          <a:bodyPr/>
          <a:lstStyle/>
          <a:p>
            <a:r>
              <a:rPr lang="pt-BR" smtClean="0"/>
              <a:t>GESTÃO PERSPICAZ - CLARISSA PIROTTI</a:t>
            </a:r>
            <a:endParaRPr lang="pt-BR"/>
          </a:p>
        </p:txBody>
      </p:sp>
      <p:sp>
        <p:nvSpPr>
          <p:cNvPr id="5" name="Slide Number Placeholder 4"/>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233192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E7805-0731-4BED-9170-280E2FACFAFD}" type="datetime1">
              <a:rPr lang="pt-BR" smtClean="0"/>
              <a:t>17/01/2025</a:t>
            </a:fld>
            <a:endParaRPr lang="pt-BR"/>
          </a:p>
        </p:txBody>
      </p:sp>
      <p:sp>
        <p:nvSpPr>
          <p:cNvPr id="3" name="Footer Placeholder 2"/>
          <p:cNvSpPr>
            <a:spLocks noGrp="1"/>
          </p:cNvSpPr>
          <p:nvPr>
            <p:ph type="ftr" sz="quarter" idx="11"/>
          </p:nvPr>
        </p:nvSpPr>
        <p:spPr/>
        <p:txBody>
          <a:bodyPr/>
          <a:lstStyle/>
          <a:p>
            <a:r>
              <a:rPr lang="pt-BR" smtClean="0"/>
              <a:t>GESTÃO PERSPICAZ - CLARISSA PIROTTI</a:t>
            </a:r>
            <a:endParaRPr lang="pt-BR"/>
          </a:p>
        </p:txBody>
      </p:sp>
      <p:sp>
        <p:nvSpPr>
          <p:cNvPr id="4" name="Slide Number Placeholder 3"/>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223169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D38E3E6-39DB-4A2C-896E-80D1D2F154EA}" type="datetime1">
              <a:rPr lang="pt-BR" smtClean="0"/>
              <a:t>17/01/2025</a:t>
            </a:fld>
            <a:endParaRPr lang="pt-BR"/>
          </a:p>
        </p:txBody>
      </p:sp>
      <p:sp>
        <p:nvSpPr>
          <p:cNvPr id="6" name="Footer Placeholder 5"/>
          <p:cNvSpPr>
            <a:spLocks noGrp="1"/>
          </p:cNvSpPr>
          <p:nvPr>
            <p:ph type="ftr" sz="quarter" idx="11"/>
          </p:nvPr>
        </p:nvSpPr>
        <p:spPr/>
        <p:txBody>
          <a:bodyPr/>
          <a:lstStyle/>
          <a:p>
            <a:r>
              <a:rPr lang="pt-BR" smtClean="0"/>
              <a:t>GESTÃO PERSPICAZ - CLARISSA PIROTTI</a:t>
            </a:r>
            <a:endParaRPr lang="pt-BR"/>
          </a:p>
        </p:txBody>
      </p:sp>
      <p:sp>
        <p:nvSpPr>
          <p:cNvPr id="7" name="Slide Number Placeholder 6"/>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132009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F026D4C-69F3-43B4-87B7-F7F483F86261}" type="datetime1">
              <a:rPr lang="pt-BR" smtClean="0"/>
              <a:t>17/01/2025</a:t>
            </a:fld>
            <a:endParaRPr lang="pt-BR"/>
          </a:p>
        </p:txBody>
      </p:sp>
      <p:sp>
        <p:nvSpPr>
          <p:cNvPr id="6" name="Footer Placeholder 5"/>
          <p:cNvSpPr>
            <a:spLocks noGrp="1"/>
          </p:cNvSpPr>
          <p:nvPr>
            <p:ph type="ftr" sz="quarter" idx="11"/>
          </p:nvPr>
        </p:nvSpPr>
        <p:spPr/>
        <p:txBody>
          <a:bodyPr/>
          <a:lstStyle/>
          <a:p>
            <a:r>
              <a:rPr lang="pt-BR" smtClean="0"/>
              <a:t>GESTÃO PERSPICAZ - CLARISSA PIROTTI</a:t>
            </a:r>
            <a:endParaRPr lang="pt-BR"/>
          </a:p>
        </p:txBody>
      </p:sp>
      <p:sp>
        <p:nvSpPr>
          <p:cNvPr id="7" name="Slide Number Placeholder 6"/>
          <p:cNvSpPr>
            <a:spLocks noGrp="1"/>
          </p:cNvSpPr>
          <p:nvPr>
            <p:ph type="sldNum" sz="quarter" idx="12"/>
          </p:nvPr>
        </p:nvSpPr>
        <p:spPr/>
        <p:txBody>
          <a:bodyPr/>
          <a:lstStyle/>
          <a:p>
            <a:fld id="{080AE42C-B9F9-4967-BED9-92EEF4363A09}" type="slidenum">
              <a:rPr lang="pt-BR" smtClean="0"/>
              <a:t>‹nº›</a:t>
            </a:fld>
            <a:endParaRPr lang="pt-BR"/>
          </a:p>
        </p:txBody>
      </p:sp>
    </p:spTree>
    <p:extLst>
      <p:ext uri="{BB962C8B-B14F-4D97-AF65-F5344CB8AC3E}">
        <p14:creationId xmlns:p14="http://schemas.microsoft.com/office/powerpoint/2010/main" val="414190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3B7A2548-4B4B-4723-8077-35538E5BA10B}" type="datetime1">
              <a:rPr lang="pt-BR" smtClean="0"/>
              <a:t>17/01/2025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smtClean="0"/>
              <a:t>GESTÃO PERSPICAZ - CLARISSA PIROTTI</a:t>
            </a:r>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080AE42C-B9F9-4967-BED9-92EEF4363A09}" type="slidenum">
              <a:rPr lang="pt-BR" smtClean="0"/>
              <a:t>‹nº›</a:t>
            </a:fld>
            <a:endParaRPr lang="pt-BR"/>
          </a:p>
        </p:txBody>
      </p:sp>
    </p:spTree>
    <p:extLst>
      <p:ext uri="{BB962C8B-B14F-4D97-AF65-F5344CB8AC3E}">
        <p14:creationId xmlns:p14="http://schemas.microsoft.com/office/powerpoint/2010/main" val="41280737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4B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7765"/>
            <a:ext cx="9601200" cy="5672584"/>
          </a:xfrm>
          <a:prstGeom prst="rect">
            <a:avLst/>
          </a:prstGeom>
        </p:spPr>
      </p:pic>
      <p:sp>
        <p:nvSpPr>
          <p:cNvPr id="6" name="Retângulo 5"/>
          <p:cNvSpPr/>
          <p:nvPr/>
        </p:nvSpPr>
        <p:spPr>
          <a:xfrm>
            <a:off x="1608060" y="1021699"/>
            <a:ext cx="6385081" cy="1077218"/>
          </a:xfrm>
          <a:prstGeom prst="rect">
            <a:avLst/>
          </a:prstGeom>
        </p:spPr>
        <p:txBody>
          <a:bodyPr wrap="none">
            <a:spAutoFit/>
          </a:bodyPr>
          <a:lstStyle/>
          <a:p>
            <a:r>
              <a:rPr lang="pt-BR" sz="6400" dirty="0" smtClean="0">
                <a:solidFill>
                  <a:srgbClr val="FFFFFF"/>
                </a:solidFill>
                <a:effectLst>
                  <a:glow rad="228600">
                    <a:schemeClr val="accent3">
                      <a:satMod val="175000"/>
                      <a:alpha val="40000"/>
                    </a:schemeClr>
                  </a:glow>
                  <a:outerShdw blurRad="50800" dist="50800" dir="5400000" algn="ctr" rotWithShape="0">
                    <a:srgbClr val="1E1C31"/>
                  </a:outerShdw>
                </a:effectLst>
                <a:latin typeface="Berlin Sans FB Demi" panose="020E0802020502020306" pitchFamily="34" charset="0"/>
              </a:rPr>
              <a:t>Gestão Perspicaz</a:t>
            </a:r>
            <a:endParaRPr lang="pt-BR" sz="6400" dirty="0">
              <a:solidFill>
                <a:srgbClr val="FFFFFF"/>
              </a:solidFill>
              <a:effectLst>
                <a:glow rad="228600">
                  <a:schemeClr val="accent3">
                    <a:satMod val="175000"/>
                    <a:alpha val="40000"/>
                  </a:schemeClr>
                </a:glow>
                <a:outerShdw blurRad="50800" dist="50800" dir="5400000" algn="ctr" rotWithShape="0">
                  <a:srgbClr val="1E1C31"/>
                </a:outerShdw>
              </a:effectLst>
              <a:latin typeface="Berlin Sans FB Demi" panose="020E0802020502020306" pitchFamily="34" charset="0"/>
            </a:endParaRPr>
          </a:p>
        </p:txBody>
      </p:sp>
      <p:sp>
        <p:nvSpPr>
          <p:cNvPr id="10" name="Retângulo 9"/>
          <p:cNvSpPr/>
          <p:nvPr/>
        </p:nvSpPr>
        <p:spPr>
          <a:xfrm>
            <a:off x="0" y="2561993"/>
            <a:ext cx="9612000" cy="720000"/>
          </a:xfrm>
          <a:prstGeom prst="rect">
            <a:avLst/>
          </a:prstGeom>
          <a:solidFill>
            <a:srgbClr val="1E1C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651868" y="2622999"/>
            <a:ext cx="8297464" cy="584775"/>
          </a:xfrm>
          <a:prstGeom prst="rect">
            <a:avLst/>
          </a:prstGeom>
        </p:spPr>
        <p:txBody>
          <a:bodyPr wrap="none">
            <a:spAutoFit/>
          </a:bodyPr>
          <a:lstStyle/>
          <a:p>
            <a:r>
              <a:rPr lang="pt-BR" sz="3200" dirty="0" smtClean="0">
                <a:solidFill>
                  <a:srgbClr val="FFFFFF"/>
                </a:solidFill>
                <a:effectLst>
                  <a:glow rad="101600">
                    <a:schemeClr val="accent3">
                      <a:satMod val="175000"/>
                      <a:alpha val="40000"/>
                    </a:schemeClr>
                  </a:glow>
                </a:effectLst>
                <a:latin typeface="Berlin Sans FB Demi" panose="020E0802020502020306" pitchFamily="34" charset="0"/>
              </a:rPr>
              <a:t>superando os vieses cognitivos na liderança</a:t>
            </a:r>
            <a:endParaRPr lang="pt-BR" sz="3200" dirty="0">
              <a:solidFill>
                <a:srgbClr val="FFFFFF"/>
              </a:solidFill>
              <a:effectLst>
                <a:glow rad="101600">
                  <a:schemeClr val="accent3">
                    <a:satMod val="175000"/>
                    <a:alpha val="40000"/>
                  </a:schemeClr>
                </a:glow>
              </a:effectLst>
              <a:latin typeface="Berlin Sans FB Demi" panose="020E0802020502020306" pitchFamily="34" charset="0"/>
            </a:endParaRPr>
          </a:p>
        </p:txBody>
      </p:sp>
      <p:sp>
        <p:nvSpPr>
          <p:cNvPr id="12" name="Retângulo 11"/>
          <p:cNvSpPr/>
          <p:nvPr/>
        </p:nvSpPr>
        <p:spPr>
          <a:xfrm>
            <a:off x="1998391" y="11155814"/>
            <a:ext cx="5604420" cy="674691"/>
          </a:xfrm>
          <a:prstGeom prst="rect">
            <a:avLst/>
          </a:prstGeom>
          <a:solidFill>
            <a:srgbClr val="1E1C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3363348" y="11155814"/>
            <a:ext cx="2874505" cy="584775"/>
          </a:xfrm>
          <a:prstGeom prst="rect">
            <a:avLst/>
          </a:prstGeom>
        </p:spPr>
        <p:txBody>
          <a:bodyPr wrap="none">
            <a:spAutoFit/>
          </a:bodyPr>
          <a:lstStyle/>
          <a:p>
            <a:r>
              <a:rPr lang="pt-BR" sz="3200" dirty="0" smtClean="0">
                <a:solidFill>
                  <a:srgbClr val="FFFFFF"/>
                </a:solidFill>
                <a:effectLst>
                  <a:glow rad="101600">
                    <a:schemeClr val="accent3">
                      <a:satMod val="175000"/>
                      <a:alpha val="40000"/>
                    </a:schemeClr>
                  </a:glow>
                </a:effectLst>
                <a:latin typeface="Berlin Sans FB Demi" panose="020E0802020502020306" pitchFamily="34" charset="0"/>
              </a:rPr>
              <a:t>Clarissa Pirotti</a:t>
            </a:r>
            <a:endParaRPr lang="pt-BR" sz="3200" dirty="0">
              <a:solidFill>
                <a:srgbClr val="FFFFFF"/>
              </a:solidFill>
              <a:effectLst>
                <a:glow rad="101600">
                  <a:schemeClr val="accent3">
                    <a:satMod val="175000"/>
                    <a:alpha val="40000"/>
                  </a:schemeClr>
                </a:glow>
              </a:effectLst>
              <a:latin typeface="Berlin Sans FB Demi" panose="020E0802020502020306" pitchFamily="34" charset="0"/>
            </a:endParaRPr>
          </a:p>
        </p:txBody>
      </p:sp>
    </p:spTree>
    <p:extLst>
      <p:ext uri="{BB962C8B-B14F-4D97-AF65-F5344CB8AC3E}">
        <p14:creationId xmlns:p14="http://schemas.microsoft.com/office/powerpoint/2010/main" val="995935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10</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07768"/>
            <a:ext cx="6075702" cy="1323439"/>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Vieses cognitivos </a:t>
            </a:r>
          </a:p>
          <a:p>
            <a:r>
              <a:rPr lang="pt-BR" sz="4000" dirty="0" smtClean="0">
                <a:solidFill>
                  <a:srgbClr val="1E1C31"/>
                </a:solidFill>
                <a:effectLst>
                  <a:glow rad="101600">
                    <a:srgbClr val="BEBAD7">
                      <a:alpha val="40000"/>
                    </a:srgbClr>
                  </a:glow>
                </a:effectLst>
                <a:latin typeface="Berlin Sans FB Demi" panose="020E0802020502020306" pitchFamily="34" charset="0"/>
              </a:rPr>
              <a:t>mais comuns na liderança</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2" name="Retângulo 11"/>
          <p:cNvSpPr/>
          <p:nvPr/>
        </p:nvSpPr>
        <p:spPr>
          <a:xfrm>
            <a:off x="0" y="4241351"/>
            <a:ext cx="9612000"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2161096" y="4325903"/>
            <a:ext cx="5279009" cy="584775"/>
          </a:xfrm>
          <a:prstGeom prst="rect">
            <a:avLst/>
          </a:prstGeom>
        </p:spPr>
        <p:txBody>
          <a:bodyPr wrap="none">
            <a:spAutoFit/>
          </a:bodyPr>
          <a:lstStyle/>
          <a:p>
            <a:r>
              <a:rPr lang="pt-BR" sz="3200" dirty="0" smtClean="0">
                <a:solidFill>
                  <a:srgbClr val="FFFFFF"/>
                </a:solidFill>
                <a:effectLst>
                  <a:glow rad="228600">
                    <a:srgbClr val="F46400">
                      <a:alpha val="40000"/>
                    </a:srgbClr>
                  </a:glow>
                </a:effectLst>
                <a:latin typeface="Berlin Sans FB Demi" panose="020E0802020502020306" pitchFamily="34" charset="0"/>
              </a:rPr>
              <a:t>Viés de Grupo (</a:t>
            </a:r>
            <a:r>
              <a:rPr lang="pt-BR" sz="3200" dirty="0" err="1" smtClean="0">
                <a:solidFill>
                  <a:srgbClr val="FFFFFF"/>
                </a:solidFill>
                <a:effectLst>
                  <a:glow rad="228600">
                    <a:srgbClr val="F46400">
                      <a:alpha val="40000"/>
                    </a:srgbClr>
                  </a:glow>
                </a:effectLst>
                <a:latin typeface="Berlin Sans FB Demi" panose="020E0802020502020306" pitchFamily="34" charset="0"/>
              </a:rPr>
              <a:t>Groupthink</a:t>
            </a:r>
            <a:r>
              <a:rPr lang="pt-BR" sz="3200" dirty="0" smtClean="0">
                <a:solidFill>
                  <a:srgbClr val="FFFFFF"/>
                </a:solidFill>
                <a:effectLst>
                  <a:glow rad="228600">
                    <a:srgbClr val="F46400">
                      <a:alpha val="40000"/>
                    </a:srgbClr>
                  </a:glow>
                </a:effectLst>
                <a:latin typeface="Berlin Sans FB Demi" panose="020E0802020502020306" pitchFamily="34" charset="0"/>
              </a:rPr>
              <a:t>)</a:t>
            </a:r>
          </a:p>
        </p:txBody>
      </p:sp>
      <p:sp>
        <p:nvSpPr>
          <p:cNvPr id="14" name="Retângulo 13"/>
          <p:cNvSpPr/>
          <p:nvPr/>
        </p:nvSpPr>
        <p:spPr>
          <a:xfrm>
            <a:off x="3078385" y="5683550"/>
            <a:ext cx="5400000" cy="3785652"/>
          </a:xfrm>
          <a:prstGeom prst="rect">
            <a:avLst/>
          </a:prstGeom>
          <a:noFill/>
          <a:ln>
            <a:noFill/>
          </a:ln>
        </p:spPr>
        <p:txBody>
          <a:bodyPr wrap="square" rtlCol="0">
            <a:spAutoFit/>
          </a:bodyPr>
          <a:lstStyle/>
          <a:p>
            <a:pPr algn="just"/>
            <a:r>
              <a:rPr lang="pt-BR" sz="2400" dirty="0" smtClean="0"/>
              <a:t>Esse é o viés que acontece quando todo mundo em uma equipe começa a pensar igualzinho. Em vez de questionar ou trazer novas ideias, o grupo começa a concordar por simplesmente "manter a paz". Isso pode levar a decisões pouco criativas ou até ruins, porque ninguém quer ser o “do contra".</a:t>
            </a:r>
          </a:p>
          <a:p>
            <a:pPr algn="just"/>
            <a:endParaRPr lang="pt-BR" sz="2400" dirty="0"/>
          </a:p>
          <a:p>
            <a:pPr algn="just"/>
            <a:r>
              <a:rPr lang="pt-BR" sz="2400" dirty="0" smtClean="0"/>
              <a:t>Para um líder, isso significa a perda de oportunidades de inovação e, muitas vezes, decisões erradas por falta de debate saudável.</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00600" y="8302700"/>
            <a:ext cx="1236775" cy="3240000"/>
          </a:xfrm>
          <a:prstGeom prst="rect">
            <a:avLst/>
          </a:prstGeom>
        </p:spPr>
      </p:pic>
      <p:sp>
        <p:nvSpPr>
          <p:cNvPr id="3" name="Espaço Reservado para Rodapé 2"/>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3721992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4B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11</a:t>
            </a:fld>
            <a:endParaRPr lang="pt-BR"/>
          </a:p>
        </p:txBody>
      </p:sp>
      <p:sp>
        <p:nvSpPr>
          <p:cNvPr id="10" name="Retângulo 9"/>
          <p:cNvSpPr/>
          <p:nvPr/>
        </p:nvSpPr>
        <p:spPr>
          <a:xfrm>
            <a:off x="0" y="6419089"/>
            <a:ext cx="9612000" cy="360000"/>
          </a:xfrm>
          <a:prstGeom prst="rect">
            <a:avLst/>
          </a:prstGeom>
          <a:pattFill prst="ltHorz">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672180" y="4969035"/>
            <a:ext cx="6256841" cy="1323439"/>
          </a:xfrm>
          <a:prstGeom prst="rect">
            <a:avLst/>
          </a:prstGeom>
        </p:spPr>
        <p:txBody>
          <a:bodyPr wrap="none">
            <a:spAutoFit/>
          </a:bodyPr>
          <a:lstStyle/>
          <a:p>
            <a:pPr algn="ctr"/>
            <a:r>
              <a:rPr lang="pt-BR" sz="4000" dirty="0" smtClean="0">
                <a:solidFill>
                  <a:srgbClr val="FFFFFF"/>
                </a:solidFill>
                <a:effectLst>
                  <a:glow rad="101600">
                    <a:srgbClr val="BEBAD7">
                      <a:alpha val="40000"/>
                    </a:srgbClr>
                  </a:glow>
                </a:effectLst>
                <a:latin typeface="Berlin Sans FB Demi" panose="020E0802020502020306" pitchFamily="34" charset="0"/>
              </a:rPr>
              <a:t>Como os vieses afetam </a:t>
            </a:r>
          </a:p>
          <a:p>
            <a:pPr algn="ctr"/>
            <a:r>
              <a:rPr lang="pt-BR" sz="4000" dirty="0" smtClean="0">
                <a:solidFill>
                  <a:srgbClr val="FFFFFF"/>
                </a:solidFill>
                <a:effectLst>
                  <a:glow rad="101600">
                    <a:srgbClr val="BEBAD7">
                      <a:alpha val="40000"/>
                    </a:srgbClr>
                  </a:glow>
                </a:effectLst>
                <a:latin typeface="Berlin Sans FB Demi" panose="020E0802020502020306" pitchFamily="34" charset="0"/>
              </a:rPr>
              <a:t>suas decisões de liderança?</a:t>
            </a:r>
            <a:endParaRPr lang="pt-BR" sz="4000" dirty="0">
              <a:solidFill>
                <a:srgbClr val="FFFFFF"/>
              </a:solidFill>
              <a:effectLst>
                <a:glow rad="101600">
                  <a:srgbClr val="BEBAD7">
                    <a:alpha val="40000"/>
                  </a:srgbClr>
                </a:glow>
              </a:effectLst>
              <a:latin typeface="Berlin Sans FB Demi" panose="020E0802020502020306" pitchFamily="34" charset="0"/>
            </a:endParaRPr>
          </a:p>
        </p:txBody>
      </p:sp>
      <p:sp>
        <p:nvSpPr>
          <p:cNvPr id="2" name="CaixaDeTexto 1"/>
          <p:cNvSpPr txBox="1"/>
          <p:nvPr/>
        </p:nvSpPr>
        <p:spPr>
          <a:xfrm>
            <a:off x="1200600" y="7132330"/>
            <a:ext cx="7200000" cy="867930"/>
          </a:xfrm>
          <a:prstGeom prst="rect">
            <a:avLst/>
          </a:prstGeom>
          <a:noFill/>
          <a:ln>
            <a:noFill/>
          </a:ln>
        </p:spPr>
        <p:txBody>
          <a:bodyPr wrap="square" rtlCol="0">
            <a:spAutoFit/>
          </a:bodyPr>
          <a:lstStyle/>
          <a:p>
            <a:pPr algn="ctr"/>
            <a:r>
              <a:rPr lang="pt-BR" dirty="0">
                <a:solidFill>
                  <a:srgbClr val="FFFFFF"/>
                </a:solidFill>
              </a:rPr>
              <a:t>V</a:t>
            </a:r>
            <a:r>
              <a:rPr lang="pt-BR" dirty="0" smtClean="0">
                <a:solidFill>
                  <a:srgbClr val="FFFFFF"/>
                </a:solidFill>
              </a:rPr>
              <a:t>ale a pena entender como eles realmente afetam a sua liderança no dia a dia.</a:t>
            </a:r>
            <a:endParaRPr lang="pt-BR" dirty="0">
              <a:solidFill>
                <a:srgbClr val="FFFFFF"/>
              </a:solidFill>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600" y="1985022"/>
            <a:ext cx="1560000" cy="2340000"/>
          </a:xfrm>
          <a:prstGeom prst="rect">
            <a:avLst/>
          </a:prstGeom>
        </p:spPr>
      </p:pic>
      <p:sp>
        <p:nvSpPr>
          <p:cNvPr id="4" name="Espaço Reservado para Rodapé 3"/>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1157574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1"/>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12</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07768"/>
            <a:ext cx="7209025" cy="1323439"/>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Como os vieses cognitivos </a:t>
            </a:r>
          </a:p>
          <a:p>
            <a:r>
              <a:rPr lang="pt-BR" sz="4000" dirty="0" smtClean="0">
                <a:solidFill>
                  <a:srgbClr val="1E1C31"/>
                </a:solidFill>
                <a:effectLst>
                  <a:glow rad="101600">
                    <a:srgbClr val="BEBAD7">
                      <a:alpha val="40000"/>
                    </a:srgbClr>
                  </a:glow>
                </a:effectLst>
                <a:latin typeface="Berlin Sans FB Demi" panose="020E0802020502020306" pitchFamily="34" charset="0"/>
              </a:rPr>
              <a:t>afetam sua tomada de decisão</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2" name="Retângulo 11"/>
          <p:cNvSpPr/>
          <p:nvPr/>
        </p:nvSpPr>
        <p:spPr>
          <a:xfrm>
            <a:off x="0" y="4241351"/>
            <a:ext cx="6270171"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1020151" y="5199094"/>
            <a:ext cx="6686935" cy="1569660"/>
          </a:xfrm>
          <a:prstGeom prst="rect">
            <a:avLst/>
          </a:prstGeom>
          <a:noFill/>
          <a:ln>
            <a:noFill/>
          </a:ln>
        </p:spPr>
        <p:txBody>
          <a:bodyPr wrap="square" rtlCol="0">
            <a:spAutoFit/>
          </a:bodyPr>
          <a:lstStyle/>
          <a:p>
            <a:pPr algn="just"/>
            <a:r>
              <a:rPr lang="pt-BR" sz="2400" dirty="0" smtClean="0"/>
              <a:t>Você está convencido de que uma nova tecnologia trará grandes resultados e busca apenas estudos de caso que confirmem essa expectativa, ignorando aqueles que indicam falhas no uso da tecnologia.</a:t>
            </a:r>
          </a:p>
        </p:txBody>
      </p:sp>
      <p:sp>
        <p:nvSpPr>
          <p:cNvPr id="11" name="Retângulo 10"/>
          <p:cNvSpPr/>
          <p:nvPr/>
        </p:nvSpPr>
        <p:spPr>
          <a:xfrm>
            <a:off x="1200600" y="10490465"/>
            <a:ext cx="6066449" cy="1569660"/>
          </a:xfrm>
          <a:prstGeom prst="rect">
            <a:avLst/>
          </a:prstGeom>
          <a:noFill/>
          <a:ln>
            <a:noFill/>
          </a:ln>
        </p:spPr>
        <p:txBody>
          <a:bodyPr wrap="square" rtlCol="0">
            <a:spAutoFit/>
          </a:bodyPr>
          <a:lstStyle/>
          <a:p>
            <a:pPr algn="just"/>
            <a:r>
              <a:rPr lang="pt-BR" sz="2400" dirty="0" smtClean="0"/>
              <a:t>Se você testemunhou recentemente uma falha em um projeto, pode ficar excessivamente cauteloso e hesitar em tomar riscos, mesmo que a situação atual seja bem diferente.</a:t>
            </a:r>
          </a:p>
        </p:txBody>
      </p:sp>
      <p:sp>
        <p:nvSpPr>
          <p:cNvPr id="15" name="Retângulo 14"/>
          <p:cNvSpPr/>
          <p:nvPr/>
        </p:nvSpPr>
        <p:spPr>
          <a:xfrm>
            <a:off x="2324973" y="7872507"/>
            <a:ext cx="6148932" cy="1569660"/>
          </a:xfrm>
          <a:prstGeom prst="rect">
            <a:avLst/>
          </a:prstGeom>
          <a:noFill/>
          <a:ln>
            <a:noFill/>
          </a:ln>
        </p:spPr>
        <p:txBody>
          <a:bodyPr wrap="square" rtlCol="0">
            <a:spAutoFit/>
          </a:bodyPr>
          <a:lstStyle/>
          <a:p>
            <a:pPr algn="just"/>
            <a:r>
              <a:rPr lang="pt-BR" sz="2400" dirty="0" smtClean="0"/>
              <a:t>Ao planejar um orçamento, você pode se basear fortemente nos números do ano anterior, sem considerar mudanças significativas no mercado ou na estrutura da empresa.</a:t>
            </a:r>
          </a:p>
        </p:txBody>
      </p:sp>
      <p:sp>
        <p:nvSpPr>
          <p:cNvPr id="16" name="Retângulo 15"/>
          <p:cNvSpPr/>
          <p:nvPr/>
        </p:nvSpPr>
        <p:spPr>
          <a:xfrm>
            <a:off x="3331028" y="6941733"/>
            <a:ext cx="6270171"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0" y="9652941"/>
            <a:ext cx="6270171"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p:cNvSpPr/>
          <p:nvPr/>
        </p:nvSpPr>
        <p:spPr>
          <a:xfrm>
            <a:off x="1018192" y="4367934"/>
            <a:ext cx="3451586" cy="523220"/>
          </a:xfrm>
          <a:prstGeom prst="rect">
            <a:avLst/>
          </a:prstGeom>
        </p:spPr>
        <p:txBody>
          <a:bodyPr wrap="none">
            <a:spAutoFit/>
          </a:bodyPr>
          <a:lstStyle/>
          <a:p>
            <a:pPr algn="just"/>
            <a:r>
              <a:rPr lang="pt-BR" sz="2800" dirty="0" smtClean="0">
                <a:solidFill>
                  <a:srgbClr val="FFFFFF"/>
                </a:solidFill>
                <a:effectLst>
                  <a:glow rad="228600">
                    <a:srgbClr val="F46400">
                      <a:alpha val="40000"/>
                    </a:srgbClr>
                  </a:glow>
                </a:effectLst>
                <a:latin typeface="Berlin Sans FB Demi" panose="020E0802020502020306" pitchFamily="34" charset="0"/>
              </a:rPr>
              <a:t>Viés de Confirmação</a:t>
            </a:r>
          </a:p>
        </p:txBody>
      </p:sp>
      <p:sp>
        <p:nvSpPr>
          <p:cNvPr id="4" name="Retângulo 3"/>
          <p:cNvSpPr/>
          <p:nvPr/>
        </p:nvSpPr>
        <p:spPr>
          <a:xfrm>
            <a:off x="5240327" y="7040751"/>
            <a:ext cx="3233578" cy="523220"/>
          </a:xfrm>
          <a:prstGeom prst="rect">
            <a:avLst/>
          </a:prstGeom>
        </p:spPr>
        <p:txBody>
          <a:bodyPr wrap="none">
            <a:spAutoFit/>
          </a:bodyPr>
          <a:lstStyle/>
          <a:p>
            <a:pPr algn="just"/>
            <a:r>
              <a:rPr lang="pt-BR" sz="2800" dirty="0" smtClean="0">
                <a:solidFill>
                  <a:srgbClr val="FFFFFF"/>
                </a:solidFill>
                <a:effectLst>
                  <a:glow rad="228600">
                    <a:srgbClr val="F46400">
                      <a:alpha val="40000"/>
                    </a:srgbClr>
                  </a:glow>
                </a:effectLst>
                <a:latin typeface="Berlin Sans FB Demi" panose="020E0802020502020306" pitchFamily="34" charset="0"/>
              </a:rPr>
              <a:t>Viés de Ancoragem</a:t>
            </a:r>
          </a:p>
        </p:txBody>
      </p:sp>
      <p:sp>
        <p:nvSpPr>
          <p:cNvPr id="6" name="Retângulo 5"/>
          <p:cNvSpPr/>
          <p:nvPr/>
        </p:nvSpPr>
        <p:spPr>
          <a:xfrm>
            <a:off x="1200600" y="9751331"/>
            <a:ext cx="3910045" cy="523220"/>
          </a:xfrm>
          <a:prstGeom prst="rect">
            <a:avLst/>
          </a:prstGeom>
        </p:spPr>
        <p:txBody>
          <a:bodyPr wrap="none">
            <a:spAutoFit/>
          </a:bodyPr>
          <a:lstStyle/>
          <a:p>
            <a:pPr algn="just"/>
            <a:r>
              <a:rPr lang="pt-BR" sz="2800" dirty="0" smtClean="0">
                <a:solidFill>
                  <a:srgbClr val="FFFFFF"/>
                </a:solidFill>
                <a:effectLst>
                  <a:glow rad="228600">
                    <a:srgbClr val="F46400">
                      <a:alpha val="40000"/>
                    </a:srgbClr>
                  </a:glow>
                </a:effectLst>
                <a:latin typeface="Berlin Sans FB Demi" panose="020E0802020502020306" pitchFamily="34" charset="0"/>
              </a:rPr>
              <a:t>Viés de Disponibilidade</a:t>
            </a:r>
          </a:p>
        </p:txBody>
      </p:sp>
      <p:sp>
        <p:nvSpPr>
          <p:cNvPr id="2" name="Espaço Reservado para Rodapé 1"/>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3275009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4B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13</a:t>
            </a:fld>
            <a:endParaRPr lang="pt-BR"/>
          </a:p>
        </p:txBody>
      </p:sp>
      <p:sp>
        <p:nvSpPr>
          <p:cNvPr id="10" name="Retângulo 9"/>
          <p:cNvSpPr/>
          <p:nvPr/>
        </p:nvSpPr>
        <p:spPr>
          <a:xfrm>
            <a:off x="0" y="6419089"/>
            <a:ext cx="9612000" cy="360000"/>
          </a:xfrm>
          <a:prstGeom prst="rect">
            <a:avLst/>
          </a:prstGeom>
          <a:pattFill prst="ltHorz">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20938" y="4969035"/>
            <a:ext cx="7159331" cy="1323439"/>
          </a:xfrm>
          <a:prstGeom prst="rect">
            <a:avLst/>
          </a:prstGeom>
        </p:spPr>
        <p:txBody>
          <a:bodyPr wrap="none">
            <a:spAutoFit/>
          </a:bodyPr>
          <a:lstStyle/>
          <a:p>
            <a:pPr algn="ctr"/>
            <a:r>
              <a:rPr lang="pt-BR" sz="4000" dirty="0" smtClean="0">
                <a:solidFill>
                  <a:srgbClr val="FFFFFF"/>
                </a:solidFill>
                <a:effectLst>
                  <a:glow rad="101600">
                    <a:srgbClr val="BEBAD7">
                      <a:alpha val="40000"/>
                    </a:srgbClr>
                  </a:glow>
                </a:effectLst>
                <a:latin typeface="Berlin Sans FB Demi" panose="020E0802020502020306" pitchFamily="34" charset="0"/>
              </a:rPr>
              <a:t>Superando os vieses cognitivos </a:t>
            </a:r>
          </a:p>
          <a:p>
            <a:pPr algn="ctr"/>
            <a:r>
              <a:rPr lang="pt-BR" sz="4000" dirty="0" smtClean="0">
                <a:solidFill>
                  <a:srgbClr val="FFFFFF"/>
                </a:solidFill>
                <a:effectLst>
                  <a:glow rad="101600">
                    <a:srgbClr val="BEBAD7">
                      <a:alpha val="40000"/>
                    </a:srgbClr>
                  </a:glow>
                </a:effectLst>
                <a:latin typeface="Berlin Sans FB Demi" panose="020E0802020502020306" pitchFamily="34" charset="0"/>
              </a:rPr>
              <a:t>na liderança</a:t>
            </a:r>
            <a:endParaRPr lang="pt-BR" sz="4000" dirty="0">
              <a:solidFill>
                <a:srgbClr val="FFFFFF"/>
              </a:solidFill>
              <a:effectLst>
                <a:glow rad="101600">
                  <a:srgbClr val="BEBAD7">
                    <a:alpha val="40000"/>
                  </a:srgbClr>
                </a:glow>
              </a:effectLst>
              <a:latin typeface="Berlin Sans FB Demi" panose="020E0802020502020306" pitchFamily="34" charset="0"/>
            </a:endParaRPr>
          </a:p>
        </p:txBody>
      </p:sp>
      <p:sp>
        <p:nvSpPr>
          <p:cNvPr id="2" name="CaixaDeTexto 1"/>
          <p:cNvSpPr txBox="1"/>
          <p:nvPr/>
        </p:nvSpPr>
        <p:spPr>
          <a:xfrm>
            <a:off x="1200600" y="7132330"/>
            <a:ext cx="7200000" cy="1255728"/>
          </a:xfrm>
          <a:prstGeom prst="rect">
            <a:avLst/>
          </a:prstGeom>
          <a:noFill/>
          <a:ln>
            <a:noFill/>
          </a:ln>
        </p:spPr>
        <p:txBody>
          <a:bodyPr wrap="square" rtlCol="0">
            <a:spAutoFit/>
          </a:bodyPr>
          <a:lstStyle/>
          <a:p>
            <a:pPr algn="ctr"/>
            <a:r>
              <a:rPr lang="pt-BR" dirty="0" smtClean="0">
                <a:solidFill>
                  <a:srgbClr val="FFFFFF"/>
                </a:solidFill>
              </a:rPr>
              <a:t>Agora que você já sabe quais são os vieses mais comuns, a boa notícia é que </a:t>
            </a:r>
          </a:p>
          <a:p>
            <a:pPr algn="ctr"/>
            <a:r>
              <a:rPr lang="pt-BR" dirty="0" smtClean="0">
                <a:solidFill>
                  <a:srgbClr val="FFFFFF"/>
                </a:solidFill>
              </a:rPr>
              <a:t>é possível trabalhar para evitá-los.</a:t>
            </a:r>
            <a:endParaRPr lang="pt-BR" dirty="0">
              <a:solidFill>
                <a:srgbClr val="FFFFFF"/>
              </a:solidFill>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600" y="1985022"/>
            <a:ext cx="1560000" cy="2340000"/>
          </a:xfrm>
          <a:prstGeom prst="rect">
            <a:avLst/>
          </a:prstGeom>
        </p:spPr>
      </p:pic>
      <p:sp>
        <p:nvSpPr>
          <p:cNvPr id="4" name="Espaço Reservado para Rodapé 3"/>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4277692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1"/>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14</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238400"/>
            <a:ext cx="7031092" cy="707886"/>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Superando os vieses cognitivos</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2" name="Retângulo 11"/>
          <p:cNvSpPr/>
          <p:nvPr/>
        </p:nvSpPr>
        <p:spPr>
          <a:xfrm>
            <a:off x="0" y="4241351"/>
            <a:ext cx="6270171"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1200600" y="5413198"/>
            <a:ext cx="7200000" cy="1938992"/>
          </a:xfrm>
          <a:prstGeom prst="rect">
            <a:avLst/>
          </a:prstGeom>
          <a:noFill/>
          <a:ln>
            <a:noFill/>
          </a:ln>
        </p:spPr>
        <p:txBody>
          <a:bodyPr wrap="square" rtlCol="0">
            <a:spAutoFit/>
          </a:bodyPr>
          <a:lstStyle/>
          <a:p>
            <a:pPr algn="just"/>
            <a:r>
              <a:rPr lang="pt-BR" sz="2400" dirty="0" smtClean="0"/>
              <a:t>O primeiro passo é simplesmente saber que os vieses existem e que todos nós estamos sujeitos a eles. Ao se tornar mais consciente disso, você já está no caminho certo para tomar decisões mais racionais.</a:t>
            </a:r>
          </a:p>
        </p:txBody>
      </p:sp>
      <p:sp>
        <p:nvSpPr>
          <p:cNvPr id="15" name="Retângulo 14"/>
          <p:cNvSpPr/>
          <p:nvPr/>
        </p:nvSpPr>
        <p:spPr>
          <a:xfrm>
            <a:off x="1200600" y="9205081"/>
            <a:ext cx="7200000" cy="2308324"/>
          </a:xfrm>
          <a:prstGeom prst="rect">
            <a:avLst/>
          </a:prstGeom>
          <a:noFill/>
          <a:ln>
            <a:noFill/>
          </a:ln>
        </p:spPr>
        <p:txBody>
          <a:bodyPr wrap="square" rtlCol="0">
            <a:spAutoFit/>
          </a:bodyPr>
          <a:lstStyle/>
          <a:p>
            <a:pPr algn="just"/>
            <a:r>
              <a:rPr lang="pt-BR" sz="2400" dirty="0" smtClean="0"/>
              <a:t>Uma forma simples de combater o viés de grupo é buscar sempre diferentes pontos de vista. Ouça o que as pessoas têm a dizer, mesmo que suas opiniões sejam diferentes das suas. Isso ajuda a evitar decisões baseadas apenas no que você já acredita.</a:t>
            </a:r>
          </a:p>
        </p:txBody>
      </p:sp>
      <p:sp>
        <p:nvSpPr>
          <p:cNvPr id="16" name="Retângulo 15"/>
          <p:cNvSpPr/>
          <p:nvPr/>
        </p:nvSpPr>
        <p:spPr>
          <a:xfrm>
            <a:off x="3331029" y="7853025"/>
            <a:ext cx="6270171"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p:cNvSpPr/>
          <p:nvPr/>
        </p:nvSpPr>
        <p:spPr>
          <a:xfrm>
            <a:off x="660149" y="4339741"/>
            <a:ext cx="5202065" cy="523220"/>
          </a:xfrm>
          <a:prstGeom prst="rect">
            <a:avLst/>
          </a:prstGeom>
        </p:spPr>
        <p:txBody>
          <a:bodyPr wrap="none">
            <a:spAutoFit/>
          </a:bodyPr>
          <a:lstStyle/>
          <a:p>
            <a:pPr algn="just"/>
            <a:r>
              <a:rPr lang="pt-BR" sz="2800" dirty="0" smtClean="0">
                <a:solidFill>
                  <a:srgbClr val="FFFFFF"/>
                </a:solidFill>
                <a:effectLst>
                  <a:glow rad="228600">
                    <a:srgbClr val="F46400">
                      <a:alpha val="40000"/>
                    </a:srgbClr>
                  </a:glow>
                </a:effectLst>
                <a:latin typeface="Berlin Sans FB Demi" panose="020E0802020502020306" pitchFamily="34" charset="0"/>
              </a:rPr>
              <a:t>Esteja consciente dos seus vieses</a:t>
            </a:r>
          </a:p>
        </p:txBody>
      </p:sp>
      <p:sp>
        <p:nvSpPr>
          <p:cNvPr id="4" name="Retângulo 3"/>
          <p:cNvSpPr/>
          <p:nvPr/>
        </p:nvSpPr>
        <p:spPr>
          <a:xfrm>
            <a:off x="4402888" y="7951415"/>
            <a:ext cx="4126451" cy="523220"/>
          </a:xfrm>
          <a:prstGeom prst="rect">
            <a:avLst/>
          </a:prstGeom>
        </p:spPr>
        <p:txBody>
          <a:bodyPr wrap="none">
            <a:spAutoFit/>
          </a:bodyPr>
          <a:lstStyle/>
          <a:p>
            <a:pPr algn="just"/>
            <a:r>
              <a:rPr lang="pt-BR" sz="2800" dirty="0" smtClean="0">
                <a:solidFill>
                  <a:srgbClr val="FFFFFF"/>
                </a:solidFill>
                <a:effectLst>
                  <a:glow rad="228600">
                    <a:srgbClr val="F46400">
                      <a:alpha val="40000"/>
                    </a:srgbClr>
                  </a:glow>
                </a:effectLst>
                <a:latin typeface="Berlin Sans FB Demi" panose="020E0802020502020306" pitchFamily="34" charset="0"/>
              </a:rPr>
              <a:t>Busque opiniões diversas</a:t>
            </a:r>
          </a:p>
        </p:txBody>
      </p:sp>
      <p:sp>
        <p:nvSpPr>
          <p:cNvPr id="2" name="Espaço Reservado para Rodapé 1"/>
          <p:cNvSpPr>
            <a:spLocks noGrp="1"/>
          </p:cNvSpPr>
          <p:nvPr>
            <p:ph type="ftr" sz="quarter" idx="11"/>
          </p:nvPr>
        </p:nvSpPr>
        <p:spPr/>
        <p:txBody>
          <a:bodyPr/>
          <a:lstStyle/>
          <a:p>
            <a:r>
              <a:rPr lang="pt-BR" smtClean="0"/>
              <a:t>GESTÃO PERSPICAZ - CLARISSA PIROTTI</a:t>
            </a:r>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554" y="7197461"/>
            <a:ext cx="1440000" cy="1391999"/>
          </a:xfrm>
          <a:prstGeom prst="rect">
            <a:avLst/>
          </a:prstGeom>
        </p:spPr>
      </p:pic>
    </p:spTree>
    <p:extLst>
      <p:ext uri="{BB962C8B-B14F-4D97-AF65-F5344CB8AC3E}">
        <p14:creationId xmlns:p14="http://schemas.microsoft.com/office/powerpoint/2010/main" val="2708552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1"/>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15</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238400"/>
            <a:ext cx="7031092" cy="707886"/>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Superando os vieses cognitivos</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2" name="Retângulo 11"/>
          <p:cNvSpPr/>
          <p:nvPr/>
        </p:nvSpPr>
        <p:spPr>
          <a:xfrm>
            <a:off x="0" y="4241351"/>
            <a:ext cx="6270171"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1200600" y="5413198"/>
            <a:ext cx="7200000" cy="1569660"/>
          </a:xfrm>
          <a:prstGeom prst="rect">
            <a:avLst/>
          </a:prstGeom>
          <a:noFill/>
          <a:ln>
            <a:noFill/>
          </a:ln>
        </p:spPr>
        <p:txBody>
          <a:bodyPr wrap="square" rtlCol="0">
            <a:spAutoFit/>
          </a:bodyPr>
          <a:lstStyle/>
          <a:p>
            <a:pPr algn="just"/>
            <a:r>
              <a:rPr lang="pt-BR" sz="2400" dirty="0" smtClean="0"/>
              <a:t>Ao tomar decisões, desafie suas próprias suposições. Pergunte-se: "Será que estou ignorando algum dado importante?" ou "Há outra forma de ver essa situação?". Isso pode ajudar a evitar o viés de confirmação.</a:t>
            </a:r>
          </a:p>
        </p:txBody>
      </p:sp>
      <p:sp>
        <p:nvSpPr>
          <p:cNvPr id="15" name="Retângulo 14"/>
          <p:cNvSpPr/>
          <p:nvPr/>
        </p:nvSpPr>
        <p:spPr>
          <a:xfrm>
            <a:off x="1200600" y="9205081"/>
            <a:ext cx="7200000" cy="1569660"/>
          </a:xfrm>
          <a:prstGeom prst="rect">
            <a:avLst/>
          </a:prstGeom>
          <a:noFill/>
          <a:ln>
            <a:noFill/>
          </a:ln>
        </p:spPr>
        <p:txBody>
          <a:bodyPr wrap="square" rtlCol="0">
            <a:spAutoFit/>
          </a:bodyPr>
          <a:lstStyle/>
          <a:p>
            <a:pPr algn="just"/>
            <a:r>
              <a:rPr lang="pt-BR" sz="2400" dirty="0" smtClean="0"/>
              <a:t>Mesmo que você tenha muita experiência, é sempre bom basear suas decisões em dados objetivos. Isso ajuda a mitigar o viés de excesso de confiança e a tomar decisões mais equilibradas.</a:t>
            </a:r>
          </a:p>
        </p:txBody>
      </p:sp>
      <p:sp>
        <p:nvSpPr>
          <p:cNvPr id="16" name="Retângulo 15"/>
          <p:cNvSpPr/>
          <p:nvPr/>
        </p:nvSpPr>
        <p:spPr>
          <a:xfrm>
            <a:off x="3331029" y="7853025"/>
            <a:ext cx="6270171"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p:cNvSpPr/>
          <p:nvPr/>
        </p:nvSpPr>
        <p:spPr>
          <a:xfrm>
            <a:off x="972734" y="4339741"/>
            <a:ext cx="4576894" cy="523220"/>
          </a:xfrm>
          <a:prstGeom prst="rect">
            <a:avLst/>
          </a:prstGeom>
        </p:spPr>
        <p:txBody>
          <a:bodyPr wrap="none">
            <a:spAutoFit/>
          </a:bodyPr>
          <a:lstStyle/>
          <a:p>
            <a:pPr algn="just"/>
            <a:r>
              <a:rPr lang="pt-BR" sz="2800" dirty="0" smtClean="0">
                <a:solidFill>
                  <a:srgbClr val="FFFFFF"/>
                </a:solidFill>
                <a:effectLst>
                  <a:glow rad="228600">
                    <a:srgbClr val="F46400">
                      <a:alpha val="40000"/>
                    </a:srgbClr>
                  </a:glow>
                </a:effectLst>
                <a:latin typeface="Berlin Sans FB Demi" panose="020E0802020502020306" pitchFamily="34" charset="0"/>
              </a:rPr>
              <a:t>Desafie suas próprias ideias</a:t>
            </a:r>
          </a:p>
        </p:txBody>
      </p:sp>
      <p:sp>
        <p:nvSpPr>
          <p:cNvPr id="4" name="Retângulo 3"/>
          <p:cNvSpPr/>
          <p:nvPr/>
        </p:nvSpPr>
        <p:spPr>
          <a:xfrm>
            <a:off x="3865081" y="7951415"/>
            <a:ext cx="5202065" cy="523220"/>
          </a:xfrm>
          <a:prstGeom prst="rect">
            <a:avLst/>
          </a:prstGeom>
        </p:spPr>
        <p:txBody>
          <a:bodyPr wrap="none">
            <a:spAutoFit/>
          </a:bodyPr>
          <a:lstStyle/>
          <a:p>
            <a:pPr algn="just"/>
            <a:r>
              <a:rPr lang="pt-BR" sz="2800" dirty="0" smtClean="0">
                <a:solidFill>
                  <a:srgbClr val="FFFFFF"/>
                </a:solidFill>
                <a:effectLst>
                  <a:glow rad="228600">
                    <a:srgbClr val="F46400">
                      <a:alpha val="40000"/>
                    </a:srgbClr>
                  </a:glow>
                </a:effectLst>
                <a:latin typeface="Berlin Sans FB Demi" panose="020E0802020502020306" pitchFamily="34" charset="0"/>
              </a:rPr>
              <a:t>Use dados, não apenas intuição</a:t>
            </a:r>
          </a:p>
        </p:txBody>
      </p:sp>
      <p:sp>
        <p:nvSpPr>
          <p:cNvPr id="2" name="Espaço Reservado para Rodapé 1"/>
          <p:cNvSpPr>
            <a:spLocks noGrp="1"/>
          </p:cNvSpPr>
          <p:nvPr>
            <p:ph type="ftr" sz="quarter" idx="11"/>
          </p:nvPr>
        </p:nvSpPr>
        <p:spPr/>
        <p:txBody>
          <a:bodyPr/>
          <a:lstStyle/>
          <a:p>
            <a:r>
              <a:rPr lang="pt-BR" smtClean="0"/>
              <a:t>GESTÃO PERSPICAZ - CLARISSA PIROTTI</a:t>
            </a:r>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60149" y="7224837"/>
            <a:ext cx="1440000" cy="1348188"/>
          </a:xfrm>
          <a:prstGeom prst="rect">
            <a:avLst/>
          </a:prstGeom>
        </p:spPr>
      </p:pic>
    </p:spTree>
    <p:extLst>
      <p:ext uri="{BB962C8B-B14F-4D97-AF65-F5344CB8AC3E}">
        <p14:creationId xmlns:p14="http://schemas.microsoft.com/office/powerpoint/2010/main" val="3688437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1"/>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16</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238400"/>
            <a:ext cx="7031092" cy="707886"/>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Superando os vieses cognitivos</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2" name="Retângulo 11"/>
          <p:cNvSpPr/>
          <p:nvPr/>
        </p:nvSpPr>
        <p:spPr>
          <a:xfrm>
            <a:off x="0" y="4241351"/>
            <a:ext cx="9601200"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1200600" y="5413198"/>
            <a:ext cx="7200000" cy="2308324"/>
          </a:xfrm>
          <a:prstGeom prst="rect">
            <a:avLst/>
          </a:prstGeom>
          <a:noFill/>
          <a:ln>
            <a:noFill/>
          </a:ln>
        </p:spPr>
        <p:txBody>
          <a:bodyPr wrap="square" rtlCol="0">
            <a:spAutoFit/>
          </a:bodyPr>
          <a:lstStyle/>
          <a:p>
            <a:pPr algn="ctr"/>
            <a:r>
              <a:rPr lang="pt-BR" sz="2400" dirty="0" smtClean="0"/>
              <a:t>A transparência é fundamental. </a:t>
            </a:r>
          </a:p>
          <a:p>
            <a:pPr algn="just"/>
            <a:endParaRPr lang="pt-BR" sz="2400" dirty="0"/>
          </a:p>
          <a:p>
            <a:pPr algn="just"/>
            <a:r>
              <a:rPr lang="pt-BR" sz="2400" dirty="0" smtClean="0"/>
              <a:t>Se sua equipe sentir que pode compartilhar opiniões contrárias sem medo de retaliação, você evita o viés de grupo e garante uma abordagem mais equilibrada e criativa.</a:t>
            </a:r>
          </a:p>
        </p:txBody>
      </p:sp>
      <p:sp>
        <p:nvSpPr>
          <p:cNvPr id="3" name="Retângulo 2"/>
          <p:cNvSpPr/>
          <p:nvPr/>
        </p:nvSpPr>
        <p:spPr>
          <a:xfrm>
            <a:off x="1489437" y="4339741"/>
            <a:ext cx="6622326" cy="523220"/>
          </a:xfrm>
          <a:prstGeom prst="rect">
            <a:avLst/>
          </a:prstGeom>
        </p:spPr>
        <p:txBody>
          <a:bodyPr wrap="none">
            <a:spAutoFit/>
          </a:bodyPr>
          <a:lstStyle/>
          <a:p>
            <a:pPr algn="just"/>
            <a:r>
              <a:rPr lang="pt-BR" sz="2800" dirty="0" smtClean="0">
                <a:solidFill>
                  <a:srgbClr val="FFFFFF"/>
                </a:solidFill>
                <a:effectLst>
                  <a:glow rad="228600">
                    <a:srgbClr val="F46400">
                      <a:alpha val="40000"/>
                    </a:srgbClr>
                  </a:glow>
                </a:effectLst>
                <a:latin typeface="Berlin Sans FB Demi" panose="020E0802020502020306" pitchFamily="34" charset="0"/>
              </a:rPr>
              <a:t>Fomente um ambiente de transparência</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600" y="8418119"/>
            <a:ext cx="5400000" cy="3404746"/>
          </a:xfrm>
          <a:prstGeom prst="rect">
            <a:avLst/>
          </a:prstGeom>
        </p:spPr>
      </p:pic>
      <p:sp>
        <p:nvSpPr>
          <p:cNvPr id="4" name="Espaço Reservado para Rodapé 3"/>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1833921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1"/>
            <a:ext cx="9601200" cy="12801600"/>
          </a:xfrm>
          <a:prstGeom prst="rect">
            <a:avLst/>
          </a:prstGeom>
          <a:solidFill>
            <a:srgbClr val="4B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17</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24097"/>
            <a:ext cx="4855816" cy="1323439"/>
          </a:xfrm>
          <a:prstGeom prst="rect">
            <a:avLst/>
          </a:prstGeom>
        </p:spPr>
        <p:txBody>
          <a:bodyPr wrap="none">
            <a:spAutoFit/>
          </a:bodyPr>
          <a:lstStyle/>
          <a:p>
            <a:r>
              <a:rPr lang="pt-BR" sz="4000" dirty="0" smtClean="0">
                <a:solidFill>
                  <a:srgbClr val="FFFFFF"/>
                </a:solidFill>
                <a:effectLst>
                  <a:glow rad="101600">
                    <a:srgbClr val="BEBAD7">
                      <a:alpha val="40000"/>
                    </a:srgbClr>
                  </a:glow>
                </a:effectLst>
                <a:latin typeface="Berlin Sans FB Demi" panose="020E0802020502020306" pitchFamily="34" charset="0"/>
              </a:rPr>
              <a:t>Liderando com </a:t>
            </a:r>
          </a:p>
          <a:p>
            <a:r>
              <a:rPr lang="pt-BR" sz="4000" dirty="0" smtClean="0">
                <a:solidFill>
                  <a:srgbClr val="FFFFFF"/>
                </a:solidFill>
                <a:effectLst>
                  <a:glow rad="101600">
                    <a:srgbClr val="BEBAD7">
                      <a:alpha val="40000"/>
                    </a:srgbClr>
                  </a:glow>
                </a:effectLst>
                <a:latin typeface="Berlin Sans FB Demi" panose="020E0802020502020306" pitchFamily="34" charset="0"/>
              </a:rPr>
              <a:t>clareza e consciência</a:t>
            </a:r>
            <a:endParaRPr lang="pt-BR" sz="4000" dirty="0">
              <a:solidFill>
                <a:srgbClr val="FFFFFF"/>
              </a:solidFill>
              <a:effectLst>
                <a:glow rad="101600">
                  <a:srgbClr val="BEBAD7">
                    <a:alpha val="40000"/>
                  </a:srgbClr>
                </a:glow>
              </a:effectLst>
              <a:latin typeface="Berlin Sans FB Demi" panose="020E0802020502020306" pitchFamily="34" charset="0"/>
            </a:endParaRPr>
          </a:p>
        </p:txBody>
      </p:sp>
      <p:sp>
        <p:nvSpPr>
          <p:cNvPr id="14" name="Retângulo 13"/>
          <p:cNvSpPr/>
          <p:nvPr/>
        </p:nvSpPr>
        <p:spPr>
          <a:xfrm>
            <a:off x="1200600" y="5627206"/>
            <a:ext cx="7200000" cy="3046988"/>
          </a:xfrm>
          <a:prstGeom prst="rect">
            <a:avLst/>
          </a:prstGeom>
          <a:noFill/>
          <a:ln>
            <a:noFill/>
          </a:ln>
        </p:spPr>
        <p:txBody>
          <a:bodyPr wrap="square" rtlCol="0">
            <a:spAutoFit/>
          </a:bodyPr>
          <a:lstStyle/>
          <a:p>
            <a:pPr algn="just"/>
            <a:r>
              <a:rPr lang="pt-BR" sz="2400" dirty="0" smtClean="0">
                <a:solidFill>
                  <a:srgbClr val="FFFFFF"/>
                </a:solidFill>
              </a:rPr>
              <a:t>Ao se tornar consciente dos seus próprios vieses e ao adotar práticas que incentivem a diversidade de opiniões e a objetividade, você pode se tornar um líder mais eficiente e confiável.</a:t>
            </a:r>
          </a:p>
          <a:p>
            <a:pPr algn="just"/>
            <a:endParaRPr lang="pt-BR" sz="2400" dirty="0">
              <a:solidFill>
                <a:srgbClr val="FFFFFF"/>
              </a:solidFill>
            </a:endParaRPr>
          </a:p>
          <a:p>
            <a:pPr algn="just"/>
            <a:r>
              <a:rPr lang="pt-BR" sz="2400" dirty="0" smtClean="0">
                <a:solidFill>
                  <a:srgbClr val="FFFFFF"/>
                </a:solidFill>
              </a:rPr>
              <a:t>No final das contas, líderes que reconhecem e superam os vieses estão mais preparados para lidar com os desafios de forma mais clara, objetiva e estratégica. </a:t>
            </a:r>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5068" y="8723181"/>
            <a:ext cx="3411065" cy="2015327"/>
          </a:xfrm>
          <a:prstGeom prst="rect">
            <a:avLst/>
          </a:prstGeom>
        </p:spPr>
      </p:pic>
      <p:sp>
        <p:nvSpPr>
          <p:cNvPr id="3" name="Espaço Reservado para Rodapé 2"/>
          <p:cNvSpPr>
            <a:spLocks noGrp="1"/>
          </p:cNvSpPr>
          <p:nvPr>
            <p:ph type="ftr" sz="quarter" idx="11"/>
          </p:nvPr>
        </p:nvSpPr>
        <p:spPr/>
        <p:txBody>
          <a:bodyPr/>
          <a:lstStyle/>
          <a:p>
            <a:r>
              <a:rPr lang="pt-BR" smtClean="0"/>
              <a:t>GESTÃO PERSPICAZ - CLARISSA PIROTTI</a:t>
            </a:r>
            <a:endParaRPr lang="pt-BR"/>
          </a:p>
        </p:txBody>
      </p:sp>
      <p:sp>
        <p:nvSpPr>
          <p:cNvPr id="13" name="Retângulo 12"/>
          <p:cNvSpPr/>
          <p:nvPr/>
        </p:nvSpPr>
        <p:spPr>
          <a:xfrm>
            <a:off x="-10800" y="4241351"/>
            <a:ext cx="9612000" cy="360000"/>
          </a:xfrm>
          <a:prstGeom prst="rect">
            <a:avLst/>
          </a:prstGeom>
          <a:pattFill prst="ltHorz">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0" y="11140640"/>
            <a:ext cx="9612000" cy="360000"/>
          </a:xfrm>
          <a:prstGeom prst="rect">
            <a:avLst/>
          </a:prstGeom>
          <a:pattFill prst="ltHorz">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21794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1"/>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18</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24097"/>
            <a:ext cx="3703258" cy="707886"/>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Agradecimento</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4" name="Retângulo 13"/>
          <p:cNvSpPr/>
          <p:nvPr/>
        </p:nvSpPr>
        <p:spPr>
          <a:xfrm>
            <a:off x="1303858" y="5192944"/>
            <a:ext cx="7200000" cy="1569660"/>
          </a:xfrm>
          <a:prstGeom prst="rect">
            <a:avLst/>
          </a:prstGeom>
          <a:noFill/>
          <a:ln>
            <a:noFill/>
          </a:ln>
        </p:spPr>
        <p:txBody>
          <a:bodyPr wrap="square" rtlCol="0">
            <a:spAutoFit/>
          </a:bodyPr>
          <a:lstStyle/>
          <a:p>
            <a:pPr algn="just"/>
            <a:r>
              <a:rPr lang="pt-BR" sz="2400" dirty="0" smtClean="0"/>
              <a:t>Espero que as ideias e dicas compartilhadas aqui ajudem você a refletir sobre como os vieses cognitivos podem influenciar suas decisões e, principalmente, como você pode se tornar um líder mais consciente e eficaz.</a:t>
            </a:r>
          </a:p>
        </p:txBody>
      </p:sp>
      <p:sp>
        <p:nvSpPr>
          <p:cNvPr id="13" name="Retângulo 12"/>
          <p:cNvSpPr/>
          <p:nvPr/>
        </p:nvSpPr>
        <p:spPr>
          <a:xfrm>
            <a:off x="1200600" y="9935022"/>
            <a:ext cx="7200000" cy="1077218"/>
          </a:xfrm>
          <a:prstGeom prst="rect">
            <a:avLst/>
          </a:prstGeom>
          <a:noFill/>
          <a:ln>
            <a:noFill/>
          </a:ln>
        </p:spPr>
        <p:txBody>
          <a:bodyPr wrap="square" rtlCol="0">
            <a:spAutoFit/>
          </a:bodyPr>
          <a:lstStyle/>
          <a:p>
            <a:pPr algn="ctr"/>
            <a:r>
              <a:rPr lang="pt-BR" sz="1600" dirty="0" smtClean="0"/>
              <a:t>Este </a:t>
            </a:r>
            <a:r>
              <a:rPr lang="pt-BR" sz="1600" dirty="0" err="1" smtClean="0"/>
              <a:t>ebook</a:t>
            </a:r>
            <a:r>
              <a:rPr lang="pt-BR" sz="1600" dirty="0" smtClean="0"/>
              <a:t> foi gerado com auxílio de IA e diagramado por mim.</a:t>
            </a:r>
          </a:p>
          <a:p>
            <a:pPr algn="ctr"/>
            <a:endParaRPr lang="pt-BR" sz="1600" dirty="0" smtClean="0"/>
          </a:p>
          <a:p>
            <a:pPr algn="ctr"/>
            <a:r>
              <a:rPr lang="pt-BR" sz="1600" dirty="0" smtClean="0"/>
              <a:t>Esse conteúdo foi gerado com fins didáticos para apresentação no </a:t>
            </a:r>
            <a:r>
              <a:rPr lang="pt-BR" sz="1600" dirty="0" err="1" smtClean="0"/>
              <a:t>bootcamp</a:t>
            </a:r>
            <a:r>
              <a:rPr lang="pt-BR" sz="1600" dirty="0" smtClean="0"/>
              <a:t> </a:t>
            </a:r>
          </a:p>
          <a:p>
            <a:pPr algn="ctr"/>
            <a:r>
              <a:rPr lang="pt-BR" sz="1600" dirty="0" smtClean="0"/>
              <a:t>CAIXA - IA Generativa com Microsoft </a:t>
            </a:r>
            <a:r>
              <a:rPr lang="pt-BR" sz="1600" dirty="0" err="1" smtClean="0"/>
              <a:t>Copilot</a:t>
            </a:r>
            <a:r>
              <a:rPr lang="pt-BR" sz="1600" dirty="0" smtClean="0"/>
              <a:t> da plataforma DIO.</a:t>
            </a:r>
          </a:p>
        </p:txBody>
      </p:sp>
      <p:sp>
        <p:nvSpPr>
          <p:cNvPr id="15" name="Retângulo 14"/>
          <p:cNvSpPr/>
          <p:nvPr/>
        </p:nvSpPr>
        <p:spPr>
          <a:xfrm>
            <a:off x="0" y="4241351"/>
            <a:ext cx="9601200"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3103858" y="7143081"/>
            <a:ext cx="5400000" cy="1938992"/>
          </a:xfrm>
          <a:prstGeom prst="rect">
            <a:avLst/>
          </a:prstGeom>
          <a:noFill/>
          <a:ln>
            <a:noFill/>
          </a:ln>
        </p:spPr>
        <p:txBody>
          <a:bodyPr wrap="square" rtlCol="0">
            <a:spAutoFit/>
          </a:bodyPr>
          <a:lstStyle/>
          <a:p>
            <a:pPr algn="just"/>
            <a:r>
              <a:rPr lang="pt-BR" sz="2400" dirty="0" smtClean="0"/>
              <a:t>Desejo muito sucesso na sua trajetória como líder! Continue questionando, aprendendo e aprimorando suas habilidades a cada dia. E, se precisar de mais insights ou dicas, nunca hesite em buscar mais conhecimento.</a:t>
            </a:r>
          </a:p>
        </p:txBody>
      </p:sp>
      <p:pic>
        <p:nvPicPr>
          <p:cNvPr id="17" name="Imagem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848" y="2213035"/>
            <a:ext cx="1440000" cy="1237895"/>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47734">
            <a:off x="1403916" y="7392577"/>
            <a:ext cx="960000" cy="1440000"/>
          </a:xfrm>
          <a:prstGeom prst="rect">
            <a:avLst/>
          </a:prstGeom>
        </p:spPr>
      </p:pic>
      <p:sp>
        <p:nvSpPr>
          <p:cNvPr id="2" name="Espaço Reservado para Rodapé 1"/>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2822284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4B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2</a:t>
            </a:fld>
            <a:endParaRPr lang="pt-BR"/>
          </a:p>
        </p:txBody>
      </p:sp>
      <p:sp>
        <p:nvSpPr>
          <p:cNvPr id="10" name="Retângulo 9"/>
          <p:cNvSpPr/>
          <p:nvPr/>
        </p:nvSpPr>
        <p:spPr>
          <a:xfrm>
            <a:off x="0" y="6419089"/>
            <a:ext cx="9612000" cy="360000"/>
          </a:xfrm>
          <a:prstGeom prst="rect">
            <a:avLst/>
          </a:prstGeom>
          <a:pattFill prst="ltHorz">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716262" y="5151910"/>
            <a:ext cx="6264857" cy="707886"/>
          </a:xfrm>
          <a:prstGeom prst="rect">
            <a:avLst/>
          </a:prstGeom>
        </p:spPr>
        <p:txBody>
          <a:bodyPr wrap="none">
            <a:spAutoFit/>
          </a:bodyPr>
          <a:lstStyle/>
          <a:p>
            <a:r>
              <a:rPr lang="pt-BR" sz="4000" dirty="0" smtClean="0">
                <a:solidFill>
                  <a:srgbClr val="FFFFFF"/>
                </a:solidFill>
                <a:effectLst>
                  <a:glow rad="101600">
                    <a:srgbClr val="BEBAD7">
                      <a:alpha val="40000"/>
                    </a:srgbClr>
                  </a:glow>
                </a:effectLst>
                <a:latin typeface="Berlin Sans FB Demi" panose="020E0802020502020306" pitchFamily="34" charset="0"/>
              </a:rPr>
              <a:t>O que são vieses cognitivos</a:t>
            </a:r>
            <a:endParaRPr lang="pt-BR" sz="4000" dirty="0">
              <a:solidFill>
                <a:srgbClr val="FFFFFF"/>
              </a:solidFill>
              <a:effectLst>
                <a:glow rad="101600">
                  <a:srgbClr val="BEBAD7">
                    <a:alpha val="40000"/>
                  </a:srgbClr>
                </a:glow>
              </a:effectLst>
              <a:latin typeface="Berlin Sans FB Demi" panose="020E0802020502020306" pitchFamily="34" charset="0"/>
            </a:endParaRPr>
          </a:p>
        </p:txBody>
      </p:sp>
      <p:sp>
        <p:nvSpPr>
          <p:cNvPr id="2" name="CaixaDeTexto 1"/>
          <p:cNvSpPr txBox="1"/>
          <p:nvPr/>
        </p:nvSpPr>
        <p:spPr>
          <a:xfrm>
            <a:off x="1200600" y="7132330"/>
            <a:ext cx="7200000" cy="1255728"/>
          </a:xfrm>
          <a:prstGeom prst="rect">
            <a:avLst/>
          </a:prstGeom>
          <a:noFill/>
          <a:ln>
            <a:noFill/>
          </a:ln>
        </p:spPr>
        <p:txBody>
          <a:bodyPr wrap="square" rtlCol="0">
            <a:spAutoFit/>
          </a:bodyPr>
          <a:lstStyle/>
          <a:p>
            <a:pPr algn="ctr"/>
            <a:r>
              <a:rPr lang="pt-BR" dirty="0" smtClean="0">
                <a:solidFill>
                  <a:srgbClr val="FFFFFF"/>
                </a:solidFill>
              </a:rPr>
              <a:t>Entender e saber lidar com vieses cognitivos é fundamental para um líder que quer tomar decisões mais racionais, justas e bem-informadas.</a:t>
            </a:r>
            <a:endParaRPr lang="pt-BR" dirty="0">
              <a:solidFill>
                <a:srgbClr val="FFFFFF"/>
              </a:solidFill>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600" y="1985022"/>
            <a:ext cx="1560000" cy="2340000"/>
          </a:xfrm>
          <a:prstGeom prst="rect">
            <a:avLst/>
          </a:prstGeom>
        </p:spPr>
      </p:pic>
      <p:sp>
        <p:nvSpPr>
          <p:cNvPr id="4" name="Espaço Reservado para Rodapé 3"/>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292665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3</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94356"/>
            <a:ext cx="6264857" cy="707886"/>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O que são vieses cognitivos</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4" name="Retângulo 3"/>
          <p:cNvSpPr/>
          <p:nvPr/>
        </p:nvSpPr>
        <p:spPr>
          <a:xfrm>
            <a:off x="1200600" y="5699472"/>
            <a:ext cx="7200000" cy="2677656"/>
          </a:xfrm>
          <a:prstGeom prst="rect">
            <a:avLst/>
          </a:prstGeom>
          <a:noFill/>
          <a:ln>
            <a:noFill/>
          </a:ln>
        </p:spPr>
        <p:txBody>
          <a:bodyPr wrap="square" rtlCol="0">
            <a:spAutoFit/>
          </a:bodyPr>
          <a:lstStyle/>
          <a:p>
            <a:pPr algn="just"/>
            <a:r>
              <a:rPr lang="pt-BR" sz="2400" dirty="0">
                <a:solidFill>
                  <a:srgbClr val="1E1C31"/>
                </a:solidFill>
              </a:rPr>
              <a:t>Vieses cognitivos são aqueles "atalhos" que nosso cérebro usa para tomar decisões mais rápido. </a:t>
            </a:r>
            <a:endParaRPr lang="pt-BR" sz="2400" dirty="0" smtClean="0">
              <a:solidFill>
                <a:srgbClr val="1E1C31"/>
              </a:solidFill>
            </a:endParaRPr>
          </a:p>
          <a:p>
            <a:pPr algn="just"/>
            <a:endParaRPr lang="pt-BR" sz="2400" dirty="0">
              <a:solidFill>
                <a:srgbClr val="1E1C31"/>
              </a:solidFill>
            </a:endParaRPr>
          </a:p>
          <a:p>
            <a:pPr algn="just"/>
            <a:r>
              <a:rPr lang="pt-BR" sz="2400" dirty="0" smtClean="0">
                <a:solidFill>
                  <a:srgbClr val="1E1C31"/>
                </a:solidFill>
              </a:rPr>
              <a:t>O </a:t>
            </a:r>
            <a:r>
              <a:rPr lang="pt-BR" sz="2400" dirty="0">
                <a:solidFill>
                  <a:srgbClr val="1E1C31"/>
                </a:solidFill>
              </a:rPr>
              <a:t>problema é que, muitas vezes, esses atalhos nos levam a conclusões erradas. Na liderança, isso pode significar decisões equivocadas que afetam não só sua equipe, mas também os resultados da empresa.</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022" y="8713526"/>
            <a:ext cx="2172578" cy="1867655"/>
          </a:xfrm>
          <a:prstGeom prst="rect">
            <a:avLst/>
          </a:prstGeom>
        </p:spPr>
      </p:pic>
      <p:sp>
        <p:nvSpPr>
          <p:cNvPr id="12" name="Retângulo 11"/>
          <p:cNvSpPr/>
          <p:nvPr/>
        </p:nvSpPr>
        <p:spPr>
          <a:xfrm>
            <a:off x="0" y="4241351"/>
            <a:ext cx="9612000"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Rodapé 1"/>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3815585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4B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4</a:t>
            </a:fld>
            <a:endParaRPr lang="pt-BR"/>
          </a:p>
        </p:txBody>
      </p:sp>
      <p:sp>
        <p:nvSpPr>
          <p:cNvPr id="10" name="Retângulo 9"/>
          <p:cNvSpPr/>
          <p:nvPr/>
        </p:nvSpPr>
        <p:spPr>
          <a:xfrm>
            <a:off x="0" y="6419089"/>
            <a:ext cx="9612000" cy="360000"/>
          </a:xfrm>
          <a:prstGeom prst="rect">
            <a:avLst/>
          </a:prstGeom>
          <a:pattFill prst="ltHorz">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762749" y="4969035"/>
            <a:ext cx="6075702" cy="1323439"/>
          </a:xfrm>
          <a:prstGeom prst="rect">
            <a:avLst/>
          </a:prstGeom>
        </p:spPr>
        <p:txBody>
          <a:bodyPr wrap="none">
            <a:spAutoFit/>
          </a:bodyPr>
          <a:lstStyle/>
          <a:p>
            <a:pPr algn="ctr"/>
            <a:r>
              <a:rPr lang="pt-BR" sz="4000" dirty="0" smtClean="0">
                <a:solidFill>
                  <a:srgbClr val="FFFFFF"/>
                </a:solidFill>
                <a:effectLst>
                  <a:glow rad="101600">
                    <a:srgbClr val="BEBAD7">
                      <a:alpha val="40000"/>
                    </a:srgbClr>
                  </a:glow>
                </a:effectLst>
                <a:latin typeface="Berlin Sans FB Demi" panose="020E0802020502020306" pitchFamily="34" charset="0"/>
              </a:rPr>
              <a:t>Os vieses cognitivos </a:t>
            </a:r>
          </a:p>
          <a:p>
            <a:pPr algn="ctr"/>
            <a:r>
              <a:rPr lang="pt-BR" sz="4000" dirty="0" smtClean="0">
                <a:solidFill>
                  <a:srgbClr val="FFFFFF"/>
                </a:solidFill>
                <a:effectLst>
                  <a:glow rad="101600">
                    <a:srgbClr val="BEBAD7">
                      <a:alpha val="40000"/>
                    </a:srgbClr>
                  </a:glow>
                </a:effectLst>
                <a:latin typeface="Berlin Sans FB Demi" panose="020E0802020502020306" pitchFamily="34" charset="0"/>
              </a:rPr>
              <a:t>mais comuns na liderança</a:t>
            </a:r>
            <a:endParaRPr lang="pt-BR" sz="4000" dirty="0">
              <a:solidFill>
                <a:srgbClr val="FFFFFF"/>
              </a:solidFill>
              <a:effectLst>
                <a:glow rad="101600">
                  <a:srgbClr val="BEBAD7">
                    <a:alpha val="40000"/>
                  </a:srgbClr>
                </a:glow>
              </a:effectLst>
              <a:latin typeface="Berlin Sans FB Demi" panose="020E0802020502020306" pitchFamily="34" charset="0"/>
            </a:endParaRPr>
          </a:p>
        </p:txBody>
      </p:sp>
      <p:sp>
        <p:nvSpPr>
          <p:cNvPr id="2" name="CaixaDeTexto 1"/>
          <p:cNvSpPr txBox="1"/>
          <p:nvPr/>
        </p:nvSpPr>
        <p:spPr>
          <a:xfrm>
            <a:off x="1200600" y="7132330"/>
            <a:ext cx="7200000" cy="867930"/>
          </a:xfrm>
          <a:prstGeom prst="rect">
            <a:avLst/>
          </a:prstGeom>
          <a:noFill/>
          <a:ln>
            <a:noFill/>
          </a:ln>
        </p:spPr>
        <p:txBody>
          <a:bodyPr wrap="square" rtlCol="0">
            <a:spAutoFit/>
          </a:bodyPr>
          <a:lstStyle/>
          <a:p>
            <a:pPr algn="ctr"/>
            <a:r>
              <a:rPr lang="pt-BR" dirty="0" smtClean="0">
                <a:solidFill>
                  <a:srgbClr val="FFFFFF"/>
                </a:solidFill>
              </a:rPr>
              <a:t>Os principais vieses cognitivos que podem impactar sua liderança — e como você pode reconhecê-los!</a:t>
            </a:r>
            <a:endParaRPr lang="pt-BR" dirty="0">
              <a:solidFill>
                <a:srgbClr val="FFFFFF"/>
              </a:solidFill>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600" y="1985022"/>
            <a:ext cx="1560000" cy="2340000"/>
          </a:xfrm>
          <a:prstGeom prst="rect">
            <a:avLst/>
          </a:prstGeom>
        </p:spPr>
      </p:pic>
      <p:sp>
        <p:nvSpPr>
          <p:cNvPr id="4" name="Espaço Reservado para Rodapé 3"/>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291864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5</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07768"/>
            <a:ext cx="6075702" cy="1323439"/>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Vieses cognitivos </a:t>
            </a:r>
          </a:p>
          <a:p>
            <a:r>
              <a:rPr lang="pt-BR" sz="4000" dirty="0" smtClean="0">
                <a:solidFill>
                  <a:srgbClr val="1E1C31"/>
                </a:solidFill>
                <a:effectLst>
                  <a:glow rad="101600">
                    <a:srgbClr val="BEBAD7">
                      <a:alpha val="40000"/>
                    </a:srgbClr>
                  </a:glow>
                </a:effectLst>
                <a:latin typeface="Berlin Sans FB Demi" panose="020E0802020502020306" pitchFamily="34" charset="0"/>
              </a:rPr>
              <a:t>mais comuns na liderança</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4" name="Retângulo 3"/>
          <p:cNvSpPr/>
          <p:nvPr/>
        </p:nvSpPr>
        <p:spPr>
          <a:xfrm>
            <a:off x="3000848" y="5696710"/>
            <a:ext cx="5400000" cy="3416320"/>
          </a:xfrm>
          <a:prstGeom prst="rect">
            <a:avLst/>
          </a:prstGeom>
          <a:noFill/>
          <a:ln>
            <a:noFill/>
          </a:ln>
        </p:spPr>
        <p:txBody>
          <a:bodyPr wrap="square" rtlCol="0">
            <a:spAutoFit/>
          </a:bodyPr>
          <a:lstStyle/>
          <a:p>
            <a:pPr algn="just"/>
            <a:r>
              <a:rPr lang="pt-BR" sz="2400" dirty="0" smtClean="0"/>
              <a:t>Sabe aquele momento em que você já tem uma opinião formada sobre um assunto e passa a procurar só dados ou pessoas que concordam com você? Pois é, isso é o viés de confirmação.</a:t>
            </a:r>
          </a:p>
          <a:p>
            <a:pPr algn="just"/>
            <a:endParaRPr lang="pt-BR" sz="2400" dirty="0" smtClean="0"/>
          </a:p>
          <a:p>
            <a:pPr algn="just"/>
            <a:r>
              <a:rPr lang="pt-BR" sz="2400" dirty="0" smtClean="0"/>
              <a:t>Na liderança, isso pode ser um grande problema. Se você já acha que uma estratégia vai dar certo, pode acabar ignorando sinais claros de que não está funcionando.</a:t>
            </a:r>
          </a:p>
        </p:txBody>
      </p:sp>
      <p:sp>
        <p:nvSpPr>
          <p:cNvPr id="12" name="Retângulo 11"/>
          <p:cNvSpPr/>
          <p:nvPr/>
        </p:nvSpPr>
        <p:spPr>
          <a:xfrm>
            <a:off x="0" y="4241349"/>
            <a:ext cx="9612000"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533266" y="4309275"/>
            <a:ext cx="2534668" cy="584775"/>
          </a:xfrm>
          <a:prstGeom prst="rect">
            <a:avLst/>
          </a:prstGeom>
        </p:spPr>
        <p:txBody>
          <a:bodyPr wrap="none">
            <a:spAutoFit/>
          </a:bodyPr>
          <a:lstStyle/>
          <a:p>
            <a:r>
              <a:rPr lang="pt-BR" sz="3200" dirty="0" smtClean="0">
                <a:solidFill>
                  <a:srgbClr val="FFFFFF"/>
                </a:solidFill>
                <a:effectLst>
                  <a:glow rad="228600">
                    <a:srgbClr val="F46400">
                      <a:alpha val="40000"/>
                    </a:srgbClr>
                  </a:glow>
                </a:effectLst>
                <a:latin typeface="Berlin Sans FB Demi" panose="020E0802020502020306" pitchFamily="34" charset="0"/>
              </a:rPr>
              <a:t>Confirmação</a:t>
            </a:r>
            <a:endParaRPr lang="pt-BR" sz="3200" dirty="0">
              <a:solidFill>
                <a:srgbClr val="FFFFFF"/>
              </a:solidFill>
              <a:effectLst>
                <a:glow rad="228600">
                  <a:srgbClr val="F46400">
                    <a:alpha val="40000"/>
                  </a:srgbClr>
                </a:glow>
              </a:effectLst>
              <a:latin typeface="Berlin Sans FB Demi" panose="020E0802020502020306"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24" y="6793475"/>
            <a:ext cx="2160000" cy="2087999"/>
          </a:xfrm>
          <a:prstGeom prst="rect">
            <a:avLst/>
          </a:prstGeom>
        </p:spPr>
      </p:pic>
      <p:sp>
        <p:nvSpPr>
          <p:cNvPr id="2" name="Espaço Reservado para Rodapé 1"/>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2102121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6</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07768"/>
            <a:ext cx="6075702" cy="1323439"/>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Vieses cognitivos </a:t>
            </a:r>
          </a:p>
          <a:p>
            <a:r>
              <a:rPr lang="pt-BR" sz="4000" dirty="0" smtClean="0">
                <a:solidFill>
                  <a:srgbClr val="1E1C31"/>
                </a:solidFill>
                <a:effectLst>
                  <a:glow rad="101600">
                    <a:srgbClr val="BEBAD7">
                      <a:alpha val="40000"/>
                    </a:srgbClr>
                  </a:glow>
                </a:effectLst>
                <a:latin typeface="Berlin Sans FB Demi" panose="020E0802020502020306" pitchFamily="34" charset="0"/>
              </a:rPr>
              <a:t>mais comuns na liderança</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2" name="Retângulo 11"/>
          <p:cNvSpPr/>
          <p:nvPr/>
        </p:nvSpPr>
        <p:spPr>
          <a:xfrm>
            <a:off x="0" y="4241351"/>
            <a:ext cx="9612000"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656697" y="4325903"/>
            <a:ext cx="2287806" cy="584775"/>
          </a:xfrm>
          <a:prstGeom prst="rect">
            <a:avLst/>
          </a:prstGeom>
        </p:spPr>
        <p:txBody>
          <a:bodyPr wrap="none">
            <a:spAutoFit/>
          </a:bodyPr>
          <a:lstStyle/>
          <a:p>
            <a:r>
              <a:rPr lang="pt-BR" sz="3200" dirty="0" smtClean="0">
                <a:solidFill>
                  <a:srgbClr val="FFFFFF"/>
                </a:solidFill>
                <a:effectLst>
                  <a:glow rad="228600">
                    <a:srgbClr val="F46400">
                      <a:alpha val="40000"/>
                    </a:srgbClr>
                  </a:glow>
                </a:effectLst>
                <a:latin typeface="Berlin Sans FB Demi" panose="020E0802020502020306" pitchFamily="34" charset="0"/>
              </a:rPr>
              <a:t>Ancoragem</a:t>
            </a:r>
          </a:p>
        </p:txBody>
      </p:sp>
      <p:sp>
        <p:nvSpPr>
          <p:cNvPr id="14" name="Retângulo 13"/>
          <p:cNvSpPr/>
          <p:nvPr/>
        </p:nvSpPr>
        <p:spPr>
          <a:xfrm>
            <a:off x="1200600" y="5709848"/>
            <a:ext cx="5400000" cy="3785652"/>
          </a:xfrm>
          <a:prstGeom prst="rect">
            <a:avLst/>
          </a:prstGeom>
          <a:noFill/>
          <a:ln>
            <a:noFill/>
          </a:ln>
        </p:spPr>
        <p:txBody>
          <a:bodyPr wrap="square" rtlCol="0">
            <a:spAutoFit/>
          </a:bodyPr>
          <a:lstStyle/>
          <a:p>
            <a:pPr algn="just"/>
            <a:r>
              <a:rPr lang="pt-BR" sz="2400" dirty="0" smtClean="0"/>
              <a:t>Imagine que você tem que definir um orçamento para um novo projeto. Se você começa com uma estimativa muito alta ou muito baixa, tudo o que vem depois vai ser influenciado por esse valor inicial. O cérebro ancorou a decisão ali, e o restante dos números vai ser ajustado com base nisso, mesmo que os dados reais sejam diferentes.</a:t>
            </a:r>
          </a:p>
          <a:p>
            <a:pPr algn="just"/>
            <a:endParaRPr lang="pt-BR" sz="2400" dirty="0" smtClean="0"/>
          </a:p>
          <a:p>
            <a:pPr algn="just"/>
            <a:r>
              <a:rPr lang="pt-BR" sz="2400" dirty="0" smtClean="0"/>
              <a:t>Esse viés pode fazer você tomar decisões erradas só porque se baseou em um ponto inicial incorreto.</a:t>
            </a:r>
          </a:p>
        </p:txBody>
      </p:sp>
      <p:sp>
        <p:nvSpPr>
          <p:cNvPr id="3" name="Espaço Reservado para Rodapé 2"/>
          <p:cNvSpPr>
            <a:spLocks noGrp="1"/>
          </p:cNvSpPr>
          <p:nvPr>
            <p:ph type="ftr" sz="quarter" idx="11"/>
          </p:nvPr>
        </p:nvSpPr>
        <p:spPr/>
        <p:txBody>
          <a:bodyPr/>
          <a:lstStyle/>
          <a:p>
            <a:r>
              <a:rPr lang="pt-BR" smtClean="0"/>
              <a:t>GESTÃO PERSPICAZ - CLARISSA PIROTTI</a:t>
            </a:r>
            <a:endParaRPr lang="pt-BR"/>
          </a:p>
        </p:txBody>
      </p:sp>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l="18827" r="17674"/>
          <a:stretch/>
        </p:blipFill>
        <p:spPr>
          <a:xfrm rot="1418301">
            <a:off x="7099935" y="7423269"/>
            <a:ext cx="1856014" cy="1980000"/>
          </a:xfrm>
          <a:prstGeom prst="rect">
            <a:avLst/>
          </a:prstGeom>
        </p:spPr>
      </p:pic>
    </p:spTree>
    <p:extLst>
      <p:ext uri="{BB962C8B-B14F-4D97-AF65-F5344CB8AC3E}">
        <p14:creationId xmlns:p14="http://schemas.microsoft.com/office/powerpoint/2010/main" val="3632382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7</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07768"/>
            <a:ext cx="6075702" cy="1323439"/>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Vieses cognitivos </a:t>
            </a:r>
          </a:p>
          <a:p>
            <a:r>
              <a:rPr lang="pt-BR" sz="4000" dirty="0" smtClean="0">
                <a:solidFill>
                  <a:srgbClr val="1E1C31"/>
                </a:solidFill>
                <a:effectLst>
                  <a:glow rad="101600">
                    <a:srgbClr val="BEBAD7">
                      <a:alpha val="40000"/>
                    </a:srgbClr>
                  </a:glow>
                </a:effectLst>
                <a:latin typeface="Berlin Sans FB Demi" panose="020E0802020502020306" pitchFamily="34" charset="0"/>
              </a:rPr>
              <a:t>mais comuns na liderança</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2" name="Retângulo 11"/>
          <p:cNvSpPr/>
          <p:nvPr/>
        </p:nvSpPr>
        <p:spPr>
          <a:xfrm>
            <a:off x="0" y="4241351"/>
            <a:ext cx="9612000"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275183" y="4325903"/>
            <a:ext cx="3050835" cy="584775"/>
          </a:xfrm>
          <a:prstGeom prst="rect">
            <a:avLst/>
          </a:prstGeom>
        </p:spPr>
        <p:txBody>
          <a:bodyPr wrap="none">
            <a:spAutoFit/>
          </a:bodyPr>
          <a:lstStyle/>
          <a:p>
            <a:r>
              <a:rPr lang="pt-BR" sz="3200" dirty="0" smtClean="0">
                <a:solidFill>
                  <a:srgbClr val="FFFFFF"/>
                </a:solidFill>
                <a:effectLst>
                  <a:glow rad="228600">
                    <a:srgbClr val="F46400">
                      <a:alpha val="40000"/>
                    </a:srgbClr>
                  </a:glow>
                </a:effectLst>
                <a:latin typeface="Berlin Sans FB Demi" panose="020E0802020502020306" pitchFamily="34" charset="0"/>
              </a:rPr>
              <a:t>Disponibilidade</a:t>
            </a:r>
          </a:p>
        </p:txBody>
      </p:sp>
      <p:sp>
        <p:nvSpPr>
          <p:cNvPr id="14" name="Retângulo 13"/>
          <p:cNvSpPr/>
          <p:nvPr/>
        </p:nvSpPr>
        <p:spPr>
          <a:xfrm>
            <a:off x="3259546" y="5732323"/>
            <a:ext cx="5400000" cy="3416320"/>
          </a:xfrm>
          <a:prstGeom prst="rect">
            <a:avLst/>
          </a:prstGeom>
          <a:noFill/>
          <a:ln>
            <a:noFill/>
          </a:ln>
        </p:spPr>
        <p:txBody>
          <a:bodyPr wrap="square" rtlCol="0">
            <a:spAutoFit/>
          </a:bodyPr>
          <a:lstStyle/>
          <a:p>
            <a:pPr algn="just"/>
            <a:r>
              <a:rPr lang="pt-BR" sz="2400" dirty="0" smtClean="0"/>
              <a:t>Esse viés faz com que você dê mais peso às informações que estão mais "fresquinhas" na sua mente. Se um projeto falhou recentemente, é fácil começar a achar que tudo vai dar errado, mesmo quando a situação atual é completamente diferente.</a:t>
            </a:r>
          </a:p>
          <a:p>
            <a:pPr algn="just"/>
            <a:endParaRPr lang="pt-BR" sz="2400" dirty="0" smtClean="0"/>
          </a:p>
          <a:p>
            <a:pPr algn="just"/>
            <a:r>
              <a:rPr lang="pt-BR" sz="2400" dirty="0" smtClean="0"/>
              <a:t>Na liderança, isso pode gerar medo excessivo ou até uma visão distorcida da realidade, dificultando a inovação e a tomada de riscos calculados.</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600" y="7984186"/>
            <a:ext cx="1297742" cy="3240000"/>
          </a:xfrm>
          <a:prstGeom prst="rect">
            <a:avLst/>
          </a:prstGeom>
        </p:spPr>
      </p:pic>
      <p:sp>
        <p:nvSpPr>
          <p:cNvPr id="2" name="Espaço Reservado para Rodapé 1"/>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2170358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8</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07768"/>
            <a:ext cx="6075702" cy="1323439"/>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Vieses cognitivos </a:t>
            </a:r>
          </a:p>
          <a:p>
            <a:r>
              <a:rPr lang="pt-BR" sz="4000" dirty="0" smtClean="0">
                <a:solidFill>
                  <a:srgbClr val="1E1C31"/>
                </a:solidFill>
                <a:effectLst>
                  <a:glow rad="101600">
                    <a:srgbClr val="BEBAD7">
                      <a:alpha val="40000"/>
                    </a:srgbClr>
                  </a:glow>
                </a:effectLst>
                <a:latin typeface="Berlin Sans FB Demi" panose="020E0802020502020306" pitchFamily="34" charset="0"/>
              </a:rPr>
              <a:t>mais comuns na liderança</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2" name="Retângulo 11"/>
          <p:cNvSpPr/>
          <p:nvPr/>
        </p:nvSpPr>
        <p:spPr>
          <a:xfrm>
            <a:off x="0" y="4241351"/>
            <a:ext cx="9612000"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2798289" y="4325903"/>
            <a:ext cx="4004622" cy="584775"/>
          </a:xfrm>
          <a:prstGeom prst="rect">
            <a:avLst/>
          </a:prstGeom>
        </p:spPr>
        <p:txBody>
          <a:bodyPr wrap="none">
            <a:spAutoFit/>
          </a:bodyPr>
          <a:lstStyle/>
          <a:p>
            <a:r>
              <a:rPr lang="pt-BR" sz="3200" dirty="0" smtClean="0">
                <a:solidFill>
                  <a:srgbClr val="FFFFFF"/>
                </a:solidFill>
                <a:effectLst>
                  <a:glow rad="228600">
                    <a:srgbClr val="F46400">
                      <a:alpha val="40000"/>
                    </a:srgbClr>
                  </a:glow>
                </a:effectLst>
                <a:latin typeface="Berlin Sans FB Demi" panose="020E0802020502020306" pitchFamily="34" charset="0"/>
              </a:rPr>
              <a:t>Excesso de Confiança</a:t>
            </a:r>
          </a:p>
        </p:txBody>
      </p:sp>
      <p:sp>
        <p:nvSpPr>
          <p:cNvPr id="14" name="Retângulo 13"/>
          <p:cNvSpPr/>
          <p:nvPr/>
        </p:nvSpPr>
        <p:spPr>
          <a:xfrm>
            <a:off x="1200600" y="5709848"/>
            <a:ext cx="7200000" cy="3046988"/>
          </a:xfrm>
          <a:prstGeom prst="rect">
            <a:avLst/>
          </a:prstGeom>
          <a:noFill/>
          <a:ln>
            <a:noFill/>
          </a:ln>
        </p:spPr>
        <p:txBody>
          <a:bodyPr wrap="square" rtlCol="0">
            <a:spAutoFit/>
          </a:bodyPr>
          <a:lstStyle/>
          <a:p>
            <a:pPr algn="just"/>
            <a:r>
              <a:rPr lang="pt-BR" sz="2400" dirty="0" smtClean="0"/>
              <a:t>Sabe aquela sensação de que você "sabe tudo"? Esse é o viés de excesso de confiança. Quando você acredita que tem o controle total da situação, pode deixar de ouvir os outros ou ignorar dados importantes.</a:t>
            </a:r>
          </a:p>
          <a:p>
            <a:pPr algn="just"/>
            <a:endParaRPr lang="pt-BR" sz="2400" dirty="0"/>
          </a:p>
          <a:p>
            <a:pPr algn="just"/>
            <a:r>
              <a:rPr lang="pt-BR" sz="2400" dirty="0" smtClean="0"/>
              <a:t>Esse viés pode fazer você tomar decisões arriscadas, confiando demais em seu próprio julgamento, sem considerar a possibilidade de erro.</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600" y="9505333"/>
            <a:ext cx="2160000" cy="2022281"/>
          </a:xfrm>
          <a:prstGeom prst="rect">
            <a:avLst/>
          </a:prstGeom>
        </p:spPr>
      </p:pic>
      <p:sp>
        <p:nvSpPr>
          <p:cNvPr id="3" name="Espaço Reservado para Rodapé 2"/>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1732105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0"/>
            <a:ext cx="9601200" cy="1280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p:cNvSpPr>
            <a:spLocks noGrp="1"/>
          </p:cNvSpPr>
          <p:nvPr>
            <p:ph type="sldNum" sz="quarter" idx="12"/>
          </p:nvPr>
        </p:nvSpPr>
        <p:spPr/>
        <p:txBody>
          <a:bodyPr/>
          <a:lstStyle/>
          <a:p>
            <a:fld id="{080AE42C-B9F9-4967-BED9-92EEF4363A09}" type="slidenum">
              <a:rPr lang="pt-BR" smtClean="0"/>
              <a:t>9</a:t>
            </a:fld>
            <a:endParaRPr lang="pt-BR"/>
          </a:p>
        </p:txBody>
      </p:sp>
      <p:sp>
        <p:nvSpPr>
          <p:cNvPr id="10" name="Retângulo 9"/>
          <p:cNvSpPr/>
          <p:nvPr/>
        </p:nvSpPr>
        <p:spPr>
          <a:xfrm rot="16200000">
            <a:off x="-599850" y="1260000"/>
            <a:ext cx="2880000" cy="360000"/>
          </a:xfrm>
          <a:prstGeom prst="rect">
            <a:avLst/>
          </a:prstGeom>
          <a:pattFill prst="ltVert">
            <a:fgClr>
              <a:srgbClr val="BEBAD7"/>
            </a:fgClr>
            <a:bgClr>
              <a:srgbClr val="4B52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200600" y="2107768"/>
            <a:ext cx="6075702" cy="1323439"/>
          </a:xfrm>
          <a:prstGeom prst="rect">
            <a:avLst/>
          </a:prstGeom>
        </p:spPr>
        <p:txBody>
          <a:bodyPr wrap="none">
            <a:spAutoFit/>
          </a:bodyPr>
          <a:lstStyle/>
          <a:p>
            <a:r>
              <a:rPr lang="pt-BR" sz="4000" dirty="0" smtClean="0">
                <a:solidFill>
                  <a:srgbClr val="1E1C31"/>
                </a:solidFill>
                <a:effectLst>
                  <a:glow rad="101600">
                    <a:srgbClr val="BEBAD7">
                      <a:alpha val="40000"/>
                    </a:srgbClr>
                  </a:glow>
                </a:effectLst>
                <a:latin typeface="Berlin Sans FB Demi" panose="020E0802020502020306" pitchFamily="34" charset="0"/>
              </a:rPr>
              <a:t>Vieses cognitivos </a:t>
            </a:r>
          </a:p>
          <a:p>
            <a:r>
              <a:rPr lang="pt-BR" sz="4000" dirty="0" smtClean="0">
                <a:solidFill>
                  <a:srgbClr val="1E1C31"/>
                </a:solidFill>
                <a:effectLst>
                  <a:glow rad="101600">
                    <a:srgbClr val="BEBAD7">
                      <a:alpha val="40000"/>
                    </a:srgbClr>
                  </a:glow>
                </a:effectLst>
                <a:latin typeface="Berlin Sans FB Demi" panose="020E0802020502020306" pitchFamily="34" charset="0"/>
              </a:rPr>
              <a:t>mais comuns na liderança</a:t>
            </a:r>
            <a:endParaRPr lang="pt-BR" sz="4000" dirty="0">
              <a:solidFill>
                <a:srgbClr val="1E1C31"/>
              </a:solidFill>
              <a:effectLst>
                <a:glow rad="101600">
                  <a:srgbClr val="BEBAD7">
                    <a:alpha val="40000"/>
                  </a:srgbClr>
                </a:glow>
              </a:effectLst>
              <a:latin typeface="Berlin Sans FB Demi" panose="020E0802020502020306" pitchFamily="34" charset="0"/>
            </a:endParaRPr>
          </a:p>
        </p:txBody>
      </p:sp>
      <p:sp>
        <p:nvSpPr>
          <p:cNvPr id="12" name="Retângulo 11"/>
          <p:cNvSpPr/>
          <p:nvPr/>
        </p:nvSpPr>
        <p:spPr>
          <a:xfrm>
            <a:off x="0" y="4241351"/>
            <a:ext cx="9612000" cy="720000"/>
          </a:xfrm>
          <a:prstGeom prst="rect">
            <a:avLst/>
          </a:prstGeom>
          <a:solidFill>
            <a:srgbClr val="BEBA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4204924" y="4325903"/>
            <a:ext cx="1191352" cy="584775"/>
          </a:xfrm>
          <a:prstGeom prst="rect">
            <a:avLst/>
          </a:prstGeom>
        </p:spPr>
        <p:txBody>
          <a:bodyPr wrap="none">
            <a:spAutoFit/>
          </a:bodyPr>
          <a:lstStyle/>
          <a:p>
            <a:r>
              <a:rPr lang="pt-BR" sz="3200" dirty="0" smtClean="0">
                <a:solidFill>
                  <a:srgbClr val="FFFFFF"/>
                </a:solidFill>
                <a:effectLst>
                  <a:glow rad="228600">
                    <a:srgbClr val="F46400">
                      <a:alpha val="40000"/>
                    </a:srgbClr>
                  </a:glow>
                </a:effectLst>
                <a:latin typeface="Berlin Sans FB Demi" panose="020E0802020502020306" pitchFamily="34" charset="0"/>
              </a:rPr>
              <a:t>Afeto</a:t>
            </a:r>
          </a:p>
        </p:txBody>
      </p:sp>
      <p:sp>
        <p:nvSpPr>
          <p:cNvPr id="14" name="Retângulo 13"/>
          <p:cNvSpPr/>
          <p:nvPr/>
        </p:nvSpPr>
        <p:spPr>
          <a:xfrm>
            <a:off x="1200600" y="5709848"/>
            <a:ext cx="5400000" cy="3785652"/>
          </a:xfrm>
          <a:prstGeom prst="rect">
            <a:avLst/>
          </a:prstGeom>
          <a:noFill/>
          <a:ln>
            <a:noFill/>
          </a:ln>
        </p:spPr>
        <p:txBody>
          <a:bodyPr wrap="square" rtlCol="0">
            <a:spAutoFit/>
          </a:bodyPr>
          <a:lstStyle/>
          <a:p>
            <a:pPr algn="just"/>
            <a:r>
              <a:rPr lang="pt-BR" sz="2400" dirty="0" smtClean="0"/>
              <a:t>Você já percebeu que, às vezes, suas emoções influenciam suas decisões? Isso acontece quando você deixa que simpatias ou antipatias pessoais afetem sua escolha. Você pode favorecer alguém porque gosta da pessoa ou, ao contrário, desfavorecer alguém sem um motivo lógico.</a:t>
            </a:r>
          </a:p>
          <a:p>
            <a:pPr algn="just"/>
            <a:endParaRPr lang="pt-BR" sz="2400" dirty="0"/>
          </a:p>
          <a:p>
            <a:pPr algn="just"/>
            <a:r>
              <a:rPr lang="pt-BR" sz="2400" dirty="0" smtClean="0"/>
              <a:t>Na liderança, isso pode resultar em decisões que não são justas para todos e que podem prejudicar o ambiente de trabalho.</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441" y="9018040"/>
            <a:ext cx="2211084" cy="2592305"/>
          </a:xfrm>
          <a:prstGeom prst="rect">
            <a:avLst/>
          </a:prstGeom>
        </p:spPr>
      </p:pic>
      <p:sp>
        <p:nvSpPr>
          <p:cNvPr id="3" name="Espaço Reservado para Rodapé 2"/>
          <p:cNvSpPr>
            <a:spLocks noGrp="1"/>
          </p:cNvSpPr>
          <p:nvPr>
            <p:ph type="ftr" sz="quarter" idx="11"/>
          </p:nvPr>
        </p:nvSpPr>
        <p:spPr/>
        <p:txBody>
          <a:bodyPr/>
          <a:lstStyle/>
          <a:p>
            <a:r>
              <a:rPr lang="pt-BR" smtClean="0"/>
              <a:t>GESTÃO PERSPICAZ - CLARISSA PIROTTI</a:t>
            </a:r>
            <a:endParaRPr lang="pt-BR"/>
          </a:p>
        </p:txBody>
      </p:sp>
    </p:spTree>
    <p:extLst>
      <p:ext uri="{BB962C8B-B14F-4D97-AF65-F5344CB8AC3E}">
        <p14:creationId xmlns:p14="http://schemas.microsoft.com/office/powerpoint/2010/main" val="2428967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807</TotalTime>
  <Words>1284</Words>
  <Application>Microsoft Office PowerPoint</Application>
  <PresentationFormat>Papel A3 (297x420 mm)</PresentationFormat>
  <Paragraphs>125</Paragraphs>
  <Slides>18</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Berlin Sans FB Demi</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Clarissa Pirotti</dc:creator>
  <cp:keywords>Ebook Gestão Perspicaz</cp:keywords>
  <cp:lastModifiedBy>Conta da Microsoft</cp:lastModifiedBy>
  <cp:revision>28</cp:revision>
  <cp:lastPrinted>2025-01-17T12:08:53Z</cp:lastPrinted>
  <dcterms:created xsi:type="dcterms:W3CDTF">2025-01-16T00:44:41Z</dcterms:created>
  <dcterms:modified xsi:type="dcterms:W3CDTF">2025-01-17T12:14:54Z</dcterms:modified>
</cp:coreProperties>
</file>