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7" r:id="rId2"/>
    <p:sldId id="768" r:id="rId3"/>
    <p:sldId id="771" r:id="rId4"/>
    <p:sldId id="718" r:id="rId5"/>
    <p:sldId id="769" r:id="rId6"/>
    <p:sldId id="633" r:id="rId7"/>
    <p:sldId id="671" r:id="rId8"/>
    <p:sldId id="672" r:id="rId9"/>
    <p:sldId id="673" r:id="rId10"/>
    <p:sldId id="674" r:id="rId11"/>
    <p:sldId id="526" r:id="rId12"/>
    <p:sldId id="676" r:id="rId13"/>
    <p:sldId id="681" r:id="rId14"/>
    <p:sldId id="677" r:id="rId15"/>
    <p:sldId id="678" r:id="rId16"/>
    <p:sldId id="679" r:id="rId17"/>
    <p:sldId id="523" r:id="rId18"/>
    <p:sldId id="744" r:id="rId19"/>
    <p:sldId id="682" r:id="rId20"/>
    <p:sldId id="770" r:id="rId21"/>
    <p:sldId id="772" r:id="rId22"/>
    <p:sldId id="773" r:id="rId23"/>
    <p:sldId id="774" r:id="rId24"/>
    <p:sldId id="775" r:id="rId25"/>
    <p:sldId id="776" r:id="rId26"/>
    <p:sldId id="784" r:id="rId27"/>
    <p:sldId id="777" r:id="rId28"/>
    <p:sldId id="778" r:id="rId29"/>
    <p:sldId id="779" r:id="rId30"/>
    <p:sldId id="780" r:id="rId31"/>
    <p:sldId id="730" r:id="rId32"/>
    <p:sldId id="782" r:id="rId33"/>
    <p:sldId id="783" r:id="rId34"/>
    <p:sldId id="781" r:id="rId35"/>
    <p:sldId id="721" r:id="rId36"/>
    <p:sldId id="731" r:id="rId37"/>
    <p:sldId id="745" r:id="rId38"/>
    <p:sldId id="620" r:id="rId39"/>
    <p:sldId id="749" r:id="rId40"/>
    <p:sldId id="750" r:id="rId41"/>
    <p:sldId id="733" r:id="rId42"/>
    <p:sldId id="751" r:id="rId43"/>
    <p:sldId id="597" r:id="rId44"/>
    <p:sldId id="627" r:id="rId45"/>
    <p:sldId id="625" r:id="rId46"/>
    <p:sldId id="637" r:id="rId47"/>
    <p:sldId id="626" r:id="rId48"/>
    <p:sldId id="629" r:id="rId49"/>
    <p:sldId id="646" r:id="rId50"/>
    <p:sldId id="786" r:id="rId51"/>
    <p:sldId id="647" r:id="rId52"/>
    <p:sldId id="787" r:id="rId53"/>
    <p:sldId id="649" r:id="rId54"/>
    <p:sldId id="650" r:id="rId55"/>
    <p:sldId id="689" r:id="rId56"/>
    <p:sldId id="648" r:id="rId57"/>
    <p:sldId id="735" r:id="rId58"/>
    <p:sldId id="659" r:id="rId59"/>
    <p:sldId id="699" r:id="rId60"/>
    <p:sldId id="700" r:id="rId61"/>
    <p:sldId id="736" r:id="rId62"/>
    <p:sldId id="737" r:id="rId63"/>
    <p:sldId id="701" r:id="rId64"/>
    <p:sldId id="738" r:id="rId65"/>
    <p:sldId id="734" r:id="rId66"/>
    <p:sldId id="788" r:id="rId67"/>
    <p:sldId id="661" r:id="rId68"/>
    <p:sldId id="725" r:id="rId69"/>
    <p:sldId id="660" r:id="rId70"/>
    <p:sldId id="704" r:id="rId71"/>
    <p:sldId id="703" r:id="rId72"/>
    <p:sldId id="662" r:id="rId73"/>
    <p:sldId id="663" r:id="rId74"/>
    <p:sldId id="739" r:id="rId75"/>
    <p:sldId id="631" r:id="rId76"/>
    <p:sldId id="664" r:id="rId77"/>
    <p:sldId id="748" r:id="rId78"/>
    <p:sldId id="666" r:id="rId79"/>
    <p:sldId id="709" r:id="rId80"/>
    <p:sldId id="668" r:id="rId81"/>
    <p:sldId id="752" r:id="rId82"/>
    <p:sldId id="753" r:id="rId83"/>
    <p:sldId id="754" r:id="rId84"/>
    <p:sldId id="755" r:id="rId85"/>
    <p:sldId id="756" r:id="rId86"/>
    <p:sldId id="757" r:id="rId87"/>
    <p:sldId id="758" r:id="rId88"/>
    <p:sldId id="789" r:id="rId89"/>
    <p:sldId id="790" r:id="rId90"/>
    <p:sldId id="715" r:id="rId91"/>
    <p:sldId id="763" r:id="rId92"/>
    <p:sldId id="761" r:id="rId93"/>
    <p:sldId id="767" r:id="rId94"/>
    <p:sldId id="765" r:id="rId95"/>
    <p:sldId id="331" r:id="rId9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in Holmes" initials="OH" lastIdx="2" clrIdx="0">
    <p:extLst>
      <p:ext uri="{19B8F6BF-5375-455C-9EA6-DF929625EA0E}">
        <p15:presenceInfo xmlns:p15="http://schemas.microsoft.com/office/powerpoint/2012/main" userId="c7b399031c0314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F0"/>
    <a:srgbClr val="E7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3" autoAdjust="0"/>
    <p:restoredTop sz="87021" autoAdjust="0"/>
  </p:normalViewPr>
  <p:slideViewPr>
    <p:cSldViewPr snapToGrid="0">
      <p:cViewPr varScale="1">
        <p:scale>
          <a:sx n="83" d="100"/>
          <a:sy n="83" d="100"/>
        </p:scale>
        <p:origin x="63" y="4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09:03:57.128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09:03:57.128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0T07:56:28.993"/>
    </inkml:context>
    <inkml:brush xml:id="br0">
      <inkml:brushProperty name="width" value="0.1" units="cm"/>
      <inkml:brushProperty name="height" value="0.6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13 49,'-3'-11,"0"-3,-1 1,2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0T07:56:28.993"/>
    </inkml:context>
    <inkml:brush xml:id="br0">
      <inkml:brushProperty name="width" value="0.1" units="cm"/>
      <inkml:brushProperty name="height" value="0.6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13 49,'-3'-11,"0"-3,-1 1,2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0T07:56:28.993"/>
    </inkml:context>
    <inkml:brush xml:id="br0">
      <inkml:brushProperty name="width" value="0.1" units="cm"/>
      <inkml:brushProperty name="height" value="0.6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13 49,'-3'-11,"0"-3,-1 1,2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0T07:56:28.993"/>
    </inkml:context>
    <inkml:brush xml:id="br0">
      <inkml:brushProperty name="width" value="0.1" units="cm"/>
      <inkml:brushProperty name="height" value="0.6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13 49,'-3'-11,"0"-3,-1 1,2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0T07:56:28.993"/>
    </inkml:context>
    <inkml:brush xml:id="br0">
      <inkml:brushProperty name="width" value="0.1" units="cm"/>
      <inkml:brushProperty name="height" value="0.6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13 49,'-3'-11,"0"-3,-1 1,2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E7425-3465-43C1-850F-02CAB27741BC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CA58E-51F9-428E-9936-AD8FB880E7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01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46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2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515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37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166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877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674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Steppanov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847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44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981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621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739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49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028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494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612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206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158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35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55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6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5549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92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608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099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081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017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914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5757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143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93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293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122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763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064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08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2022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9971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7658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1598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0448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96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6664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0458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750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2927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1432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2012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4385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5701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068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2003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139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6630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5294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2192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954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9535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5598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6402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125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6303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076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1962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4112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4651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4079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5527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458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064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4753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20860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36175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615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8260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115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52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414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44838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8677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76418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396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33328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4731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16953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28561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205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404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5991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CA58E-51F9-428E-9936-AD8FB880E701}" type="slidenum">
              <a:rPr lang="de-DE" smtClean="0"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4119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2087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97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5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44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93091"/>
            <a:ext cx="10515600" cy="108784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17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43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46909"/>
            <a:ext cx="10515600" cy="11340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560317"/>
            <a:ext cx="5181600" cy="361664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560317"/>
            <a:ext cx="5181600" cy="3616646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99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04.11.2016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03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69404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3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04.11.2016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41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99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56681" y="756459"/>
            <a:ext cx="11278638" cy="61015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-1" y="0"/>
            <a:ext cx="12192001" cy="565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055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2560319"/>
            <a:ext cx="10515600" cy="361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CBEE-E10B-4B87-B585-821D1C7C50D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-1" y="565265"/>
            <a:ext cx="12192001" cy="0"/>
          </a:xfrm>
          <a:prstGeom prst="line">
            <a:avLst/>
          </a:prstGeom>
          <a:ln>
            <a:solidFill>
              <a:srgbClr val="E73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81" y="111085"/>
            <a:ext cx="456430" cy="371169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913111" y="112922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@</a:t>
            </a:r>
            <a:r>
              <a:rPr lang="de-DE" dirty="0" err="1"/>
              <a:t>odinthenerd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50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1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7456D4A2-C21A-400C-90C8-C8F08661F95B}"/>
                  </a:ext>
                </a:extLst>
              </p14:cNvPr>
              <p14:cNvContentPartPr/>
              <p14:nvPr/>
            </p14:nvContentPartPr>
            <p14:xfrm>
              <a:off x="3963360" y="4704044"/>
              <a:ext cx="4680" cy="176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7456D4A2-C21A-400C-90C8-C8F08661F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720" y="4596044"/>
                <a:ext cx="40320" cy="233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el 1">
            <a:extLst>
              <a:ext uri="{FF2B5EF4-FFF2-40B4-BE49-F238E27FC236}">
                <a16:creationId xmlns:a16="http://schemas.microsoft.com/office/drawing/2014/main" id="{6A67CF9D-3F0C-4432-AEF9-6CC8AEAEE261}"/>
              </a:ext>
            </a:extLst>
          </p:cNvPr>
          <p:cNvSpPr txBox="1">
            <a:spLocks/>
          </p:cNvSpPr>
          <p:nvPr/>
        </p:nvSpPr>
        <p:spPr>
          <a:xfrm>
            <a:off x="838200" y="1293090"/>
            <a:ext cx="10515600" cy="4216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@</a:t>
            </a:r>
            <a:r>
              <a:rPr lang="en-US" sz="9600" b="1" dirty="0" err="1">
                <a:latin typeface="Arial Black" panose="020B0A04020102020204" pitchFamily="34" charset="0"/>
              </a:rPr>
              <a:t>odin</a:t>
            </a:r>
            <a:r>
              <a:rPr lang="en-US" sz="96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the</a:t>
            </a:r>
            <a:r>
              <a:rPr lang="en-US" sz="9600" b="1" dirty="0" err="1">
                <a:latin typeface="Arial Black" panose="020B0A04020102020204" pitchFamily="34" charset="0"/>
              </a:rPr>
              <a:t>nerd</a:t>
            </a:r>
            <a:r>
              <a:rPr lang="en-US" sz="9600" b="1" dirty="0">
                <a:latin typeface="Arial Black" panose="020B0A04020102020204" pitchFamily="34" charset="0"/>
              </a:rPr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     – not the god</a:t>
            </a:r>
          </a:p>
        </p:txBody>
      </p:sp>
    </p:spTree>
    <p:extLst>
      <p:ext uri="{BB962C8B-B14F-4D97-AF65-F5344CB8AC3E}">
        <p14:creationId xmlns:p14="http://schemas.microsoft.com/office/powerpoint/2010/main" val="150108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10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9A7EAA-B445-444B-BFFE-C77A2485A0C8}"/>
              </a:ext>
            </a:extLst>
          </p:cNvPr>
          <p:cNvSpPr txBox="1"/>
          <p:nvPr/>
        </p:nvSpPr>
        <p:spPr>
          <a:xfrm>
            <a:off x="1514792" y="1722968"/>
            <a:ext cx="21649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DSL</a:t>
            </a:r>
          </a:p>
          <a:p>
            <a:r>
              <a:rPr lang="en-US" sz="4000" b="1" dirty="0"/>
              <a:t>D</a:t>
            </a:r>
            <a:r>
              <a:rPr lang="en-US" sz="4000" dirty="0"/>
              <a:t>omain</a:t>
            </a:r>
          </a:p>
          <a:p>
            <a:r>
              <a:rPr lang="en-US" sz="4000" b="1" dirty="0"/>
              <a:t>S</a:t>
            </a:r>
            <a:r>
              <a:rPr lang="en-US" sz="4000" dirty="0"/>
              <a:t>pecific</a:t>
            </a:r>
          </a:p>
          <a:p>
            <a:r>
              <a:rPr lang="en-US" sz="4000" b="1" dirty="0"/>
              <a:t>L</a:t>
            </a:r>
            <a:r>
              <a:rPr lang="en-US" sz="4000" dirty="0"/>
              <a:t>anguage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9B4B31-CFF4-4897-9578-427ACB8A2018}"/>
              </a:ext>
            </a:extLst>
          </p:cNvPr>
          <p:cNvSpPr txBox="1"/>
          <p:nvPr/>
        </p:nvSpPr>
        <p:spPr>
          <a:xfrm>
            <a:off x="6096000" y="2338522"/>
            <a:ext cx="3440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printf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iostreams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regex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ranges TS</a:t>
            </a:r>
          </a:p>
        </p:txBody>
      </p:sp>
    </p:spTree>
    <p:extLst>
      <p:ext uri="{BB962C8B-B14F-4D97-AF65-F5344CB8AC3E}">
        <p14:creationId xmlns:p14="http://schemas.microsoft.com/office/powerpoint/2010/main" val="278926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11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5260386" y="1332484"/>
            <a:ext cx="1671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Ranges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A5F3F1-55D9-4892-86C9-65D3D02D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23" y="2272710"/>
            <a:ext cx="922400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e : v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::reverse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| </a:t>
            </a:r>
            <a:r>
              <a:rPr lang="de-DE" altLang="de-DE" sz="24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awesomeify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is_awesome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b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0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12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9A7EAA-B445-444B-BFFE-C77A2485A0C8}"/>
              </a:ext>
            </a:extLst>
          </p:cNvPr>
          <p:cNvSpPr txBox="1"/>
          <p:nvPr/>
        </p:nvSpPr>
        <p:spPr>
          <a:xfrm>
            <a:off x="8724043" y="1326775"/>
            <a:ext cx="2790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Is this good?</a:t>
            </a:r>
          </a:p>
        </p:txBody>
      </p:sp>
    </p:spTree>
    <p:extLst>
      <p:ext uri="{BB962C8B-B14F-4D97-AF65-F5344CB8AC3E}">
        <p14:creationId xmlns:p14="http://schemas.microsoft.com/office/powerpoint/2010/main" val="143217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13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9A7EAA-B445-444B-BFFE-C77A2485A0C8}"/>
              </a:ext>
            </a:extLst>
          </p:cNvPr>
          <p:cNvSpPr txBox="1"/>
          <p:nvPr/>
        </p:nvSpPr>
        <p:spPr>
          <a:xfrm>
            <a:off x="8724043" y="1326775"/>
            <a:ext cx="2790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Is this good?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374438F-643D-4530-81A8-43613666844A}"/>
              </a:ext>
            </a:extLst>
          </p:cNvPr>
          <p:cNvSpPr/>
          <p:nvPr/>
        </p:nvSpPr>
        <p:spPr>
          <a:xfrm>
            <a:off x="1143000" y="1164134"/>
            <a:ext cx="70376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„</a:t>
            </a:r>
            <a:r>
              <a:rPr lang="de-DE" sz="2800" dirty="0" err="1"/>
              <a:t>Conventional</a:t>
            </a:r>
            <a:r>
              <a:rPr lang="de-DE" sz="2800" dirty="0"/>
              <a:t>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languages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growing</a:t>
            </a:r>
            <a:r>
              <a:rPr lang="de-DE" sz="2800" dirty="0"/>
              <a:t> </a:t>
            </a:r>
            <a:r>
              <a:rPr lang="de-DE" sz="2800" dirty="0" err="1"/>
              <a:t>ever</a:t>
            </a:r>
            <a:r>
              <a:rPr lang="de-DE" sz="2800" dirty="0"/>
              <a:t> </a:t>
            </a:r>
            <a:r>
              <a:rPr lang="de-DE" sz="2800" dirty="0" err="1"/>
              <a:t>more</a:t>
            </a:r>
            <a:r>
              <a:rPr lang="de-DE" sz="2800" dirty="0"/>
              <a:t> </a:t>
            </a:r>
            <a:r>
              <a:rPr lang="de-DE" sz="2800" dirty="0" err="1"/>
              <a:t>enormous</a:t>
            </a:r>
            <a:r>
              <a:rPr lang="de-DE" sz="2800" dirty="0"/>
              <a:t>, but not </a:t>
            </a:r>
            <a:r>
              <a:rPr lang="de-DE" sz="2800" dirty="0" err="1"/>
              <a:t>stronger</a:t>
            </a:r>
            <a:r>
              <a:rPr lang="de-DE" sz="2800" dirty="0"/>
              <a:t>.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 err="1"/>
          </a:p>
        </p:txBody>
      </p:sp>
    </p:spTree>
    <p:extLst>
      <p:ext uri="{BB962C8B-B14F-4D97-AF65-F5344CB8AC3E}">
        <p14:creationId xmlns:p14="http://schemas.microsoft.com/office/powerpoint/2010/main" val="270512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14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9A7EAA-B445-444B-BFFE-C77A2485A0C8}"/>
              </a:ext>
            </a:extLst>
          </p:cNvPr>
          <p:cNvSpPr txBox="1"/>
          <p:nvPr/>
        </p:nvSpPr>
        <p:spPr>
          <a:xfrm>
            <a:off x="8724043" y="1326775"/>
            <a:ext cx="2790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Is this good?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374438F-643D-4530-81A8-43613666844A}"/>
              </a:ext>
            </a:extLst>
          </p:cNvPr>
          <p:cNvSpPr/>
          <p:nvPr/>
        </p:nvSpPr>
        <p:spPr>
          <a:xfrm>
            <a:off x="1143000" y="1164134"/>
            <a:ext cx="70376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„</a:t>
            </a:r>
            <a:r>
              <a:rPr lang="de-DE" sz="2800" dirty="0" err="1"/>
              <a:t>Conventional</a:t>
            </a:r>
            <a:r>
              <a:rPr lang="de-DE" sz="2800" dirty="0"/>
              <a:t>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languages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growing</a:t>
            </a:r>
            <a:r>
              <a:rPr lang="de-DE" sz="2800" dirty="0"/>
              <a:t> </a:t>
            </a:r>
            <a:r>
              <a:rPr lang="de-DE" sz="2800" dirty="0" err="1"/>
              <a:t>ever</a:t>
            </a:r>
            <a:r>
              <a:rPr lang="de-DE" sz="2800" dirty="0"/>
              <a:t> </a:t>
            </a:r>
            <a:r>
              <a:rPr lang="de-DE" sz="2800" dirty="0" err="1"/>
              <a:t>more</a:t>
            </a:r>
            <a:r>
              <a:rPr lang="de-DE" sz="2800" dirty="0"/>
              <a:t> </a:t>
            </a:r>
            <a:r>
              <a:rPr lang="de-DE" sz="2800" dirty="0" err="1"/>
              <a:t>enormous</a:t>
            </a:r>
            <a:r>
              <a:rPr lang="de-DE" sz="2800" dirty="0"/>
              <a:t>, but not </a:t>
            </a:r>
            <a:r>
              <a:rPr lang="de-DE" sz="2800" dirty="0" err="1"/>
              <a:t>stronger</a:t>
            </a:r>
            <a:r>
              <a:rPr lang="de-DE" sz="2800" dirty="0"/>
              <a:t>.</a:t>
            </a:r>
          </a:p>
          <a:p>
            <a:endParaRPr lang="de-DE" sz="2800" dirty="0"/>
          </a:p>
          <a:p>
            <a:r>
              <a:rPr lang="de-DE" sz="2800" dirty="0" err="1"/>
              <a:t>Inherent</a:t>
            </a:r>
            <a:r>
              <a:rPr lang="de-DE" sz="2800" dirty="0"/>
              <a:t> </a:t>
            </a:r>
            <a:r>
              <a:rPr lang="de-DE" sz="2800" dirty="0" err="1"/>
              <a:t>defects</a:t>
            </a:r>
            <a:r>
              <a:rPr lang="de-DE" sz="2800" dirty="0"/>
              <a:t> at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most</a:t>
            </a:r>
            <a:r>
              <a:rPr lang="de-DE" sz="2800" dirty="0"/>
              <a:t> </a:t>
            </a:r>
            <a:r>
              <a:rPr lang="de-DE" sz="2800" dirty="0" err="1"/>
              <a:t>basic</a:t>
            </a:r>
            <a:r>
              <a:rPr lang="de-DE" sz="2800" dirty="0"/>
              <a:t> </a:t>
            </a:r>
            <a:r>
              <a:rPr lang="de-DE" sz="2800" dirty="0" err="1"/>
              <a:t>level</a:t>
            </a:r>
            <a:r>
              <a:rPr lang="de-DE" sz="2800" dirty="0"/>
              <a:t> </a:t>
            </a:r>
            <a:r>
              <a:rPr lang="de-DE" sz="2800" dirty="0" err="1"/>
              <a:t>cause</a:t>
            </a:r>
            <a:r>
              <a:rPr lang="de-DE" sz="2800" dirty="0"/>
              <a:t> </a:t>
            </a:r>
            <a:r>
              <a:rPr lang="de-DE" sz="2800" dirty="0" err="1"/>
              <a:t>them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both</a:t>
            </a:r>
            <a:r>
              <a:rPr lang="de-DE" sz="2800" dirty="0"/>
              <a:t> </a:t>
            </a:r>
            <a:r>
              <a:rPr lang="de-DE" sz="2800" dirty="0" err="1"/>
              <a:t>fat</a:t>
            </a:r>
            <a:r>
              <a:rPr lang="de-DE" sz="2800" dirty="0"/>
              <a:t> and </a:t>
            </a:r>
            <a:r>
              <a:rPr lang="de-DE" sz="2800" dirty="0" err="1"/>
              <a:t>weak</a:t>
            </a:r>
            <a:r>
              <a:rPr lang="de-DE" sz="2800" dirty="0"/>
              <a:t>: 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 err="1"/>
          </a:p>
        </p:txBody>
      </p:sp>
    </p:spTree>
    <p:extLst>
      <p:ext uri="{BB962C8B-B14F-4D97-AF65-F5344CB8AC3E}">
        <p14:creationId xmlns:p14="http://schemas.microsoft.com/office/powerpoint/2010/main" val="4860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15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9A7EAA-B445-444B-BFFE-C77A2485A0C8}"/>
              </a:ext>
            </a:extLst>
          </p:cNvPr>
          <p:cNvSpPr txBox="1"/>
          <p:nvPr/>
        </p:nvSpPr>
        <p:spPr>
          <a:xfrm>
            <a:off x="8724043" y="1326775"/>
            <a:ext cx="2790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Is this good?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374438F-643D-4530-81A8-43613666844A}"/>
              </a:ext>
            </a:extLst>
          </p:cNvPr>
          <p:cNvSpPr/>
          <p:nvPr/>
        </p:nvSpPr>
        <p:spPr>
          <a:xfrm>
            <a:off x="1143000" y="1164134"/>
            <a:ext cx="70376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„</a:t>
            </a:r>
            <a:r>
              <a:rPr lang="de-DE" sz="2800" dirty="0" err="1"/>
              <a:t>Conventional</a:t>
            </a:r>
            <a:r>
              <a:rPr lang="de-DE" sz="2800" dirty="0"/>
              <a:t>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languages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growing</a:t>
            </a:r>
            <a:r>
              <a:rPr lang="de-DE" sz="2800" dirty="0"/>
              <a:t> </a:t>
            </a:r>
            <a:r>
              <a:rPr lang="de-DE" sz="2800" dirty="0" err="1"/>
              <a:t>ever</a:t>
            </a:r>
            <a:r>
              <a:rPr lang="de-DE" sz="2800" dirty="0"/>
              <a:t> </a:t>
            </a:r>
            <a:r>
              <a:rPr lang="de-DE" sz="2800" dirty="0" err="1"/>
              <a:t>more</a:t>
            </a:r>
            <a:r>
              <a:rPr lang="de-DE" sz="2800" dirty="0"/>
              <a:t> </a:t>
            </a:r>
            <a:r>
              <a:rPr lang="de-DE" sz="2800" dirty="0" err="1"/>
              <a:t>enormous</a:t>
            </a:r>
            <a:r>
              <a:rPr lang="de-DE" sz="2800" dirty="0"/>
              <a:t>, but not </a:t>
            </a:r>
            <a:r>
              <a:rPr lang="de-DE" sz="2800" dirty="0" err="1"/>
              <a:t>stronger</a:t>
            </a:r>
            <a:r>
              <a:rPr lang="de-DE" sz="2800" dirty="0"/>
              <a:t>.</a:t>
            </a:r>
          </a:p>
          <a:p>
            <a:endParaRPr lang="de-DE" sz="2800" dirty="0"/>
          </a:p>
          <a:p>
            <a:r>
              <a:rPr lang="de-DE" sz="2800" dirty="0" err="1"/>
              <a:t>Inherent</a:t>
            </a:r>
            <a:r>
              <a:rPr lang="de-DE" sz="2800" dirty="0"/>
              <a:t> </a:t>
            </a:r>
            <a:r>
              <a:rPr lang="de-DE" sz="2800" dirty="0" err="1"/>
              <a:t>defects</a:t>
            </a:r>
            <a:r>
              <a:rPr lang="de-DE" sz="2800" dirty="0"/>
              <a:t> at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most</a:t>
            </a:r>
            <a:r>
              <a:rPr lang="de-DE" sz="2800" dirty="0"/>
              <a:t> </a:t>
            </a:r>
            <a:r>
              <a:rPr lang="de-DE" sz="2800" dirty="0" err="1"/>
              <a:t>basic</a:t>
            </a:r>
            <a:r>
              <a:rPr lang="de-DE" sz="2800" dirty="0"/>
              <a:t> </a:t>
            </a:r>
            <a:r>
              <a:rPr lang="de-DE" sz="2800" dirty="0" err="1"/>
              <a:t>level</a:t>
            </a:r>
            <a:r>
              <a:rPr lang="de-DE" sz="2800" dirty="0"/>
              <a:t> </a:t>
            </a:r>
            <a:r>
              <a:rPr lang="de-DE" sz="2800" dirty="0" err="1"/>
              <a:t>cause</a:t>
            </a:r>
            <a:r>
              <a:rPr lang="de-DE" sz="2800" dirty="0"/>
              <a:t> </a:t>
            </a:r>
            <a:r>
              <a:rPr lang="de-DE" sz="2800" dirty="0" err="1"/>
              <a:t>them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both</a:t>
            </a:r>
            <a:r>
              <a:rPr lang="de-DE" sz="2800" dirty="0"/>
              <a:t> </a:t>
            </a:r>
            <a:r>
              <a:rPr lang="de-DE" sz="2800" dirty="0" err="1"/>
              <a:t>fat</a:t>
            </a:r>
            <a:r>
              <a:rPr lang="de-DE" sz="2800" dirty="0"/>
              <a:t> and </a:t>
            </a:r>
            <a:r>
              <a:rPr lang="de-DE" sz="2800" dirty="0" err="1"/>
              <a:t>weak</a:t>
            </a:r>
            <a:r>
              <a:rPr lang="de-DE" sz="2800" dirty="0"/>
              <a:t>: </a:t>
            </a:r>
          </a:p>
          <a:p>
            <a:endParaRPr lang="de-DE" sz="2800" dirty="0"/>
          </a:p>
          <a:p>
            <a:r>
              <a:rPr lang="de-DE" sz="2800" dirty="0" err="1"/>
              <a:t>their</a:t>
            </a:r>
            <a:r>
              <a:rPr lang="de-DE" sz="2800" dirty="0"/>
              <a:t> primitive </a:t>
            </a:r>
            <a:r>
              <a:rPr lang="de-DE" sz="2800" dirty="0" err="1"/>
              <a:t>word</a:t>
            </a:r>
            <a:r>
              <a:rPr lang="de-DE" sz="2800" dirty="0"/>
              <a:t>-at-a-time style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inherited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their</a:t>
            </a:r>
            <a:r>
              <a:rPr lang="de-DE" sz="2800" dirty="0"/>
              <a:t> </a:t>
            </a:r>
            <a:r>
              <a:rPr lang="de-DE" sz="2800" dirty="0" err="1"/>
              <a:t>common</a:t>
            </a:r>
            <a:r>
              <a:rPr lang="de-DE" sz="2800" dirty="0"/>
              <a:t> </a:t>
            </a:r>
            <a:r>
              <a:rPr lang="de-DE" sz="2800" dirty="0" err="1"/>
              <a:t>ancestor</a:t>
            </a:r>
            <a:r>
              <a:rPr lang="de-DE" sz="2800" dirty="0"/>
              <a:t> --</a:t>
            </a:r>
            <a:r>
              <a:rPr lang="de-DE" sz="2800" dirty="0" err="1"/>
              <a:t>the</a:t>
            </a:r>
            <a:r>
              <a:rPr lang="de-DE" sz="2800" dirty="0"/>
              <a:t> von Neumann </a:t>
            </a:r>
            <a:r>
              <a:rPr lang="de-DE" sz="2800" dirty="0" err="1"/>
              <a:t>computer</a:t>
            </a:r>
            <a:r>
              <a:rPr lang="de-DE" sz="2800" dirty="0"/>
              <a:t>, […] and </a:t>
            </a:r>
            <a:r>
              <a:rPr lang="de-DE" sz="2800" dirty="0" err="1"/>
              <a:t>their</a:t>
            </a:r>
            <a:r>
              <a:rPr lang="de-DE" sz="2800" dirty="0"/>
              <a:t> lack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useful</a:t>
            </a:r>
            <a:r>
              <a:rPr lang="de-DE" sz="2800" dirty="0"/>
              <a:t> </a:t>
            </a:r>
            <a:r>
              <a:rPr lang="de-DE" sz="2800" dirty="0" err="1"/>
              <a:t>mathematical</a:t>
            </a:r>
            <a:r>
              <a:rPr lang="de-DE" sz="2800" dirty="0"/>
              <a:t> </a:t>
            </a:r>
            <a:r>
              <a:rPr lang="de-DE" sz="2800" dirty="0" err="1"/>
              <a:t>properties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reasoning</a:t>
            </a:r>
            <a:r>
              <a:rPr lang="de-DE" sz="2800" dirty="0"/>
              <a:t> </a:t>
            </a:r>
            <a:r>
              <a:rPr lang="de-DE" sz="2800" dirty="0" err="1"/>
              <a:t>about</a:t>
            </a:r>
            <a:r>
              <a:rPr lang="de-DE" sz="2800" dirty="0"/>
              <a:t> </a:t>
            </a:r>
            <a:r>
              <a:rPr lang="de-DE" sz="2800" dirty="0" err="1"/>
              <a:t>programs</a:t>
            </a:r>
            <a:r>
              <a:rPr lang="de-DE" sz="2800" dirty="0"/>
              <a:t>.“ </a:t>
            </a:r>
          </a:p>
        </p:txBody>
      </p:sp>
    </p:spTree>
    <p:extLst>
      <p:ext uri="{BB962C8B-B14F-4D97-AF65-F5344CB8AC3E}">
        <p14:creationId xmlns:p14="http://schemas.microsoft.com/office/powerpoint/2010/main" val="271724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16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9A7EAA-B445-444B-BFFE-C77A2485A0C8}"/>
              </a:ext>
            </a:extLst>
          </p:cNvPr>
          <p:cNvSpPr txBox="1"/>
          <p:nvPr/>
        </p:nvSpPr>
        <p:spPr>
          <a:xfrm>
            <a:off x="8724043" y="1326775"/>
            <a:ext cx="2790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Is this good?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374438F-643D-4530-81A8-43613666844A}"/>
              </a:ext>
            </a:extLst>
          </p:cNvPr>
          <p:cNvSpPr/>
          <p:nvPr/>
        </p:nvSpPr>
        <p:spPr>
          <a:xfrm>
            <a:off x="1143000" y="1164134"/>
            <a:ext cx="70376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„</a:t>
            </a:r>
            <a:r>
              <a:rPr lang="de-DE" sz="2800" dirty="0" err="1"/>
              <a:t>Conventional</a:t>
            </a:r>
            <a:r>
              <a:rPr lang="de-DE" sz="2800" dirty="0"/>
              <a:t>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languages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growing</a:t>
            </a:r>
            <a:r>
              <a:rPr lang="de-DE" sz="2800" dirty="0"/>
              <a:t> </a:t>
            </a:r>
            <a:r>
              <a:rPr lang="de-DE" sz="2800" dirty="0" err="1"/>
              <a:t>ever</a:t>
            </a:r>
            <a:r>
              <a:rPr lang="de-DE" sz="2800" dirty="0"/>
              <a:t> </a:t>
            </a:r>
            <a:r>
              <a:rPr lang="de-DE" sz="2800" dirty="0" err="1"/>
              <a:t>more</a:t>
            </a:r>
            <a:r>
              <a:rPr lang="de-DE" sz="2800" dirty="0"/>
              <a:t> </a:t>
            </a:r>
            <a:r>
              <a:rPr lang="de-DE" sz="2800" dirty="0" err="1"/>
              <a:t>enormous</a:t>
            </a:r>
            <a:r>
              <a:rPr lang="de-DE" sz="2800" dirty="0"/>
              <a:t>, but not </a:t>
            </a:r>
            <a:r>
              <a:rPr lang="de-DE" sz="2800" dirty="0" err="1"/>
              <a:t>stronger</a:t>
            </a:r>
            <a:r>
              <a:rPr lang="de-DE" sz="2800" dirty="0"/>
              <a:t>.</a:t>
            </a:r>
          </a:p>
          <a:p>
            <a:endParaRPr lang="de-DE" sz="2800" dirty="0"/>
          </a:p>
          <a:p>
            <a:r>
              <a:rPr lang="de-DE" sz="2800" dirty="0" err="1"/>
              <a:t>Inherent</a:t>
            </a:r>
            <a:r>
              <a:rPr lang="de-DE" sz="2800" dirty="0"/>
              <a:t> </a:t>
            </a:r>
            <a:r>
              <a:rPr lang="de-DE" sz="2800" dirty="0" err="1"/>
              <a:t>defects</a:t>
            </a:r>
            <a:r>
              <a:rPr lang="de-DE" sz="2800" dirty="0"/>
              <a:t> at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most</a:t>
            </a:r>
            <a:r>
              <a:rPr lang="de-DE" sz="2800" dirty="0"/>
              <a:t> </a:t>
            </a:r>
            <a:r>
              <a:rPr lang="de-DE" sz="2800" dirty="0" err="1"/>
              <a:t>basic</a:t>
            </a:r>
            <a:r>
              <a:rPr lang="de-DE" sz="2800" dirty="0"/>
              <a:t> </a:t>
            </a:r>
            <a:r>
              <a:rPr lang="de-DE" sz="2800" dirty="0" err="1"/>
              <a:t>level</a:t>
            </a:r>
            <a:r>
              <a:rPr lang="de-DE" sz="2800" dirty="0"/>
              <a:t> </a:t>
            </a:r>
            <a:r>
              <a:rPr lang="de-DE" sz="2800" dirty="0" err="1"/>
              <a:t>cause</a:t>
            </a:r>
            <a:r>
              <a:rPr lang="de-DE" sz="2800" dirty="0"/>
              <a:t> </a:t>
            </a:r>
            <a:r>
              <a:rPr lang="de-DE" sz="2800" dirty="0" err="1"/>
              <a:t>them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both</a:t>
            </a:r>
            <a:r>
              <a:rPr lang="de-DE" sz="2800" dirty="0"/>
              <a:t> </a:t>
            </a:r>
            <a:r>
              <a:rPr lang="de-DE" sz="2800" dirty="0" err="1"/>
              <a:t>fat</a:t>
            </a:r>
            <a:r>
              <a:rPr lang="de-DE" sz="2800" dirty="0"/>
              <a:t> and </a:t>
            </a:r>
            <a:r>
              <a:rPr lang="de-DE" sz="2800" dirty="0" err="1"/>
              <a:t>weak</a:t>
            </a:r>
            <a:r>
              <a:rPr lang="de-DE" sz="2800" dirty="0"/>
              <a:t>: </a:t>
            </a:r>
          </a:p>
          <a:p>
            <a:endParaRPr lang="de-DE" sz="2800" dirty="0"/>
          </a:p>
          <a:p>
            <a:r>
              <a:rPr lang="de-DE" sz="2800" dirty="0" err="1"/>
              <a:t>their</a:t>
            </a:r>
            <a:r>
              <a:rPr lang="de-DE" sz="2800" dirty="0"/>
              <a:t> primitive </a:t>
            </a:r>
            <a:r>
              <a:rPr lang="de-DE" sz="2800" dirty="0" err="1"/>
              <a:t>word</a:t>
            </a:r>
            <a:r>
              <a:rPr lang="de-DE" sz="2800" dirty="0"/>
              <a:t>-at-a-time style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inherited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their</a:t>
            </a:r>
            <a:r>
              <a:rPr lang="de-DE" sz="2800" dirty="0"/>
              <a:t> </a:t>
            </a:r>
            <a:r>
              <a:rPr lang="de-DE" sz="2800" dirty="0" err="1"/>
              <a:t>common</a:t>
            </a:r>
            <a:r>
              <a:rPr lang="de-DE" sz="2800" dirty="0"/>
              <a:t> </a:t>
            </a:r>
            <a:r>
              <a:rPr lang="de-DE" sz="2800" dirty="0" err="1"/>
              <a:t>ancestor</a:t>
            </a:r>
            <a:r>
              <a:rPr lang="de-DE" sz="2800" dirty="0"/>
              <a:t> --</a:t>
            </a:r>
            <a:r>
              <a:rPr lang="de-DE" sz="2800" dirty="0" err="1"/>
              <a:t>the</a:t>
            </a:r>
            <a:r>
              <a:rPr lang="de-DE" sz="2800" dirty="0"/>
              <a:t> von Neumann </a:t>
            </a:r>
            <a:r>
              <a:rPr lang="de-DE" sz="2800" dirty="0" err="1"/>
              <a:t>computer</a:t>
            </a:r>
            <a:r>
              <a:rPr lang="de-DE" sz="2800" dirty="0"/>
              <a:t>, […] and </a:t>
            </a:r>
            <a:r>
              <a:rPr lang="de-DE" sz="2800" dirty="0" err="1"/>
              <a:t>their</a:t>
            </a:r>
            <a:r>
              <a:rPr lang="de-DE" sz="2800" dirty="0"/>
              <a:t> lack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useful</a:t>
            </a:r>
            <a:r>
              <a:rPr lang="de-DE" sz="2800" dirty="0"/>
              <a:t> </a:t>
            </a:r>
            <a:r>
              <a:rPr lang="de-DE" sz="2800" dirty="0" err="1"/>
              <a:t>mathematical</a:t>
            </a:r>
            <a:r>
              <a:rPr lang="de-DE" sz="2800" dirty="0"/>
              <a:t> </a:t>
            </a:r>
            <a:r>
              <a:rPr lang="de-DE" sz="2800" dirty="0" err="1"/>
              <a:t>properties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reasoning</a:t>
            </a:r>
            <a:r>
              <a:rPr lang="de-DE" sz="2800" dirty="0"/>
              <a:t> </a:t>
            </a:r>
            <a:r>
              <a:rPr lang="de-DE" sz="2800" dirty="0" err="1"/>
              <a:t>about</a:t>
            </a:r>
            <a:r>
              <a:rPr lang="de-DE" sz="2800" dirty="0"/>
              <a:t> </a:t>
            </a:r>
            <a:r>
              <a:rPr lang="de-DE" sz="2800" dirty="0" err="1"/>
              <a:t>programs</a:t>
            </a:r>
            <a:r>
              <a:rPr lang="de-DE" sz="2800" dirty="0"/>
              <a:t>.“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FD6919-D9FE-4E75-A152-74A82DF00BCA}"/>
              </a:ext>
            </a:extLst>
          </p:cNvPr>
          <p:cNvSpPr txBox="1"/>
          <p:nvPr/>
        </p:nvSpPr>
        <p:spPr>
          <a:xfrm>
            <a:off x="8724043" y="3723508"/>
            <a:ext cx="2415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Programming Be </a:t>
            </a:r>
          </a:p>
          <a:p>
            <a:r>
              <a:rPr lang="en-US" dirty="0"/>
              <a:t>Liberated from the </a:t>
            </a:r>
          </a:p>
          <a:p>
            <a:r>
              <a:rPr lang="en-US" dirty="0"/>
              <a:t>von Neumann Style? </a:t>
            </a:r>
          </a:p>
          <a:p>
            <a:r>
              <a:rPr lang="en-US" dirty="0"/>
              <a:t>A Functional Style and </a:t>
            </a:r>
          </a:p>
          <a:p>
            <a:r>
              <a:rPr lang="en-US" dirty="0"/>
              <a:t>Its Algebra of Programs </a:t>
            </a:r>
          </a:p>
          <a:p>
            <a:endParaRPr lang="en-US" dirty="0"/>
          </a:p>
          <a:p>
            <a:r>
              <a:rPr lang="en-US" dirty="0"/>
              <a:t>-- John Backus 1978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70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17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9AEF62-80FC-4706-8DD8-4E699F6AF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6688"/>
            <a:ext cx="11275255" cy="609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4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18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A2E156-3F01-47D0-8EC6-C140C3A94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38" y="2459504"/>
            <a:ext cx="159851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/>
              <a:t>l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|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/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/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EA3300C-A902-4425-A185-B625CE084EB5}"/>
              </a:ext>
            </a:extLst>
          </p:cNvPr>
          <p:cNvSpPr txBox="1"/>
          <p:nvPr/>
        </p:nvSpPr>
        <p:spPr>
          <a:xfrm>
            <a:off x="5441109" y="1337959"/>
            <a:ext cx="1309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BASH</a:t>
            </a:r>
          </a:p>
        </p:txBody>
      </p:sp>
    </p:spTree>
    <p:extLst>
      <p:ext uri="{BB962C8B-B14F-4D97-AF65-F5344CB8AC3E}">
        <p14:creationId xmlns:p14="http://schemas.microsoft.com/office/powerpoint/2010/main" val="3602999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19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A2E156-3F01-47D0-8EC6-C140C3A94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38" y="2459504"/>
            <a:ext cx="264835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/>
              <a:t>l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|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/>
              <a:t>l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|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-3 |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tail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/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EA3300C-A902-4425-A185-B625CE084EB5}"/>
              </a:ext>
            </a:extLst>
          </p:cNvPr>
          <p:cNvSpPr txBox="1"/>
          <p:nvPr/>
        </p:nvSpPr>
        <p:spPr>
          <a:xfrm>
            <a:off x="5441109" y="1337959"/>
            <a:ext cx="1309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BASH</a:t>
            </a:r>
          </a:p>
        </p:txBody>
      </p:sp>
    </p:spTree>
    <p:extLst>
      <p:ext uri="{BB962C8B-B14F-4D97-AF65-F5344CB8AC3E}">
        <p14:creationId xmlns:p14="http://schemas.microsoft.com/office/powerpoint/2010/main" val="148281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2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7456D4A2-C21A-400C-90C8-C8F08661F95B}"/>
                  </a:ext>
                </a:extLst>
              </p14:cNvPr>
              <p14:cNvContentPartPr/>
              <p14:nvPr/>
            </p14:nvContentPartPr>
            <p14:xfrm>
              <a:off x="3963360" y="4704044"/>
              <a:ext cx="4680" cy="176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7456D4A2-C21A-400C-90C8-C8F08661F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720" y="4596044"/>
                <a:ext cx="40320" cy="233280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https://i.ytimg.com/vi/kuyrDX3JX5o/maxresdefault.jpg">
            <a:extLst>
              <a:ext uri="{FF2B5EF4-FFF2-40B4-BE49-F238E27FC236}">
                <a16:creationId xmlns:a16="http://schemas.microsoft.com/office/drawing/2014/main" id="{F5A2DB2E-22B8-4F77-B961-62A6EA8E9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7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20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F3D29C-041D-4A91-8BF9-F12E2E06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261303"/>
            <a:ext cx="112871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6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21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411034" y="1389786"/>
            <a:ext cx="5369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“what to do” parameters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BD7582-6778-41DF-9E68-283BAF33D86C}"/>
              </a:ext>
            </a:extLst>
          </p:cNvPr>
          <p:cNvSpPr/>
          <p:nvPr/>
        </p:nvSpPr>
        <p:spPr>
          <a:xfrm>
            <a:off x="1938068" y="252528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foo(bar&amp; a,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baz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b,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c){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//calculate the world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(c){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//do things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//do other things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92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22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3184C16-CFE3-4FCB-ABA8-28D91E2BDA35}"/>
              </a:ext>
            </a:extLst>
          </p:cNvPr>
          <p:cNvSpPr/>
          <p:nvPr/>
        </p:nvSpPr>
        <p:spPr>
          <a:xfrm>
            <a:off x="2214113" y="249636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foo(bar&amp; a,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baz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b){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//calculate the world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//do things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//do other things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7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23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26EA1DC-CAC7-4B9A-941E-284F69CDD15B}"/>
              </a:ext>
            </a:extLst>
          </p:cNvPr>
          <p:cNvSpPr/>
          <p:nvPr/>
        </p:nvSpPr>
        <p:spPr>
          <a:xfrm>
            <a:off x="2504903" y="248187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foo1(bar&amp; a,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baz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b){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//calculate the world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//do things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foo2(bar&amp; a){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//calculate the world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//do other things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8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24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0037BC5-6713-49DC-9083-DDB0BF4B9BC8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(bar&amp; a){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//calculate the world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foo1(bar&amp; a,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b){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calculate_the_world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//do things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foo2(bar&amp; a){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calculate_the_world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//do other things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09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25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0037BC5-6713-49DC-9083-DDB0BF4B9BC8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(bar&amp; a){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//calculate the world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foo1(bar&amp; a,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b){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//do things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foo2(bar&amp; a){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//do other things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44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26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0037BC5-6713-49DC-9083-DDB0BF4B9BC8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(bar&amp; a){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//calculate the world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foo1(bar&amp; a,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b){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auto [??]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//do things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foo2(bar&amp; a){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auto [??]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//do other things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17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27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BD7582-6778-41DF-9E68-283BAF33D86C}"/>
              </a:ext>
            </a:extLst>
          </p:cNvPr>
          <p:cNvSpPr/>
          <p:nvPr/>
        </p:nvSpPr>
        <p:spPr>
          <a:xfrm>
            <a:off x="1938068" y="2525283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foo(bar&amp; a,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baz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b,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c){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//calculate the world</a:t>
            </a:r>
          </a:p>
          <a:p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(c){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//do things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//do other things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feil: nach links gekrümmt 8">
            <a:extLst>
              <a:ext uri="{FF2B5EF4-FFF2-40B4-BE49-F238E27FC236}">
                <a16:creationId xmlns:a16="http://schemas.microsoft.com/office/drawing/2014/main" id="{3192AD82-EBB0-4BDE-A43F-5A06269DB1F2}"/>
              </a:ext>
            </a:extLst>
          </p:cNvPr>
          <p:cNvSpPr/>
          <p:nvPr/>
        </p:nvSpPr>
        <p:spPr>
          <a:xfrm>
            <a:off x="6487064" y="3048068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BD6F20C-1653-44E7-8A01-0FE873850467}"/>
              </a:ext>
            </a:extLst>
          </p:cNvPr>
          <p:cNvCxnSpPr>
            <a:cxnSpLocks/>
          </p:cNvCxnSpPr>
          <p:nvPr/>
        </p:nvCxnSpPr>
        <p:spPr>
          <a:xfrm>
            <a:off x="2225615" y="3571336"/>
            <a:ext cx="419818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0173393-32AC-419E-865D-5B357FB68A0D}"/>
              </a:ext>
            </a:extLst>
          </p:cNvPr>
          <p:cNvSpPr txBox="1"/>
          <p:nvPr/>
        </p:nvSpPr>
        <p:spPr>
          <a:xfrm>
            <a:off x="3411034" y="1389786"/>
            <a:ext cx="5533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Problem of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366565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28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70A7F-273F-460C-8988-D5C06E0A90C4}"/>
              </a:ext>
            </a:extLst>
          </p:cNvPr>
          <p:cNvSpPr txBox="1"/>
          <p:nvPr/>
        </p:nvSpPr>
        <p:spPr>
          <a:xfrm>
            <a:off x="3411034" y="1389786"/>
            <a:ext cx="4283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Functional solution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F983945-2633-490C-BAD1-F28974635253}"/>
              </a:ext>
            </a:extLst>
          </p:cNvPr>
          <p:cNvSpPr/>
          <p:nvPr/>
        </p:nvSpPr>
        <p:spPr>
          <a:xfrm>
            <a:off x="2504903" y="2455053"/>
            <a:ext cx="8074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(std::function&lt;??&gt; f, bar&amp; a){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//calculate the world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f(??);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3559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29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F983945-2633-490C-BAD1-F28974635253}"/>
              </a:ext>
            </a:extLst>
          </p:cNvPr>
          <p:cNvSpPr/>
          <p:nvPr/>
        </p:nvSpPr>
        <p:spPr>
          <a:xfrm>
            <a:off x="2597268" y="1143838"/>
            <a:ext cx="80743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(std::function&lt;??&gt; f, bar&amp; a){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//calculate the world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f(??);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do_things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baz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b;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operator(??, bar&amp; a){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//do things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do_other_things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(??, bar&amp; a){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//do other things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3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7456D4A2-C21A-400C-90C8-C8F08661F95B}"/>
                  </a:ext>
                </a:extLst>
              </p14:cNvPr>
              <p14:cNvContentPartPr/>
              <p14:nvPr/>
            </p14:nvContentPartPr>
            <p14:xfrm>
              <a:off x="3963360" y="4704044"/>
              <a:ext cx="4680" cy="176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7456D4A2-C21A-400C-90C8-C8F08661F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720" y="4596044"/>
                <a:ext cx="40320" cy="2332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French labor union workers and students attend a demonstration against the French labor law proposal in Marseille, France, as part of a nationwide labor reform protests and strikes, March 31, 2016. ">
            <a:extLst>
              <a:ext uri="{FF2B5EF4-FFF2-40B4-BE49-F238E27FC236}">
                <a16:creationId xmlns:a16="http://schemas.microsoft.com/office/drawing/2014/main" id="{F9648F89-66E8-4F6C-839E-E3B8B66D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6" y="759531"/>
            <a:ext cx="11283350" cy="609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23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30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A83D8CB-DDEE-4E81-8B21-334B43A0CC72}"/>
              </a:ext>
            </a:extLst>
          </p:cNvPr>
          <p:cNvSpPr/>
          <p:nvPr/>
        </p:nvSpPr>
        <p:spPr>
          <a:xfrm>
            <a:off x="3048000" y="2319415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do_things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baz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b){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//do things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do_other_things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//do other things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do_things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(a),b);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do_other_things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C5A634-0E29-42C5-ABBA-22BA873E9E97}"/>
              </a:ext>
            </a:extLst>
          </p:cNvPr>
          <p:cNvSpPr txBox="1"/>
          <p:nvPr/>
        </p:nvSpPr>
        <p:spPr>
          <a:xfrm>
            <a:off x="3388030" y="1315023"/>
            <a:ext cx="5644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Single parameter solution </a:t>
            </a:r>
          </a:p>
        </p:txBody>
      </p:sp>
    </p:spTree>
    <p:extLst>
      <p:ext uri="{BB962C8B-B14F-4D97-AF65-F5344CB8AC3E}">
        <p14:creationId xmlns:p14="http://schemas.microsoft.com/office/powerpoint/2010/main" val="2566230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31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786786" y="1235978"/>
            <a:ext cx="372858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Can ranges help?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230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32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786786" y="1235978"/>
            <a:ext cx="372858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Can ranges help?</a:t>
            </a:r>
          </a:p>
          <a:p>
            <a:endParaRPr lang="en-US" sz="4000" dirty="0"/>
          </a:p>
          <a:p>
            <a:r>
              <a:rPr lang="en-US" sz="4000" dirty="0"/>
              <a:t>No</a:t>
            </a:r>
          </a:p>
          <a:p>
            <a:endParaRPr lang="en-US" sz="4000" dirty="0"/>
          </a:p>
          <a:p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855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33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786786" y="1235978"/>
            <a:ext cx="372858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Can ranges help?</a:t>
            </a:r>
          </a:p>
          <a:p>
            <a:endParaRPr lang="en-US" sz="4000" dirty="0"/>
          </a:p>
          <a:p>
            <a:r>
              <a:rPr lang="en-US" sz="4000" dirty="0"/>
              <a:t>No</a:t>
            </a:r>
          </a:p>
          <a:p>
            <a:endParaRPr lang="en-US" sz="4000" dirty="0"/>
          </a:p>
          <a:p>
            <a:r>
              <a:rPr lang="en-US" sz="4000" dirty="0"/>
              <a:t>But the DSL can</a:t>
            </a:r>
          </a:p>
        </p:txBody>
      </p:sp>
    </p:spTree>
    <p:extLst>
      <p:ext uri="{BB962C8B-B14F-4D97-AF65-F5344CB8AC3E}">
        <p14:creationId xmlns:p14="http://schemas.microsoft.com/office/powerpoint/2010/main" val="2880938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34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786786" y="1235978"/>
            <a:ext cx="4189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Pull vs. push model</a:t>
            </a:r>
          </a:p>
        </p:txBody>
      </p:sp>
      <p:pic>
        <p:nvPicPr>
          <p:cNvPr id="2050" name="Picture 2" descr="https://vijaysangamworld.files.wordpress.com/2010/07/push-vs-pull.jpg">
            <a:extLst>
              <a:ext uri="{FF2B5EF4-FFF2-40B4-BE49-F238E27FC236}">
                <a16:creationId xmlns:a16="http://schemas.microsoft.com/office/drawing/2014/main" id="{4C2E0C7D-2CE7-4FB2-90FD-38DAD07AE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40" y="2852077"/>
            <a:ext cx="4361319" cy="223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04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35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617501" y="1418540"/>
            <a:ext cx="4956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Incidental Push Model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AF28E2-30DF-483B-B3A0-9BC422A85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935" y="2767280"/>
            <a:ext cx="326243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-&gt;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b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78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36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617501" y="1418540"/>
            <a:ext cx="4956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Incedental</a:t>
            </a:r>
            <a:r>
              <a:rPr lang="en-US" sz="4000" dirty="0"/>
              <a:t> Push Model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9E2212-564B-4B10-84B3-4731B9EF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384" y="2272710"/>
            <a:ext cx="326243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-&gt;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b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f(d);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g(d);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94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37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617501" y="1418540"/>
            <a:ext cx="4956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Incedental</a:t>
            </a:r>
            <a:r>
              <a:rPr lang="en-US" sz="4000" dirty="0"/>
              <a:t> Push Model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9E2212-564B-4B10-84B3-4731B9EF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384" y="2272710"/>
            <a:ext cx="326243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-&gt;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b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f(d);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g(d);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649346B5-2785-4194-9C8B-AEF0A4757C3F}"/>
              </a:ext>
            </a:extLst>
          </p:cNvPr>
          <p:cNvSpPr/>
          <p:nvPr/>
        </p:nvSpPr>
        <p:spPr>
          <a:xfrm>
            <a:off x="5669816" y="2126426"/>
            <a:ext cx="5460151" cy="132590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State Machine Here</a:t>
            </a:r>
          </a:p>
        </p:txBody>
      </p:sp>
    </p:spTree>
    <p:extLst>
      <p:ext uri="{BB962C8B-B14F-4D97-AF65-F5344CB8AC3E}">
        <p14:creationId xmlns:p14="http://schemas.microsoft.com/office/powerpoint/2010/main" val="534853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38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92B49D-A892-42D5-8A87-3F4E6898F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93" y="2661233"/>
            <a:ext cx="92297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</a:t>
            </a: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2}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466361-B952-4F6B-9ECB-C0E62E9F8EE5}"/>
              </a:ext>
            </a:extLst>
          </p:cNvPr>
          <p:cNvSpPr txBox="1"/>
          <p:nvPr/>
        </p:nvSpPr>
        <p:spPr>
          <a:xfrm>
            <a:off x="3813163" y="1418540"/>
            <a:ext cx="4565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Composing functions</a:t>
            </a:r>
          </a:p>
        </p:txBody>
      </p:sp>
    </p:spTree>
    <p:extLst>
      <p:ext uri="{BB962C8B-B14F-4D97-AF65-F5344CB8AC3E}">
        <p14:creationId xmlns:p14="http://schemas.microsoft.com/office/powerpoint/2010/main" val="3924572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39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92B49D-A892-42D5-8A87-3F4E6898F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446" y="2671728"/>
            <a:ext cx="922970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</a:t>
            </a: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2}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466361-B952-4F6B-9ECB-C0E62E9F8EE5}"/>
              </a:ext>
            </a:extLst>
          </p:cNvPr>
          <p:cNvSpPr txBox="1"/>
          <p:nvPr/>
        </p:nvSpPr>
        <p:spPr>
          <a:xfrm>
            <a:off x="3813163" y="1418540"/>
            <a:ext cx="4565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Composing functions</a:t>
            </a:r>
          </a:p>
        </p:txBody>
      </p:sp>
    </p:spTree>
    <p:extLst>
      <p:ext uri="{BB962C8B-B14F-4D97-AF65-F5344CB8AC3E}">
        <p14:creationId xmlns:p14="http://schemas.microsoft.com/office/powerpoint/2010/main" val="112822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4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7456D4A2-C21A-400C-90C8-C8F08661F95B}"/>
                  </a:ext>
                </a:extLst>
              </p14:cNvPr>
              <p14:cNvContentPartPr/>
              <p14:nvPr/>
            </p14:nvContentPartPr>
            <p14:xfrm>
              <a:off x="3963360" y="4704044"/>
              <a:ext cx="4680" cy="176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7456D4A2-C21A-400C-90C8-C8F08661F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720" y="4596044"/>
                <a:ext cx="40320" cy="2332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7109ED65-606C-43F0-80E0-38A584E86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380931"/>
            <a:ext cx="4762500" cy="338137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5486F1-D65A-4A37-BB8D-B98CE0276194}"/>
              </a:ext>
            </a:extLst>
          </p:cNvPr>
          <p:cNvSpPr txBox="1"/>
          <p:nvPr/>
        </p:nvSpPr>
        <p:spPr>
          <a:xfrm>
            <a:off x="3446492" y="1769235"/>
            <a:ext cx="5299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Tacit DSL all the things</a:t>
            </a:r>
          </a:p>
        </p:txBody>
      </p:sp>
    </p:spTree>
    <p:extLst>
      <p:ext uri="{BB962C8B-B14F-4D97-AF65-F5344CB8AC3E}">
        <p14:creationId xmlns:p14="http://schemas.microsoft.com/office/powerpoint/2010/main" val="23855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40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92B49D-A892-42D5-8A87-3F4E6898F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93" y="2661233"/>
            <a:ext cx="92297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</a:t>
            </a: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2}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466361-B952-4F6B-9ECB-C0E62E9F8EE5}"/>
              </a:ext>
            </a:extLst>
          </p:cNvPr>
          <p:cNvSpPr txBox="1"/>
          <p:nvPr/>
        </p:nvSpPr>
        <p:spPr>
          <a:xfrm>
            <a:off x="3813163" y="1418540"/>
            <a:ext cx="4565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Composing functions</a:t>
            </a:r>
          </a:p>
        </p:txBody>
      </p:sp>
    </p:spTree>
    <p:extLst>
      <p:ext uri="{BB962C8B-B14F-4D97-AF65-F5344CB8AC3E}">
        <p14:creationId xmlns:p14="http://schemas.microsoft.com/office/powerpoint/2010/main" val="1208709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41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92B49D-A892-42D5-8A87-3F4E6898F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93" y="2661233"/>
            <a:ext cx="92297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</a:t>
            </a: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2}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{1, 2, 5}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466361-B952-4F6B-9ECB-C0E62E9F8EE5}"/>
              </a:ext>
            </a:extLst>
          </p:cNvPr>
          <p:cNvSpPr txBox="1"/>
          <p:nvPr/>
        </p:nvSpPr>
        <p:spPr>
          <a:xfrm>
            <a:off x="3813163" y="1418540"/>
            <a:ext cx="4565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Composing functions</a:t>
            </a:r>
          </a:p>
        </p:txBody>
      </p:sp>
    </p:spTree>
    <p:extLst>
      <p:ext uri="{BB962C8B-B14F-4D97-AF65-F5344CB8AC3E}">
        <p14:creationId xmlns:p14="http://schemas.microsoft.com/office/powerpoint/2010/main" val="3618293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42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92B49D-A892-42D5-8A87-3F4E6898F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93" y="2661233"/>
            <a:ext cx="92297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</a:t>
            </a: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2}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{1, 2, 5}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466361-B952-4F6B-9ECB-C0E62E9F8EE5}"/>
              </a:ext>
            </a:extLst>
          </p:cNvPr>
          <p:cNvSpPr txBox="1"/>
          <p:nvPr/>
        </p:nvSpPr>
        <p:spPr>
          <a:xfrm>
            <a:off x="3813163" y="1418540"/>
            <a:ext cx="4565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Composing functions</a:t>
            </a:r>
          </a:p>
        </p:txBody>
      </p:sp>
    </p:spTree>
    <p:extLst>
      <p:ext uri="{BB962C8B-B14F-4D97-AF65-F5344CB8AC3E}">
        <p14:creationId xmlns:p14="http://schemas.microsoft.com/office/powerpoint/2010/main" val="3667986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91518"/>
            <a:ext cx="4114800" cy="365125"/>
          </a:xfrm>
        </p:spPr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43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240231" y="1367121"/>
            <a:ext cx="571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err="1"/>
              <a:t>Heterogeneous</a:t>
            </a:r>
            <a:r>
              <a:rPr lang="de-DE" sz="4000" dirty="0"/>
              <a:t> </a:t>
            </a:r>
            <a:r>
              <a:rPr lang="de-DE" sz="4000" dirty="0" err="1"/>
              <a:t>algorithms</a:t>
            </a:r>
            <a:endParaRPr lang="de-DE" sz="4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A3230C-7D81-4F1A-B83D-B13B80C89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5" y="2186675"/>
            <a:ext cx="1045325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Fish{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"Nemo"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"Garfield"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"Snoopy"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15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91518"/>
            <a:ext cx="4114800" cy="365125"/>
          </a:xfrm>
        </p:spPr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44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240231" y="1367121"/>
            <a:ext cx="571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err="1"/>
              <a:t>Heterogeneous</a:t>
            </a:r>
            <a:r>
              <a:rPr lang="de-DE" sz="4000" dirty="0"/>
              <a:t> </a:t>
            </a:r>
            <a:r>
              <a:rPr lang="de-DE" sz="4000" dirty="0" err="1"/>
              <a:t>algorithms</a:t>
            </a:r>
            <a:endParaRPr lang="de-DE" sz="4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A3230C-7D81-4F1A-B83D-B13B80C89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5" y="2186675"/>
            <a:ext cx="1045325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Fish{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"Nemo"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"Garfield"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"Snoopy"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[](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a)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de-DE" altLang="de-DE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51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91518"/>
            <a:ext cx="4114800" cy="365125"/>
          </a:xfrm>
        </p:spPr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45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240231" y="1367121"/>
            <a:ext cx="571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err="1"/>
              <a:t>Heterogeneous</a:t>
            </a:r>
            <a:r>
              <a:rPr lang="de-DE" sz="4000" dirty="0"/>
              <a:t> </a:t>
            </a:r>
            <a:r>
              <a:rPr lang="de-DE" sz="4000" dirty="0" err="1"/>
              <a:t>algorithms</a:t>
            </a:r>
            <a:endParaRPr lang="de-DE" sz="4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A3230C-7D81-4F1A-B83D-B13B80C89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5" y="2186675"/>
            <a:ext cx="1045325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Fish{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"Nemo"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"Garfield"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"Snoopy"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[](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de-DE" altLang="de-DE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1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91518"/>
            <a:ext cx="4114800" cy="365125"/>
          </a:xfrm>
        </p:spPr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46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240231" y="1367121"/>
            <a:ext cx="571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err="1"/>
              <a:t>Heterogeneous</a:t>
            </a:r>
            <a:r>
              <a:rPr lang="de-DE" sz="4000" dirty="0"/>
              <a:t> </a:t>
            </a:r>
            <a:r>
              <a:rPr lang="de-DE" sz="4000" dirty="0" err="1"/>
              <a:t>algorithms</a:t>
            </a:r>
            <a:endParaRPr lang="de-DE" sz="4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A3230C-7D81-4F1A-B83D-B13B80C89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5" y="2186675"/>
            <a:ext cx="1045325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Fish{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"Nemo"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"Garfield"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"Snoopy"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[](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de-DE" altLang="de-DE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rnames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::reverse(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89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91518"/>
            <a:ext cx="4114800" cy="365125"/>
          </a:xfrm>
        </p:spPr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47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240231" y="1367121"/>
            <a:ext cx="571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err="1"/>
              <a:t>Heterogeneous</a:t>
            </a:r>
            <a:r>
              <a:rPr lang="de-DE" sz="4000" dirty="0"/>
              <a:t> </a:t>
            </a:r>
            <a:r>
              <a:rPr lang="de-DE" sz="4000" dirty="0" err="1"/>
              <a:t>algorithms</a:t>
            </a:r>
            <a:endParaRPr lang="de-DE" sz="4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A3230C-7D81-4F1A-B83D-B13B80C89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5" y="2186675"/>
            <a:ext cx="1045325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rnames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|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::reverse;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rnames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::reverse(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11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48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6EAFDD7-946D-4253-A0B3-D7D9325A7042}"/>
              </a:ext>
            </a:extLst>
          </p:cNvPr>
          <p:cNvSpPr/>
          <p:nvPr/>
        </p:nvSpPr>
        <p:spPr>
          <a:xfrm>
            <a:off x="1371599" y="1956367"/>
            <a:ext cx="102662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pack</a:t>
            </a:r>
          </a:p>
          <a:p>
            <a:r>
              <a:rPr lang="en-US" sz="4400" dirty="0"/>
              <a:t>  - product type </a:t>
            </a:r>
          </a:p>
          <a:p>
            <a:r>
              <a:rPr lang="en-US" sz="4400" dirty="0"/>
              <a:t>  - “language level tuple”-</a:t>
            </a:r>
            <a:r>
              <a:rPr lang="en-US" sz="4400" dirty="0" err="1"/>
              <a:t>ish</a:t>
            </a:r>
            <a:endParaRPr lang="en-US" sz="4400" dirty="0"/>
          </a:p>
          <a:p>
            <a:r>
              <a:rPr lang="en-US" sz="4400" dirty="0"/>
              <a:t>  - means of passing heterogeneous containers </a:t>
            </a:r>
          </a:p>
        </p:txBody>
      </p:sp>
    </p:spTree>
    <p:extLst>
      <p:ext uri="{BB962C8B-B14F-4D97-AF65-F5344CB8AC3E}">
        <p14:creationId xmlns:p14="http://schemas.microsoft.com/office/powerpoint/2010/main" val="218141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49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622680" y="1345095"/>
            <a:ext cx="2946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Tacit</a:t>
            </a:r>
            <a:r>
              <a:rPr lang="de-DE" sz="4000" dirty="0"/>
              <a:t> </a:t>
            </a:r>
            <a:r>
              <a:rPr lang="de-DE" sz="4000" dirty="0" err="1"/>
              <a:t>solution</a:t>
            </a:r>
            <a:endParaRPr lang="de-DE" sz="4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054F07-1BE4-458B-9B7C-5DBE541F64D8}"/>
              </a:ext>
            </a:extLst>
          </p:cNvPr>
          <p:cNvSpPr/>
          <p:nvPr/>
        </p:nvSpPr>
        <p:spPr>
          <a:xfrm>
            <a:off x="2689634" y="2805832"/>
            <a:ext cx="78327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 |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do_other_things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5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7456D4A2-C21A-400C-90C8-C8F08661F95B}"/>
                  </a:ext>
                </a:extLst>
              </p14:cNvPr>
              <p14:cNvContentPartPr/>
              <p14:nvPr/>
            </p14:nvContentPartPr>
            <p14:xfrm>
              <a:off x="3963360" y="4704044"/>
              <a:ext cx="4680" cy="176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7456D4A2-C21A-400C-90C8-C8F08661F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720" y="4596044"/>
                <a:ext cx="40320" cy="2332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7109ED65-606C-43F0-80E0-38A584E86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380931"/>
            <a:ext cx="4762500" cy="338137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5486F1-D65A-4A37-BB8D-B98CE0276194}"/>
              </a:ext>
            </a:extLst>
          </p:cNvPr>
          <p:cNvSpPr txBox="1"/>
          <p:nvPr/>
        </p:nvSpPr>
        <p:spPr>
          <a:xfrm>
            <a:off x="3446492" y="1769235"/>
            <a:ext cx="5163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sz="4400" dirty="0"/>
              <a:t>   狗 </a:t>
            </a:r>
            <a:r>
              <a:rPr lang="en-US" sz="4400" dirty="0"/>
              <a:t> </a:t>
            </a:r>
            <a:r>
              <a:rPr lang="ja-JP" altLang="de-DE" sz="4400" dirty="0"/>
              <a:t>貓 </a:t>
            </a:r>
            <a:r>
              <a:rPr lang="en-US" sz="4400" dirty="0"/>
              <a:t> all the things</a:t>
            </a:r>
          </a:p>
        </p:txBody>
      </p:sp>
    </p:spTree>
    <p:extLst>
      <p:ext uri="{BB962C8B-B14F-4D97-AF65-F5344CB8AC3E}">
        <p14:creationId xmlns:p14="http://schemas.microsoft.com/office/powerpoint/2010/main" val="1671772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50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622680" y="1345095"/>
            <a:ext cx="2946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Tacit</a:t>
            </a:r>
            <a:r>
              <a:rPr lang="de-DE" sz="4000" dirty="0"/>
              <a:t> </a:t>
            </a:r>
            <a:r>
              <a:rPr lang="de-DE" sz="4000" dirty="0" err="1"/>
              <a:t>solution</a:t>
            </a:r>
            <a:endParaRPr lang="de-DE" sz="4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054F07-1BE4-458B-9B7C-5DBE541F64D8}"/>
              </a:ext>
            </a:extLst>
          </p:cNvPr>
          <p:cNvSpPr/>
          <p:nvPr/>
        </p:nvSpPr>
        <p:spPr>
          <a:xfrm>
            <a:off x="2689634" y="2805832"/>
            <a:ext cx="78327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 |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push_front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(b) |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do_things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calculate_the_world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 |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do_other_things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894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51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761948" y="1350957"/>
            <a:ext cx="2668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unwrapping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0E854F-6413-4C97-A482-2621615D8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2274838"/>
            <a:ext cx="442460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t;</a:t>
            </a:r>
            <a:b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04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52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761948" y="1350957"/>
            <a:ext cx="2668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unwrapping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0E854F-6413-4C97-A482-2621615D8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2274838"/>
            <a:ext cx="442460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t;</a:t>
            </a:r>
            <a:b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32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53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761948" y="1350957"/>
            <a:ext cx="2668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unwrapping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0E854F-6413-4C97-A482-2621615D8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2274838"/>
            <a:ext cx="442460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t;</a:t>
            </a:r>
            <a:b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&gt;&gt;=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98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54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761948" y="1350957"/>
            <a:ext cx="2668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unwrapping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0E854F-6413-4C97-A482-2621615D8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2274838"/>
            <a:ext cx="442460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t;</a:t>
            </a:r>
            <a:b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&gt;&gt;=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foo,t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68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55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761948" y="1350957"/>
            <a:ext cx="2668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unwrapping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0E854F-6413-4C97-A482-2621615D8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2314770"/>
            <a:ext cx="47933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(A,B,C);</a:t>
            </a:r>
            <a:b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pack(a...) &gt;&gt;=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bar;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70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56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761948" y="1350957"/>
            <a:ext cx="2668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unwrapping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0E854F-6413-4C97-A482-2621615D8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2314770"/>
            <a:ext cx="516199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(A,B,C);</a:t>
            </a:r>
            <a:b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pack(a...) &gt;&gt;=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bar;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17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91518"/>
            <a:ext cx="4114800" cy="365125"/>
          </a:xfrm>
        </p:spPr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57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240231" y="1367121"/>
            <a:ext cx="571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err="1"/>
              <a:t>Heterogeneous</a:t>
            </a:r>
            <a:r>
              <a:rPr lang="de-DE" sz="4000" dirty="0"/>
              <a:t> </a:t>
            </a:r>
            <a:r>
              <a:rPr lang="de-DE" sz="4000" dirty="0" err="1"/>
              <a:t>algorithms</a:t>
            </a:r>
            <a:endParaRPr lang="de-DE" sz="4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A3230C-7D81-4F1A-B83D-B13B80C89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5" y="2186675"/>
            <a:ext cx="1045325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rnames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|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::reverse;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altLang="de-DE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dsl</a:t>
            </a:r>
            <a:r>
              <a:rPr lang="de-DE" altLang="de-DE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reduces</a:t>
            </a:r>
            <a:r>
              <a:rPr lang="de-DE" altLang="de-DE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de-DE" altLang="de-DE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  <a:endParaRPr lang="de-DE" altLang="de-DE" sz="2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rnames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::reverse(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52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58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761948" y="1350957"/>
            <a:ext cx="1913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optional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ED47BA-AE11-4EFE-A0BD-56C46A94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23" y="2459504"/>
            <a:ext cx="700544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o){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add_magic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51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59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761948" y="1350957"/>
            <a:ext cx="1913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optional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ED47BA-AE11-4EFE-A0BD-56C46A94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23" y="2459504"/>
            <a:ext cx="718978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 = [](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o){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add_magic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add_horn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7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6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9A7EAA-B445-444B-BFFE-C77A2485A0C8}"/>
              </a:ext>
            </a:extLst>
          </p:cNvPr>
          <p:cNvSpPr txBox="1"/>
          <p:nvPr/>
        </p:nvSpPr>
        <p:spPr>
          <a:xfrm>
            <a:off x="1514792" y="1722968"/>
            <a:ext cx="21649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DSL</a:t>
            </a:r>
          </a:p>
          <a:p>
            <a:r>
              <a:rPr lang="en-US" sz="4000" b="1" dirty="0"/>
              <a:t>D</a:t>
            </a:r>
            <a:r>
              <a:rPr lang="en-US" sz="4000" dirty="0"/>
              <a:t>omain</a:t>
            </a:r>
          </a:p>
          <a:p>
            <a:r>
              <a:rPr lang="en-US" sz="4000" b="1" dirty="0"/>
              <a:t>S</a:t>
            </a:r>
            <a:r>
              <a:rPr lang="en-US" sz="4000" dirty="0"/>
              <a:t>pecific</a:t>
            </a:r>
          </a:p>
          <a:p>
            <a:r>
              <a:rPr lang="en-US" sz="4000" b="1" dirty="0"/>
              <a:t>L</a:t>
            </a:r>
            <a:r>
              <a:rPr lang="en-US" sz="4000" dirty="0"/>
              <a:t>anguage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9B4B31-CFF4-4897-9578-427ACB8A2018}"/>
              </a:ext>
            </a:extLst>
          </p:cNvPr>
          <p:cNvSpPr txBox="1"/>
          <p:nvPr/>
        </p:nvSpPr>
        <p:spPr>
          <a:xfrm>
            <a:off x="6096000" y="2338522"/>
            <a:ext cx="3440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13308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60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761948" y="1350957"/>
            <a:ext cx="1913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optional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ED47BA-AE11-4EFE-A0BD-56C46A94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23" y="2459504"/>
            <a:ext cx="755847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 = [](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o){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add_magic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add_horn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56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61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761948" y="1350957"/>
            <a:ext cx="1297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noise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ED47BA-AE11-4EFE-A0BD-56C46A94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23" y="2459504"/>
            <a:ext cx="755847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 = [](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horse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o){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add_magic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add_horn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850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62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761948" y="1350957"/>
            <a:ext cx="1375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signal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ED47BA-AE11-4EFE-A0BD-56C46A94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23" y="2459504"/>
            <a:ext cx="755847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 = [](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o){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add_magic</a:t>
            </a: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lang="de-DE" altLang="de-DE" sz="2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add_horn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60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63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761948" y="1350957"/>
            <a:ext cx="1297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noise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ED47BA-AE11-4EFE-A0BD-56C46A94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23" y="2459504"/>
            <a:ext cx="84802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 = [](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o){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add_magic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add_horn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de-DE" altLang="de-DE" sz="2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add_magic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add_horn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075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64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819223" y="1369025"/>
            <a:ext cx="4553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Terser lambda syntax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ED47BA-AE11-4EFE-A0BD-56C46A94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23" y="2459504"/>
            <a:ext cx="755847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 = [](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o){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add_magic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add_horn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add_magic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add_horn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7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7ED47BA-AE11-4EFE-A0BD-56C46A94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23" y="1720840"/>
            <a:ext cx="755847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 = [](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o){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add_magic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add_horn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= ~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add_magic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add_horn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u(</a:t>
            </a:r>
            <a:r>
              <a:rPr lang="de-DE" altLang="de-DE" sz="2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65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761948" y="1350957"/>
            <a:ext cx="1913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optional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181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66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119593" y="1309393"/>
            <a:ext cx="3952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boost.parameter2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19DFDF6-51BC-4A05-BFBD-396154E1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164" y="2274838"/>
            <a:ext cx="921758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onstexpr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scale_image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get_image,get_width,get_height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|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[](Image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 w, Height h)-&gt;Image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b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565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67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119593" y="1309393"/>
            <a:ext cx="3952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boost.parameter2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19DFDF6-51BC-4A05-BFBD-396154E1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164" y="2274838"/>
            <a:ext cx="921758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onstexpr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scale_image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get_image,get_width,get_height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|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[](Image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 w, Height h)-&gt;Image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b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566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68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119593" y="1309393"/>
            <a:ext cx="3952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boost.parameter2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19DFDF6-51BC-4A05-BFBD-396154E1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164" y="2274838"/>
            <a:ext cx="921758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scale_image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(Image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 w, Height h)-&gt;Image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b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283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69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504824" y="1350957"/>
            <a:ext cx="2427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Simons cat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0051BC9-B489-4F80-B106-B48AF16E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655" y="1940387"/>
            <a:ext cx="722024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image_view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get_cute_cat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image_view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cropped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find_cat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cropped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nullopt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with_tie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add_bow_tie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cropped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with_tie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nullopt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with_sparkles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make_eyes_sparkle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with_tie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with_sparkles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nullopt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add_rainbow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make_smaller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with_sparkles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5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7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9A7EAA-B445-444B-BFFE-C77A2485A0C8}"/>
              </a:ext>
            </a:extLst>
          </p:cNvPr>
          <p:cNvSpPr txBox="1"/>
          <p:nvPr/>
        </p:nvSpPr>
        <p:spPr>
          <a:xfrm>
            <a:off x="1514792" y="1722968"/>
            <a:ext cx="21649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DSL</a:t>
            </a:r>
          </a:p>
          <a:p>
            <a:r>
              <a:rPr lang="en-US" sz="4000" b="1" dirty="0"/>
              <a:t>D</a:t>
            </a:r>
            <a:r>
              <a:rPr lang="en-US" sz="4000" dirty="0"/>
              <a:t>omain</a:t>
            </a:r>
          </a:p>
          <a:p>
            <a:r>
              <a:rPr lang="en-US" sz="4000" b="1" dirty="0"/>
              <a:t>S</a:t>
            </a:r>
            <a:r>
              <a:rPr lang="en-US" sz="4000" dirty="0"/>
              <a:t>pecific</a:t>
            </a:r>
          </a:p>
          <a:p>
            <a:r>
              <a:rPr lang="en-US" sz="4000" b="1" dirty="0"/>
              <a:t>L</a:t>
            </a:r>
            <a:r>
              <a:rPr lang="en-US" sz="4000" dirty="0"/>
              <a:t>anguage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9B4B31-CFF4-4897-9578-427ACB8A2018}"/>
              </a:ext>
            </a:extLst>
          </p:cNvPr>
          <p:cNvSpPr txBox="1"/>
          <p:nvPr/>
        </p:nvSpPr>
        <p:spPr>
          <a:xfrm>
            <a:off x="6096000" y="2338522"/>
            <a:ext cx="3440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printf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77212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70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504824" y="1350957"/>
            <a:ext cx="2427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Simons cat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30B0BD4-2B3E-4BC7-9875-444C1D82E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71" y="2199297"/>
            <a:ext cx="1050800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::optional&lt;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image_view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get_cute_cat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image_view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crop_to_cat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de-DE" altLang="de-DE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and_then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add_bow_tie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de-DE" altLang="de-DE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and_then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make_eyes_sparkle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de-DE" altLang="de-DE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make_smaller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de-DE" altLang="de-DE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add_rainbow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507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71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504824" y="1356400"/>
            <a:ext cx="2427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Simons cat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314E8C-5E89-49A2-B68E-3CFCAF971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331" y="2761934"/>
            <a:ext cx="755847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cuteify_cat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crop_to_cat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add_bow_tie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make_eyes_sparkle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make_smaller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add_rainbow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817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72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100421" y="1358097"/>
            <a:ext cx="3991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Unwrap a variant?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539DFE-39A5-4F78-94C6-D93BCB21D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672" y="2678621"/>
            <a:ext cx="883227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y_variant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205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73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5584481" y="1344029"/>
            <a:ext cx="1023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visit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33642E-B12F-45AF-81C4-B8DBB590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454" y="2593309"/>
            <a:ext cx="516199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y_variant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foo,my_variant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39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74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437052" y="1407334"/>
            <a:ext cx="3317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Visit a pointer?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33642E-B12F-45AF-81C4-B8DBB590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454" y="2593309"/>
            <a:ext cx="331853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bar){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bar &gt;&gt;=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93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75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6EAFDD7-946D-4253-A0B3-D7D9325A7042}"/>
              </a:ext>
            </a:extLst>
          </p:cNvPr>
          <p:cNvSpPr/>
          <p:nvPr/>
        </p:nvSpPr>
        <p:spPr>
          <a:xfrm>
            <a:off x="1371598" y="1949437"/>
            <a:ext cx="1026621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sum_type</a:t>
            </a:r>
            <a:endParaRPr lang="en-US" sz="4400" dirty="0"/>
          </a:p>
          <a:p>
            <a:r>
              <a:rPr lang="en-US" sz="4400" dirty="0"/>
              <a:t>  - lightweight variant</a:t>
            </a:r>
          </a:p>
          <a:p>
            <a:r>
              <a:rPr lang="en-US" sz="4400" dirty="0"/>
              <a:t>  - has an explicit nothing state</a:t>
            </a:r>
          </a:p>
        </p:txBody>
      </p:sp>
    </p:spTree>
    <p:extLst>
      <p:ext uri="{BB962C8B-B14F-4D97-AF65-F5344CB8AC3E}">
        <p14:creationId xmlns:p14="http://schemas.microsoft.com/office/powerpoint/2010/main" val="34326779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76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789599" y="1463605"/>
            <a:ext cx="4357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Composable visitors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C5CC61-5774-43F9-BAFE-D083B33CB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64" y="2751982"/>
            <a:ext cx="60837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bar);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129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77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789599" y="1463605"/>
            <a:ext cx="4357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Composable visitors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C5CC61-5774-43F9-BAFE-D083B33CB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64" y="2013319"/>
            <a:ext cx="608371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bar);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&gt;&gt;=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subset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&lt;T,U&gt; | bar;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196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78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5584481" y="1344029"/>
            <a:ext cx="1023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visit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2D53AD-FEDA-4DF3-AAB1-5DE6AC863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273" y="2699588"/>
            <a:ext cx="774282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first_match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_(a,_1,s) | bar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540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79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5584481" y="1344029"/>
            <a:ext cx="1023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visit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E5CDFA-B93B-4FA6-AE80-6523E63C4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922" y="2424698"/>
            <a:ext cx="534633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first_match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thing1.dispatch,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thing2.dispatch,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thing3.dispatch)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21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8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9A7EAA-B445-444B-BFFE-C77A2485A0C8}"/>
              </a:ext>
            </a:extLst>
          </p:cNvPr>
          <p:cNvSpPr txBox="1"/>
          <p:nvPr/>
        </p:nvSpPr>
        <p:spPr>
          <a:xfrm>
            <a:off x="1514792" y="1722968"/>
            <a:ext cx="21649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DSL</a:t>
            </a:r>
          </a:p>
          <a:p>
            <a:r>
              <a:rPr lang="en-US" sz="4000" b="1" dirty="0"/>
              <a:t>D</a:t>
            </a:r>
            <a:r>
              <a:rPr lang="en-US" sz="4000" dirty="0"/>
              <a:t>omain</a:t>
            </a:r>
          </a:p>
          <a:p>
            <a:r>
              <a:rPr lang="en-US" sz="4000" b="1" dirty="0"/>
              <a:t>S</a:t>
            </a:r>
            <a:r>
              <a:rPr lang="en-US" sz="4000" dirty="0"/>
              <a:t>pecific</a:t>
            </a:r>
          </a:p>
          <a:p>
            <a:r>
              <a:rPr lang="en-US" sz="4000" b="1" dirty="0"/>
              <a:t>L</a:t>
            </a:r>
            <a:r>
              <a:rPr lang="en-US" sz="4000" dirty="0"/>
              <a:t>anguage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9B4B31-CFF4-4897-9578-427ACB8A2018}"/>
              </a:ext>
            </a:extLst>
          </p:cNvPr>
          <p:cNvSpPr txBox="1"/>
          <p:nvPr/>
        </p:nvSpPr>
        <p:spPr>
          <a:xfrm>
            <a:off x="6096000" y="2338522"/>
            <a:ext cx="3440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printf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iostreams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8572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80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544068" y="1294402"/>
            <a:ext cx="310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state machine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E203F5-EABB-49B3-84A3-83291462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06" y="1873894"/>
            <a:ext cx="42402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variant&lt;S1,S2,S3&gt;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661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81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544068" y="1294402"/>
            <a:ext cx="310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state machine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E203F5-EABB-49B3-84A3-83291462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06" y="1873894"/>
            <a:ext cx="571502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variant&lt;S1,S2,S3&gt;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(S1&amp;,E1&amp;&amp;)-&gt;S2;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171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82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544068" y="1294402"/>
            <a:ext cx="310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state machine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E203F5-EABB-49B3-84A3-83291462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06" y="1873893"/>
            <a:ext cx="811151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variant&lt;S1,S2,S3&gt;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(S1&amp;,E1&amp;&amp;)-&gt;S2;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(S1&amp;,E2&amp;&amp;)-&gt;S3;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(~_2, _1) |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assign_to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e,sm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52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83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544068" y="1294402"/>
            <a:ext cx="310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state machine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E203F5-EABB-49B3-84A3-83291462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06" y="1873893"/>
            <a:ext cx="811151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variant&lt;S1,S2,S3&gt;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(S1&amp;,E1&amp;&amp;)-&gt;S2;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(S1&amp;,E2&amp;&amp;)-&gt;S3;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(S2&amp;,E1&amp;&amp;)-&gt;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(~_2, _1) |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assign_to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e,sm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1455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84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544068" y="1294402"/>
            <a:ext cx="310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state machine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E203F5-EABB-49B3-84A3-83291462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06" y="1873893"/>
            <a:ext cx="903324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variant&lt;S1,S2,S3&gt;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(S1&amp;,E1&amp;&amp;)-&gt;S2;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(S1&amp;,E2&amp;&amp;)-&gt;S3;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(S2&amp;,E1&amp;&amp;)-&gt;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(S2&amp;,E2&amp;&amp;)-&gt;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&lt;S1,nothing&gt;;</a:t>
            </a: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(~_2, _1) |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assign_to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e,sm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902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85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544068" y="1294402"/>
            <a:ext cx="310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state machine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E203F5-EABB-49B3-84A3-83291462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06" y="1873893"/>
            <a:ext cx="958627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variant&lt;S1,S2,S3&gt;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(S1&amp;,E1&amp;&amp;)-&gt;S2;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(S1&amp;,E2&amp;&amp;)-&gt;S3;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(S2&amp;,E1&amp;&amp;)-&gt;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(S2&amp;,E2&amp;&amp;)-&gt;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&lt;S1,nothing&gt;;</a:t>
            </a:r>
            <a:endParaRPr lang="en-US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transition(S3&amp;,E1&amp;&amp;)-&gt;nothing;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(S3&amp;,E2&amp;&amp;)-&gt;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&lt;S3,S1,nothing&gt;;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(~_2, _1) |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assign_to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e,sm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530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86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544068" y="1294402"/>
            <a:ext cx="310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state machine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E203F5-EABB-49B3-84A3-83291462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06" y="1873893"/>
            <a:ext cx="958627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variant&lt;S1,S2,S3&gt;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(S1&amp;,E1&amp;&amp;)-&gt;S2;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(S1&amp;,E2&amp;&amp;)-&gt;S3;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(S2&amp;,E1&amp;&amp;)-&gt;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(S2&amp;,E2&amp;&amp;)-&gt;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&lt;S1,nothing&gt;;</a:t>
            </a:r>
            <a:endParaRPr lang="en-US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transition(S3&amp;,E1&amp;&amp;)-&gt;nothing;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(S3&amp;,E2&amp;&amp;)-&gt;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&lt;S3,S1,nothing&gt;;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de-DE" altLang="de-DE" sz="2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2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(~_2, _1) |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assign_to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e,sm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602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87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2754508" y="1356115"/>
            <a:ext cx="6682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 more powerful state machine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6803FE-7134-4472-9CB6-532CC4D1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98" y="2442249"/>
            <a:ext cx="495520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visitor</a:t>
            </a:r>
            <a:b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(~_2, _1,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_2 |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_3 |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 |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&gt;&gt;=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assign_to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270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88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2754508" y="1356115"/>
            <a:ext cx="6682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 more powerful state machine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6803FE-7134-4472-9CB6-532CC4D1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98" y="2442249"/>
            <a:ext cx="495520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visitor</a:t>
            </a:r>
            <a:b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(~_2, _1,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_2 |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_3 |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&gt;&gt;=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assign_to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471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89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2754508" y="1356115"/>
            <a:ext cx="6682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 more powerful state machine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6803FE-7134-4472-9CB6-532CC4D1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98" y="2442249"/>
            <a:ext cx="495520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visitor</a:t>
            </a:r>
            <a:b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(~_2, _1,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_2 |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_3 |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 |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visiter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assign_to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8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9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9A7EAA-B445-444B-BFFE-C77A2485A0C8}"/>
              </a:ext>
            </a:extLst>
          </p:cNvPr>
          <p:cNvSpPr txBox="1"/>
          <p:nvPr/>
        </p:nvSpPr>
        <p:spPr>
          <a:xfrm>
            <a:off x="1514792" y="1722968"/>
            <a:ext cx="21649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DSL</a:t>
            </a:r>
          </a:p>
          <a:p>
            <a:r>
              <a:rPr lang="en-US" sz="4000" b="1" dirty="0"/>
              <a:t>D</a:t>
            </a:r>
            <a:r>
              <a:rPr lang="en-US" sz="4000" dirty="0"/>
              <a:t>omain</a:t>
            </a:r>
          </a:p>
          <a:p>
            <a:r>
              <a:rPr lang="en-US" sz="4000" b="1" dirty="0"/>
              <a:t>S</a:t>
            </a:r>
            <a:r>
              <a:rPr lang="en-US" sz="4000" dirty="0"/>
              <a:t>pecific</a:t>
            </a:r>
          </a:p>
          <a:p>
            <a:r>
              <a:rPr lang="en-US" sz="4000" b="1" dirty="0"/>
              <a:t>L</a:t>
            </a:r>
            <a:r>
              <a:rPr lang="en-US" sz="4000" dirty="0"/>
              <a:t>anguage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9B4B31-CFF4-4897-9578-427ACB8A2018}"/>
              </a:ext>
            </a:extLst>
          </p:cNvPr>
          <p:cNvSpPr txBox="1"/>
          <p:nvPr/>
        </p:nvSpPr>
        <p:spPr>
          <a:xfrm>
            <a:off x="6096000" y="2338522"/>
            <a:ext cx="3440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printf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iostreams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regex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7810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90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4667564" y="1356115"/>
            <a:ext cx="2856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Sub machine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15702F-7FF3-4050-8508-40079CE8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40" y="2388693"/>
            <a:ext cx="884889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(S2&amp;s,E2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e)-&gt;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one_of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&lt;S1,nothing&gt;{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e,s,v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070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91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2754508" y="1356115"/>
            <a:ext cx="6682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 more powerful state machine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6803FE-7134-4472-9CB6-532CC4D1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24" y="2288361"/>
            <a:ext cx="557075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visitor</a:t>
            </a:r>
            <a:b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process_ev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(~_2, _1,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_2 |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_3 |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 |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&gt;&gt;=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de-DE" altLang="de-DE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is_alternative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assign_to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&gt;),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319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92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0F80C-4753-4D76-A085-14FCDBA6445A}"/>
              </a:ext>
            </a:extLst>
          </p:cNvPr>
          <p:cNvSpPr txBox="1"/>
          <p:nvPr/>
        </p:nvSpPr>
        <p:spPr>
          <a:xfrm>
            <a:off x="3226143" y="1394215"/>
            <a:ext cx="5739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Encapsulated sub-machine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274FEAB-492E-419E-9425-7CBC27CD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220" y="2890398"/>
            <a:ext cx="884889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U&gt;</a:t>
            </a:r>
            <a:endParaRPr lang="de-DE" altLang="de-DE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reader_sm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sm_stuff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reader_sm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variant&lt;A,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,C&gt;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(A&amp;</a:t>
            </a:r>
            <a:r>
              <a:rPr lang="de-DE" altLang="de-DE" sz="2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2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de-DE" altLang="de-DE" sz="2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de-DE" altLang="de-DE" sz="2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(A&amp;</a:t>
            </a:r>
            <a:r>
              <a:rPr lang="de-DE" altLang="de-DE" sz="2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2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de-DE" altLang="de-DE" sz="2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z="2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de-DE" altLang="de-DE" sz="2400" dirty="0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T,U</a:t>
            </a:r>
            <a:r>
              <a:rPr lang="de-DE" altLang="de-DE" sz="2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sm_stuff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reader_sm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061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93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9710A7-594B-4EF5-AB63-E86F77EC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838" y="1810487"/>
            <a:ext cx="603242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my_uart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mixin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/...*/,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my_json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|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my_queue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handle_event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first_match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pwm.</a:t>
            </a:r>
            <a:r>
              <a:rPr kumimoji="0" lang="de-DE" altLang="de-DE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switches.</a:t>
            </a:r>
            <a:r>
              <a:rPr kumimoji="0" lang="de-DE" altLang="de-DE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handle_event,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my_uart,pwm,switches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801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Auto-Intern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94</a:t>
            </a:fld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0467C-68F5-417B-913B-9CEDA406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903" y="513503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70D371-CAA6-48F6-B51E-A638CBDA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i.gr-assets.com/images/S/compressed.photo.goodreads.com/books/1385191088i/262334._UY630_SR1200,630_.jpg">
            <a:extLst>
              <a:ext uri="{FF2B5EF4-FFF2-40B4-BE49-F238E27FC236}">
                <a16:creationId xmlns:a16="http://schemas.microsoft.com/office/drawing/2014/main" id="{E6B74DAA-4645-4A30-85CA-2CD594D71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69" y="899652"/>
            <a:ext cx="11207017" cy="58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1550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5C51E-84C6-4FAB-B3F9-FFFDD9B2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odinthenerd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9BF50-8DF5-4C72-B8B5-E7EDD64C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04.11.2016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DD3F5C-FBBA-4221-A1F9-10DE6909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3362" y="6356350"/>
            <a:ext cx="4114800" cy="365125"/>
          </a:xfrm>
        </p:spPr>
        <p:txBody>
          <a:bodyPr/>
          <a:lstStyle/>
          <a:p>
            <a:r>
              <a:rPr lang="de-DE"/>
              <a:t>Auto-Intern GmbH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24F34-FC60-45AF-AB7A-5C2DC87E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CBEE-E10B-4B87-B585-821D1C7C50DA}" type="slidenum">
              <a:rPr lang="de-DE" smtClean="0"/>
              <a:t>95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3C8239-3CEF-4E6C-9E5D-9766526676E5}"/>
              </a:ext>
            </a:extLst>
          </p:cNvPr>
          <p:cNvSpPr txBox="1"/>
          <p:nvPr/>
        </p:nvSpPr>
        <p:spPr>
          <a:xfrm>
            <a:off x="2509158" y="2618015"/>
            <a:ext cx="33817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Github.com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Twitter.com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Blogspot.com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LinkedIn.com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Embo.io</a:t>
            </a:r>
          </a:p>
        </p:txBody>
      </p:sp>
    </p:spTree>
    <p:extLst>
      <p:ext uri="{BB962C8B-B14F-4D97-AF65-F5344CB8AC3E}">
        <p14:creationId xmlns:p14="http://schemas.microsoft.com/office/powerpoint/2010/main" val="177637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2176</Words>
  <Application>Microsoft Office PowerPoint</Application>
  <PresentationFormat>Breitbild</PresentationFormat>
  <Paragraphs>757</Paragraphs>
  <Slides>95</Slides>
  <Notes>94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95</vt:i4>
      </vt:variant>
    </vt:vector>
  </HeadingPairs>
  <TitlesOfParts>
    <vt:vector size="102" baseType="lpstr">
      <vt:lpstr>Arial</vt:lpstr>
      <vt:lpstr>Arial Black</vt:lpstr>
      <vt:lpstr>Calibri</vt:lpstr>
      <vt:lpstr>Calibri Light</vt:lpstr>
      <vt:lpstr>Consolas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@odinthenerd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Odin Holmes</cp:lastModifiedBy>
  <cp:revision>435</cp:revision>
  <dcterms:created xsi:type="dcterms:W3CDTF">2016-11-04T14:16:39Z</dcterms:created>
  <dcterms:modified xsi:type="dcterms:W3CDTF">2019-06-15T17:00:39Z</dcterms:modified>
</cp:coreProperties>
</file>