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FD600"/>
    <a:srgbClr val="11EE00"/>
    <a:srgbClr val="33BE02"/>
    <a:srgbClr val="FEDA40"/>
    <a:srgbClr val="C78E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2.wmf"/><Relationship Id="rId7" Type="http://schemas.openxmlformats.org/officeDocument/2006/relationships/image" Target="../media/image8.wmf"/><Relationship Id="rId2" Type="http://schemas.openxmlformats.org/officeDocument/2006/relationships/image" Target="../media/image1.wmf"/><Relationship Id="rId1" Type="http://schemas.openxmlformats.org/officeDocument/2006/relationships/image" Target="../media/image6.wmf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3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3.wmf"/><Relationship Id="rId7" Type="http://schemas.openxmlformats.org/officeDocument/2006/relationships/image" Target="../media/image8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25.wmf"/><Relationship Id="rId10" Type="http://schemas.openxmlformats.org/officeDocument/2006/relationships/image" Target="../media/image26.wmf"/><Relationship Id="rId4" Type="http://schemas.openxmlformats.org/officeDocument/2006/relationships/image" Target="../media/image4.wmf"/><Relationship Id="rId9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30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12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25.wmf"/><Relationship Id="rId11" Type="http://schemas.openxmlformats.org/officeDocument/2006/relationships/image" Target="../media/image26.wmf"/><Relationship Id="rId5" Type="http://schemas.openxmlformats.org/officeDocument/2006/relationships/image" Target="../media/image3.wmf"/><Relationship Id="rId10" Type="http://schemas.openxmlformats.org/officeDocument/2006/relationships/image" Target="../media/image10.wmf"/><Relationship Id="rId4" Type="http://schemas.openxmlformats.org/officeDocument/2006/relationships/image" Target="../media/image2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80E07-9311-4DB5-A47B-D98010C52F10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A6A84-B489-4E5B-BE58-799E925CE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3DF0-1455-4EAA-836F-B047FF76EF1A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7066-2A0B-40D5-A5FD-D4D539828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143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Fast </a:t>
            </a:r>
            <a:r>
              <a:rPr lang="en-US" sz="4000" dirty="0" err="1" smtClean="0"/>
              <a:t>Vectorization</a:t>
            </a:r>
            <a:r>
              <a:rPr lang="en-US" sz="4000" dirty="0" smtClean="0"/>
              <a:t> with 					Compiler </a:t>
            </a:r>
            <a:r>
              <a:rPr lang="en-US" sz="4000" dirty="0" err="1"/>
              <a:t>I</a:t>
            </a:r>
            <a:r>
              <a:rPr lang="en-US" sz="4000" dirty="0" err="1" smtClean="0"/>
              <a:t>ntrinsics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…. The Memory-Alignment Problem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701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Graham Beck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Sept 17, 2015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52600" y="3429000"/>
            <a:ext cx="5562600" cy="1143000"/>
            <a:chOff x="1752600" y="3429000"/>
            <a:chExt cx="5562600" cy="1143000"/>
          </a:xfrm>
        </p:grpSpPr>
        <p:grpSp>
          <p:nvGrpSpPr>
            <p:cNvPr id="5" name="Group 4"/>
            <p:cNvGrpSpPr/>
            <p:nvPr/>
          </p:nvGrpSpPr>
          <p:grpSpPr>
            <a:xfrm>
              <a:off x="1752600" y="3657600"/>
              <a:ext cx="5562600" cy="609600"/>
              <a:chOff x="1371600" y="3048000"/>
              <a:chExt cx="5562600" cy="609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71600" y="3048000"/>
                <a:ext cx="1066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7" name="Object 6"/>
              <p:cNvGraphicFramePr>
                <a:graphicFrameLocks noChangeAspect="1"/>
              </p:cNvGraphicFramePr>
              <p:nvPr/>
            </p:nvGraphicFramePr>
            <p:xfrm>
              <a:off x="1676400" y="3048000"/>
              <a:ext cx="470646" cy="571499"/>
            </p:xfrm>
            <a:graphic>
              <a:graphicData uri="http://schemas.openxmlformats.org/presentationml/2006/ole">
                <p:oleObj spid="_x0000_s7170" name="Equation" r:id="rId3" imgW="164880" imgH="228600" progId="Equation.3">
                  <p:embed/>
                </p:oleObj>
              </a:graphicData>
            </a:graphic>
          </p:graphicFrame>
          <p:sp>
            <p:nvSpPr>
              <p:cNvPr id="8" name="Rectangle 7"/>
              <p:cNvSpPr/>
              <p:nvPr/>
            </p:nvSpPr>
            <p:spPr>
              <a:xfrm>
                <a:off x="2438400" y="3048000"/>
                <a:ext cx="1066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" name="Object 8"/>
              <p:cNvGraphicFramePr>
                <a:graphicFrameLocks noChangeAspect="1"/>
              </p:cNvGraphicFramePr>
              <p:nvPr/>
            </p:nvGraphicFramePr>
            <p:xfrm>
              <a:off x="2760663" y="3063875"/>
              <a:ext cx="433387" cy="539750"/>
            </p:xfrm>
            <a:graphic>
              <a:graphicData uri="http://schemas.openxmlformats.org/presentationml/2006/ole">
                <p:oleObj spid="_x0000_s7171" name="Equation" r:id="rId4" imgW="152280" imgH="215640" progId="Equation.3">
                  <p:embed/>
                </p:oleObj>
              </a:graphicData>
            </a:graphic>
          </p:graphicFrame>
          <p:sp>
            <p:nvSpPr>
              <p:cNvPr id="10" name="Rectangle 9"/>
              <p:cNvSpPr/>
              <p:nvPr/>
            </p:nvSpPr>
            <p:spPr>
              <a:xfrm>
                <a:off x="3505200" y="3048000"/>
                <a:ext cx="1066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1" name="Object 10"/>
              <p:cNvGraphicFramePr>
                <a:graphicFrameLocks noChangeAspect="1"/>
              </p:cNvGraphicFramePr>
              <p:nvPr/>
            </p:nvGraphicFramePr>
            <p:xfrm>
              <a:off x="3810000" y="3063875"/>
              <a:ext cx="469900" cy="539750"/>
            </p:xfrm>
            <a:graphic>
              <a:graphicData uri="http://schemas.openxmlformats.org/presentationml/2006/ole">
                <p:oleObj spid="_x0000_s7172" name="Equation" r:id="rId5" imgW="164880" imgH="215640" progId="Equation.3">
                  <p:embed/>
                </p:oleObj>
              </a:graphicData>
            </a:graphic>
          </p:graphicFrame>
          <p:sp>
            <p:nvSpPr>
              <p:cNvPr id="12" name="Rectangle 11"/>
              <p:cNvSpPr/>
              <p:nvPr/>
            </p:nvSpPr>
            <p:spPr>
              <a:xfrm>
                <a:off x="5867400" y="3048000"/>
                <a:ext cx="1066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6046788" y="3048000"/>
              <a:ext cx="722312" cy="571500"/>
            </p:xfrm>
            <a:graphic>
              <a:graphicData uri="http://schemas.openxmlformats.org/presentationml/2006/ole">
                <p:oleObj spid="_x0000_s7173" name="Equation" r:id="rId6" imgW="253800" imgH="228600" progId="Equation.3">
                  <p:embed/>
                </p:oleObj>
              </a:graphicData>
            </a:graphic>
          </p:graphicFrame>
        </p:grpSp>
        <p:cxnSp>
          <p:nvCxnSpPr>
            <p:cNvPr id="14" name="Straight Connector 13"/>
            <p:cNvCxnSpPr/>
            <p:nvPr/>
          </p:nvCxnSpPr>
          <p:spPr>
            <a:xfrm rot="5400000">
              <a:off x="1181894" y="4000500"/>
              <a:ext cx="11422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3314699" y="3999706"/>
              <a:ext cx="11422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743700" y="3999706"/>
              <a:ext cx="11422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257800" y="32766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pic>
        <p:nvPicPr>
          <p:cNvPr id="19" name="Picture 18" descr="AllstonLogo.bmp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72200" y="5334000"/>
            <a:ext cx="24479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9906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Objective</a:t>
            </a:r>
            <a:r>
              <a:rPr lang="en-US" sz="3200" dirty="0" smtClean="0"/>
              <a:t>: Fast calculation of the 				</a:t>
            </a:r>
            <a:r>
              <a:rPr lang="en-US" sz="3200" b="1" dirty="0" smtClean="0"/>
              <a:t>inner product </a:t>
            </a:r>
            <a:endParaRPr lang="en-US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53000" y="1518139"/>
          <a:ext cx="1143000" cy="615461"/>
        </p:xfrm>
        <a:graphic>
          <a:graphicData uri="http://schemas.openxmlformats.org/presentationml/2006/ole">
            <p:oleObj spid="_x0000_s1026" name="Equation" r:id="rId3" imgW="495000" imgH="266400" progId="Equation.3">
              <p:embed/>
            </p:oleObj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524000" y="2362200"/>
            <a:ext cx="5562600" cy="2387263"/>
            <a:chOff x="1524000" y="2362200"/>
            <a:chExt cx="5562600" cy="2387263"/>
          </a:xfrm>
        </p:grpSpPr>
        <p:sp>
          <p:nvSpPr>
            <p:cNvPr id="12" name="TextBox 11"/>
            <p:cNvSpPr txBox="1"/>
            <p:nvPr/>
          </p:nvSpPr>
          <p:spPr>
            <a:xfrm>
              <a:off x="5029200" y="23622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…</a:t>
              </a:r>
              <a:endParaRPr lang="en-US" sz="6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19800" y="4114800"/>
              <a:ext cx="10668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4114800"/>
              <a:ext cx="10668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0800" y="4114800"/>
              <a:ext cx="10668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524000" y="2743200"/>
              <a:ext cx="5562600" cy="609600"/>
              <a:chOff x="1371600" y="3048000"/>
              <a:chExt cx="5562600" cy="609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71600" y="3048000"/>
                <a:ext cx="1066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7" name="Object 6"/>
              <p:cNvGraphicFramePr>
                <a:graphicFrameLocks noChangeAspect="1"/>
              </p:cNvGraphicFramePr>
              <p:nvPr/>
            </p:nvGraphicFramePr>
            <p:xfrm>
              <a:off x="1676400" y="3048000"/>
              <a:ext cx="470646" cy="571499"/>
            </p:xfrm>
            <a:graphic>
              <a:graphicData uri="http://schemas.openxmlformats.org/presentationml/2006/ole">
                <p:oleObj spid="_x0000_s1027" name="Equation" r:id="rId4" imgW="164880" imgH="228600" progId="Equation.3">
                  <p:embed/>
                </p:oleObj>
              </a:graphicData>
            </a:graphic>
          </p:graphicFrame>
          <p:sp>
            <p:nvSpPr>
              <p:cNvPr id="8" name="Rectangle 7"/>
              <p:cNvSpPr/>
              <p:nvPr/>
            </p:nvSpPr>
            <p:spPr>
              <a:xfrm>
                <a:off x="2438400" y="3048000"/>
                <a:ext cx="1066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" name="Object 8"/>
              <p:cNvGraphicFramePr>
                <a:graphicFrameLocks noChangeAspect="1"/>
              </p:cNvGraphicFramePr>
              <p:nvPr/>
            </p:nvGraphicFramePr>
            <p:xfrm>
              <a:off x="2760663" y="3063875"/>
              <a:ext cx="433387" cy="539750"/>
            </p:xfrm>
            <a:graphic>
              <a:graphicData uri="http://schemas.openxmlformats.org/presentationml/2006/ole">
                <p:oleObj spid="_x0000_s1028" name="Equation" r:id="rId5" imgW="152280" imgH="215640" progId="Equation.3">
                  <p:embed/>
                </p:oleObj>
              </a:graphicData>
            </a:graphic>
          </p:graphicFrame>
          <p:sp>
            <p:nvSpPr>
              <p:cNvPr id="10" name="Rectangle 9"/>
              <p:cNvSpPr/>
              <p:nvPr/>
            </p:nvSpPr>
            <p:spPr>
              <a:xfrm>
                <a:off x="3505200" y="3048000"/>
                <a:ext cx="1066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1" name="Object 10"/>
              <p:cNvGraphicFramePr>
                <a:graphicFrameLocks noChangeAspect="1"/>
              </p:cNvGraphicFramePr>
              <p:nvPr/>
            </p:nvGraphicFramePr>
            <p:xfrm>
              <a:off x="3810000" y="3063875"/>
              <a:ext cx="469900" cy="539750"/>
            </p:xfrm>
            <a:graphic>
              <a:graphicData uri="http://schemas.openxmlformats.org/presentationml/2006/ole">
                <p:oleObj spid="_x0000_s1029" name="Equation" r:id="rId6" imgW="164880" imgH="215640" progId="Equation.3">
                  <p:embed/>
                </p:oleObj>
              </a:graphicData>
            </a:graphic>
          </p:graphicFrame>
          <p:sp>
            <p:nvSpPr>
              <p:cNvPr id="13" name="Rectangle 12"/>
              <p:cNvSpPr/>
              <p:nvPr/>
            </p:nvSpPr>
            <p:spPr>
              <a:xfrm>
                <a:off x="5867400" y="3048000"/>
                <a:ext cx="1066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4" name="Object 13"/>
              <p:cNvGraphicFramePr>
                <a:graphicFrameLocks noChangeAspect="1"/>
              </p:cNvGraphicFramePr>
              <p:nvPr/>
            </p:nvGraphicFramePr>
            <p:xfrm>
              <a:off x="6046788" y="3048000"/>
              <a:ext cx="722312" cy="571500"/>
            </p:xfrm>
            <a:graphic>
              <a:graphicData uri="http://schemas.openxmlformats.org/presentationml/2006/ole">
                <p:oleObj spid="_x0000_s1030" name="Equation" r:id="rId7" imgW="253800" imgH="228600" progId="Equation.3">
                  <p:embed/>
                </p:oleObj>
              </a:graphicData>
            </a:graphic>
          </p:graphicFrame>
        </p:grpSp>
        <p:sp>
          <p:nvSpPr>
            <p:cNvPr id="17" name="Rectangle 16"/>
            <p:cNvSpPr/>
            <p:nvPr/>
          </p:nvSpPr>
          <p:spPr>
            <a:xfrm>
              <a:off x="1524000" y="4114800"/>
              <a:ext cx="10668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1811338" y="4114800"/>
            <a:ext cx="504825" cy="571500"/>
          </p:xfrm>
          <a:graphic>
            <a:graphicData uri="http://schemas.openxmlformats.org/presentationml/2006/ole">
              <p:oleObj spid="_x0000_s1031" name="Equation" r:id="rId8" imgW="177480" imgH="228600" progId="Equation.3">
                <p:embed/>
              </p:oleObj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2895600" y="4130675"/>
            <a:ext cx="469900" cy="539750"/>
          </p:xfrm>
          <a:graphic>
            <a:graphicData uri="http://schemas.openxmlformats.org/presentationml/2006/ole">
              <p:oleObj spid="_x0000_s1032" name="Equation" r:id="rId9" imgW="164880" imgH="215640" progId="Equation.3">
                <p:embed/>
              </p:oleObj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944938" y="4130675"/>
            <a:ext cx="506412" cy="539750"/>
          </p:xfrm>
          <a:graphic>
            <a:graphicData uri="http://schemas.openxmlformats.org/presentationml/2006/ole">
              <p:oleObj spid="_x0000_s1033" name="Equation" r:id="rId10" imgW="177480" imgH="215640" progId="Equation.3">
                <p:embed/>
              </p:oleObj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6181725" y="4114800"/>
            <a:ext cx="758825" cy="571500"/>
          </p:xfrm>
          <a:graphic>
            <a:graphicData uri="http://schemas.openxmlformats.org/presentationml/2006/ole">
              <p:oleObj spid="_x0000_s1034" name="Equation" r:id="rId11" imgW="266400" imgH="228600" progId="Equation.3">
                <p:embed/>
              </p:oleObj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5029200" y="37338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…</a:t>
              </a:r>
              <a:endParaRPr lang="en-US" sz="6000" dirty="0"/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1905000" y="3505200"/>
              <a:ext cx="152400" cy="457200"/>
            </a:xfrm>
            <a:prstGeom prst="upDownArrow">
              <a:avLst/>
            </a:prstGeom>
            <a:solidFill>
              <a:srgbClr val="11EE00"/>
            </a:solidFill>
            <a:ln>
              <a:solidFill>
                <a:srgbClr val="33B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-Down Arrow 29"/>
            <p:cNvSpPr/>
            <p:nvPr/>
          </p:nvSpPr>
          <p:spPr>
            <a:xfrm>
              <a:off x="3048000" y="3505200"/>
              <a:ext cx="152400" cy="457200"/>
            </a:xfrm>
            <a:prstGeom prst="upDownArrow">
              <a:avLst/>
            </a:prstGeom>
            <a:solidFill>
              <a:srgbClr val="11EE00"/>
            </a:solidFill>
            <a:ln>
              <a:solidFill>
                <a:srgbClr val="33B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-Down Arrow 30"/>
            <p:cNvSpPr/>
            <p:nvPr/>
          </p:nvSpPr>
          <p:spPr>
            <a:xfrm>
              <a:off x="4114800" y="3505200"/>
              <a:ext cx="152400" cy="457200"/>
            </a:xfrm>
            <a:prstGeom prst="upDownArrow">
              <a:avLst/>
            </a:prstGeom>
            <a:solidFill>
              <a:srgbClr val="11EE00"/>
            </a:solidFill>
            <a:ln>
              <a:solidFill>
                <a:srgbClr val="33B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-Down Arrow 31"/>
            <p:cNvSpPr/>
            <p:nvPr/>
          </p:nvSpPr>
          <p:spPr>
            <a:xfrm>
              <a:off x="6477000" y="3505200"/>
              <a:ext cx="152400" cy="457200"/>
            </a:xfrm>
            <a:prstGeom prst="upDownArrow">
              <a:avLst/>
            </a:prstGeom>
            <a:solidFill>
              <a:srgbClr val="11EE00"/>
            </a:solidFill>
            <a:ln>
              <a:solidFill>
                <a:srgbClr val="33B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200" y="3345359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33528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95800" y="33528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3528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14600" y="53340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or </a:t>
            </a:r>
            <a:r>
              <a:rPr lang="en-US" sz="3200" b="1" dirty="0" smtClean="0"/>
              <a:t>contiguous-memory</a:t>
            </a:r>
            <a:r>
              <a:rPr lang="en-US" sz="3200" dirty="0" smtClean="0"/>
              <a:t> arrays 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72200" y="1499097"/>
            <a:ext cx="1066800" cy="463065"/>
          </a:xfrm>
          <a:prstGeom prst="rect">
            <a:avLst/>
          </a:prstGeom>
          <a:solidFill>
            <a:srgbClr val="FEDA40"/>
          </a:solidFill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1499097"/>
            <a:ext cx="1066800" cy="463065"/>
          </a:xfrm>
          <a:prstGeom prst="rect">
            <a:avLst/>
          </a:prstGeom>
          <a:solidFill>
            <a:srgbClr val="FEDA40"/>
          </a:solidFill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1499097"/>
            <a:ext cx="1066800" cy="463065"/>
          </a:xfrm>
          <a:prstGeom prst="rect">
            <a:avLst/>
          </a:prstGeom>
          <a:solidFill>
            <a:srgbClr val="FEDA40"/>
          </a:solidFill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4"/>
          <p:cNvGrpSpPr/>
          <p:nvPr/>
        </p:nvGrpSpPr>
        <p:grpSpPr>
          <a:xfrm>
            <a:off x="1676400" y="457201"/>
            <a:ext cx="5562600" cy="463065"/>
            <a:chOff x="1371600" y="3048000"/>
            <a:chExt cx="5562600" cy="609600"/>
          </a:xfrm>
        </p:grpSpPr>
        <p:sp>
          <p:nvSpPr>
            <p:cNvPr id="21" name="Rectangle 5"/>
            <p:cNvSpPr/>
            <p:nvPr/>
          </p:nvSpPr>
          <p:spPr>
            <a:xfrm>
              <a:off x="1371600" y="30480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1676400" y="3048000"/>
            <a:ext cx="470646" cy="571499"/>
          </p:xfrm>
          <a:graphic>
            <a:graphicData uri="http://schemas.openxmlformats.org/presentationml/2006/ole">
              <p:oleObj spid="_x0000_s2050" name="Equation" r:id="rId3" imgW="164880" imgH="228600" progId="Equation.3">
                <p:embed/>
              </p:oleObj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2438400" y="30480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2760663" y="3063875"/>
            <a:ext cx="433387" cy="539750"/>
          </p:xfrm>
          <a:graphic>
            <a:graphicData uri="http://schemas.openxmlformats.org/presentationml/2006/ole">
              <p:oleObj spid="_x0000_s2051" name="Equation" r:id="rId4" imgW="152280" imgH="215640" progId="Equation.3">
                <p:embed/>
              </p:oleObj>
            </a:graphicData>
          </a:graphic>
        </p:graphicFrame>
        <p:sp>
          <p:nvSpPr>
            <p:cNvPr id="25" name="Rectangle 24"/>
            <p:cNvSpPr/>
            <p:nvPr/>
          </p:nvSpPr>
          <p:spPr>
            <a:xfrm>
              <a:off x="3505200" y="30480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10000" y="3063875"/>
            <a:ext cx="469900" cy="539750"/>
          </p:xfrm>
          <a:graphic>
            <a:graphicData uri="http://schemas.openxmlformats.org/presentationml/2006/ole">
              <p:oleObj spid="_x0000_s2052" name="Equation" r:id="rId5" imgW="164880" imgH="215640" progId="Equation.3">
                <p:embed/>
              </p:oleObj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5867400" y="30480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6046788" y="3048000"/>
            <a:ext cx="722312" cy="571500"/>
          </p:xfrm>
          <a:graphic>
            <a:graphicData uri="http://schemas.openxmlformats.org/presentationml/2006/ole">
              <p:oleObj spid="_x0000_s2053" name="Equation" r:id="rId6" imgW="253800" imgH="228600" progId="Equation.3">
                <p:embed/>
              </p:oleObj>
            </a:graphicData>
          </a:graphic>
        </p:graphicFrame>
      </p:grpSp>
      <p:sp>
        <p:nvSpPr>
          <p:cNvPr id="7" name="Rectangle 6"/>
          <p:cNvSpPr/>
          <p:nvPr/>
        </p:nvSpPr>
        <p:spPr>
          <a:xfrm>
            <a:off x="1676400" y="1499097"/>
            <a:ext cx="1066800" cy="463065"/>
          </a:xfrm>
          <a:prstGeom prst="rect">
            <a:avLst/>
          </a:prstGeom>
          <a:solidFill>
            <a:srgbClr val="FEDA40"/>
          </a:solidFill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63738" y="1499097"/>
          <a:ext cx="504825" cy="434123"/>
        </p:xfrm>
        <a:graphic>
          <a:graphicData uri="http://schemas.openxmlformats.org/presentationml/2006/ole">
            <p:oleObj spid="_x0000_s2054" name="Equation" r:id="rId7" imgW="177480" imgH="2286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48000" y="1511156"/>
          <a:ext cx="469900" cy="410005"/>
        </p:xfrm>
        <a:graphic>
          <a:graphicData uri="http://schemas.openxmlformats.org/presentationml/2006/ole">
            <p:oleObj spid="_x0000_s2055" name="Equation" r:id="rId8" imgW="164880" imgH="215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097338" y="1511156"/>
          <a:ext cx="506412" cy="410005"/>
        </p:xfrm>
        <a:graphic>
          <a:graphicData uri="http://schemas.openxmlformats.org/presentationml/2006/ole">
            <p:oleObj spid="_x0000_s2056" name="Equation" r:id="rId9" imgW="177480" imgH="215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334125" y="1499097"/>
          <a:ext cx="758825" cy="434123"/>
        </p:xfrm>
        <a:graphic>
          <a:graphicData uri="http://schemas.openxmlformats.org/presentationml/2006/ole">
            <p:oleObj spid="_x0000_s2057" name="Equation" r:id="rId10" imgW="266400" imgH="228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81600" y="990600"/>
            <a:ext cx="762000" cy="77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13" name="Up-Down Arrow 12"/>
          <p:cNvSpPr/>
          <p:nvPr/>
        </p:nvSpPr>
        <p:spPr>
          <a:xfrm>
            <a:off x="2057400" y="1036032"/>
            <a:ext cx="152400" cy="347299"/>
          </a:xfrm>
          <a:prstGeom prst="upDownArrow">
            <a:avLst/>
          </a:prstGeom>
          <a:solidFill>
            <a:srgbClr val="11EE00"/>
          </a:solidFill>
          <a:ln>
            <a:solidFill>
              <a:srgbClr val="33B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3200400" y="1036032"/>
            <a:ext cx="152400" cy="347299"/>
          </a:xfrm>
          <a:prstGeom prst="upDownArrow">
            <a:avLst/>
          </a:prstGeom>
          <a:solidFill>
            <a:srgbClr val="11EE00"/>
          </a:solidFill>
          <a:ln>
            <a:solidFill>
              <a:srgbClr val="33B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267200" y="1036032"/>
            <a:ext cx="152400" cy="347299"/>
          </a:xfrm>
          <a:prstGeom prst="upDownArrow">
            <a:avLst/>
          </a:prstGeom>
          <a:solidFill>
            <a:srgbClr val="11EE00"/>
          </a:solidFill>
          <a:ln>
            <a:solidFill>
              <a:srgbClr val="33B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6629400" y="1036032"/>
            <a:ext cx="152400" cy="347299"/>
          </a:xfrm>
          <a:prstGeom prst="upDownArrow">
            <a:avLst/>
          </a:prstGeom>
          <a:solidFill>
            <a:srgbClr val="11EE00"/>
          </a:solidFill>
          <a:ln>
            <a:solidFill>
              <a:srgbClr val="33B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787117"/>
            <a:ext cx="457200" cy="5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787117"/>
            <a:ext cx="457200" cy="5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787117"/>
            <a:ext cx="457200" cy="5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762000"/>
            <a:ext cx="457200" cy="5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-25063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2133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Basic Form</a:t>
            </a:r>
            <a:r>
              <a:rPr lang="en-US" sz="3200" dirty="0" smtClean="0"/>
              <a:t>: Simple For-loop	</a:t>
            </a:r>
            <a:endParaRPr lang="en-US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2819400"/>
            <a:ext cx="5638800" cy="1200329"/>
          </a:xfrm>
          <a:prstGeom prst="rect">
            <a:avLst/>
          </a:prstGeom>
          <a:solidFill>
            <a:srgbClr val="11EE00">
              <a:alpha val="18000"/>
            </a:srgbClr>
          </a:solidFill>
          <a:ln w="22225">
            <a:solidFill>
              <a:srgbClr val="33BE0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f</a:t>
            </a:r>
            <a:r>
              <a:rPr lang="en-US" sz="2400" dirty="0" smtClean="0">
                <a:latin typeface="Consolas" pitchFamily="49" charset="0"/>
              </a:rPr>
              <a:t>or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=0;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n; ++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sum += x[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]*y[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];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41910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Intermediate</a:t>
            </a:r>
            <a:r>
              <a:rPr lang="en-US" sz="3200" dirty="0" smtClean="0"/>
              <a:t>: Loop unrolling	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600200" y="4876800"/>
            <a:ext cx="5638800" cy="1692771"/>
          </a:xfrm>
          <a:prstGeom prst="rect">
            <a:avLst/>
          </a:prstGeom>
          <a:solidFill>
            <a:srgbClr val="11EE00">
              <a:alpha val="18000"/>
            </a:srgbClr>
          </a:solidFill>
          <a:ln w="22225">
            <a:solidFill>
              <a:srgbClr val="33BE02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nsolas" pitchFamily="49" charset="0"/>
              </a:rPr>
              <a:t>f</a:t>
            </a:r>
            <a:r>
              <a:rPr lang="en-US" sz="2600" dirty="0" smtClean="0">
                <a:latin typeface="Consolas" pitchFamily="49" charset="0"/>
              </a:rPr>
              <a:t>or (</a:t>
            </a:r>
            <a:r>
              <a:rPr lang="en-US" sz="2600" dirty="0" err="1" smtClean="0">
                <a:latin typeface="Consolas" pitchFamily="49" charset="0"/>
              </a:rPr>
              <a:t>i</a:t>
            </a:r>
            <a:r>
              <a:rPr lang="en-US" sz="2600" dirty="0" smtClean="0">
                <a:latin typeface="Consolas" pitchFamily="49" charset="0"/>
              </a:rPr>
              <a:t>=0; </a:t>
            </a:r>
            <a:r>
              <a:rPr lang="en-US" sz="2600" dirty="0" err="1" smtClean="0">
                <a:latin typeface="Consolas" pitchFamily="49" charset="0"/>
              </a:rPr>
              <a:t>i</a:t>
            </a:r>
            <a:r>
              <a:rPr lang="en-US" sz="2600" dirty="0" smtClean="0">
                <a:latin typeface="Consolas" pitchFamily="49" charset="0"/>
              </a:rPr>
              <a:t> &lt; n; </a:t>
            </a:r>
            <a:r>
              <a:rPr lang="en-US" sz="2600" dirty="0" err="1" smtClean="0">
                <a:latin typeface="Consolas" pitchFamily="49" charset="0"/>
              </a:rPr>
              <a:t>i</a:t>
            </a:r>
            <a:r>
              <a:rPr lang="en-US" sz="2600" dirty="0" smtClean="0">
                <a:latin typeface="Consolas" pitchFamily="49" charset="0"/>
              </a:rPr>
              <a:t>+=2) {</a:t>
            </a:r>
          </a:p>
          <a:p>
            <a:r>
              <a:rPr lang="en-US" sz="2600" dirty="0">
                <a:latin typeface="Consolas" pitchFamily="49" charset="0"/>
              </a:rPr>
              <a:t>	</a:t>
            </a:r>
            <a:r>
              <a:rPr lang="en-US" sz="2600" dirty="0" smtClean="0">
                <a:latin typeface="Consolas" pitchFamily="49" charset="0"/>
              </a:rPr>
              <a:t>sum1 += x[</a:t>
            </a:r>
            <a:r>
              <a:rPr lang="en-US" sz="2600" dirty="0" err="1" smtClean="0">
                <a:latin typeface="Consolas" pitchFamily="49" charset="0"/>
              </a:rPr>
              <a:t>i</a:t>
            </a:r>
            <a:r>
              <a:rPr lang="en-US" sz="2600" dirty="0" smtClean="0">
                <a:latin typeface="Consolas" pitchFamily="49" charset="0"/>
              </a:rPr>
              <a:t>]*y[</a:t>
            </a:r>
            <a:r>
              <a:rPr lang="en-US" sz="2600" dirty="0" err="1" smtClean="0">
                <a:latin typeface="Consolas" pitchFamily="49" charset="0"/>
              </a:rPr>
              <a:t>i</a:t>
            </a:r>
            <a:r>
              <a:rPr lang="en-US" sz="2600" dirty="0" smtClean="0">
                <a:latin typeface="Consolas" pitchFamily="49" charset="0"/>
              </a:rPr>
              <a:t>];</a:t>
            </a:r>
          </a:p>
          <a:p>
            <a:r>
              <a:rPr lang="en-US" sz="2600" dirty="0">
                <a:latin typeface="Consolas" pitchFamily="49" charset="0"/>
              </a:rPr>
              <a:t>	</a:t>
            </a:r>
            <a:r>
              <a:rPr lang="en-US" sz="2600" dirty="0" smtClean="0">
                <a:latin typeface="Consolas" pitchFamily="49" charset="0"/>
              </a:rPr>
              <a:t>sum2 += x[i+1]*y[i+1];</a:t>
            </a:r>
          </a:p>
          <a:p>
            <a:r>
              <a:rPr lang="en-US" sz="2600" dirty="0">
                <a:latin typeface="Consolas" pitchFamily="49" charset="0"/>
              </a:rPr>
              <a:t>}</a:t>
            </a:r>
            <a:endParaRPr lang="en-US" sz="26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Advanced</a:t>
            </a:r>
            <a:r>
              <a:rPr lang="en-US" sz="3200" dirty="0" smtClean="0"/>
              <a:t>: Explicit use of compiler </a:t>
            </a:r>
            <a:r>
              <a:rPr lang="en-US" sz="3200" dirty="0" err="1" smtClean="0"/>
              <a:t>intrinsics</a:t>
            </a:r>
            <a:r>
              <a:rPr lang="en-US" sz="3200" dirty="0" smtClean="0"/>
              <a:t>	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670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</a:t>
            </a:r>
            <a:r>
              <a:rPr lang="en-US" sz="3000" dirty="0" err="1" smtClean="0"/>
              <a:t>Intrinsics</a:t>
            </a:r>
            <a:r>
              <a:rPr lang="en-US" sz="3000" dirty="0" smtClean="0"/>
              <a:t> are </a:t>
            </a:r>
            <a:r>
              <a:rPr lang="en-US" sz="3000" b="1" dirty="0" smtClean="0"/>
              <a:t>built-in functions 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• Optimized processor-specific machine instructions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265402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• Often faster than inline assembly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4114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Doubles -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4953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Floats -</a:t>
            </a:r>
            <a:endParaRPr lang="en-US" sz="28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4191000" y="3200400"/>
            <a:ext cx="4267200" cy="3204865"/>
            <a:chOff x="3048000" y="2743200"/>
            <a:chExt cx="4267200" cy="3204865"/>
          </a:xfrm>
        </p:grpSpPr>
        <p:sp>
          <p:nvSpPr>
            <p:cNvPr id="7" name="Rectangle 6"/>
            <p:cNvSpPr/>
            <p:nvPr/>
          </p:nvSpPr>
          <p:spPr>
            <a:xfrm>
              <a:off x="3048000" y="3581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3352800" y="3581400"/>
            <a:ext cx="470646" cy="571499"/>
          </p:xfrm>
          <a:graphic>
            <a:graphicData uri="http://schemas.openxmlformats.org/presentationml/2006/ole">
              <p:oleObj spid="_x0000_s3074" name="Equation" r:id="rId3" imgW="164880" imgH="228600" progId="Equation.3">
                <p:embed/>
              </p:oleObj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4114800" y="3581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4437063" y="3597275"/>
            <a:ext cx="433387" cy="539750"/>
          </p:xfrm>
          <a:graphic>
            <a:graphicData uri="http://schemas.openxmlformats.org/presentationml/2006/ole">
              <p:oleObj spid="_x0000_s3075" name="Equation" r:id="rId4" imgW="152280" imgH="215640" progId="Equation.3">
                <p:embed/>
              </p:oleObj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5181600" y="3581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5486400" y="3597275"/>
            <a:ext cx="469900" cy="539750"/>
          </p:xfrm>
          <a:graphic>
            <a:graphicData uri="http://schemas.openxmlformats.org/presentationml/2006/ole">
              <p:oleObj spid="_x0000_s3076" name="Equation" r:id="rId5" imgW="164880" imgH="215640" progId="Equation.3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6248400" y="3581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6553200" y="3581400"/>
            <a:ext cx="469900" cy="571500"/>
          </p:xfrm>
          <a:graphic>
            <a:graphicData uri="http://schemas.openxmlformats.org/presentationml/2006/ole">
              <p:oleObj spid="_x0000_s3077" name="Equation" r:id="rId6" imgW="164880" imgH="228600" progId="Equation.3">
                <p:embed/>
              </p:oleObj>
            </a:graphicData>
          </a:graphic>
        </p:graphicFrame>
        <p:sp>
          <p:nvSpPr>
            <p:cNvPr id="16" name="Left Brace 15"/>
            <p:cNvSpPr/>
            <p:nvPr/>
          </p:nvSpPr>
          <p:spPr>
            <a:xfrm rot="5400000">
              <a:off x="3924300" y="2324100"/>
              <a:ext cx="304800" cy="2057400"/>
            </a:xfrm>
            <a:prstGeom prst="leftBrace">
              <a:avLst>
                <a:gd name="adj1" fmla="val 44697"/>
                <a:gd name="adj2" fmla="val 50000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9000" y="27432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nsolas" pitchFamily="49" charset="0"/>
                </a:rPr>
                <a:t>_m128d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6134100" y="2324100"/>
              <a:ext cx="304800" cy="2057400"/>
            </a:xfrm>
            <a:prstGeom prst="leftBrace">
              <a:avLst>
                <a:gd name="adj1" fmla="val 44697"/>
                <a:gd name="adj2" fmla="val 50000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27432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nsolas" pitchFamily="49" charset="0"/>
                </a:rPr>
                <a:t>_m128d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0" y="4495800"/>
              <a:ext cx="5334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3113087" y="4495800"/>
            <a:ext cx="468313" cy="571500"/>
          </p:xfrm>
          <a:graphic>
            <a:graphicData uri="http://schemas.openxmlformats.org/presentationml/2006/ole">
              <p:oleObj spid="_x0000_s3079" name="Equation" r:id="rId7" imgW="164880" imgH="228600" progId="Equation.3">
                <p:embed/>
              </p:oleObj>
            </a:graphicData>
          </a:graphic>
        </p:graphicFrame>
        <p:sp>
          <p:nvSpPr>
            <p:cNvPr id="26" name="Rectangle 25"/>
            <p:cNvSpPr/>
            <p:nvPr/>
          </p:nvSpPr>
          <p:spPr>
            <a:xfrm>
              <a:off x="3581400" y="4495800"/>
              <a:ext cx="5334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3663950" y="4511675"/>
            <a:ext cx="433388" cy="539750"/>
          </p:xfrm>
          <a:graphic>
            <a:graphicData uri="http://schemas.openxmlformats.org/presentationml/2006/ole">
              <p:oleObj spid="_x0000_s3080" name="Equation" r:id="rId8" imgW="152280" imgH="215640" progId="Equation.3">
                <p:embed/>
              </p:oleObj>
            </a:graphicData>
          </a:graphic>
        </p:graphicFrame>
        <p:sp>
          <p:nvSpPr>
            <p:cNvPr id="28" name="Rectangle 27"/>
            <p:cNvSpPr/>
            <p:nvPr/>
          </p:nvSpPr>
          <p:spPr>
            <a:xfrm>
              <a:off x="4114800" y="4495800"/>
              <a:ext cx="5334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4179888" y="4511675"/>
            <a:ext cx="468312" cy="539750"/>
          </p:xfrm>
          <a:graphic>
            <a:graphicData uri="http://schemas.openxmlformats.org/presentationml/2006/ole">
              <p:oleObj spid="_x0000_s3081" name="Equation" r:id="rId9" imgW="164880" imgH="215640" progId="Equation.3">
                <p:embed/>
              </p:oleObj>
            </a:graphicData>
          </a:graphic>
        </p:graphicFrame>
        <p:sp>
          <p:nvSpPr>
            <p:cNvPr id="30" name="Rectangle 29"/>
            <p:cNvSpPr/>
            <p:nvPr/>
          </p:nvSpPr>
          <p:spPr>
            <a:xfrm>
              <a:off x="4648200" y="4495800"/>
              <a:ext cx="5334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4713287" y="4495800"/>
            <a:ext cx="468313" cy="571500"/>
          </p:xfrm>
          <a:graphic>
            <a:graphicData uri="http://schemas.openxmlformats.org/presentationml/2006/ole">
              <p:oleObj spid="_x0000_s3082" name="Equation" r:id="rId10" imgW="164880" imgH="228600" progId="Equation.3">
                <p:embed/>
              </p:oleObj>
            </a:graphicData>
          </a:graphic>
        </p:graphicFrame>
        <p:sp>
          <p:nvSpPr>
            <p:cNvPr id="32" name="Rectangle 31"/>
            <p:cNvSpPr/>
            <p:nvPr/>
          </p:nvSpPr>
          <p:spPr>
            <a:xfrm>
              <a:off x="5181600" y="4495800"/>
              <a:ext cx="5334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5246688" y="4511675"/>
            <a:ext cx="468312" cy="539750"/>
          </p:xfrm>
          <a:graphic>
            <a:graphicData uri="http://schemas.openxmlformats.org/presentationml/2006/ole">
              <p:oleObj spid="_x0000_s3083" name="Equation" r:id="rId11" imgW="164880" imgH="215640" progId="Equation.3">
                <p:embed/>
              </p:oleObj>
            </a:graphicData>
          </a:graphic>
        </p:graphicFrame>
        <p:sp>
          <p:nvSpPr>
            <p:cNvPr id="34" name="Rectangle 33"/>
            <p:cNvSpPr/>
            <p:nvPr/>
          </p:nvSpPr>
          <p:spPr>
            <a:xfrm>
              <a:off x="5715000" y="4495800"/>
              <a:ext cx="5334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5780087" y="4495800"/>
            <a:ext cx="468313" cy="571500"/>
          </p:xfrm>
          <a:graphic>
            <a:graphicData uri="http://schemas.openxmlformats.org/presentationml/2006/ole">
              <p:oleObj spid="_x0000_s3084" name="Equation" r:id="rId12" imgW="164880" imgH="228600" progId="Equation.3">
                <p:embed/>
              </p:oleObj>
            </a:graphicData>
          </a:graphic>
        </p:graphicFrame>
        <p:sp>
          <p:nvSpPr>
            <p:cNvPr id="36" name="Rectangle 35"/>
            <p:cNvSpPr/>
            <p:nvPr/>
          </p:nvSpPr>
          <p:spPr>
            <a:xfrm>
              <a:off x="6248400" y="4495800"/>
              <a:ext cx="5334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/>
          </p:nvGraphicFramePr>
          <p:xfrm>
            <a:off x="6313487" y="4495800"/>
            <a:ext cx="468313" cy="571500"/>
          </p:xfrm>
          <a:graphic>
            <a:graphicData uri="http://schemas.openxmlformats.org/presentationml/2006/ole">
              <p:oleObj spid="_x0000_s3085" name="Equation" r:id="rId13" imgW="164880" imgH="228600" progId="Equation.3">
                <p:embed/>
              </p:oleObj>
            </a:graphicData>
          </a:graphic>
        </p:graphicFrame>
        <p:sp>
          <p:nvSpPr>
            <p:cNvPr id="38" name="Rectangle 37"/>
            <p:cNvSpPr/>
            <p:nvPr/>
          </p:nvSpPr>
          <p:spPr>
            <a:xfrm>
              <a:off x="6781800" y="4495800"/>
              <a:ext cx="5334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/>
          </p:nvGraphicFramePr>
          <p:xfrm>
            <a:off x="6846887" y="4495800"/>
            <a:ext cx="468313" cy="571500"/>
          </p:xfrm>
          <a:graphic>
            <a:graphicData uri="http://schemas.openxmlformats.org/presentationml/2006/ole">
              <p:oleObj spid="_x0000_s3086" name="Equation" r:id="rId14" imgW="164880" imgH="228600" progId="Equation.3">
                <p:embed/>
              </p:oleObj>
            </a:graphicData>
          </a:graphic>
        </p:graphicFrame>
        <p:sp>
          <p:nvSpPr>
            <p:cNvPr id="40" name="Left Brace 39"/>
            <p:cNvSpPr/>
            <p:nvPr/>
          </p:nvSpPr>
          <p:spPr>
            <a:xfrm rot="16200000">
              <a:off x="3924300" y="4305300"/>
              <a:ext cx="304800" cy="2057400"/>
            </a:xfrm>
            <a:prstGeom prst="leftBrace">
              <a:avLst>
                <a:gd name="adj1" fmla="val 44697"/>
                <a:gd name="adj2" fmla="val 50000"/>
              </a:avLst>
            </a:prstGeom>
            <a:ln w="22225">
              <a:solidFill>
                <a:srgbClr val="0FD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134100" y="4305300"/>
              <a:ext cx="304800" cy="2057400"/>
            </a:xfrm>
            <a:prstGeom prst="leftBrace">
              <a:avLst>
                <a:gd name="adj1" fmla="val 44697"/>
                <a:gd name="adj2" fmla="val 50000"/>
              </a:avLst>
            </a:prstGeom>
            <a:ln w="22225">
              <a:solidFill>
                <a:srgbClr val="0FD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29000" y="54864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FD600"/>
                  </a:solidFill>
                  <a:latin typeface="Consolas" pitchFamily="49" charset="0"/>
                </a:rPr>
                <a:t>_m128</a:t>
              </a:r>
              <a:endParaRPr lang="en-US" sz="2400" b="1" dirty="0">
                <a:solidFill>
                  <a:srgbClr val="0FD6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5000" y="54864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FD600"/>
                  </a:solidFill>
                  <a:latin typeface="Consolas" pitchFamily="49" charset="0"/>
                </a:rPr>
                <a:t>_m128</a:t>
              </a:r>
              <a:endParaRPr lang="en-US" sz="2400" b="1" dirty="0">
                <a:solidFill>
                  <a:srgbClr val="0FD600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57200" y="29718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manipulate 128-bit registers:</a:t>
            </a:r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Tools</a:t>
            </a:r>
            <a:r>
              <a:rPr lang="en-US" sz="3200" dirty="0" smtClean="0"/>
              <a:t>: 	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52400"/>
            <a:ext cx="678180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3300"/>
                </a:solidFill>
                <a:latin typeface="Consolas" pitchFamily="49" charset="0"/>
              </a:rPr>
              <a:t>double* const x, y; union {double[2] 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Loading:	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838200"/>
            <a:ext cx="4267200" cy="830997"/>
          </a:xfrm>
          <a:prstGeom prst="rect">
            <a:avLst/>
          </a:prstGeom>
          <a:solidFill>
            <a:srgbClr val="11EE00">
              <a:alpha val="18000"/>
            </a:srgbClr>
          </a:solidFill>
          <a:ln w="22225">
            <a:solidFill>
              <a:srgbClr val="33BE0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_m128d </a:t>
            </a:r>
            <a:r>
              <a:rPr lang="en-US" sz="2400" dirty="0" err="1" smtClean="0">
                <a:latin typeface="Consolas" pitchFamily="49" charset="0"/>
              </a:rPr>
              <a:t>xr</a:t>
            </a:r>
            <a:r>
              <a:rPr lang="en-US" sz="2400" dirty="0" smtClean="0">
                <a:latin typeface="Consolas" pitchFamily="49" charset="0"/>
              </a:rPr>
              <a:t>=_</a:t>
            </a:r>
            <a:r>
              <a:rPr lang="en-US" sz="2400" dirty="0" err="1" smtClean="0">
                <a:latin typeface="Consolas" pitchFamily="49" charset="0"/>
              </a:rPr>
              <a:t>mm_load_pd</a:t>
            </a:r>
            <a:r>
              <a:rPr lang="en-US" sz="2400" dirty="0" smtClean="0">
                <a:latin typeface="Consolas" pitchFamily="49" charset="0"/>
              </a:rPr>
              <a:t>(x)</a:t>
            </a:r>
          </a:p>
          <a:p>
            <a:r>
              <a:rPr lang="en-US" sz="2400" dirty="0" smtClean="0">
                <a:latin typeface="Consolas" pitchFamily="49" charset="0"/>
              </a:rPr>
              <a:t>_m128d yr=_</a:t>
            </a:r>
            <a:r>
              <a:rPr lang="en-US" sz="2400" dirty="0" err="1" smtClean="0">
                <a:latin typeface="Consolas" pitchFamily="49" charset="0"/>
              </a:rPr>
              <a:t>mm_load_pd</a:t>
            </a:r>
            <a:r>
              <a:rPr lang="en-US" sz="2400" dirty="0" smtClean="0">
                <a:latin typeface="Consolas" pitchFamily="49" charset="0"/>
              </a:rPr>
              <a:t>(y)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Dot Product:	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1905000"/>
            <a:ext cx="106680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C3300"/>
                </a:solidFill>
                <a:latin typeface="Consolas" pitchFamily="49" charset="0"/>
              </a:rPr>
              <a:t>x</a:t>
            </a:r>
            <a:r>
              <a:rPr lang="en-US" sz="2400" dirty="0" err="1" smtClean="0">
                <a:solidFill>
                  <a:srgbClr val="CC3300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rgbClr val="CC3300"/>
                </a:solidFill>
                <a:latin typeface="Consolas" pitchFamily="49" charset="0"/>
              </a:rPr>
              <a:t> 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819400"/>
            <a:ext cx="5791200" cy="461665"/>
          </a:xfrm>
          <a:prstGeom prst="rect">
            <a:avLst/>
          </a:prstGeom>
          <a:solidFill>
            <a:srgbClr val="11EE00">
              <a:alpha val="18000"/>
            </a:srgbClr>
          </a:solidFill>
          <a:ln w="22225">
            <a:solidFill>
              <a:srgbClr val="33BE0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_m128d dp01=_</a:t>
            </a:r>
            <a:r>
              <a:rPr lang="en-US" sz="2400" dirty="0" err="1" smtClean="0">
                <a:latin typeface="Consolas" pitchFamily="49" charset="0"/>
              </a:rPr>
              <a:t>mm_dp_pd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xr,yr,mask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400" y="3581400"/>
            <a:ext cx="121920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3300"/>
                </a:solidFill>
                <a:latin typeface="Consolas" pitchFamily="49" charset="0"/>
              </a:rPr>
              <a:t>d</a:t>
            </a:r>
            <a:r>
              <a:rPr lang="en-US" sz="2400" dirty="0" smtClean="0">
                <a:solidFill>
                  <a:srgbClr val="CC3300"/>
                </a:solidFill>
                <a:latin typeface="Consolas" pitchFamily="49" charset="0"/>
              </a:rPr>
              <a:t>p01 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71800" y="1905000"/>
            <a:ext cx="5943600" cy="609600"/>
            <a:chOff x="3200400" y="2362200"/>
            <a:chExt cx="5943600" cy="609600"/>
          </a:xfrm>
        </p:grpSpPr>
        <p:sp>
          <p:nvSpPr>
            <p:cNvPr id="8" name="Rectangle 7"/>
            <p:cNvSpPr/>
            <p:nvPr/>
          </p:nvSpPr>
          <p:spPr>
            <a:xfrm>
              <a:off x="3200400" y="2362200"/>
              <a:ext cx="2971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4419600" y="2362200"/>
            <a:ext cx="470646" cy="571499"/>
          </p:xfrm>
          <a:graphic>
            <a:graphicData uri="http://schemas.openxmlformats.org/presentationml/2006/ole">
              <p:oleObj spid="_x0000_s4098" name="Equation" r:id="rId3" imgW="164880" imgH="228600" progId="Equation.3">
                <p:embed/>
              </p:oleObj>
            </a:graphicData>
          </a:graphic>
        </p:graphicFrame>
        <p:sp>
          <p:nvSpPr>
            <p:cNvPr id="28" name="Rectangle 27"/>
            <p:cNvSpPr/>
            <p:nvPr/>
          </p:nvSpPr>
          <p:spPr>
            <a:xfrm>
              <a:off x="6172200" y="2362200"/>
              <a:ext cx="2971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7408863" y="2378075"/>
            <a:ext cx="433387" cy="539750"/>
          </p:xfrm>
          <a:graphic>
            <a:graphicData uri="http://schemas.openxmlformats.org/presentationml/2006/ole">
              <p:oleObj spid="_x0000_s4105" name="Equation" r:id="rId4" imgW="152280" imgH="215640" progId="Equation.3">
                <p:embed/>
              </p:oleObj>
            </a:graphicData>
          </a:graphic>
        </p:graphicFrame>
      </p:grpSp>
      <p:grpSp>
        <p:nvGrpSpPr>
          <p:cNvPr id="38" name="Group 37"/>
          <p:cNvGrpSpPr/>
          <p:nvPr/>
        </p:nvGrpSpPr>
        <p:grpSpPr>
          <a:xfrm>
            <a:off x="2971800" y="3581400"/>
            <a:ext cx="5943600" cy="615950"/>
            <a:chOff x="2971800" y="4870450"/>
            <a:chExt cx="5943600" cy="615950"/>
          </a:xfrm>
        </p:grpSpPr>
        <p:grpSp>
          <p:nvGrpSpPr>
            <p:cNvPr id="31" name="Group 30"/>
            <p:cNvGrpSpPr/>
            <p:nvPr/>
          </p:nvGrpSpPr>
          <p:grpSpPr>
            <a:xfrm>
              <a:off x="2971800" y="4876800"/>
              <a:ext cx="5943600" cy="609600"/>
              <a:chOff x="3200400" y="2362200"/>
              <a:chExt cx="5943600" cy="609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200400" y="2362200"/>
                <a:ext cx="2971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2362200"/>
                <a:ext cx="2971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36" name="Object 35"/>
            <p:cNvGraphicFramePr>
              <a:graphicFrameLocks noChangeAspect="1"/>
            </p:cNvGraphicFramePr>
            <p:nvPr/>
          </p:nvGraphicFramePr>
          <p:xfrm>
            <a:off x="3886200" y="4876800"/>
            <a:ext cx="1228725" cy="571500"/>
          </p:xfrm>
          <a:graphic>
            <a:graphicData uri="http://schemas.openxmlformats.org/presentationml/2006/ole">
              <p:oleObj spid="_x0000_s4108" name="Equation" r:id="rId5" imgW="431640" imgH="228600" progId="Equation.3">
                <p:embed/>
              </p:oleObj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/>
          </p:nvGraphicFramePr>
          <p:xfrm>
            <a:off x="6764338" y="4870450"/>
            <a:ext cx="1160462" cy="539750"/>
          </p:xfrm>
          <a:graphic>
            <a:graphicData uri="http://schemas.openxmlformats.org/presentationml/2006/ole">
              <p:oleObj spid="_x0000_s4109" name="Equation" r:id="rId6" imgW="406080" imgH="215640" progId="Equation.3">
                <p:embed/>
              </p:oleObj>
            </a:graphicData>
          </a:graphic>
        </p:graphicFrame>
      </p:grpSp>
      <p:sp>
        <p:nvSpPr>
          <p:cNvPr id="39" name="TextBox 38"/>
          <p:cNvSpPr txBox="1"/>
          <p:nvPr/>
        </p:nvSpPr>
        <p:spPr>
          <a:xfrm>
            <a:off x="457200" y="44196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Horizontal Add:	</a:t>
            </a:r>
            <a:endParaRPr lang="en-US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86200" y="4495800"/>
            <a:ext cx="5029200" cy="461665"/>
          </a:xfrm>
          <a:prstGeom prst="rect">
            <a:avLst/>
          </a:prstGeom>
          <a:solidFill>
            <a:srgbClr val="11EE00">
              <a:alpha val="18000"/>
            </a:srgbClr>
          </a:solidFill>
          <a:ln w="22225">
            <a:solidFill>
              <a:srgbClr val="33BE0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u.ip</a:t>
            </a:r>
            <a:r>
              <a:rPr lang="en-US" sz="2400" dirty="0" smtClean="0">
                <a:latin typeface="Consolas" pitchFamily="49" charset="0"/>
              </a:rPr>
              <a:t>=_</a:t>
            </a:r>
            <a:r>
              <a:rPr lang="en-US" sz="2400" dirty="0" err="1" smtClean="0">
                <a:latin typeface="Consolas" pitchFamily="49" charset="0"/>
              </a:rPr>
              <a:t>mm_hadd_pd</a:t>
            </a:r>
            <a:r>
              <a:rPr lang="en-US" sz="2400" dirty="0" smtClean="0">
                <a:latin typeface="Consolas" pitchFamily="49" charset="0"/>
              </a:rPr>
              <a:t>(dp01,dp23)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76400" y="5257800"/>
            <a:ext cx="121920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C3300"/>
                </a:solidFill>
                <a:latin typeface="Consolas" pitchFamily="49" charset="0"/>
              </a:rPr>
              <a:t>u.ip</a:t>
            </a:r>
            <a:r>
              <a:rPr lang="en-US" sz="2400" dirty="0" smtClean="0">
                <a:solidFill>
                  <a:srgbClr val="CC3300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CC3300"/>
                </a:solidFill>
                <a:latin typeface="Consolas" pitchFamily="49" charset="0"/>
              </a:rPr>
              <a:t>: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71800" y="5257800"/>
            <a:ext cx="5943600" cy="609600"/>
            <a:chOff x="2971800" y="4876800"/>
            <a:chExt cx="5943600" cy="609600"/>
          </a:xfrm>
        </p:grpSpPr>
        <p:grpSp>
          <p:nvGrpSpPr>
            <p:cNvPr id="43" name="Group 30"/>
            <p:cNvGrpSpPr/>
            <p:nvPr/>
          </p:nvGrpSpPr>
          <p:grpSpPr>
            <a:xfrm>
              <a:off x="2971800" y="4876800"/>
              <a:ext cx="5943600" cy="609600"/>
              <a:chOff x="3200400" y="2362200"/>
              <a:chExt cx="5943600" cy="6096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200400" y="2362200"/>
                <a:ext cx="2971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72200" y="2362200"/>
                <a:ext cx="29718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44" name="Object 43"/>
            <p:cNvGraphicFramePr>
              <a:graphicFrameLocks noChangeAspect="1"/>
            </p:cNvGraphicFramePr>
            <p:nvPr/>
          </p:nvGraphicFramePr>
          <p:xfrm>
            <a:off x="3163888" y="4876800"/>
            <a:ext cx="2674937" cy="571500"/>
          </p:xfrm>
          <a:graphic>
            <a:graphicData uri="http://schemas.openxmlformats.org/presentationml/2006/ole">
              <p:oleObj spid="_x0000_s4110" name="Equation" r:id="rId7" imgW="939600" imgH="228600" progId="Equation.3">
                <p:embed/>
              </p:oleObj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6007100" y="4876800"/>
            <a:ext cx="2755900" cy="571500"/>
          </p:xfrm>
          <a:graphic>
            <a:graphicData uri="http://schemas.openxmlformats.org/presentationml/2006/ole">
              <p:oleObj spid="_x0000_s4111" name="Equation" r:id="rId8" imgW="965160" imgH="228600" progId="Equation.3">
                <p:embed/>
              </p:oleObj>
            </a:graphicData>
          </a:graphic>
        </p:graphicFrame>
      </p:grpSp>
      <p:sp>
        <p:nvSpPr>
          <p:cNvPr id="48" name="TextBox 47"/>
          <p:cNvSpPr txBox="1"/>
          <p:nvPr/>
        </p:nvSpPr>
        <p:spPr>
          <a:xfrm>
            <a:off x="533400" y="6167735"/>
            <a:ext cx="4038600" cy="461665"/>
          </a:xfrm>
          <a:prstGeom prst="rect">
            <a:avLst/>
          </a:prstGeom>
          <a:solidFill>
            <a:srgbClr val="11EE00">
              <a:alpha val="18000"/>
            </a:srgbClr>
          </a:solidFill>
          <a:ln w="22225">
            <a:solidFill>
              <a:srgbClr val="33BE0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s</a:t>
            </a:r>
            <a:r>
              <a:rPr lang="en-US" sz="2400" dirty="0" smtClean="0">
                <a:latin typeface="Consolas" pitchFamily="49" charset="0"/>
              </a:rPr>
              <a:t>um += </a:t>
            </a:r>
            <a:r>
              <a:rPr lang="en-US" sz="2400" dirty="0" err="1" smtClean="0">
                <a:latin typeface="Consolas" pitchFamily="49" charset="0"/>
              </a:rPr>
              <a:t>u.d</a:t>
            </a:r>
            <a:r>
              <a:rPr lang="en-US" sz="2400" dirty="0" smtClean="0">
                <a:latin typeface="Consolas" pitchFamily="49" charset="0"/>
              </a:rPr>
              <a:t>[0] + </a:t>
            </a:r>
            <a:r>
              <a:rPr lang="en-US" sz="2400" dirty="0" err="1" smtClean="0">
                <a:latin typeface="Consolas" pitchFamily="49" charset="0"/>
              </a:rPr>
              <a:t>u.d</a:t>
            </a:r>
            <a:r>
              <a:rPr lang="en-US" sz="2400" dirty="0" smtClean="0">
                <a:latin typeface="Consolas" pitchFamily="49" charset="0"/>
              </a:rPr>
              <a:t>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53200" y="457200"/>
            <a:ext cx="266700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3300"/>
                </a:solidFill>
                <a:latin typeface="Consolas" pitchFamily="49" charset="0"/>
              </a:rPr>
              <a:t>_m128d </a:t>
            </a:r>
            <a:r>
              <a:rPr lang="en-US" sz="2400" dirty="0" err="1" smtClean="0">
                <a:solidFill>
                  <a:srgbClr val="CC3300"/>
                </a:solidFill>
                <a:latin typeface="Consolas" pitchFamily="49" charset="0"/>
              </a:rPr>
              <a:t>ip</a:t>
            </a:r>
            <a:r>
              <a:rPr lang="en-US" sz="2400" dirty="0" smtClean="0">
                <a:solidFill>
                  <a:srgbClr val="CC3300"/>
                </a:solidFill>
                <a:latin typeface="Consolas" pitchFamily="49" charset="0"/>
              </a:rPr>
              <a:t>;} u;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 we have a fast way of taking the inner product 	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…but the key to this is </a:t>
            </a:r>
            <a:r>
              <a:rPr lang="en-US" sz="3200" b="1" dirty="0" smtClean="0"/>
              <a:t>16-byte aligned memory  </a:t>
            </a:r>
            <a:r>
              <a:rPr lang="en-US" sz="3200" dirty="0" smtClean="0"/>
              <a:t>	</a:t>
            </a:r>
            <a:endParaRPr lang="en-US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981200"/>
            <a:ext cx="5562600" cy="609600"/>
            <a:chOff x="1371600" y="3048000"/>
            <a:chExt cx="5562600" cy="609600"/>
          </a:xfrm>
        </p:grpSpPr>
        <p:sp>
          <p:nvSpPr>
            <p:cNvPr id="5" name="Rectangle 4"/>
            <p:cNvSpPr/>
            <p:nvPr/>
          </p:nvSpPr>
          <p:spPr>
            <a:xfrm>
              <a:off x="1371600" y="30480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676400" y="3048000"/>
            <a:ext cx="470646" cy="571499"/>
          </p:xfrm>
          <a:graphic>
            <a:graphicData uri="http://schemas.openxmlformats.org/presentationml/2006/ole">
              <p:oleObj spid="_x0000_s5122" name="Equation" r:id="rId3" imgW="164880" imgH="228600" progId="Equation.3">
                <p:embed/>
              </p:oleObj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2438400" y="30480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760663" y="3063875"/>
            <a:ext cx="433387" cy="539750"/>
          </p:xfrm>
          <a:graphic>
            <a:graphicData uri="http://schemas.openxmlformats.org/presentationml/2006/ole">
              <p:oleObj spid="_x0000_s5123" name="Equation" r:id="rId4" imgW="152280" imgH="215640" progId="Equation.3">
                <p:embed/>
              </p:oleObj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3505200" y="30480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3810000" y="3063875"/>
            <a:ext cx="469900" cy="539750"/>
          </p:xfrm>
          <a:graphic>
            <a:graphicData uri="http://schemas.openxmlformats.org/presentationml/2006/ole">
              <p:oleObj spid="_x0000_s5124" name="Equation" r:id="rId5" imgW="164880" imgH="215640" progId="Equation.3">
                <p:embed/>
              </p:oleObj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5867400" y="30480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6046788" y="3048000"/>
            <a:ext cx="722312" cy="571500"/>
          </p:xfrm>
          <a:graphic>
            <a:graphicData uri="http://schemas.openxmlformats.org/presentationml/2006/ole">
              <p:oleObj spid="_x0000_s5125" name="Equation" r:id="rId6" imgW="253800" imgH="228600" progId="Equation.3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5105400" y="1575137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1029494" y="2324100"/>
            <a:ext cx="1142206" cy="79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162299" y="2323306"/>
            <a:ext cx="1142206" cy="79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591300" y="2323306"/>
            <a:ext cx="1142206" cy="79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3048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16-byte boundaries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1752600" y="2895600"/>
            <a:ext cx="990600" cy="38100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019800" y="2819400"/>
            <a:ext cx="990600" cy="38100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3810000" y="2743200"/>
            <a:ext cx="381000" cy="38100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36471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But what happens when we roll forward?	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248400" y="40386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1600200" y="4267200"/>
            <a:ext cx="6705600" cy="2286000"/>
            <a:chOff x="914400" y="4267200"/>
            <a:chExt cx="6705600" cy="2286000"/>
          </a:xfrm>
        </p:grpSpPr>
        <p:sp>
          <p:nvSpPr>
            <p:cNvPr id="49" name="Rectangle 48"/>
            <p:cNvSpPr/>
            <p:nvPr/>
          </p:nvSpPr>
          <p:spPr>
            <a:xfrm>
              <a:off x="914400" y="44196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6000"/>
              </a:schemeClr>
            </a:solidFill>
            <a:ln w="317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0" name="Object 6"/>
            <p:cNvGraphicFramePr>
              <a:graphicFrameLocks noChangeAspect="1"/>
            </p:cNvGraphicFramePr>
            <p:nvPr/>
          </p:nvGraphicFramePr>
          <p:xfrm>
            <a:off x="1219200" y="4419600"/>
            <a:ext cx="470646" cy="571499"/>
          </p:xfrm>
          <a:graphic>
            <a:graphicData uri="http://schemas.openxmlformats.org/presentationml/2006/ole">
              <p:oleObj spid="_x0000_s5126" name="Equation" r:id="rId7" imgW="164880" imgH="228600" progId="Equation.3">
                <p:embed/>
              </p:oleObj>
            </a:graphicData>
          </a:graphic>
        </p:graphicFrame>
        <p:sp>
          <p:nvSpPr>
            <p:cNvPr id="51" name="Rectangle 50"/>
            <p:cNvSpPr/>
            <p:nvPr/>
          </p:nvSpPr>
          <p:spPr>
            <a:xfrm>
              <a:off x="1981200" y="44196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2" name="Object 51"/>
            <p:cNvGraphicFramePr>
              <a:graphicFrameLocks noChangeAspect="1"/>
            </p:cNvGraphicFramePr>
            <p:nvPr/>
          </p:nvGraphicFramePr>
          <p:xfrm>
            <a:off x="2303463" y="4435475"/>
            <a:ext cx="433387" cy="539750"/>
          </p:xfrm>
          <a:graphic>
            <a:graphicData uri="http://schemas.openxmlformats.org/presentationml/2006/ole">
              <p:oleObj spid="_x0000_s5127" name="Equation" r:id="rId8" imgW="152280" imgH="215640" progId="Equation.3">
                <p:embed/>
              </p:oleObj>
            </a:graphicData>
          </a:graphic>
        </p:graphicFrame>
        <p:sp>
          <p:nvSpPr>
            <p:cNvPr id="53" name="Rectangle 52"/>
            <p:cNvSpPr/>
            <p:nvPr/>
          </p:nvSpPr>
          <p:spPr>
            <a:xfrm>
              <a:off x="3048000" y="44196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/>
          </p:nvGraphicFramePr>
          <p:xfrm>
            <a:off x="3352800" y="4435475"/>
            <a:ext cx="469900" cy="539750"/>
          </p:xfrm>
          <a:graphic>
            <a:graphicData uri="http://schemas.openxmlformats.org/presentationml/2006/ole">
              <p:oleObj spid="_x0000_s5128" name="Equation" r:id="rId9" imgW="164880" imgH="215640" progId="Equation.3">
                <p:embed/>
              </p:oleObj>
            </a:graphicData>
          </a:graphic>
        </p:graphicFrame>
        <p:sp>
          <p:nvSpPr>
            <p:cNvPr id="55" name="Rectangle 54"/>
            <p:cNvSpPr/>
            <p:nvPr/>
          </p:nvSpPr>
          <p:spPr>
            <a:xfrm>
              <a:off x="6553200" y="44196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6" name="Object 55"/>
            <p:cNvGraphicFramePr>
              <a:graphicFrameLocks noChangeAspect="1"/>
            </p:cNvGraphicFramePr>
            <p:nvPr/>
          </p:nvGraphicFramePr>
          <p:xfrm>
            <a:off x="6840538" y="4419600"/>
            <a:ext cx="504825" cy="571500"/>
          </p:xfrm>
          <a:graphic>
            <a:graphicData uri="http://schemas.openxmlformats.org/presentationml/2006/ole">
              <p:oleObj spid="_x0000_s5129" name="Equation" r:id="rId10" imgW="177480" imgH="228600" progId="Equation.3">
                <p:embed/>
              </p:oleObj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2057400" y="5181600"/>
              <a:ext cx="5562600" cy="1244263"/>
              <a:chOff x="914400" y="5181600"/>
              <a:chExt cx="5562600" cy="124426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410200" y="5791200"/>
                <a:ext cx="1066800" cy="609600"/>
              </a:xfrm>
              <a:prstGeom prst="rect">
                <a:avLst/>
              </a:prstGeom>
              <a:solidFill>
                <a:srgbClr val="FEDA40"/>
              </a:solidFill>
              <a:ln w="3175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48000" y="5791200"/>
                <a:ext cx="1066800" cy="609600"/>
              </a:xfrm>
              <a:prstGeom prst="rect">
                <a:avLst/>
              </a:prstGeom>
              <a:solidFill>
                <a:srgbClr val="FEDA40"/>
              </a:solidFill>
              <a:ln w="3175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81200" y="5791200"/>
                <a:ext cx="1066800" cy="609600"/>
              </a:xfrm>
              <a:prstGeom prst="rect">
                <a:avLst/>
              </a:prstGeom>
              <a:solidFill>
                <a:srgbClr val="FEDA40"/>
              </a:solidFill>
              <a:ln w="3175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14400" y="5791200"/>
                <a:ext cx="1066800" cy="609600"/>
              </a:xfrm>
              <a:prstGeom prst="rect">
                <a:avLst/>
              </a:prstGeom>
              <a:solidFill>
                <a:srgbClr val="FEDA40"/>
              </a:solidFill>
              <a:ln w="3175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1201738" y="5791200"/>
              <a:ext cx="504825" cy="571500"/>
            </p:xfrm>
            <a:graphic>
              <a:graphicData uri="http://schemas.openxmlformats.org/presentationml/2006/ole">
                <p:oleObj spid="_x0000_s5130" name="Equation" r:id="rId11" imgW="177480" imgH="228600" progId="Equation.3">
                  <p:embed/>
                </p:oleObj>
              </a:graphicData>
            </a:graphic>
          </p:graphicFrame>
          <p:graphicFrame>
            <p:nvGraphicFramePr>
              <p:cNvPr id="37" name="Object 36"/>
              <p:cNvGraphicFramePr>
                <a:graphicFrameLocks noChangeAspect="1"/>
              </p:cNvGraphicFramePr>
              <p:nvPr/>
            </p:nvGraphicFramePr>
            <p:xfrm>
              <a:off x="2286000" y="5807075"/>
              <a:ext cx="469900" cy="539750"/>
            </p:xfrm>
            <a:graphic>
              <a:graphicData uri="http://schemas.openxmlformats.org/presentationml/2006/ole">
                <p:oleObj spid="_x0000_s5131" name="Equation" r:id="rId12" imgW="164880" imgH="215640" progId="Equation.3">
                  <p:embed/>
                </p:oleObj>
              </a:graphicData>
            </a:graphic>
          </p:graphicFrame>
          <p:graphicFrame>
            <p:nvGraphicFramePr>
              <p:cNvPr id="38" name="Object 37"/>
              <p:cNvGraphicFramePr>
                <a:graphicFrameLocks noChangeAspect="1"/>
              </p:cNvGraphicFramePr>
              <p:nvPr/>
            </p:nvGraphicFramePr>
            <p:xfrm>
              <a:off x="3335338" y="5807075"/>
              <a:ext cx="506412" cy="539750"/>
            </p:xfrm>
            <a:graphic>
              <a:graphicData uri="http://schemas.openxmlformats.org/presentationml/2006/ole">
                <p:oleObj spid="_x0000_s5132" name="Equation" r:id="rId13" imgW="177480" imgH="215640" progId="Equation.3">
                  <p:embed/>
                </p:oleObj>
              </a:graphicData>
            </a:graphic>
          </p:graphicFrame>
          <p:graphicFrame>
            <p:nvGraphicFramePr>
              <p:cNvPr id="39" name="Object 38"/>
              <p:cNvGraphicFramePr>
                <a:graphicFrameLocks noChangeAspect="1"/>
              </p:cNvGraphicFramePr>
              <p:nvPr/>
            </p:nvGraphicFramePr>
            <p:xfrm>
              <a:off x="5572125" y="5791200"/>
              <a:ext cx="758825" cy="571500"/>
            </p:xfrm>
            <a:graphic>
              <a:graphicData uri="http://schemas.openxmlformats.org/presentationml/2006/ole">
                <p:oleObj spid="_x0000_s5133" name="Equation" r:id="rId14" imgW="266400" imgH="228600" progId="Equation.3">
                  <p:embed/>
                </p:oleObj>
              </a:graphicData>
            </a:graphic>
          </p:graphicFrame>
          <p:sp>
            <p:nvSpPr>
              <p:cNvPr id="40" name="TextBox 39"/>
              <p:cNvSpPr txBox="1"/>
              <p:nvPr/>
            </p:nvSpPr>
            <p:spPr>
              <a:xfrm>
                <a:off x="4419600" y="5410200"/>
                <a:ext cx="76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/>
                  <a:t>…</a:t>
                </a:r>
                <a:endParaRPr lang="en-US" sz="6000" dirty="0"/>
              </a:p>
            </p:txBody>
          </p:sp>
          <p:sp>
            <p:nvSpPr>
              <p:cNvPr id="41" name="Up-Down Arrow 40"/>
              <p:cNvSpPr/>
              <p:nvPr/>
            </p:nvSpPr>
            <p:spPr>
              <a:xfrm>
                <a:off x="1295400" y="5181600"/>
                <a:ext cx="152400" cy="457200"/>
              </a:xfrm>
              <a:prstGeom prst="upDownArrow">
                <a:avLst/>
              </a:prstGeom>
              <a:solidFill>
                <a:srgbClr val="11EE00"/>
              </a:solidFill>
              <a:ln>
                <a:solidFill>
                  <a:srgbClr val="33B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Up-Down Arrow 41"/>
              <p:cNvSpPr/>
              <p:nvPr/>
            </p:nvSpPr>
            <p:spPr>
              <a:xfrm>
                <a:off x="2438400" y="5181600"/>
                <a:ext cx="152400" cy="457200"/>
              </a:xfrm>
              <a:prstGeom prst="upDownArrow">
                <a:avLst/>
              </a:prstGeom>
              <a:solidFill>
                <a:srgbClr val="11EE00"/>
              </a:solidFill>
              <a:ln>
                <a:solidFill>
                  <a:srgbClr val="33B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Up-Down Arrow 42"/>
              <p:cNvSpPr/>
              <p:nvPr/>
            </p:nvSpPr>
            <p:spPr>
              <a:xfrm>
                <a:off x="3505200" y="5181600"/>
                <a:ext cx="152400" cy="457200"/>
              </a:xfrm>
              <a:prstGeom prst="upDownArrow">
                <a:avLst/>
              </a:prstGeom>
              <a:solidFill>
                <a:srgbClr val="11EE00"/>
              </a:solidFill>
              <a:ln>
                <a:solidFill>
                  <a:srgbClr val="33B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Up-Down Arrow 43"/>
              <p:cNvSpPr/>
              <p:nvPr/>
            </p:nvSpPr>
            <p:spPr>
              <a:xfrm>
                <a:off x="5867400" y="5181600"/>
                <a:ext cx="152400" cy="457200"/>
              </a:xfrm>
              <a:prstGeom prst="upDownArrow">
                <a:avLst/>
              </a:prstGeom>
              <a:solidFill>
                <a:srgbClr val="11EE00"/>
              </a:solidFill>
              <a:ln>
                <a:solidFill>
                  <a:srgbClr val="33B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324600" y="50292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19400" y="50292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6200" y="50292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50292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14800" y="44196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9" name="Object 58"/>
            <p:cNvGraphicFramePr>
              <a:graphicFrameLocks noChangeAspect="1"/>
            </p:cNvGraphicFramePr>
            <p:nvPr/>
          </p:nvGraphicFramePr>
          <p:xfrm>
            <a:off x="4419600" y="4419600"/>
            <a:ext cx="469900" cy="571500"/>
          </p:xfrm>
          <a:graphic>
            <a:graphicData uri="http://schemas.openxmlformats.org/presentationml/2006/ole">
              <p:oleObj spid="_x0000_s5134" name="Equation" r:id="rId15" imgW="164880" imgH="228600" progId="Equation.3">
                <p:embed/>
              </p:oleObj>
            </a:graphicData>
          </a:graphic>
        </p:graphicFrame>
        <p:cxnSp>
          <p:nvCxnSpPr>
            <p:cNvPr id="60" name="Straight Connector 59"/>
            <p:cNvCxnSpPr/>
            <p:nvPr/>
          </p:nvCxnSpPr>
          <p:spPr>
            <a:xfrm rot="5400000">
              <a:off x="457994" y="4724400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2590800" y="47236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724400" y="47236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6096000" y="47236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600200" y="6096000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733800" y="60952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162799" y="6096000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228600" y="5791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Misalignment!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5400000" flipH="1" flipV="1">
            <a:off x="1066800" y="5257800"/>
            <a:ext cx="533400" cy="53340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66800" y="5715000"/>
            <a:ext cx="1600200" cy="76200"/>
          </a:xfrm>
          <a:prstGeom prst="straightConnector1">
            <a:avLst/>
          </a:prstGeom>
          <a:ln w="2222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33400" y="5206425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 the array     alternates (over two for doubles, four for floats) based on    ‘s alignment.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334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Either take performance hit with slower, generic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15425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instructions					  etc</a:t>
            </a:r>
            <a:r>
              <a:rPr lang="en-US" sz="3200" dirty="0"/>
              <a:t> 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1138535"/>
            <a:ext cx="4267200" cy="461665"/>
          </a:xfrm>
          <a:prstGeom prst="rect">
            <a:avLst/>
          </a:prstGeom>
          <a:solidFill>
            <a:srgbClr val="11EE00">
              <a:alpha val="18000"/>
            </a:srgbClr>
          </a:solidFill>
          <a:ln w="22225">
            <a:solidFill>
              <a:srgbClr val="33BE0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_m128d </a:t>
            </a:r>
            <a:r>
              <a:rPr lang="en-US" sz="2400" dirty="0" err="1" smtClean="0">
                <a:latin typeface="Consolas" pitchFamily="49" charset="0"/>
              </a:rPr>
              <a:t>xr</a:t>
            </a:r>
            <a:r>
              <a:rPr lang="en-US" sz="2400" dirty="0" smtClean="0">
                <a:latin typeface="Consolas" pitchFamily="49" charset="0"/>
              </a:rPr>
              <a:t>=_</a:t>
            </a:r>
            <a:r>
              <a:rPr lang="en-US" sz="2400" dirty="0" err="1" smtClean="0">
                <a:latin typeface="Consolas" pitchFamily="49" charset="0"/>
              </a:rPr>
              <a:t>mm_load_</a:t>
            </a:r>
            <a:r>
              <a:rPr lang="en-US" sz="2400" b="1" u="sng" dirty="0" err="1" smtClean="0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d</a:t>
            </a:r>
            <a:r>
              <a:rPr lang="en-US" sz="2400" dirty="0" smtClean="0">
                <a:latin typeface="Consolas" pitchFamily="49" charset="0"/>
              </a:rPr>
              <a:t>(x)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70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 match the new alignment of     with a new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91200" y="1965927"/>
          <a:ext cx="546100" cy="701073"/>
        </p:xfrm>
        <a:graphic>
          <a:graphicData uri="http://schemas.openxmlformats.org/presentationml/2006/ole">
            <p:oleObj spid="_x0000_s6146" name="Equation" r:id="rId3" imgW="164880" imgH="2412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611438" y="5181600"/>
          <a:ext cx="588962" cy="701675"/>
        </p:xfrm>
        <a:graphic>
          <a:graphicData uri="http://schemas.openxmlformats.org/presentationml/2006/ole">
            <p:oleObj spid="_x0000_s6147" name="Equation" r:id="rId4" imgW="177480" imgH="241200" progId="Equation.3">
              <p:embed/>
            </p:oleObj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2000" y="2743994"/>
            <a:ext cx="7772400" cy="2285206"/>
            <a:chOff x="1295400" y="2667000"/>
            <a:chExt cx="7772400" cy="2285206"/>
          </a:xfrm>
        </p:grpSpPr>
        <p:sp>
          <p:nvSpPr>
            <p:cNvPr id="9" name="Rectangle 8"/>
            <p:cNvSpPr/>
            <p:nvPr/>
          </p:nvSpPr>
          <p:spPr>
            <a:xfrm>
              <a:off x="1295400" y="2819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6000"/>
              </a:schemeClr>
            </a:solidFill>
            <a:ln w="317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1600200" y="2819400"/>
            <a:ext cx="470646" cy="571499"/>
          </p:xfrm>
          <a:graphic>
            <a:graphicData uri="http://schemas.openxmlformats.org/presentationml/2006/ole">
              <p:oleObj spid="_x0000_s6148" name="Equation" r:id="rId5" imgW="164880" imgH="228600" progId="Equation.3">
                <p:embed/>
              </p:oleObj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2362200" y="2819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2684463" y="2835275"/>
            <a:ext cx="433387" cy="539750"/>
          </p:xfrm>
          <a:graphic>
            <a:graphicData uri="http://schemas.openxmlformats.org/presentationml/2006/ole">
              <p:oleObj spid="_x0000_s6149" name="Equation" r:id="rId6" imgW="152280" imgH="215640" progId="Equation.3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3429000" y="2819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733800" y="2835275"/>
            <a:ext cx="469900" cy="539750"/>
          </p:xfrm>
          <a:graphic>
            <a:graphicData uri="http://schemas.openxmlformats.org/presentationml/2006/ole">
              <p:oleObj spid="_x0000_s6150" name="Equation" r:id="rId7" imgW="164880" imgH="215640" progId="Equation.3">
                <p:embed/>
              </p:oleObj>
            </a:graphicData>
          </a:graphic>
        </p:graphicFrame>
        <p:sp>
          <p:nvSpPr>
            <p:cNvPr id="15" name="Rectangle 14"/>
            <p:cNvSpPr/>
            <p:nvPr/>
          </p:nvSpPr>
          <p:spPr>
            <a:xfrm>
              <a:off x="6934200" y="2819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7221538" y="2819400"/>
            <a:ext cx="504825" cy="571500"/>
          </p:xfrm>
          <a:graphic>
            <a:graphicData uri="http://schemas.openxmlformats.org/presentationml/2006/ole">
              <p:oleObj spid="_x0000_s6151" name="Equation" r:id="rId8" imgW="177480" imgH="228600" progId="Equation.3">
                <p:embed/>
              </p:oleObj>
            </a:graphicData>
          </a:graphic>
        </p:graphicFrame>
        <p:grpSp>
          <p:nvGrpSpPr>
            <p:cNvPr id="17" name="Group 56"/>
            <p:cNvGrpSpPr/>
            <p:nvPr/>
          </p:nvGrpSpPr>
          <p:grpSpPr>
            <a:xfrm>
              <a:off x="2362200" y="3581400"/>
              <a:ext cx="5638800" cy="1244263"/>
              <a:chOff x="838200" y="5181600"/>
              <a:chExt cx="5638800" cy="124426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410200" y="5791200"/>
                <a:ext cx="1066800" cy="609600"/>
              </a:xfrm>
              <a:prstGeom prst="rect">
                <a:avLst/>
              </a:prstGeom>
              <a:solidFill>
                <a:srgbClr val="FEDA40"/>
              </a:solidFill>
              <a:ln w="3175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48000" y="5791200"/>
                <a:ext cx="990600" cy="609600"/>
              </a:xfrm>
              <a:prstGeom prst="rect">
                <a:avLst/>
              </a:prstGeom>
              <a:solidFill>
                <a:srgbClr val="FEDA40"/>
              </a:solidFill>
              <a:ln w="3175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05000" y="5791200"/>
                <a:ext cx="1143000" cy="609600"/>
              </a:xfrm>
              <a:prstGeom prst="rect">
                <a:avLst/>
              </a:prstGeom>
              <a:solidFill>
                <a:srgbClr val="FEDA40"/>
              </a:solidFill>
              <a:ln w="3175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5791200"/>
                <a:ext cx="1066800" cy="609600"/>
              </a:xfrm>
              <a:prstGeom prst="rect">
                <a:avLst/>
              </a:prstGeom>
              <a:solidFill>
                <a:srgbClr val="FEDA40"/>
              </a:solidFill>
              <a:ln w="3175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5" name="Object 34"/>
              <p:cNvGraphicFramePr>
                <a:graphicFrameLocks noChangeAspect="1"/>
              </p:cNvGraphicFramePr>
              <p:nvPr/>
            </p:nvGraphicFramePr>
            <p:xfrm>
              <a:off x="1201738" y="5791200"/>
              <a:ext cx="504825" cy="571500"/>
            </p:xfrm>
            <a:graphic>
              <a:graphicData uri="http://schemas.openxmlformats.org/presentationml/2006/ole">
                <p:oleObj spid="_x0000_s6152" name="Equation" r:id="rId9" imgW="177480" imgH="228600" progId="Equation.3">
                  <p:embed/>
                </p:oleObj>
              </a:graphicData>
            </a:graphic>
          </p:graphicFrame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2286000" y="5807075"/>
              <a:ext cx="469900" cy="539750"/>
            </p:xfrm>
            <a:graphic>
              <a:graphicData uri="http://schemas.openxmlformats.org/presentationml/2006/ole">
                <p:oleObj spid="_x0000_s6153" name="Equation" r:id="rId10" imgW="164880" imgH="215640" progId="Equation.3">
                  <p:embed/>
                </p:oleObj>
              </a:graphicData>
            </a:graphic>
          </p:graphicFrame>
          <p:graphicFrame>
            <p:nvGraphicFramePr>
              <p:cNvPr id="37" name="Object 36"/>
              <p:cNvGraphicFramePr>
                <a:graphicFrameLocks noChangeAspect="1"/>
              </p:cNvGraphicFramePr>
              <p:nvPr/>
            </p:nvGraphicFramePr>
            <p:xfrm>
              <a:off x="3335338" y="5807075"/>
              <a:ext cx="506412" cy="539750"/>
            </p:xfrm>
            <a:graphic>
              <a:graphicData uri="http://schemas.openxmlformats.org/presentationml/2006/ole">
                <p:oleObj spid="_x0000_s6154" name="Equation" r:id="rId11" imgW="177480" imgH="215640" progId="Equation.3">
                  <p:embed/>
                </p:oleObj>
              </a:graphicData>
            </a:graphic>
          </p:graphicFrame>
          <p:graphicFrame>
            <p:nvGraphicFramePr>
              <p:cNvPr id="38" name="Object 37"/>
              <p:cNvGraphicFramePr>
                <a:graphicFrameLocks noChangeAspect="1"/>
              </p:cNvGraphicFramePr>
              <p:nvPr/>
            </p:nvGraphicFramePr>
            <p:xfrm>
              <a:off x="5572125" y="5791200"/>
              <a:ext cx="758825" cy="571500"/>
            </p:xfrm>
            <a:graphic>
              <a:graphicData uri="http://schemas.openxmlformats.org/presentationml/2006/ole">
                <p:oleObj spid="_x0000_s6155" name="Equation" r:id="rId12" imgW="266400" imgH="228600" progId="Equation.3">
                  <p:embed/>
                </p:oleObj>
              </a:graphicData>
            </a:graphic>
          </p:graphicFrame>
          <p:sp>
            <p:nvSpPr>
              <p:cNvPr id="39" name="TextBox 38"/>
              <p:cNvSpPr txBox="1"/>
              <p:nvPr/>
            </p:nvSpPr>
            <p:spPr>
              <a:xfrm>
                <a:off x="4419600" y="5410200"/>
                <a:ext cx="76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/>
                  <a:t>…</a:t>
                </a:r>
                <a:endParaRPr lang="en-US" sz="6000" dirty="0"/>
              </a:p>
            </p:txBody>
          </p:sp>
          <p:sp>
            <p:nvSpPr>
              <p:cNvPr id="40" name="Up-Down Arrow 39"/>
              <p:cNvSpPr/>
              <p:nvPr/>
            </p:nvSpPr>
            <p:spPr>
              <a:xfrm>
                <a:off x="1295400" y="5181600"/>
                <a:ext cx="152400" cy="457200"/>
              </a:xfrm>
              <a:prstGeom prst="upDownArrow">
                <a:avLst/>
              </a:prstGeom>
              <a:solidFill>
                <a:srgbClr val="11EE00"/>
              </a:solidFill>
              <a:ln>
                <a:solidFill>
                  <a:srgbClr val="33B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-Down Arrow 40"/>
              <p:cNvSpPr/>
              <p:nvPr/>
            </p:nvSpPr>
            <p:spPr>
              <a:xfrm>
                <a:off x="2438400" y="5181600"/>
                <a:ext cx="152400" cy="457200"/>
              </a:xfrm>
              <a:prstGeom prst="upDownArrow">
                <a:avLst/>
              </a:prstGeom>
              <a:solidFill>
                <a:srgbClr val="11EE00"/>
              </a:solidFill>
              <a:ln>
                <a:solidFill>
                  <a:srgbClr val="33B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Up-Down Arrow 41"/>
              <p:cNvSpPr/>
              <p:nvPr/>
            </p:nvSpPr>
            <p:spPr>
              <a:xfrm>
                <a:off x="3505200" y="5181600"/>
                <a:ext cx="152400" cy="457200"/>
              </a:xfrm>
              <a:prstGeom prst="upDownArrow">
                <a:avLst/>
              </a:prstGeom>
              <a:solidFill>
                <a:srgbClr val="11EE00"/>
              </a:solidFill>
              <a:ln>
                <a:solidFill>
                  <a:srgbClr val="33B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Up-Down Arrow 42"/>
              <p:cNvSpPr/>
              <p:nvPr/>
            </p:nvSpPr>
            <p:spPr>
              <a:xfrm>
                <a:off x="5867400" y="5181600"/>
                <a:ext cx="152400" cy="457200"/>
              </a:xfrm>
              <a:prstGeom prst="upDownArrow">
                <a:avLst/>
              </a:prstGeom>
              <a:solidFill>
                <a:srgbClr val="11EE00"/>
              </a:solidFill>
              <a:ln>
                <a:solidFill>
                  <a:srgbClr val="33B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705600" y="34290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34290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34290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600" y="3429000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endParaRPr lang="en-US" sz="4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95800" y="2819400"/>
              <a:ext cx="10668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4800600" y="2819400"/>
            <a:ext cx="469900" cy="571500"/>
          </p:xfrm>
          <a:graphic>
            <a:graphicData uri="http://schemas.openxmlformats.org/presentationml/2006/ole">
              <p:oleObj spid="_x0000_s6156" name="Equation" r:id="rId13" imgW="164880" imgH="228600" progId="Equation.3">
                <p:embed/>
              </p:oleObj>
            </a:graphicData>
          </a:graphic>
        </p:graphicFrame>
        <p:cxnSp>
          <p:nvCxnSpPr>
            <p:cNvPr id="24" name="Straight Connector 23"/>
            <p:cNvCxnSpPr/>
            <p:nvPr/>
          </p:nvCxnSpPr>
          <p:spPr>
            <a:xfrm rot="5400000">
              <a:off x="838994" y="3124200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971800" y="31234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105400" y="31234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6477000" y="31234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295400" y="4191000"/>
              <a:ext cx="10668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1730375" y="4254500"/>
            <a:ext cx="361950" cy="444500"/>
          </p:xfrm>
          <a:graphic>
            <a:graphicData uri="http://schemas.openxmlformats.org/presentationml/2006/ole">
              <p:oleObj spid="_x0000_s6157" name="Equation" r:id="rId14" imgW="126720" imgH="177480" progId="Equation.3">
                <p:embed/>
              </p:oleObj>
            </a:graphicData>
          </a:graphic>
        </p:graphicFrame>
        <p:sp>
          <p:nvSpPr>
            <p:cNvPr id="46" name="Rectangle 45"/>
            <p:cNvSpPr/>
            <p:nvPr/>
          </p:nvSpPr>
          <p:spPr>
            <a:xfrm>
              <a:off x="8001000" y="4191000"/>
              <a:ext cx="1066800" cy="609600"/>
            </a:xfrm>
            <a:prstGeom prst="rect">
              <a:avLst/>
            </a:prstGeom>
            <a:solidFill>
              <a:srgbClr val="FEDA40"/>
            </a:solidFill>
            <a:ln w="3175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7" name="Object 46"/>
            <p:cNvGraphicFramePr>
              <a:graphicFrameLocks noChangeAspect="1"/>
            </p:cNvGraphicFramePr>
            <p:nvPr/>
          </p:nvGraphicFramePr>
          <p:xfrm>
            <a:off x="8361363" y="4254500"/>
            <a:ext cx="360362" cy="444500"/>
          </p:xfrm>
          <a:graphic>
            <a:graphicData uri="http://schemas.openxmlformats.org/presentationml/2006/ole">
              <p:oleObj spid="_x0000_s6158" name="Equation" r:id="rId15" imgW="126720" imgH="177480" progId="Equation.3">
                <p:embed/>
              </p:oleObj>
            </a:graphicData>
          </a:graphic>
        </p:graphicFrame>
        <p:cxnSp>
          <p:nvCxnSpPr>
            <p:cNvPr id="48" name="Straight Connector 47"/>
            <p:cNvCxnSpPr/>
            <p:nvPr/>
          </p:nvCxnSpPr>
          <p:spPr>
            <a:xfrm rot="5400000">
              <a:off x="838994" y="44950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972594" y="44950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105400" y="44950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6477000" y="44950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8610600" y="4495006"/>
              <a:ext cx="913606" cy="79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8021638" y="1965325"/>
          <a:ext cx="588962" cy="701675"/>
        </p:xfrm>
        <a:graphic>
          <a:graphicData uri="http://schemas.openxmlformats.org/presentationml/2006/ole">
            <p:oleObj spid="_x0000_s6159" name="Equation" r:id="rId16" imgW="177480" imgH="241200" progId="Equation.3">
              <p:embed/>
            </p:oleObj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4635500" y="5699125"/>
          <a:ext cx="546100" cy="701675"/>
        </p:xfrm>
        <a:graphic>
          <a:graphicData uri="http://schemas.openxmlformats.org/presentationml/2006/ole">
            <p:oleObj spid="_x0000_s6160" name="Equation" r:id="rId17" imgW="1648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262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JHU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USER</dc:creator>
  <cp:lastModifiedBy>LENOVO USER</cp:lastModifiedBy>
  <cp:revision>24</cp:revision>
  <dcterms:created xsi:type="dcterms:W3CDTF">2015-09-13T19:08:26Z</dcterms:created>
  <dcterms:modified xsi:type="dcterms:W3CDTF">2015-09-13T22:27:04Z</dcterms:modified>
</cp:coreProperties>
</file>