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64" r:id="rId2"/>
    <p:sldId id="267" r:id="rId3"/>
    <p:sldId id="266" r:id="rId4"/>
    <p:sldId id="265" r:id="rId5"/>
    <p:sldId id="263" r:id="rId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B3B3"/>
    <a:srgbClr val="F59D9D"/>
    <a:srgbClr val="FF7D7D"/>
    <a:srgbClr val="0000FF"/>
    <a:srgbClr val="757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418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3A1649-2796-4647-97F4-FA4A4296B4E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25FD6-5DCD-49A0-AA92-0B6186D0343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550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8198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312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150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92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98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90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9635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528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335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297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566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67DFA-1EB3-4581-8C39-9DDEA982FF13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271A6-CCF4-455B-BC01-F290FEFFC60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9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/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/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正方形/長方形 11"/>
          <p:cNvSpPr/>
          <p:nvPr/>
        </p:nvSpPr>
        <p:spPr>
          <a:xfrm>
            <a:off x="5250180" y="709756"/>
            <a:ext cx="567689" cy="580159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3634587" y="2438828"/>
            <a:ext cx="372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 rot="16200000">
            <a:off x="5755426" y="1728949"/>
            <a:ext cx="282257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/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025275" y="422282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025275" y="460896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133215" y="785269"/>
            <a:ext cx="1942841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025274" y="497408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541506" y="486199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/>
          <p:cNvSpPr/>
          <p:nvPr/>
        </p:nvSpPr>
        <p:spPr>
          <a:xfrm rot="16200000">
            <a:off x="4901005" y="2579904"/>
            <a:ext cx="5805060" cy="2057830"/>
          </a:xfrm>
          <a:prstGeom prst="corner">
            <a:avLst>
              <a:gd name="adj1" fmla="val 54139"/>
              <a:gd name="adj2" fmla="val 13706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3395950" y="3264101"/>
            <a:ext cx="5801191" cy="68556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処理系定義の動作</a:t>
            </a:r>
            <a:r>
              <a:rPr lang="en-US" altLang="ja-JP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L 字 35"/>
          <p:cNvSpPr/>
          <p:nvPr/>
        </p:nvSpPr>
        <p:spPr>
          <a:xfrm rot="5400000">
            <a:off x="3812656" y="2731864"/>
            <a:ext cx="5903511" cy="1751353"/>
          </a:xfrm>
          <a:prstGeom prst="corner">
            <a:avLst>
              <a:gd name="adj1" fmla="val 46575"/>
              <a:gd name="adj2" fmla="val 168716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4599708" y="610769"/>
            <a:ext cx="4282633" cy="5994963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7025274" y="536131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7550554" y="5223793"/>
            <a:ext cx="1263650" cy="507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未定義の動作も“正しい”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振る舞いの一つである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6766676" y="3834297"/>
            <a:ext cx="1872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44" name="L 字 43"/>
          <p:cNvSpPr/>
          <p:nvPr/>
        </p:nvSpPr>
        <p:spPr>
          <a:xfrm rot="16200000">
            <a:off x="1659706" y="3012315"/>
            <a:ext cx="5805060" cy="1193008"/>
          </a:xfrm>
          <a:prstGeom prst="corner">
            <a:avLst>
              <a:gd name="adj1" fmla="val 40657"/>
              <a:gd name="adj2" fmla="val 276143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L 字 44"/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17529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4F552E5B-8624-CB46-A491-0200983FA9E3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C++98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4109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CFE85-115B-E9CA-EACC-C7F96F0AF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E94A28F-1354-73A8-7FA2-A1277ADC790C}"/>
              </a:ext>
            </a:extLst>
          </p:cNvPr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2C588B8-2E7B-4F9E-62C2-EBDDBE034DE2}"/>
              </a:ext>
            </a:extLst>
          </p:cNvPr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9654FE0-5EF8-6390-6398-5B9C28F41166}"/>
              </a:ext>
            </a:extLst>
          </p:cNvPr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85116E-8FF5-7F04-B5C0-EF576124239A}"/>
              </a:ext>
            </a:extLst>
          </p:cNvPr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5C370E2-D544-D712-9FCA-7222CF7D3B6C}"/>
              </a:ext>
            </a:extLst>
          </p:cNvPr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F7BC725-4D13-8A68-88AD-E9A3B2019A29}"/>
              </a:ext>
            </a:extLst>
          </p:cNvPr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F5414060-962A-70F1-2F37-63DDEA07E819}"/>
              </a:ext>
            </a:extLst>
          </p:cNvPr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EAB7596F-6588-1447-7DAD-F5DA8BC1CFC3}"/>
              </a:ext>
            </a:extLst>
          </p:cNvPr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9A08881-2CAD-7C87-3E16-E9A5BCE82259}"/>
              </a:ext>
            </a:extLst>
          </p:cNvPr>
          <p:cNvSpPr/>
          <p:nvPr/>
        </p:nvSpPr>
        <p:spPr>
          <a:xfrm>
            <a:off x="5186449" y="709756"/>
            <a:ext cx="455386" cy="580159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24D5AB0-190A-8B56-5EB1-4C9C3F9DF2B5}"/>
              </a:ext>
            </a:extLst>
          </p:cNvPr>
          <p:cNvSpPr/>
          <p:nvPr/>
        </p:nvSpPr>
        <p:spPr>
          <a:xfrm rot="16200000">
            <a:off x="3527907" y="2454068"/>
            <a:ext cx="372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0963AC0-A0FB-618A-597F-FDF1B9E71816}"/>
              </a:ext>
            </a:extLst>
          </p:cNvPr>
          <p:cNvSpPr/>
          <p:nvPr/>
        </p:nvSpPr>
        <p:spPr>
          <a:xfrm rot="16200000">
            <a:off x="5755426" y="1728949"/>
            <a:ext cx="282257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25229A0-01CE-0BA5-242B-CAEDDCF6D3EB}"/>
              </a:ext>
            </a:extLst>
          </p:cNvPr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12BA50C5-16E6-22AA-FDE6-C0DB86D633B9}"/>
              </a:ext>
            </a:extLst>
          </p:cNvPr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54EF1209-5898-0BEC-1922-5B12C43C8175}"/>
              </a:ext>
            </a:extLst>
          </p:cNvPr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01AB564-E50C-6C2F-4A10-A550FB8D566B}"/>
              </a:ext>
            </a:extLst>
          </p:cNvPr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55C94C1-E0C8-7AB8-6062-29A91EE0CFD4}"/>
              </a:ext>
            </a:extLst>
          </p:cNvPr>
          <p:cNvSpPr/>
          <p:nvPr/>
        </p:nvSpPr>
        <p:spPr>
          <a:xfrm rot="16200000">
            <a:off x="5430923" y="5316670"/>
            <a:ext cx="1562101" cy="714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処理系が未対応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1F51EC9-5C59-AE54-3441-3EB7972E99FE}"/>
              </a:ext>
            </a:extLst>
          </p:cNvPr>
          <p:cNvSpPr/>
          <p:nvPr/>
        </p:nvSpPr>
        <p:spPr>
          <a:xfrm>
            <a:off x="5788185" y="3433907"/>
            <a:ext cx="835073" cy="30777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C25917D-D091-A11E-A8D4-DFDC7C1EB524}"/>
              </a:ext>
            </a:extLst>
          </p:cNvPr>
          <p:cNvSpPr/>
          <p:nvPr/>
        </p:nvSpPr>
        <p:spPr>
          <a:xfrm>
            <a:off x="7025275" y="422282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698207B7-6C09-F0C8-8D04-C9D63A02D38C}"/>
              </a:ext>
            </a:extLst>
          </p:cNvPr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21440F13-B834-2FBB-1EA1-EC72F4F3C2BA}"/>
              </a:ext>
            </a:extLst>
          </p:cNvPr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AB63F73-7AB2-DE2A-BFA6-CDDA272625D0}"/>
              </a:ext>
            </a:extLst>
          </p:cNvPr>
          <p:cNvSpPr/>
          <p:nvPr/>
        </p:nvSpPr>
        <p:spPr>
          <a:xfrm>
            <a:off x="5846670" y="4892805"/>
            <a:ext cx="722490" cy="1561797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4C3D1EC-D51A-D70D-9BAE-ECFF73D6CAC0}"/>
              </a:ext>
            </a:extLst>
          </p:cNvPr>
          <p:cNvSpPr/>
          <p:nvPr/>
        </p:nvSpPr>
        <p:spPr>
          <a:xfrm>
            <a:off x="7025275" y="460896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700EF19D-A2A5-2C88-F0F0-CF2587543C99}"/>
              </a:ext>
            </a:extLst>
          </p:cNvPr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E8AE17F-04CB-FB39-1C05-D89397BE4AAA}"/>
              </a:ext>
            </a:extLst>
          </p:cNvPr>
          <p:cNvSpPr/>
          <p:nvPr/>
        </p:nvSpPr>
        <p:spPr>
          <a:xfrm>
            <a:off x="3133215" y="785269"/>
            <a:ext cx="1855113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3BC5560-74E0-EF6B-0AD2-D6DD28A1FE14}"/>
              </a:ext>
            </a:extLst>
          </p:cNvPr>
          <p:cNvSpPr/>
          <p:nvPr/>
        </p:nvSpPr>
        <p:spPr>
          <a:xfrm>
            <a:off x="7025274" y="497408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75C89D4-5A5B-3D97-8E8F-C43CE55A3A7B}"/>
              </a:ext>
            </a:extLst>
          </p:cNvPr>
          <p:cNvSpPr/>
          <p:nvPr/>
        </p:nvSpPr>
        <p:spPr>
          <a:xfrm>
            <a:off x="7541506" y="486199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>
            <a:extLst>
              <a:ext uri="{FF2B5EF4-FFF2-40B4-BE49-F238E27FC236}">
                <a16:creationId xmlns:a16="http://schemas.microsoft.com/office/drawing/2014/main" id="{4312C9A1-BCCE-7C87-5E78-75710954953B}"/>
              </a:ext>
            </a:extLst>
          </p:cNvPr>
          <p:cNvSpPr/>
          <p:nvPr/>
        </p:nvSpPr>
        <p:spPr>
          <a:xfrm rot="16200000">
            <a:off x="4901005" y="2579904"/>
            <a:ext cx="5805060" cy="2057830"/>
          </a:xfrm>
          <a:prstGeom prst="corner">
            <a:avLst>
              <a:gd name="adj1" fmla="val 54139"/>
              <a:gd name="adj2" fmla="val 13706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2A9BC0D7-523B-34A1-2E21-8AB2ECB28C62}"/>
              </a:ext>
            </a:extLst>
          </p:cNvPr>
          <p:cNvSpPr/>
          <p:nvPr/>
        </p:nvSpPr>
        <p:spPr>
          <a:xfrm rot="16200000">
            <a:off x="5539039" y="3803959"/>
            <a:ext cx="1320472" cy="7143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1400" dirty="0">
                <a:solidFill>
                  <a:schemeClr val="accent5">
                    <a:lumMod val="75000"/>
                  </a:schemeClr>
                </a:solidFill>
              </a:rPr>
              <a:t>処理系が対応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A1D18FD-EE8F-EACC-CEBE-107C71BE3EF6}"/>
              </a:ext>
            </a:extLst>
          </p:cNvPr>
          <p:cNvSpPr/>
          <p:nvPr/>
        </p:nvSpPr>
        <p:spPr>
          <a:xfrm rot="16200000">
            <a:off x="4593242" y="4773405"/>
            <a:ext cx="2914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条件付き対応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</a:rPr>
              <a:t>の機能を使用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1F4C5B6-232B-83DA-A574-69CED9702BAD}"/>
              </a:ext>
            </a:extLst>
          </p:cNvPr>
          <p:cNvSpPr/>
          <p:nvPr/>
        </p:nvSpPr>
        <p:spPr>
          <a:xfrm rot="16200000">
            <a:off x="4154394" y="2409137"/>
            <a:ext cx="4091263" cy="685566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　　　　　　　処理系定義の動作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　　　　　　　　　　　　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L 字 35">
            <a:extLst>
              <a:ext uri="{FF2B5EF4-FFF2-40B4-BE49-F238E27FC236}">
                <a16:creationId xmlns:a16="http://schemas.microsoft.com/office/drawing/2014/main" id="{96DC6B7D-691B-F7DA-0007-0B463AC2CDAE}"/>
              </a:ext>
            </a:extLst>
          </p:cNvPr>
          <p:cNvSpPr/>
          <p:nvPr/>
        </p:nvSpPr>
        <p:spPr>
          <a:xfrm rot="5400000">
            <a:off x="3730118" y="2649325"/>
            <a:ext cx="5903511" cy="1916430"/>
          </a:xfrm>
          <a:prstGeom prst="corner">
            <a:avLst>
              <a:gd name="adj1" fmla="val 51448"/>
              <a:gd name="adj2" fmla="val 1547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14771DF-08EE-699C-B373-11B4230F70FB}"/>
              </a:ext>
            </a:extLst>
          </p:cNvPr>
          <p:cNvSpPr/>
          <p:nvPr/>
        </p:nvSpPr>
        <p:spPr>
          <a:xfrm>
            <a:off x="4599708" y="610769"/>
            <a:ext cx="4282633" cy="5994963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FB13219-A1A6-7BA2-219D-4139CC359D35}"/>
              </a:ext>
            </a:extLst>
          </p:cNvPr>
          <p:cNvSpPr/>
          <p:nvPr/>
        </p:nvSpPr>
        <p:spPr>
          <a:xfrm>
            <a:off x="7025274" y="536131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5FF595E-E61F-C8B2-0F36-06E01C3CAB89}"/>
              </a:ext>
            </a:extLst>
          </p:cNvPr>
          <p:cNvSpPr/>
          <p:nvPr/>
        </p:nvSpPr>
        <p:spPr>
          <a:xfrm>
            <a:off x="7550554" y="5223793"/>
            <a:ext cx="1263650" cy="507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未定義の動作も“正しい”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振る舞いの一つである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DD72178D-4946-F8B7-CFF2-803358DB575B}"/>
              </a:ext>
            </a:extLst>
          </p:cNvPr>
          <p:cNvSpPr/>
          <p:nvPr/>
        </p:nvSpPr>
        <p:spPr>
          <a:xfrm>
            <a:off x="6766676" y="3834297"/>
            <a:ext cx="1872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44" name="L 字 43">
            <a:extLst>
              <a:ext uri="{FF2B5EF4-FFF2-40B4-BE49-F238E27FC236}">
                <a16:creationId xmlns:a16="http://schemas.microsoft.com/office/drawing/2014/main" id="{07F2794A-C7F7-C0E3-E74E-7B616C3ECEF2}"/>
              </a:ext>
            </a:extLst>
          </p:cNvPr>
          <p:cNvSpPr/>
          <p:nvPr/>
        </p:nvSpPr>
        <p:spPr>
          <a:xfrm rot="16200000">
            <a:off x="1618830" y="3053191"/>
            <a:ext cx="5805060" cy="1111256"/>
          </a:xfrm>
          <a:prstGeom prst="corner">
            <a:avLst>
              <a:gd name="adj1" fmla="val 37463"/>
              <a:gd name="adj2" fmla="val 299137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L 字 44">
            <a:extLst>
              <a:ext uri="{FF2B5EF4-FFF2-40B4-BE49-F238E27FC236}">
                <a16:creationId xmlns:a16="http://schemas.microsoft.com/office/drawing/2014/main" id="{3797625A-7248-2977-57C1-B3B210E09824}"/>
              </a:ext>
            </a:extLst>
          </p:cNvPr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17529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9D9881B-3D1A-D262-DD97-BD15B19D6946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C++11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6353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A658A-7761-9C27-0A62-33345BCA9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82B173-2ABD-8056-AB0A-DED69258F458}"/>
              </a:ext>
            </a:extLst>
          </p:cNvPr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7629244-D0CB-215C-F8F4-D766B48626F4}"/>
              </a:ext>
            </a:extLst>
          </p:cNvPr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24ECDF-F8E6-C4F9-F784-8E8DEAFC4647}"/>
              </a:ext>
            </a:extLst>
          </p:cNvPr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02F3A45-D454-9CB5-48DD-690CEBE9CBD3}"/>
              </a:ext>
            </a:extLst>
          </p:cNvPr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AD79970-3122-D399-41F3-0D654869576C}"/>
              </a:ext>
            </a:extLst>
          </p:cNvPr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7DFE359-0A0A-0DF8-74F0-544B1AA06B8D}"/>
              </a:ext>
            </a:extLst>
          </p:cNvPr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024C0A81-0216-E47C-CBB9-5E9F49D0BC46}"/>
              </a:ext>
            </a:extLst>
          </p:cNvPr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BE49DFF-5AAE-7C0B-68EF-1C67D863838C}"/>
              </a:ext>
            </a:extLst>
          </p:cNvPr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08F9362-F34D-2E51-51D0-BC008539FFE5}"/>
              </a:ext>
            </a:extLst>
          </p:cNvPr>
          <p:cNvSpPr/>
          <p:nvPr/>
        </p:nvSpPr>
        <p:spPr>
          <a:xfrm>
            <a:off x="5186449" y="709756"/>
            <a:ext cx="455386" cy="580159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F959EFD-A21C-8F0F-A960-5E3BAE321940}"/>
              </a:ext>
            </a:extLst>
          </p:cNvPr>
          <p:cNvSpPr/>
          <p:nvPr/>
        </p:nvSpPr>
        <p:spPr>
          <a:xfrm rot="16200000">
            <a:off x="3527907" y="2454068"/>
            <a:ext cx="372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89A460A-494E-0A54-6F5F-74A3926D2E87}"/>
              </a:ext>
            </a:extLst>
          </p:cNvPr>
          <p:cNvSpPr/>
          <p:nvPr/>
        </p:nvSpPr>
        <p:spPr>
          <a:xfrm rot="16200000">
            <a:off x="5755426" y="1728949"/>
            <a:ext cx="282257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09B2D2E-DA86-4835-F0E0-057B5CB9ED69}"/>
              </a:ext>
            </a:extLst>
          </p:cNvPr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52282C3A-6D29-5146-AA7A-ED5EEA1AB134}"/>
              </a:ext>
            </a:extLst>
          </p:cNvPr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56CE2D-3A4E-9186-91BB-A9B995EC0168}"/>
              </a:ext>
            </a:extLst>
          </p:cNvPr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41AD8291-233C-9F50-997A-2A2136A3663A}"/>
              </a:ext>
            </a:extLst>
          </p:cNvPr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BD895A7-39CE-AC6F-71E1-5BC15D841441}"/>
              </a:ext>
            </a:extLst>
          </p:cNvPr>
          <p:cNvSpPr/>
          <p:nvPr/>
        </p:nvSpPr>
        <p:spPr>
          <a:xfrm rot="16200000">
            <a:off x="5430923" y="5316670"/>
            <a:ext cx="1562101" cy="714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処理系が未対応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2A1592F-AD00-F1B5-FDD3-D6157AA15812}"/>
              </a:ext>
            </a:extLst>
          </p:cNvPr>
          <p:cNvSpPr/>
          <p:nvPr/>
        </p:nvSpPr>
        <p:spPr>
          <a:xfrm>
            <a:off x="5788185" y="3433907"/>
            <a:ext cx="835073" cy="30777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7922104-7D0D-CBDD-B15E-042E9490FC1D}"/>
              </a:ext>
            </a:extLst>
          </p:cNvPr>
          <p:cNvSpPr/>
          <p:nvPr/>
        </p:nvSpPr>
        <p:spPr>
          <a:xfrm>
            <a:off x="7025275" y="422282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D77A3E5-E44D-DEC3-5F6B-8CC070F4F003}"/>
              </a:ext>
            </a:extLst>
          </p:cNvPr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461AA413-A395-B9D3-95CF-33C8F9CF2A42}"/>
              </a:ext>
            </a:extLst>
          </p:cNvPr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8D8A2085-371E-BC2B-2212-9632B827A301}"/>
              </a:ext>
            </a:extLst>
          </p:cNvPr>
          <p:cNvSpPr/>
          <p:nvPr/>
        </p:nvSpPr>
        <p:spPr>
          <a:xfrm>
            <a:off x="5846670" y="4892805"/>
            <a:ext cx="722490" cy="1561797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29A01EC-124E-4E70-A9F1-3FA193185CC7}"/>
              </a:ext>
            </a:extLst>
          </p:cNvPr>
          <p:cNvSpPr/>
          <p:nvPr/>
        </p:nvSpPr>
        <p:spPr>
          <a:xfrm>
            <a:off x="7025275" y="460896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D042CE00-C98E-680F-8B56-61C6FA489AF2}"/>
              </a:ext>
            </a:extLst>
          </p:cNvPr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6D668ED6-019C-6ABC-2199-EFAD03456C83}"/>
              </a:ext>
            </a:extLst>
          </p:cNvPr>
          <p:cNvSpPr/>
          <p:nvPr/>
        </p:nvSpPr>
        <p:spPr>
          <a:xfrm>
            <a:off x="3133215" y="785269"/>
            <a:ext cx="1855113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604E84EC-6CCF-8284-0F7A-CE95EDC06D89}"/>
              </a:ext>
            </a:extLst>
          </p:cNvPr>
          <p:cNvSpPr/>
          <p:nvPr/>
        </p:nvSpPr>
        <p:spPr>
          <a:xfrm>
            <a:off x="7025274" y="497408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FA071C8-DBE9-AFEA-E41E-C6ECD4182A88}"/>
              </a:ext>
            </a:extLst>
          </p:cNvPr>
          <p:cNvSpPr/>
          <p:nvPr/>
        </p:nvSpPr>
        <p:spPr>
          <a:xfrm>
            <a:off x="7541506" y="486199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>
            <a:extLst>
              <a:ext uri="{FF2B5EF4-FFF2-40B4-BE49-F238E27FC236}">
                <a16:creationId xmlns:a16="http://schemas.microsoft.com/office/drawing/2014/main" id="{88A273AF-0ECB-5466-424C-FD98132AAC73}"/>
              </a:ext>
            </a:extLst>
          </p:cNvPr>
          <p:cNvSpPr/>
          <p:nvPr/>
        </p:nvSpPr>
        <p:spPr>
          <a:xfrm rot="16200000">
            <a:off x="4901005" y="2579904"/>
            <a:ext cx="5805060" cy="2057830"/>
          </a:xfrm>
          <a:prstGeom prst="corner">
            <a:avLst>
              <a:gd name="adj1" fmla="val 54139"/>
              <a:gd name="adj2" fmla="val 13706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C19F49C7-9CAC-B4FA-1A4D-388733D04E06}"/>
              </a:ext>
            </a:extLst>
          </p:cNvPr>
          <p:cNvSpPr/>
          <p:nvPr/>
        </p:nvSpPr>
        <p:spPr>
          <a:xfrm rot="16200000">
            <a:off x="5539039" y="3803959"/>
            <a:ext cx="1320472" cy="7143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1400" dirty="0">
                <a:solidFill>
                  <a:schemeClr val="accent5">
                    <a:lumMod val="75000"/>
                  </a:schemeClr>
                </a:solidFill>
              </a:rPr>
              <a:t>処理系が対応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08069F6-0CD6-3A73-FE34-2DEAF365E19B}"/>
              </a:ext>
            </a:extLst>
          </p:cNvPr>
          <p:cNvSpPr/>
          <p:nvPr/>
        </p:nvSpPr>
        <p:spPr>
          <a:xfrm rot="16200000">
            <a:off x="4593242" y="4773405"/>
            <a:ext cx="2914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条件付き対応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</a:rPr>
              <a:t>の機能を使用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213DB0F-19DD-A49D-CA0F-C5AB6C1F66DC}"/>
              </a:ext>
            </a:extLst>
          </p:cNvPr>
          <p:cNvSpPr/>
          <p:nvPr/>
        </p:nvSpPr>
        <p:spPr>
          <a:xfrm rot="16200000">
            <a:off x="4465675" y="2109249"/>
            <a:ext cx="3480094" cy="67417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　　　</a:t>
            </a:r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処理系定義の動作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50" dirty="0">
                <a:solidFill>
                  <a:schemeClr val="accent5">
                    <a:lumMod val="75000"/>
                  </a:schemeClr>
                </a:solidFill>
              </a:rPr>
              <a:t>　　　　　</a:t>
            </a:r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L 字 35">
            <a:extLst>
              <a:ext uri="{FF2B5EF4-FFF2-40B4-BE49-F238E27FC236}">
                <a16:creationId xmlns:a16="http://schemas.microsoft.com/office/drawing/2014/main" id="{E73B5D0E-3178-6D9C-3990-749AA70099F2}"/>
              </a:ext>
            </a:extLst>
          </p:cNvPr>
          <p:cNvSpPr/>
          <p:nvPr/>
        </p:nvSpPr>
        <p:spPr>
          <a:xfrm rot="5400000">
            <a:off x="4875847" y="1503597"/>
            <a:ext cx="3612054" cy="1916430"/>
          </a:xfrm>
          <a:prstGeom prst="corner">
            <a:avLst>
              <a:gd name="adj1" fmla="val 51448"/>
              <a:gd name="adj2" fmla="val 1547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F4DF9797-4F3D-F872-A81D-6FDF52EDFF53}"/>
              </a:ext>
            </a:extLst>
          </p:cNvPr>
          <p:cNvSpPr/>
          <p:nvPr/>
        </p:nvSpPr>
        <p:spPr>
          <a:xfrm>
            <a:off x="5731470" y="4826462"/>
            <a:ext cx="963739" cy="172847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533186C-EF47-6052-5D15-586B52B9267E}"/>
              </a:ext>
            </a:extLst>
          </p:cNvPr>
          <p:cNvSpPr/>
          <p:nvPr/>
        </p:nvSpPr>
        <p:spPr>
          <a:xfrm>
            <a:off x="4599708" y="610769"/>
            <a:ext cx="4282633" cy="5994963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715A3C9-1A3A-FA59-5846-E8F79A9A0E89}"/>
              </a:ext>
            </a:extLst>
          </p:cNvPr>
          <p:cNvSpPr/>
          <p:nvPr/>
        </p:nvSpPr>
        <p:spPr>
          <a:xfrm>
            <a:off x="7025274" y="536131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E7C8D986-7FC9-1EE7-2BF7-FD3D70E9C6E0}"/>
              </a:ext>
            </a:extLst>
          </p:cNvPr>
          <p:cNvSpPr/>
          <p:nvPr/>
        </p:nvSpPr>
        <p:spPr>
          <a:xfrm>
            <a:off x="7550554" y="5223793"/>
            <a:ext cx="1263650" cy="507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未定義の動作も“正しい”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振る舞いの一つである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8706D68-AE89-27F4-40A9-3D703E299421}"/>
              </a:ext>
            </a:extLst>
          </p:cNvPr>
          <p:cNvSpPr/>
          <p:nvPr/>
        </p:nvSpPr>
        <p:spPr>
          <a:xfrm>
            <a:off x="6766676" y="3834297"/>
            <a:ext cx="1872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44" name="L 字 43">
            <a:extLst>
              <a:ext uri="{FF2B5EF4-FFF2-40B4-BE49-F238E27FC236}">
                <a16:creationId xmlns:a16="http://schemas.microsoft.com/office/drawing/2014/main" id="{15EEFA13-F30B-AB67-037B-267F67641041}"/>
              </a:ext>
            </a:extLst>
          </p:cNvPr>
          <p:cNvSpPr/>
          <p:nvPr/>
        </p:nvSpPr>
        <p:spPr>
          <a:xfrm rot="16200000">
            <a:off x="1618830" y="3053191"/>
            <a:ext cx="5805060" cy="1111256"/>
          </a:xfrm>
          <a:prstGeom prst="corner">
            <a:avLst>
              <a:gd name="adj1" fmla="val 37463"/>
              <a:gd name="adj2" fmla="val 299137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L 字 44">
            <a:extLst>
              <a:ext uri="{FF2B5EF4-FFF2-40B4-BE49-F238E27FC236}">
                <a16:creationId xmlns:a16="http://schemas.microsoft.com/office/drawing/2014/main" id="{2C5D05E0-D787-EA50-725A-07C7A5AD3A84}"/>
              </a:ext>
            </a:extLst>
          </p:cNvPr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175298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9085B06-3F51-4D80-EAE8-309906D60088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C++17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909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7D8C8-6208-3ED9-121D-E0F5065C5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C67C13E-8E62-9850-D077-DCC795192676}"/>
              </a:ext>
            </a:extLst>
          </p:cNvPr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2F0F3DE-D554-F52E-74C0-8B709791F49B}"/>
              </a:ext>
            </a:extLst>
          </p:cNvPr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C935EC-B88A-F32C-0288-C71B5794C3D5}"/>
              </a:ext>
            </a:extLst>
          </p:cNvPr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F7293D-9A0F-FCDC-BA30-849B570150BE}"/>
              </a:ext>
            </a:extLst>
          </p:cNvPr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1AE23C8-0F12-579D-9C0A-9D5F915D93BB}"/>
              </a:ext>
            </a:extLst>
          </p:cNvPr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226E2A6-2549-5A52-5EC6-69EFF3E2D5E5}"/>
              </a:ext>
            </a:extLst>
          </p:cNvPr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>
            <a:extLst>
              <a:ext uri="{FF2B5EF4-FFF2-40B4-BE49-F238E27FC236}">
                <a16:creationId xmlns:a16="http://schemas.microsoft.com/office/drawing/2014/main" id="{F8497B52-F67D-275F-739B-4DC5F7265784}"/>
              </a:ext>
            </a:extLst>
          </p:cNvPr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4BFB3D3-3379-AB42-BD29-314920425D57}"/>
              </a:ext>
            </a:extLst>
          </p:cNvPr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FC4CE0A-1630-6699-9486-328153BE2E35}"/>
              </a:ext>
            </a:extLst>
          </p:cNvPr>
          <p:cNvSpPr/>
          <p:nvPr/>
        </p:nvSpPr>
        <p:spPr>
          <a:xfrm>
            <a:off x="5186449" y="709756"/>
            <a:ext cx="455386" cy="580159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5AF27D-5450-B00A-83B0-F7F8146F8886}"/>
              </a:ext>
            </a:extLst>
          </p:cNvPr>
          <p:cNvSpPr/>
          <p:nvPr/>
        </p:nvSpPr>
        <p:spPr>
          <a:xfrm rot="16200000">
            <a:off x="3527907" y="2454068"/>
            <a:ext cx="37249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09CAC1CF-03A8-8BF4-15FC-55DD883D83F1}"/>
              </a:ext>
            </a:extLst>
          </p:cNvPr>
          <p:cNvSpPr/>
          <p:nvPr/>
        </p:nvSpPr>
        <p:spPr>
          <a:xfrm rot="16200000">
            <a:off x="5755426" y="1728949"/>
            <a:ext cx="282257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B8AC9AE-CC09-0243-C153-A8B46515D62E}"/>
              </a:ext>
            </a:extLst>
          </p:cNvPr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>
            <a:extLst>
              <a:ext uri="{FF2B5EF4-FFF2-40B4-BE49-F238E27FC236}">
                <a16:creationId xmlns:a16="http://schemas.microsoft.com/office/drawing/2014/main" id="{E952F84D-993D-89AC-693F-93021B9610CF}"/>
              </a:ext>
            </a:extLst>
          </p:cNvPr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694414A-3004-A6D3-7710-F02CA724FCDA}"/>
              </a:ext>
            </a:extLst>
          </p:cNvPr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9CB38874-90E1-658E-FBD0-34981F5F4185}"/>
              </a:ext>
            </a:extLst>
          </p:cNvPr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CF92E23B-CE4A-933B-AE6B-D17A02B9CAE0}"/>
              </a:ext>
            </a:extLst>
          </p:cNvPr>
          <p:cNvSpPr/>
          <p:nvPr/>
        </p:nvSpPr>
        <p:spPr>
          <a:xfrm rot="16200000">
            <a:off x="5430923" y="5316670"/>
            <a:ext cx="1562101" cy="71437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kumimoji="1" lang="ja-JP" altLang="en-US" sz="1400" dirty="0">
                <a:solidFill>
                  <a:schemeClr val="accent6">
                    <a:lumMod val="75000"/>
                  </a:schemeClr>
                </a:solidFill>
              </a:rPr>
              <a:t>処理系が未対応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C44A064-15F3-673C-DF3E-CF522C866A06}"/>
              </a:ext>
            </a:extLst>
          </p:cNvPr>
          <p:cNvSpPr/>
          <p:nvPr/>
        </p:nvSpPr>
        <p:spPr>
          <a:xfrm>
            <a:off x="5788185" y="3433907"/>
            <a:ext cx="835073" cy="3077747"/>
          </a:xfrm>
          <a:prstGeom prst="rect">
            <a:avLst/>
          </a:prstGeom>
          <a:noFill/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3EE3D8B-8DCA-176C-5EA9-DCF88786CEA6}"/>
              </a:ext>
            </a:extLst>
          </p:cNvPr>
          <p:cNvSpPr/>
          <p:nvPr/>
        </p:nvSpPr>
        <p:spPr>
          <a:xfrm>
            <a:off x="7025275" y="422282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753A051D-1D86-0481-7DE4-37D7B3A29949}"/>
              </a:ext>
            </a:extLst>
          </p:cNvPr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1C1C2079-3746-BD93-97CE-CAD9A60AEBEC}"/>
              </a:ext>
            </a:extLst>
          </p:cNvPr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FE3F6F1F-04BB-ACB8-547C-6BEA325FCD52}"/>
              </a:ext>
            </a:extLst>
          </p:cNvPr>
          <p:cNvSpPr/>
          <p:nvPr/>
        </p:nvSpPr>
        <p:spPr>
          <a:xfrm>
            <a:off x="5846670" y="4892805"/>
            <a:ext cx="722490" cy="1561797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9C7521F6-FA47-ED37-94B5-809DF0FA890F}"/>
              </a:ext>
            </a:extLst>
          </p:cNvPr>
          <p:cNvSpPr/>
          <p:nvPr/>
        </p:nvSpPr>
        <p:spPr>
          <a:xfrm>
            <a:off x="7025275" y="460896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CFF12664-8847-9C07-0F2D-A550B7703398}"/>
              </a:ext>
            </a:extLst>
          </p:cNvPr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336FA8F6-D5DE-98DA-97FE-46199A0D3204}"/>
              </a:ext>
            </a:extLst>
          </p:cNvPr>
          <p:cNvSpPr/>
          <p:nvPr/>
        </p:nvSpPr>
        <p:spPr>
          <a:xfrm>
            <a:off x="3133215" y="785269"/>
            <a:ext cx="1855113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B8127A86-7CA3-7E07-FD8F-C0EF8C749C8C}"/>
              </a:ext>
            </a:extLst>
          </p:cNvPr>
          <p:cNvSpPr/>
          <p:nvPr/>
        </p:nvSpPr>
        <p:spPr>
          <a:xfrm>
            <a:off x="7025274" y="497408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5066EE1-E4BB-0733-43CA-52181CF757AD}"/>
              </a:ext>
            </a:extLst>
          </p:cNvPr>
          <p:cNvSpPr/>
          <p:nvPr/>
        </p:nvSpPr>
        <p:spPr>
          <a:xfrm>
            <a:off x="7541506" y="486199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>
            <a:extLst>
              <a:ext uri="{FF2B5EF4-FFF2-40B4-BE49-F238E27FC236}">
                <a16:creationId xmlns:a16="http://schemas.microsoft.com/office/drawing/2014/main" id="{94B4BB64-B371-4D4F-0E23-2B03AB8713D2}"/>
              </a:ext>
            </a:extLst>
          </p:cNvPr>
          <p:cNvSpPr/>
          <p:nvPr/>
        </p:nvSpPr>
        <p:spPr>
          <a:xfrm rot="16200000">
            <a:off x="4901005" y="2579904"/>
            <a:ext cx="5805060" cy="2057830"/>
          </a:xfrm>
          <a:prstGeom prst="corner">
            <a:avLst>
              <a:gd name="adj1" fmla="val 54139"/>
              <a:gd name="adj2" fmla="val 137060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0666ECEB-4D01-AB1A-046C-26A0C396C03E}"/>
              </a:ext>
            </a:extLst>
          </p:cNvPr>
          <p:cNvSpPr/>
          <p:nvPr/>
        </p:nvSpPr>
        <p:spPr>
          <a:xfrm rot="16200000">
            <a:off x="5539039" y="3803959"/>
            <a:ext cx="1320472" cy="71437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kumimoji="1" lang="en-US" altLang="ja-JP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1400" dirty="0">
                <a:solidFill>
                  <a:schemeClr val="accent5">
                    <a:lumMod val="75000"/>
                  </a:schemeClr>
                </a:solidFill>
              </a:rPr>
              <a:t>処理系が対応</a:t>
            </a:r>
            <a:endParaRPr kumimoji="1" lang="ja-JP" alt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62B636-6EF6-02AB-FECA-80405BC8BEF1}"/>
              </a:ext>
            </a:extLst>
          </p:cNvPr>
          <p:cNvSpPr/>
          <p:nvPr/>
        </p:nvSpPr>
        <p:spPr>
          <a:xfrm rot="16200000">
            <a:off x="4593242" y="4773405"/>
            <a:ext cx="29143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dirty="0">
                <a:solidFill>
                  <a:schemeClr val="accent1">
                    <a:lumMod val="75000"/>
                  </a:schemeClr>
                </a:solidFill>
              </a:rPr>
              <a:t>条件付き対応</a:t>
            </a:r>
            <a:r>
              <a:rPr lang="ja-JP" altLang="en-US" sz="1400" dirty="0">
                <a:solidFill>
                  <a:schemeClr val="accent1">
                    <a:lumMod val="75000"/>
                  </a:schemeClr>
                </a:solidFill>
              </a:rPr>
              <a:t>の機能を使用</a:t>
            </a:r>
            <a:endParaRPr lang="ja-JP" altLang="en-US" sz="2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80D0E2D-E871-D10B-AB2D-CCCCFD2E15F0}"/>
              </a:ext>
            </a:extLst>
          </p:cNvPr>
          <p:cNvSpPr/>
          <p:nvPr/>
        </p:nvSpPr>
        <p:spPr>
          <a:xfrm rot="16200000">
            <a:off x="4465675" y="2109249"/>
            <a:ext cx="3480094" cy="67417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　　　</a:t>
            </a:r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処理系定義の動作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50" dirty="0">
                <a:solidFill>
                  <a:schemeClr val="accent5">
                    <a:lumMod val="75000"/>
                  </a:schemeClr>
                </a:solidFill>
              </a:rPr>
              <a:t>　　　　　</a:t>
            </a:r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6" name="L 字 35">
            <a:extLst>
              <a:ext uri="{FF2B5EF4-FFF2-40B4-BE49-F238E27FC236}">
                <a16:creationId xmlns:a16="http://schemas.microsoft.com/office/drawing/2014/main" id="{332E40AA-13E2-0270-8441-B3DFC6C52649}"/>
              </a:ext>
            </a:extLst>
          </p:cNvPr>
          <p:cNvSpPr/>
          <p:nvPr/>
        </p:nvSpPr>
        <p:spPr>
          <a:xfrm rot="5400000">
            <a:off x="4875847" y="1503597"/>
            <a:ext cx="3612054" cy="1916430"/>
          </a:xfrm>
          <a:prstGeom prst="corner">
            <a:avLst>
              <a:gd name="adj1" fmla="val 51448"/>
              <a:gd name="adj2" fmla="val 154793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DC660776-D1A5-03A4-A715-BBBED0CE4169}"/>
              </a:ext>
            </a:extLst>
          </p:cNvPr>
          <p:cNvSpPr/>
          <p:nvPr/>
        </p:nvSpPr>
        <p:spPr>
          <a:xfrm>
            <a:off x="5731470" y="4826462"/>
            <a:ext cx="963739" cy="1728470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CB7A94C-F236-8BEB-DD0A-A80050F342A8}"/>
              </a:ext>
            </a:extLst>
          </p:cNvPr>
          <p:cNvSpPr/>
          <p:nvPr/>
        </p:nvSpPr>
        <p:spPr>
          <a:xfrm>
            <a:off x="4599708" y="610769"/>
            <a:ext cx="4282633" cy="5994963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152E3E6-E707-FD3A-4428-4BA4F78F9C91}"/>
              </a:ext>
            </a:extLst>
          </p:cNvPr>
          <p:cNvSpPr/>
          <p:nvPr/>
        </p:nvSpPr>
        <p:spPr>
          <a:xfrm>
            <a:off x="7025274" y="536131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96266FF7-8659-5BC2-626A-D177B981EDE4}"/>
              </a:ext>
            </a:extLst>
          </p:cNvPr>
          <p:cNvSpPr/>
          <p:nvPr/>
        </p:nvSpPr>
        <p:spPr>
          <a:xfrm>
            <a:off x="7550554" y="5223793"/>
            <a:ext cx="1263650" cy="50783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未定義の動作も“正しい”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振る舞いの一つである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2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DFB68FA-0A7E-613A-7C59-710479663122}"/>
              </a:ext>
            </a:extLst>
          </p:cNvPr>
          <p:cNvSpPr/>
          <p:nvPr/>
        </p:nvSpPr>
        <p:spPr>
          <a:xfrm>
            <a:off x="6766676" y="3834297"/>
            <a:ext cx="1872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26407D93-EAAA-2BD0-D4C1-C0577539A929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C++20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  <p:sp>
        <p:nvSpPr>
          <p:cNvPr id="14" name="L 字 13">
            <a:extLst>
              <a:ext uri="{FF2B5EF4-FFF2-40B4-BE49-F238E27FC236}">
                <a16:creationId xmlns:a16="http://schemas.microsoft.com/office/drawing/2014/main" id="{C05B8AC9-12E1-E96F-7F50-02AAB168D726}"/>
              </a:ext>
            </a:extLst>
          </p:cNvPr>
          <p:cNvSpPr/>
          <p:nvPr/>
        </p:nvSpPr>
        <p:spPr>
          <a:xfrm rot="16200000">
            <a:off x="1618830" y="3053191"/>
            <a:ext cx="5805060" cy="1111256"/>
          </a:xfrm>
          <a:prstGeom prst="corner">
            <a:avLst>
              <a:gd name="adj1" fmla="val 37463"/>
              <a:gd name="adj2" fmla="val 171595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L 字 23">
            <a:extLst>
              <a:ext uri="{FF2B5EF4-FFF2-40B4-BE49-F238E27FC236}">
                <a16:creationId xmlns:a16="http://schemas.microsoft.com/office/drawing/2014/main" id="{5B9168AA-8BDC-ABFF-8477-555AEF656937}"/>
              </a:ext>
            </a:extLst>
          </p:cNvPr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280287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100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/>
          <p:cNvSpPr/>
          <p:nvPr/>
        </p:nvSpPr>
        <p:spPr>
          <a:xfrm>
            <a:off x="204066" y="553893"/>
            <a:ext cx="4285147" cy="252152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構文規則</a:t>
            </a:r>
            <a:endParaRPr kumimoji="1" lang="en-US" altLang="ja-JP" sz="3600" dirty="0">
              <a:solidFill>
                <a:schemeClr val="accent5"/>
              </a:solidFill>
            </a:endParaRPr>
          </a:p>
          <a:p>
            <a:r>
              <a:rPr lang="ja-JP" altLang="en-US" sz="3600" dirty="0">
                <a:solidFill>
                  <a:schemeClr val="accent5"/>
                </a:solidFill>
              </a:rPr>
              <a:t>　</a:t>
            </a:r>
            <a:r>
              <a:rPr kumimoji="1" lang="ja-JP" altLang="en-US" sz="3600" dirty="0">
                <a:solidFill>
                  <a:schemeClr val="accent5"/>
                </a:solidFill>
              </a:rPr>
              <a:t>違反</a:t>
            </a:r>
            <a:endParaRPr kumimoji="1" lang="ja-JP" altLang="en-US" sz="4000" dirty="0">
              <a:solidFill>
                <a:schemeClr val="accent5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04066" y="3140075"/>
            <a:ext cx="4285147" cy="350981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　</a:t>
            </a: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意味規則</a:t>
            </a:r>
            <a:br>
              <a:rPr kumimoji="1" lang="en-US" altLang="ja-JP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kumimoji="1" lang="ja-JP" altLang="en-US" sz="4000" dirty="0">
                <a:solidFill>
                  <a:schemeClr val="accent6">
                    <a:lumMod val="75000"/>
                  </a:schemeClr>
                </a:solidFill>
              </a:rPr>
              <a:t>　違反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310285" y="3241676"/>
            <a:ext cx="4056578" cy="108758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　</a:t>
            </a:r>
            <a:r>
              <a:rPr kumimoji="1" lang="en-US" altLang="ja-JP" sz="3600" dirty="0">
                <a:solidFill>
                  <a:schemeClr val="bg1">
                    <a:lumMod val="95000"/>
                  </a:schemeClr>
                </a:solidFill>
              </a:rPr>
              <a:t>ODR </a:t>
            </a:r>
            <a:r>
              <a:rPr kumimoji="1" lang="ja-JP" altLang="en-US" sz="3600" dirty="0">
                <a:solidFill>
                  <a:schemeClr val="bg1">
                    <a:lumMod val="95000"/>
                  </a:schemeClr>
                </a:solidFill>
              </a:rPr>
              <a:t>違反</a:t>
            </a:r>
            <a:endParaRPr kumimoji="1" lang="ja-JP" altLang="en-US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310284" y="709757"/>
            <a:ext cx="2590802" cy="5801592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6200000">
            <a:off x="1394484" y="1660021"/>
            <a:ext cx="23691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診断対象</a:t>
            </a:r>
          </a:p>
        </p:txBody>
      </p:sp>
      <p:sp>
        <p:nvSpPr>
          <p:cNvPr id="8" name="正方形/長方形 7"/>
          <p:cNvSpPr/>
          <p:nvPr/>
        </p:nvSpPr>
        <p:spPr>
          <a:xfrm rot="16200000">
            <a:off x="3012927" y="1665764"/>
            <a:ext cx="2209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5">
                    <a:lumMod val="75000"/>
                  </a:schemeClr>
                </a:solidFill>
              </a:rPr>
              <a:t>診断不要 </a:t>
            </a:r>
            <a:r>
              <a:rPr lang="en-US" altLang="ja-JP" sz="2400" dirty="0">
                <a:solidFill>
                  <a:schemeClr val="accent5">
                    <a:lumMod val="75000"/>
                  </a:schemeClr>
                </a:solidFill>
              </a:rPr>
              <a:t>(NDR)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L 字 8"/>
          <p:cNvSpPr/>
          <p:nvPr/>
        </p:nvSpPr>
        <p:spPr>
          <a:xfrm rot="5400000">
            <a:off x="-717550" y="1475511"/>
            <a:ext cx="6095999" cy="4252768"/>
          </a:xfrm>
          <a:prstGeom prst="corner">
            <a:avLst>
              <a:gd name="adj1" fmla="val 75413"/>
              <a:gd name="adj2" fmla="val 8811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6200000">
            <a:off x="3193462" y="2256304"/>
            <a:ext cx="33172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未定義の動作 </a:t>
            </a:r>
            <a:r>
              <a:rPr lang="en-US" altLang="ja-JP" sz="2000" dirty="0">
                <a:solidFill>
                  <a:schemeClr val="accent5">
                    <a:lumMod val="75000"/>
                  </a:schemeClr>
                </a:solidFill>
              </a:rPr>
              <a:t>(UB)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を引き起こす</a:t>
            </a:r>
            <a:endParaRPr lang="ja-JP" altLang="en-US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3" name="正方形/長方形 12"/>
          <p:cNvSpPr/>
          <p:nvPr/>
        </p:nvSpPr>
        <p:spPr>
          <a:xfrm rot="16200000">
            <a:off x="3962478" y="2001717"/>
            <a:ext cx="2810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未規定の動作 </a:t>
            </a:r>
            <a:r>
              <a:rPr lang="ja-JP" altLang="en-US" sz="12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 rot="16200000">
            <a:off x="5967731" y="1733990"/>
            <a:ext cx="2824688" cy="784188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文化圏固有動作</a:t>
            </a:r>
            <a:endParaRPr kumimoji="1"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kumimoji="1" lang="ja-JP" altLang="en-US" sz="11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 rot="16200000">
            <a:off x="7556779" y="1987738"/>
            <a:ext cx="20281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(</a:t>
            </a:r>
            <a:r>
              <a:rPr lang="ja-JP" altLang="en-US" b="1" dirty="0">
                <a:solidFill>
                  <a:schemeClr val="accent5">
                    <a:lumMod val="75000"/>
                  </a:schemeClr>
                </a:solidFill>
              </a:rPr>
              <a:t>可搬なプログラム</a:t>
            </a:r>
            <a:r>
              <a:rPr lang="en-US" altLang="ja-JP" b="1" dirty="0">
                <a:solidFill>
                  <a:schemeClr val="accent5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20" name="L 字 19"/>
          <p:cNvSpPr/>
          <p:nvPr/>
        </p:nvSpPr>
        <p:spPr>
          <a:xfrm rot="16200000">
            <a:off x="3183081" y="889862"/>
            <a:ext cx="6096002" cy="5424057"/>
          </a:xfrm>
          <a:prstGeom prst="corner">
            <a:avLst>
              <a:gd name="adj1" fmla="val 81191"/>
              <a:gd name="adj2" fmla="val 41622"/>
            </a:avLst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1197218" y="84401"/>
            <a:ext cx="25875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不適格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(ill-formed)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411306" y="94906"/>
            <a:ext cx="25800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ja-JP" altLang="en-US" sz="2400" dirty="0">
                <a:solidFill>
                  <a:schemeClr val="accent2">
                    <a:lumMod val="75000"/>
                  </a:schemeClr>
                </a:solidFill>
              </a:rPr>
              <a:t>適格 </a:t>
            </a:r>
            <a:r>
              <a:rPr lang="en-US" altLang="ja-JP" sz="2400" dirty="0">
                <a:solidFill>
                  <a:schemeClr val="accent2">
                    <a:lumMod val="75000"/>
                  </a:schemeClr>
                </a:solidFill>
              </a:rPr>
              <a:t>(well-formed)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7063375" y="4215206"/>
            <a:ext cx="460352" cy="209397"/>
          </a:xfrm>
          <a:prstGeom prst="rect">
            <a:avLst/>
          </a:prstGeom>
          <a:noFill/>
          <a:ln w="2857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7559604" y="4186036"/>
            <a:ext cx="115346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/>
              <a:t>説明書に記述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392470" y="785093"/>
            <a:ext cx="2384789" cy="563014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063375" y="4601341"/>
            <a:ext cx="450828" cy="214010"/>
          </a:xfrm>
          <a:prstGeom prst="rect">
            <a:avLst/>
          </a:prstGeom>
          <a:noFill/>
          <a:ln w="38100" cmpd="dbl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554524" y="4572116"/>
            <a:ext cx="1164895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FF0000"/>
                </a:solidFill>
              </a:rPr>
              <a:t>診断情報の発行</a:t>
            </a:r>
          </a:p>
        </p:txBody>
      </p:sp>
      <p:sp>
        <p:nvSpPr>
          <p:cNvPr id="32" name="正方形/長方形 31"/>
          <p:cNvSpPr/>
          <p:nvPr/>
        </p:nvSpPr>
        <p:spPr>
          <a:xfrm>
            <a:off x="3133215" y="785269"/>
            <a:ext cx="1855113" cy="5620437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7063374" y="4966465"/>
            <a:ext cx="455747" cy="193372"/>
          </a:xfrm>
          <a:prstGeom prst="rect">
            <a:avLst/>
          </a:prstGeom>
          <a:noFill/>
          <a:ln w="508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7541506" y="4884855"/>
            <a:ext cx="1286033" cy="384721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7030A0"/>
                </a:solidFill>
              </a:rPr>
              <a:t>何らの要件もない</a:t>
            </a:r>
            <a:br>
              <a:rPr lang="en-US" altLang="ja-JP" sz="1100" dirty="0">
                <a:solidFill>
                  <a:srgbClr val="7030A0"/>
                </a:solidFill>
              </a:rPr>
            </a:br>
            <a:r>
              <a:rPr lang="en-US" altLang="ja-JP" sz="800" dirty="0">
                <a:solidFill>
                  <a:srgbClr val="7030A0"/>
                </a:solidFill>
              </a:rPr>
              <a:t>(</a:t>
            </a:r>
            <a:r>
              <a:rPr lang="ja-JP" altLang="en-US" sz="800" dirty="0">
                <a:solidFill>
                  <a:srgbClr val="7030A0"/>
                </a:solidFill>
              </a:rPr>
              <a:t>処理系は何をしても良い</a:t>
            </a:r>
            <a:r>
              <a:rPr lang="en-US" altLang="ja-JP" sz="800" dirty="0">
                <a:solidFill>
                  <a:srgbClr val="7030A0"/>
                </a:solidFill>
              </a:rPr>
              <a:t>)</a:t>
            </a:r>
            <a:endParaRPr lang="ja-JP" altLang="en-US" sz="1050" dirty="0">
              <a:solidFill>
                <a:srgbClr val="7030A0"/>
              </a:solidFill>
            </a:endParaRPr>
          </a:p>
        </p:txBody>
      </p:sp>
      <p:sp>
        <p:nvSpPr>
          <p:cNvPr id="35" name="L 字 34"/>
          <p:cNvSpPr/>
          <p:nvPr/>
        </p:nvSpPr>
        <p:spPr>
          <a:xfrm rot="16200000">
            <a:off x="5003655" y="2682554"/>
            <a:ext cx="5805060" cy="1852530"/>
          </a:xfrm>
          <a:prstGeom prst="corner">
            <a:avLst>
              <a:gd name="adj1" fmla="val 49532"/>
              <a:gd name="adj2" fmla="val 153276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B247168F-C9C5-4232-7634-503BC1183E00}"/>
              </a:ext>
            </a:extLst>
          </p:cNvPr>
          <p:cNvGrpSpPr/>
          <p:nvPr/>
        </p:nvGrpSpPr>
        <p:grpSpPr>
          <a:xfrm>
            <a:off x="5950926" y="3427811"/>
            <a:ext cx="963739" cy="3123483"/>
            <a:chOff x="5944830" y="3385139"/>
            <a:chExt cx="963739" cy="3123483"/>
          </a:xfrm>
        </p:grpSpPr>
        <p:sp>
          <p:nvSpPr>
            <p:cNvPr id="28" name="正方形/長方形 27"/>
            <p:cNvSpPr/>
            <p:nvPr/>
          </p:nvSpPr>
          <p:spPr>
            <a:xfrm>
              <a:off x="6060030" y="4844037"/>
              <a:ext cx="722490" cy="1561797"/>
            </a:xfrm>
            <a:prstGeom prst="rect">
              <a:avLst/>
            </a:prstGeom>
            <a:noFill/>
            <a:ln w="38100" cmpd="dbl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/>
            <p:cNvSpPr/>
            <p:nvPr/>
          </p:nvSpPr>
          <p:spPr>
            <a:xfrm rot="16200000">
              <a:off x="5644283" y="5267902"/>
              <a:ext cx="1562101" cy="71437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ja-JP" dirty="0">
                <a:solidFill>
                  <a:schemeClr val="accent6">
                    <a:lumMod val="75000"/>
                  </a:schemeClr>
                </a:solidFill>
              </a:endParaRPr>
            </a:p>
            <a:p>
              <a:pPr algn="ctr"/>
              <a:r>
                <a:rPr kumimoji="1" lang="ja-JP" altLang="en-US" sz="1400" dirty="0">
                  <a:solidFill>
                    <a:schemeClr val="accent6">
                      <a:lumMod val="75000"/>
                    </a:schemeClr>
                  </a:solidFill>
                </a:rPr>
                <a:t>処理系が未対応</a:t>
              </a:r>
            </a:p>
          </p:txBody>
        </p:sp>
        <p:sp>
          <p:nvSpPr>
            <p:cNvPr id="16" name="正方形/長方形 15"/>
            <p:cNvSpPr/>
            <p:nvPr/>
          </p:nvSpPr>
          <p:spPr>
            <a:xfrm>
              <a:off x="6001545" y="3385139"/>
              <a:ext cx="835073" cy="3077747"/>
            </a:xfrm>
            <a:prstGeom prst="rect">
              <a:avLst/>
            </a:prstGeom>
            <a:noFill/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正方形/長方形 36"/>
            <p:cNvSpPr/>
            <p:nvPr/>
          </p:nvSpPr>
          <p:spPr>
            <a:xfrm rot="16200000">
              <a:off x="5752399" y="3755191"/>
              <a:ext cx="1320472" cy="714373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kumimoji="1" lang="en-US" altLang="ja-JP" dirty="0">
                  <a:solidFill>
                    <a:schemeClr val="accent6">
                      <a:lumMod val="75000"/>
                    </a:schemeClr>
                  </a:solidFill>
                </a:rPr>
              </a:br>
              <a:r>
                <a:rPr kumimoji="1" lang="ja-JP" altLang="en-US" sz="1400" dirty="0">
                  <a:solidFill>
                    <a:schemeClr val="accent5">
                      <a:lumMod val="75000"/>
                    </a:schemeClr>
                  </a:solidFill>
                </a:rPr>
                <a:t>処理系が対応</a:t>
              </a:r>
              <a:endParaRPr kumimoji="1" lang="ja-JP" altLang="en-US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7" name="正方形/長方形 16"/>
            <p:cNvSpPr/>
            <p:nvPr/>
          </p:nvSpPr>
          <p:spPr>
            <a:xfrm rot="16200000">
              <a:off x="4806602" y="4724637"/>
              <a:ext cx="291432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>
                  <a:solidFill>
                    <a:schemeClr val="accent1">
                      <a:lumMod val="75000"/>
                    </a:schemeClr>
                  </a:solidFill>
                </a:rPr>
                <a:t>条件付き対応</a:t>
              </a:r>
              <a:r>
                <a:rPr lang="ja-JP" altLang="en-US" sz="1400" dirty="0">
                  <a:solidFill>
                    <a:schemeClr val="accent1">
                      <a:lumMod val="75000"/>
                    </a:schemeClr>
                  </a:solidFill>
                </a:rPr>
                <a:t>の機能を使用</a:t>
              </a:r>
              <a:endParaRPr lang="ja-JP" altLang="en-US" sz="2000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38" name="正方形/長方形 37"/>
            <p:cNvSpPr/>
            <p:nvPr/>
          </p:nvSpPr>
          <p:spPr>
            <a:xfrm>
              <a:off x="5944830" y="4777693"/>
              <a:ext cx="963739" cy="1730929"/>
            </a:xfrm>
            <a:prstGeom prst="rect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9" name="正方形/長方形 38"/>
          <p:cNvSpPr/>
          <p:nvPr/>
        </p:nvSpPr>
        <p:spPr>
          <a:xfrm>
            <a:off x="4599708" y="610769"/>
            <a:ext cx="4282633" cy="5988151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7063374" y="5353695"/>
            <a:ext cx="462096" cy="203214"/>
          </a:xfrm>
          <a:prstGeom prst="rect">
            <a:avLst/>
          </a:prstGeom>
          <a:noFill/>
          <a:ln w="38100" cmpd="dbl">
            <a:solidFill>
              <a:srgbClr val="0000FF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7554364" y="5261893"/>
            <a:ext cx="1263650" cy="630942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pPr algn="ctr"/>
            <a:r>
              <a:rPr lang="ja-JP" altLang="en-US" sz="1100" dirty="0">
                <a:solidFill>
                  <a:srgbClr val="0000FF"/>
                </a:solidFill>
              </a:rPr>
              <a:t>正しく実行</a:t>
            </a:r>
            <a:br>
              <a:rPr lang="en-US" altLang="ja-JP" sz="1100" dirty="0">
                <a:solidFill>
                  <a:srgbClr val="0000FF"/>
                </a:solidFill>
              </a:rPr>
            </a:br>
            <a:r>
              <a:rPr lang="en-US" altLang="ja-JP" sz="800" dirty="0">
                <a:solidFill>
                  <a:srgbClr val="0000FF"/>
                </a:solidFill>
              </a:rPr>
              <a:t>(</a:t>
            </a:r>
            <a:r>
              <a:rPr lang="ja-JP" altLang="en-US" sz="800" dirty="0">
                <a:solidFill>
                  <a:srgbClr val="0000FF"/>
                </a:solidFill>
              </a:rPr>
              <a:t>注</a:t>
            </a:r>
            <a:r>
              <a:rPr lang="en-US" altLang="ja-JP" sz="800" dirty="0">
                <a:solidFill>
                  <a:srgbClr val="0000FF"/>
                </a:solidFill>
              </a:rPr>
              <a:t>: </a:t>
            </a:r>
            <a:r>
              <a:rPr lang="ja-JP" altLang="en-US" sz="800" dirty="0">
                <a:solidFill>
                  <a:srgbClr val="0000FF"/>
                </a:solidFill>
              </a:rPr>
              <a:t>未定義・エラー性の動作</a:t>
            </a:r>
            <a:endParaRPr lang="en-US" altLang="ja-JP" sz="800" dirty="0">
              <a:solidFill>
                <a:srgbClr val="0000FF"/>
              </a:solidFill>
            </a:endParaRPr>
          </a:p>
          <a:p>
            <a:pPr algn="ctr"/>
            <a:r>
              <a:rPr lang="ja-JP" altLang="en-US" sz="800" dirty="0">
                <a:solidFill>
                  <a:srgbClr val="0000FF"/>
                </a:solidFill>
              </a:rPr>
              <a:t>も“正しい”振る舞いの</a:t>
            </a:r>
            <a:br>
              <a:rPr lang="en-US" altLang="ja-JP" sz="800" dirty="0">
                <a:solidFill>
                  <a:srgbClr val="0000FF"/>
                </a:solidFill>
              </a:rPr>
            </a:br>
            <a:r>
              <a:rPr lang="ja-JP" altLang="en-US" sz="800" dirty="0">
                <a:solidFill>
                  <a:srgbClr val="0000FF"/>
                </a:solidFill>
              </a:rPr>
              <a:t>一つである</a:t>
            </a:r>
            <a:r>
              <a:rPr lang="en-US" altLang="ja-JP" sz="800" dirty="0">
                <a:solidFill>
                  <a:srgbClr val="0000FF"/>
                </a:solidFill>
              </a:rPr>
              <a:t>)</a:t>
            </a:r>
            <a:endParaRPr lang="ja-JP" altLang="en-US" sz="1400" dirty="0">
              <a:solidFill>
                <a:srgbClr val="0000FF"/>
              </a:solidFill>
            </a:endParaRPr>
          </a:p>
        </p:txBody>
      </p:sp>
      <p:sp>
        <p:nvSpPr>
          <p:cNvPr id="42" name="正方形/長方形 41"/>
          <p:cNvSpPr/>
          <p:nvPr/>
        </p:nvSpPr>
        <p:spPr>
          <a:xfrm>
            <a:off x="7014210" y="3841917"/>
            <a:ext cx="17907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/>
              <a:t>処理系に対する要件</a:t>
            </a:r>
            <a:r>
              <a:rPr lang="en-US" altLang="ja-JP" sz="1400" dirty="0"/>
              <a:t>:</a:t>
            </a:r>
            <a:endParaRPr lang="ja-JP" altLang="en-US" sz="1400" dirty="0"/>
          </a:p>
        </p:txBody>
      </p:sp>
      <p:sp>
        <p:nvSpPr>
          <p:cNvPr id="44" name="L 字 43"/>
          <p:cNvSpPr/>
          <p:nvPr/>
        </p:nvSpPr>
        <p:spPr>
          <a:xfrm rot="16200000">
            <a:off x="1618830" y="3053191"/>
            <a:ext cx="5805060" cy="1111256"/>
          </a:xfrm>
          <a:prstGeom prst="corner">
            <a:avLst>
              <a:gd name="adj1" fmla="val 37463"/>
              <a:gd name="adj2" fmla="val 171595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L 字 44"/>
          <p:cNvSpPr/>
          <p:nvPr/>
        </p:nvSpPr>
        <p:spPr>
          <a:xfrm rot="5400000">
            <a:off x="800522" y="2939839"/>
            <a:ext cx="5805060" cy="1349967"/>
          </a:xfrm>
          <a:prstGeom prst="corner">
            <a:avLst>
              <a:gd name="adj1" fmla="val 59952"/>
              <a:gd name="adj2" fmla="val 280287"/>
            </a:avLst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L 字 35"/>
          <p:cNvSpPr/>
          <p:nvPr/>
        </p:nvSpPr>
        <p:spPr>
          <a:xfrm rot="5400000">
            <a:off x="5088548" y="1516932"/>
            <a:ext cx="3612054" cy="1889760"/>
          </a:xfrm>
          <a:prstGeom prst="corner">
            <a:avLst>
              <a:gd name="adj1" fmla="val 51448"/>
              <a:gd name="adj2" fmla="val 155538"/>
            </a:avLst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6200000">
            <a:off x="4691904" y="2109926"/>
            <a:ext cx="3466547" cy="674174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accent5">
                    <a:lumMod val="75000"/>
                  </a:schemeClr>
                </a:solidFill>
              </a:rPr>
              <a:t>　　　</a:t>
            </a:r>
            <a:r>
              <a:rPr lang="ja-JP" altLang="en-US" sz="2000" b="1" dirty="0">
                <a:solidFill>
                  <a:schemeClr val="accent5">
                    <a:lumMod val="75000"/>
                  </a:schemeClr>
                </a:solidFill>
              </a:rPr>
              <a:t>処理系定義の動作</a:t>
            </a:r>
            <a:endParaRPr lang="en-US" altLang="ja-JP" sz="20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ja-JP" altLang="en-US" sz="1050" dirty="0">
                <a:solidFill>
                  <a:schemeClr val="accent5">
                    <a:lumMod val="75000"/>
                  </a:schemeClr>
                </a:solidFill>
              </a:rPr>
              <a:t>　　　　　</a:t>
            </a:r>
            <a:r>
              <a:rPr lang="ja-JP" altLang="en-US" sz="1100" dirty="0">
                <a:solidFill>
                  <a:schemeClr val="accent5">
                    <a:lumMod val="75000"/>
                  </a:schemeClr>
                </a:solidFill>
              </a:rPr>
              <a:t>が外から見える</a:t>
            </a:r>
            <a:endParaRPr lang="ja-JP" altLang="en-US" sz="2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35BC1BF-9488-1ACC-DFE0-E63C7FB3A89E}"/>
              </a:ext>
            </a:extLst>
          </p:cNvPr>
          <p:cNvSpPr/>
          <p:nvPr/>
        </p:nvSpPr>
        <p:spPr>
          <a:xfrm rot="16200000">
            <a:off x="4077257" y="4808770"/>
            <a:ext cx="2872740" cy="585639"/>
          </a:xfrm>
          <a:prstGeom prst="rect">
            <a:avLst/>
          </a:prstGeom>
          <a:solidFill>
            <a:srgbClr val="F7B3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Ins="0" rtlCol="0" anchor="ctr"/>
          <a:lstStyle/>
          <a:p>
            <a:r>
              <a:rPr kumimoji="1" lang="ja-JP" altLang="en-US" sz="2000" b="1" dirty="0">
                <a:solidFill>
                  <a:srgbClr val="C00000"/>
                </a:solidFill>
              </a:rPr>
              <a:t>エラー性の動作　　　　</a:t>
            </a:r>
          </a:p>
        </p:txBody>
      </p:sp>
      <p:sp>
        <p:nvSpPr>
          <p:cNvPr id="12" name="正方形/長方形 11"/>
          <p:cNvSpPr/>
          <p:nvPr/>
        </p:nvSpPr>
        <p:spPr>
          <a:xfrm>
            <a:off x="5156200" y="709757"/>
            <a:ext cx="716280" cy="3877483"/>
          </a:xfrm>
          <a:prstGeom prst="rect">
            <a:avLst/>
          </a:prstGeom>
          <a:noFill/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3C60CAB5-2C8F-76EF-7FB5-A6AC7FC8C114}"/>
              </a:ext>
            </a:extLst>
          </p:cNvPr>
          <p:cNvSpPr/>
          <p:nvPr/>
        </p:nvSpPr>
        <p:spPr>
          <a:xfrm rot="16200000">
            <a:off x="5081351" y="3914595"/>
            <a:ext cx="83820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ja-JP" altLang="en-US" sz="1100" dirty="0">
                <a:solidFill>
                  <a:srgbClr val="C00000"/>
                </a:solidFill>
              </a:rPr>
              <a:t>未規定の</a:t>
            </a:r>
            <a:br>
              <a:rPr lang="en-US" altLang="ja-JP" sz="1100" dirty="0">
                <a:solidFill>
                  <a:srgbClr val="C00000"/>
                </a:solidFill>
              </a:rPr>
            </a:br>
            <a:r>
              <a:rPr lang="ja-JP" altLang="en-US" sz="1100" dirty="0">
                <a:solidFill>
                  <a:srgbClr val="C00000"/>
                </a:solidFill>
              </a:rPr>
              <a:t>実行終了</a:t>
            </a:r>
            <a:endParaRPr lang="en-US" altLang="ja-JP" sz="1100" dirty="0">
              <a:solidFill>
                <a:srgbClr val="C00000"/>
              </a:solidFill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54D2F6B4-C9B5-0215-CFCA-D09629AC3589}"/>
              </a:ext>
            </a:extLst>
          </p:cNvPr>
          <p:cNvSpPr/>
          <p:nvPr/>
        </p:nvSpPr>
        <p:spPr>
          <a:xfrm>
            <a:off x="100668" y="75502"/>
            <a:ext cx="1065402" cy="30200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solidFill>
                  <a:schemeClr val="bg1"/>
                </a:solidFill>
                <a:ea typeface="メイリオ" panose="020B0604030504040204" pitchFamily="50" charset="-128"/>
              </a:rPr>
              <a:t>C++26</a:t>
            </a:r>
            <a:endParaRPr kumimoji="1" lang="ja-JP" altLang="en-US" sz="1600" dirty="0">
              <a:solidFill>
                <a:schemeClr val="bg1"/>
              </a:solidFill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52650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6193</TotalTime>
  <Words>663</Words>
  <Application>Microsoft Office PowerPoint</Application>
  <PresentationFormat>画面に合わせる (4:3)</PresentationFormat>
  <Paragraphs>128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Koichi Murase</dc:creator>
  <cp:lastModifiedBy>Koichi Murase</cp:lastModifiedBy>
  <cp:revision>56</cp:revision>
  <dcterms:created xsi:type="dcterms:W3CDTF">2016-10-27T18:18:22Z</dcterms:created>
  <dcterms:modified xsi:type="dcterms:W3CDTF">2024-11-07T07:07:57Z</dcterms:modified>
</cp:coreProperties>
</file>