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sldIdLst>
    <p:sldId id="257" r:id="rId2"/>
    <p:sldId id="271" r:id="rId3"/>
    <p:sldId id="259" r:id="rId4"/>
    <p:sldId id="268" r:id="rId5"/>
    <p:sldId id="270" r:id="rId6"/>
    <p:sldId id="269"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4" d="100"/>
          <a:sy n="94" d="100"/>
        </p:scale>
        <p:origin x="22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6CCBF3A-D7FB-4B97-8FD5-6FFB20CB1E84}" type="datetimeFigureOut">
              <a:rPr lang="en-US" smtClean="0"/>
              <a:t>2/14/2024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6898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CCBF3A-D7FB-4B97-8FD5-6FFB20CB1E84}"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56627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861734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361847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189311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CCBF3A-D7FB-4B97-8FD5-6FFB20CB1E84}" type="datetimeFigureOut">
              <a:rPr lang="en-US" smtClean="0"/>
              <a:t>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674416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CCBF3A-D7FB-4B97-8FD5-6FFB20CB1E84}" type="datetimeFigureOut">
              <a:rPr lang="en-US" smtClean="0"/>
              <a:t>2/14/2024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646078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6CCBF3A-D7FB-4B97-8FD5-6FFB20CB1E84}"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955206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6CCBF3A-D7FB-4B97-8FD5-6FFB20CB1E84}"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741630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35842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584185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CCBF3A-D7FB-4B97-8FD5-6FFB20CB1E84}"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79948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CCBF3A-D7FB-4B97-8FD5-6FFB20CB1E84}" type="datetimeFigureOut">
              <a:rPr lang="en-US" smtClean="0"/>
              <a:t>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48468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CCBF3A-D7FB-4B97-8FD5-6FFB20CB1E84}" type="datetimeFigureOut">
              <a:rPr lang="en-US" smtClean="0"/>
              <a:t>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343155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CCBF3A-D7FB-4B97-8FD5-6FFB20CB1E84}" type="datetimeFigureOut">
              <a:rPr lang="en-US" smtClean="0"/>
              <a:t>2/14/2024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89059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CCBF3A-D7FB-4B97-8FD5-6FFB20CB1E84}"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4267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CCBF3A-D7FB-4B97-8FD5-6FFB20CB1E84}"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083087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6CCBF3A-D7FB-4B97-8FD5-6FFB20CB1E84}" type="datetimeFigureOut">
              <a:rPr lang="en-US" smtClean="0"/>
              <a:t>2/14/2024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109D357-8067-4A1F-97B2-93C5160B78D9}" type="slidenum">
              <a:rPr lang="en-US" smtClean="0"/>
              <a:t>‹#›</a:t>
            </a:fld>
            <a:endParaRPr lang="en-US"/>
          </a:p>
        </p:txBody>
      </p:sp>
    </p:spTree>
    <p:extLst>
      <p:ext uri="{BB962C8B-B14F-4D97-AF65-F5344CB8AC3E}">
        <p14:creationId xmlns:p14="http://schemas.microsoft.com/office/powerpoint/2010/main" val="1321608883"/>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vipin20/nlp-word-correction" TargetMode="External"/><Relationship Id="rId2" Type="http://schemas.openxmlformats.org/officeDocument/2006/relationships/hyperlink" Target="https://www.kaggle.com/datasets/landlord/handwriting-recognition/data?select=written_name_train_v2.cs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F4040-EDF9-BA67-CA70-7F465EC7EC73}"/>
              </a:ext>
            </a:extLst>
          </p:cNvPr>
          <p:cNvSpPr>
            <a:spLocks noGrp="1"/>
          </p:cNvSpPr>
          <p:nvPr>
            <p:ph type="ctrTitle"/>
          </p:nvPr>
        </p:nvSpPr>
        <p:spPr>
          <a:xfrm>
            <a:off x="1683171" y="1796994"/>
            <a:ext cx="8825658" cy="1247002"/>
          </a:xfrm>
        </p:spPr>
        <p:txBody>
          <a:bodyPr/>
          <a:lstStyle/>
          <a:p>
            <a:pPr algn="ctr"/>
            <a:r>
              <a:rPr lang="en-US" dirty="0" err="1"/>
              <a:t>InkWave</a:t>
            </a:r>
            <a:r>
              <a:rPr lang="en-US" dirty="0"/>
              <a:t>	</a:t>
            </a:r>
          </a:p>
        </p:txBody>
      </p:sp>
      <p:sp>
        <p:nvSpPr>
          <p:cNvPr id="3" name="Subtitle 2">
            <a:extLst>
              <a:ext uri="{FF2B5EF4-FFF2-40B4-BE49-F238E27FC236}">
                <a16:creationId xmlns:a16="http://schemas.microsoft.com/office/drawing/2014/main" id="{9E29D675-C78F-0C17-F71C-43409A155136}"/>
              </a:ext>
            </a:extLst>
          </p:cNvPr>
          <p:cNvSpPr>
            <a:spLocks noGrp="1"/>
          </p:cNvSpPr>
          <p:nvPr>
            <p:ph type="subTitle" idx="1"/>
          </p:nvPr>
        </p:nvSpPr>
        <p:spPr>
          <a:xfrm>
            <a:off x="1465057" y="3360780"/>
            <a:ext cx="8825658" cy="861420"/>
          </a:xfrm>
        </p:spPr>
        <p:txBody>
          <a:bodyPr>
            <a:normAutofit/>
          </a:bodyPr>
          <a:lstStyle/>
          <a:p>
            <a:pPr algn="ctr"/>
            <a:r>
              <a:rPr lang="en-US" sz="2400" dirty="0"/>
              <a:t>Week 1</a:t>
            </a:r>
          </a:p>
        </p:txBody>
      </p:sp>
    </p:spTree>
    <p:extLst>
      <p:ext uri="{BB962C8B-B14F-4D97-AF65-F5344CB8AC3E}">
        <p14:creationId xmlns:p14="http://schemas.microsoft.com/office/powerpoint/2010/main" val="3217795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81314-7DBD-BFC6-CC04-D6D1F24841AD}"/>
              </a:ext>
            </a:extLst>
          </p:cNvPr>
          <p:cNvSpPr>
            <a:spLocks noGrp="1"/>
          </p:cNvSpPr>
          <p:nvPr>
            <p:ph type="title"/>
          </p:nvPr>
        </p:nvSpPr>
        <p:spPr/>
        <p:txBody>
          <a:bodyPr/>
          <a:lstStyle/>
          <a:p>
            <a:r>
              <a:rPr lang="en-US" dirty="0"/>
              <a:t>Understanding the Datasets</a:t>
            </a:r>
          </a:p>
        </p:txBody>
      </p:sp>
      <p:sp>
        <p:nvSpPr>
          <p:cNvPr id="3" name="Content Placeholder 2">
            <a:extLst>
              <a:ext uri="{FF2B5EF4-FFF2-40B4-BE49-F238E27FC236}">
                <a16:creationId xmlns:a16="http://schemas.microsoft.com/office/drawing/2014/main" id="{B311CEB6-9C8B-55AB-98A2-EF8F5BEF9C93}"/>
              </a:ext>
            </a:extLst>
          </p:cNvPr>
          <p:cNvSpPr>
            <a:spLocks noGrp="1"/>
          </p:cNvSpPr>
          <p:nvPr>
            <p:ph idx="1"/>
          </p:nvPr>
        </p:nvSpPr>
        <p:spPr/>
        <p:txBody>
          <a:bodyPr/>
          <a:lstStyle/>
          <a:p>
            <a:r>
              <a:rPr lang="en-US" dirty="0">
                <a:hlinkClick r:id="rId2"/>
              </a:rPr>
              <a:t>https://www.kaggle.com/datasets/landlord/handwriting-recognition/data?select=written_name_train_v2.csv</a:t>
            </a:r>
            <a:endParaRPr lang="en-US" dirty="0"/>
          </a:p>
          <a:p>
            <a:r>
              <a:rPr lang="en-US" dirty="0">
                <a:hlinkClick r:id="rId3"/>
              </a:rPr>
              <a:t>https://www.kaggle.com/datasets/vipin20/nlp-word-correction</a:t>
            </a:r>
            <a:endParaRPr lang="en-US" dirty="0"/>
          </a:p>
          <a:p>
            <a:endParaRPr lang="en-US" dirty="0"/>
          </a:p>
        </p:txBody>
      </p:sp>
    </p:spTree>
    <p:extLst>
      <p:ext uri="{BB962C8B-B14F-4D97-AF65-F5344CB8AC3E}">
        <p14:creationId xmlns:p14="http://schemas.microsoft.com/office/powerpoint/2010/main" val="429742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3E8E-92A5-C440-646C-5EA14076A3AB}"/>
              </a:ext>
            </a:extLst>
          </p:cNvPr>
          <p:cNvSpPr>
            <a:spLocks noGrp="1"/>
          </p:cNvSpPr>
          <p:nvPr>
            <p:ph type="title"/>
          </p:nvPr>
        </p:nvSpPr>
        <p:spPr/>
        <p:txBody>
          <a:bodyPr/>
          <a:lstStyle/>
          <a:p>
            <a:r>
              <a:rPr lang="en-US" dirty="0"/>
              <a:t>Tasks</a:t>
            </a:r>
          </a:p>
        </p:txBody>
      </p:sp>
      <p:sp>
        <p:nvSpPr>
          <p:cNvPr id="3" name="Content Placeholder 2">
            <a:extLst>
              <a:ext uri="{FF2B5EF4-FFF2-40B4-BE49-F238E27FC236}">
                <a16:creationId xmlns:a16="http://schemas.microsoft.com/office/drawing/2014/main" id="{455D2E4A-0BBB-B9B5-5836-FB2B3CFE7E50}"/>
              </a:ext>
            </a:extLst>
          </p:cNvPr>
          <p:cNvSpPr>
            <a:spLocks noGrp="1"/>
          </p:cNvSpPr>
          <p:nvPr>
            <p:ph idx="1"/>
          </p:nvPr>
        </p:nvSpPr>
        <p:spPr/>
        <p:txBody>
          <a:bodyPr/>
          <a:lstStyle/>
          <a:p>
            <a:r>
              <a:rPr lang="en-US" dirty="0"/>
              <a:t>Researching on Computer Vision(3) – Ryan, Brad, Jimmy</a:t>
            </a:r>
          </a:p>
          <a:p>
            <a:r>
              <a:rPr lang="en-US" dirty="0"/>
              <a:t>Researching on Natural Language Processing(3) – Kareem, </a:t>
            </a:r>
            <a:r>
              <a:rPr lang="en-US" dirty="0" err="1"/>
              <a:t>Nahn</a:t>
            </a:r>
            <a:r>
              <a:rPr lang="en-US" dirty="0"/>
              <a:t>, Prerna</a:t>
            </a:r>
          </a:p>
          <a:p>
            <a:r>
              <a:rPr lang="en-US" dirty="0"/>
              <a:t>Researching on Large Language Model(3</a:t>
            </a:r>
            <a:r>
              <a:rPr lang="en-US"/>
              <a:t>) – Arnav, Tony, Marvin</a:t>
            </a:r>
            <a:endParaRPr lang="en-US" dirty="0"/>
          </a:p>
        </p:txBody>
      </p:sp>
    </p:spTree>
    <p:extLst>
      <p:ext uri="{BB962C8B-B14F-4D97-AF65-F5344CB8AC3E}">
        <p14:creationId xmlns:p14="http://schemas.microsoft.com/office/powerpoint/2010/main" val="516173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7E90D-664D-EE26-C839-E13D2B075D7F}"/>
              </a:ext>
            </a:extLst>
          </p:cNvPr>
          <p:cNvSpPr>
            <a:spLocks noGrp="1"/>
          </p:cNvSpPr>
          <p:nvPr>
            <p:ph type="title"/>
          </p:nvPr>
        </p:nvSpPr>
        <p:spPr/>
        <p:txBody>
          <a:bodyPr/>
          <a:lstStyle/>
          <a:p>
            <a:r>
              <a:rPr lang="en-US" sz="3600" kern="100" dirty="0">
                <a:effectLst/>
                <a:latin typeface="Times New Roman" panose="02020603050405020304" pitchFamily="18" charset="0"/>
                <a:ea typeface="Aptos" panose="020B0004020202020204" pitchFamily="34" charset="0"/>
                <a:cs typeface="Times New Roman" panose="02020603050405020304" pitchFamily="18" charset="0"/>
              </a:rPr>
              <a:t>Computer Vision</a:t>
            </a:r>
            <a:br>
              <a:rPr lang="en-US" sz="36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62E8A0B9-064D-7E83-5303-843F79BCA0A7}"/>
              </a:ext>
            </a:extLst>
          </p:cNvPr>
          <p:cNvSpPr>
            <a:spLocks noGrp="1"/>
          </p:cNvSpPr>
          <p:nvPr>
            <p:ph type="body" idx="1"/>
          </p:nvPr>
        </p:nvSpPr>
        <p:spPr>
          <a:xfrm>
            <a:off x="1154955" y="2334695"/>
            <a:ext cx="4825157" cy="576262"/>
          </a:xfrm>
        </p:spPr>
        <p:txBody>
          <a:bodyPr/>
          <a:lstStyle/>
          <a:p>
            <a:r>
              <a:rPr lang="en-US" dirty="0">
                <a:latin typeface="Times New Roman" panose="02020603050405020304" pitchFamily="18" charset="0"/>
                <a:cs typeface="Times New Roman" panose="02020603050405020304" pitchFamily="18" charset="0"/>
              </a:rPr>
              <a:t>More About it</a:t>
            </a:r>
          </a:p>
        </p:txBody>
      </p:sp>
      <p:sp>
        <p:nvSpPr>
          <p:cNvPr id="4" name="Content Placeholder 3">
            <a:extLst>
              <a:ext uri="{FF2B5EF4-FFF2-40B4-BE49-F238E27FC236}">
                <a16:creationId xmlns:a16="http://schemas.microsoft.com/office/drawing/2014/main" id="{E67D8D96-2F7F-5F6A-0844-E907A3B7E2D4}"/>
              </a:ext>
            </a:extLst>
          </p:cNvPr>
          <p:cNvSpPr>
            <a:spLocks noGrp="1"/>
          </p:cNvSpPr>
          <p:nvPr>
            <p:ph sz="half" idx="2"/>
          </p:nvPr>
        </p:nvSpPr>
        <p:spPr/>
        <p:txBody>
          <a:bodyPr>
            <a:noAutofit/>
          </a:bodyPr>
          <a:lstStyle/>
          <a:p>
            <a:pPr algn="l"/>
            <a:r>
              <a:rPr lang="en-US" sz="1700" b="0" i="0" dirty="0">
                <a:solidFill>
                  <a:schemeClr val="tx2"/>
                </a:solidFill>
                <a:effectLst/>
                <a:latin typeface="Times New Roman" panose="02020603050405020304" pitchFamily="18" charset="0"/>
                <a:cs typeface="Times New Roman" panose="02020603050405020304" pitchFamily="18" charset="0"/>
              </a:rPr>
              <a:t>Computer vision is like giving a computer eyes and teaching it to see and understand the world just like humans do.</a:t>
            </a:r>
          </a:p>
          <a:p>
            <a:pPr algn="l"/>
            <a:r>
              <a:rPr lang="en-US" sz="1700" b="0" i="0" dirty="0">
                <a:solidFill>
                  <a:schemeClr val="tx2"/>
                </a:solidFill>
                <a:effectLst/>
                <a:latin typeface="Times New Roman" panose="02020603050405020304" pitchFamily="18" charset="0"/>
                <a:cs typeface="Times New Roman" panose="02020603050405020304" pitchFamily="18" charset="0"/>
              </a:rPr>
              <a:t> Imagine you're looking at a picture or a video. Computer vision models are trained to look at these images and recognize different things in them, like objects, shapes, colors, and patterns. </a:t>
            </a:r>
          </a:p>
          <a:p>
            <a:pPr algn="l"/>
            <a:r>
              <a:rPr lang="en-US" sz="1700" b="0" i="0" dirty="0">
                <a:solidFill>
                  <a:schemeClr val="tx2"/>
                </a:solidFill>
                <a:effectLst/>
                <a:latin typeface="Times New Roman" panose="02020603050405020304" pitchFamily="18" charset="0"/>
                <a:cs typeface="Times New Roman" panose="02020603050405020304" pitchFamily="18" charset="0"/>
              </a:rPr>
              <a:t>They learn to do this by using special algorithms, such as neural networks, k-means clustering, and SVM.</a:t>
            </a:r>
          </a:p>
          <a:p>
            <a:pPr marL="0" indent="0">
              <a:buNone/>
            </a:pPr>
            <a:br>
              <a:rPr lang="en-US" sz="1700" dirty="0">
                <a:solidFill>
                  <a:schemeClr val="tx2"/>
                </a:solidFill>
                <a:latin typeface="Times New Roman" panose="02020603050405020304" pitchFamily="18" charset="0"/>
                <a:cs typeface="Times New Roman" panose="02020603050405020304" pitchFamily="18" charset="0"/>
              </a:rPr>
            </a:br>
            <a:endParaRPr lang="en-US" sz="1700" dirty="0">
              <a:solidFill>
                <a:schemeClr val="tx2"/>
              </a:solidFill>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D875EA99-8AE8-FC6C-AD75-6BFA0CA2F916}"/>
              </a:ext>
            </a:extLst>
          </p:cNvPr>
          <p:cNvSpPr>
            <a:spLocks noGrp="1"/>
          </p:cNvSpPr>
          <p:nvPr>
            <p:ph type="body" sz="quarter" idx="3"/>
          </p:nvPr>
        </p:nvSpPr>
        <p:spPr>
          <a:xfrm>
            <a:off x="6208711" y="2334695"/>
            <a:ext cx="4825159" cy="576262"/>
          </a:xfrm>
        </p:spPr>
        <p:txBody>
          <a:bodyPr/>
          <a:lstStyle/>
          <a:p>
            <a:r>
              <a:rPr lang="en-US" dirty="0">
                <a:latin typeface="Times New Roman" panose="02020603050405020304" pitchFamily="18" charset="0"/>
                <a:cs typeface="Times New Roman" panose="02020603050405020304" pitchFamily="18" charset="0"/>
              </a:rPr>
              <a:t>Related Tasks</a:t>
            </a:r>
          </a:p>
        </p:txBody>
      </p:sp>
      <p:sp>
        <p:nvSpPr>
          <p:cNvPr id="6" name="Content Placeholder 5">
            <a:extLst>
              <a:ext uri="{FF2B5EF4-FFF2-40B4-BE49-F238E27FC236}">
                <a16:creationId xmlns:a16="http://schemas.microsoft.com/office/drawing/2014/main" id="{4937F013-4E47-74E4-360E-8627C3248087}"/>
              </a:ext>
            </a:extLst>
          </p:cNvPr>
          <p:cNvSpPr>
            <a:spLocks noGrp="1"/>
          </p:cNvSpPr>
          <p:nvPr>
            <p:ph sz="quarter" idx="4"/>
          </p:nvPr>
        </p:nvSpPr>
        <p:spPr/>
        <p:txBody>
          <a:bodyPr>
            <a:normAutofit/>
          </a:bodyPr>
          <a:lstStyle/>
          <a:p>
            <a:r>
              <a:rPr lang="en-US" dirty="0">
                <a:latin typeface="Times New Roman" panose="02020603050405020304" pitchFamily="18" charset="0"/>
                <a:cs typeface="Times New Roman" panose="02020603050405020304" pitchFamily="18" charset="0"/>
              </a:rPr>
              <a:t>Figure out how this model works.</a:t>
            </a:r>
          </a:p>
          <a:p>
            <a:r>
              <a:rPr lang="en-US" dirty="0">
                <a:latin typeface="Times New Roman" panose="02020603050405020304" pitchFamily="18" charset="0"/>
                <a:cs typeface="Times New Roman" panose="02020603050405020304" pitchFamily="18" charset="0"/>
              </a:rPr>
              <a:t>Make a tiny PowerPoint presentation simply explaining how it works.</a:t>
            </a:r>
          </a:p>
          <a:p>
            <a:r>
              <a:rPr lang="en-US" dirty="0">
                <a:latin typeface="Times New Roman" panose="02020603050405020304" pitchFamily="18" charset="0"/>
                <a:cs typeface="Times New Roman" panose="02020603050405020304" pitchFamily="18" charset="0"/>
              </a:rPr>
              <a:t>Challenges we might face while implementing it.</a:t>
            </a:r>
          </a:p>
          <a:p>
            <a:r>
              <a:rPr lang="en-US" dirty="0">
                <a:latin typeface="Times New Roman" panose="02020603050405020304" pitchFamily="18" charset="0"/>
                <a:cs typeface="Times New Roman" panose="02020603050405020304" pitchFamily="18" charset="0"/>
              </a:rPr>
              <a:t>Feel free to link more resources about the model at the end of your presentation.</a:t>
            </a:r>
          </a:p>
        </p:txBody>
      </p:sp>
    </p:spTree>
    <p:extLst>
      <p:ext uri="{BB962C8B-B14F-4D97-AF65-F5344CB8AC3E}">
        <p14:creationId xmlns:p14="http://schemas.microsoft.com/office/powerpoint/2010/main" val="3726210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7A51-DA7F-A88C-A829-9C336AA27A35}"/>
              </a:ext>
            </a:extLst>
          </p:cNvPr>
          <p:cNvSpPr>
            <a:spLocks noGrp="1"/>
          </p:cNvSpPr>
          <p:nvPr>
            <p:ph type="title"/>
          </p:nvPr>
        </p:nvSpPr>
        <p:spPr/>
        <p:txBody>
          <a:bodyPr/>
          <a:lstStyle/>
          <a:p>
            <a:r>
              <a:rPr lang="en-US" sz="3600" kern="100" dirty="0">
                <a:effectLst/>
                <a:latin typeface="Times New Roman" panose="02020603050405020304" pitchFamily="18" charset="0"/>
                <a:ea typeface="Aptos" panose="020B0004020202020204" pitchFamily="34" charset="0"/>
                <a:cs typeface="Times New Roman" panose="02020603050405020304" pitchFamily="18" charset="0"/>
              </a:rPr>
              <a:t>Natural Language Processing</a:t>
            </a:r>
            <a:br>
              <a:rPr lang="en-US" sz="36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79A63D65-F478-0C91-EEB8-5F83087ECDC4}"/>
              </a:ext>
            </a:extLst>
          </p:cNvPr>
          <p:cNvSpPr>
            <a:spLocks noGrp="1"/>
          </p:cNvSpPr>
          <p:nvPr>
            <p:ph type="body" idx="1"/>
          </p:nvPr>
        </p:nvSpPr>
        <p:spPr>
          <a:xfrm>
            <a:off x="1154954" y="2302889"/>
            <a:ext cx="4825157" cy="576262"/>
          </a:xfrm>
        </p:spPr>
        <p:txBody>
          <a:bodyPr/>
          <a:lstStyle/>
          <a:p>
            <a:r>
              <a:rPr lang="en-US" dirty="0">
                <a:latin typeface="Times New Roman" panose="02020603050405020304" pitchFamily="18" charset="0"/>
                <a:cs typeface="Times New Roman" panose="02020603050405020304" pitchFamily="18" charset="0"/>
              </a:rPr>
              <a:t>More About it</a:t>
            </a:r>
          </a:p>
        </p:txBody>
      </p:sp>
      <p:sp>
        <p:nvSpPr>
          <p:cNvPr id="4" name="Content Placeholder 3">
            <a:extLst>
              <a:ext uri="{FF2B5EF4-FFF2-40B4-BE49-F238E27FC236}">
                <a16:creationId xmlns:a16="http://schemas.microsoft.com/office/drawing/2014/main" id="{10270FB3-BDC7-D3EF-5CF5-147058D353B9}"/>
              </a:ext>
            </a:extLst>
          </p:cNvPr>
          <p:cNvSpPr>
            <a:spLocks noGrp="1"/>
          </p:cNvSpPr>
          <p:nvPr>
            <p:ph sz="half" idx="2"/>
          </p:nvPr>
        </p:nvSpPr>
        <p:spPr>
          <a:xfrm>
            <a:off x="1154954" y="2942762"/>
            <a:ext cx="4825158" cy="2840039"/>
          </a:xfrm>
        </p:spPr>
        <p:txBody>
          <a:bodyPr>
            <a:noAutofit/>
          </a:bodyPr>
          <a:lstStyle/>
          <a:p>
            <a:r>
              <a:rPr lang="en-US" sz="1700" b="0" i="0" dirty="0">
                <a:solidFill>
                  <a:schemeClr val="tx2"/>
                </a:solidFill>
                <a:effectLst/>
                <a:latin typeface="Times New Roman" panose="02020603050405020304" pitchFamily="18" charset="0"/>
                <a:cs typeface="Times New Roman" panose="02020603050405020304" pitchFamily="18" charset="0"/>
              </a:rPr>
              <a:t>Natural Language Processing (NLP) is like teaching computers to understand and talk like humans do. It's all about helping computers understand written or spoken language, and even generate their own.</a:t>
            </a:r>
          </a:p>
          <a:p>
            <a:pPr algn="l"/>
            <a:r>
              <a:rPr lang="en-US" sz="1700" b="0" i="0" dirty="0">
                <a:solidFill>
                  <a:schemeClr val="tx2"/>
                </a:solidFill>
                <a:effectLst/>
                <a:latin typeface="Times New Roman" panose="02020603050405020304" pitchFamily="18" charset="0"/>
                <a:cs typeface="Times New Roman" panose="02020603050405020304" pitchFamily="18" charset="0"/>
              </a:rPr>
              <a:t>To do all this, NLP uses various tools and methods, like statistical models, Hidden Markov Models (HMMs), support vector machines (SVM), conditional random fields (CRFs), and more modern techniques like word embeddings, recurrent neural networks (RNNs), long short-term memory networks (LSTMs), CNNs), and transformer models.</a:t>
            </a:r>
          </a:p>
        </p:txBody>
      </p:sp>
      <p:sp>
        <p:nvSpPr>
          <p:cNvPr id="5" name="Text Placeholder 4">
            <a:extLst>
              <a:ext uri="{FF2B5EF4-FFF2-40B4-BE49-F238E27FC236}">
                <a16:creationId xmlns:a16="http://schemas.microsoft.com/office/drawing/2014/main" id="{0C1C4273-2E8D-22DF-2E0E-2D8365E8FC48}"/>
              </a:ext>
            </a:extLst>
          </p:cNvPr>
          <p:cNvSpPr>
            <a:spLocks noGrp="1"/>
          </p:cNvSpPr>
          <p:nvPr>
            <p:ph type="body" sz="quarter" idx="3"/>
          </p:nvPr>
        </p:nvSpPr>
        <p:spPr>
          <a:xfrm>
            <a:off x="6208711" y="2302889"/>
            <a:ext cx="4825159" cy="576262"/>
          </a:xfrm>
        </p:spPr>
        <p:txBody>
          <a:bodyPr/>
          <a:lstStyle/>
          <a:p>
            <a:r>
              <a:rPr lang="en-US" dirty="0">
                <a:latin typeface="Times New Roman" panose="02020603050405020304" pitchFamily="18" charset="0"/>
                <a:cs typeface="Times New Roman" panose="02020603050405020304" pitchFamily="18" charset="0"/>
              </a:rPr>
              <a:t>Related Tasks</a:t>
            </a:r>
          </a:p>
        </p:txBody>
      </p:sp>
      <p:sp>
        <p:nvSpPr>
          <p:cNvPr id="6" name="Content Placeholder 5">
            <a:extLst>
              <a:ext uri="{FF2B5EF4-FFF2-40B4-BE49-F238E27FC236}">
                <a16:creationId xmlns:a16="http://schemas.microsoft.com/office/drawing/2014/main" id="{B71D013C-8533-BB75-936E-9504216856F6}"/>
              </a:ext>
            </a:extLst>
          </p:cNvPr>
          <p:cNvSpPr>
            <a:spLocks noGrp="1"/>
          </p:cNvSpPr>
          <p:nvPr>
            <p:ph sz="quarter" idx="4"/>
          </p:nvPr>
        </p:nvSpPr>
        <p:spPr>
          <a:xfrm>
            <a:off x="6208711" y="2942762"/>
            <a:ext cx="4825159" cy="2840039"/>
          </a:xfrm>
        </p:spPr>
        <p:txBody>
          <a:bodyPr>
            <a:normAutofit lnSpcReduction="10000"/>
          </a:bodyPr>
          <a:lstStyle/>
          <a:p>
            <a:r>
              <a:rPr lang="en-US" dirty="0">
                <a:latin typeface="Times New Roman" panose="02020603050405020304" pitchFamily="18" charset="0"/>
                <a:cs typeface="Times New Roman" panose="02020603050405020304" pitchFamily="18" charset="0"/>
              </a:rPr>
              <a:t>Figure out how to implement it.</a:t>
            </a:r>
          </a:p>
          <a:p>
            <a:r>
              <a:rPr lang="en-US" dirty="0">
                <a:latin typeface="Times New Roman" panose="02020603050405020304" pitchFamily="18" charset="0"/>
                <a:cs typeface="Times New Roman" panose="02020603050405020304" pitchFamily="18" charset="0"/>
              </a:rPr>
              <a:t>Which model would be the best suited for our purpose of using NLP</a:t>
            </a:r>
          </a:p>
          <a:p>
            <a:r>
              <a:rPr lang="en-US" dirty="0">
                <a:latin typeface="Times New Roman" panose="02020603050405020304" pitchFamily="18" charset="0"/>
                <a:cs typeface="Times New Roman" panose="02020603050405020304" pitchFamily="18" charset="0"/>
              </a:rPr>
              <a:t>Make a tiny PowerPoint presentation simply explaining how it works.</a:t>
            </a:r>
          </a:p>
          <a:p>
            <a:r>
              <a:rPr lang="en-US" dirty="0">
                <a:latin typeface="Times New Roman" panose="02020603050405020304" pitchFamily="18" charset="0"/>
                <a:cs typeface="Times New Roman" panose="02020603050405020304" pitchFamily="18" charset="0"/>
              </a:rPr>
              <a:t>Challenges we might face while implementing it.</a:t>
            </a:r>
          </a:p>
          <a:p>
            <a:r>
              <a:rPr lang="en-US" dirty="0">
                <a:latin typeface="Times New Roman" panose="02020603050405020304" pitchFamily="18" charset="0"/>
                <a:cs typeface="Times New Roman" panose="02020603050405020304" pitchFamily="18" charset="0"/>
              </a:rPr>
              <a:t>Feel free to link more resources about the model at the end of your presentation.</a:t>
            </a:r>
          </a:p>
        </p:txBody>
      </p:sp>
    </p:spTree>
    <p:extLst>
      <p:ext uri="{BB962C8B-B14F-4D97-AF65-F5344CB8AC3E}">
        <p14:creationId xmlns:p14="http://schemas.microsoft.com/office/powerpoint/2010/main" val="3256000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224B8-8123-548C-8780-E6B2EE6DEFE7}"/>
              </a:ext>
            </a:extLst>
          </p:cNvPr>
          <p:cNvSpPr>
            <a:spLocks noGrp="1"/>
          </p:cNvSpPr>
          <p:nvPr>
            <p:ph type="title"/>
          </p:nvPr>
        </p:nvSpPr>
        <p:spPr/>
        <p:txBody>
          <a:bodyPr/>
          <a:lstStyle/>
          <a:p>
            <a:r>
              <a:rPr lang="en-US" sz="3600" kern="100" dirty="0">
                <a:effectLst/>
                <a:latin typeface="Times New Roman" panose="02020603050405020304" pitchFamily="18" charset="0"/>
                <a:ea typeface="Aptos" panose="020B0004020202020204" pitchFamily="34" charset="0"/>
                <a:cs typeface="Times New Roman" panose="02020603050405020304" pitchFamily="18" charset="0"/>
              </a:rPr>
              <a:t>Large Language Model</a:t>
            </a:r>
            <a:br>
              <a:rPr lang="en-US" sz="36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F6C45A21-9BC5-FEF0-1BD5-4F21B228B925}"/>
              </a:ext>
            </a:extLst>
          </p:cNvPr>
          <p:cNvSpPr>
            <a:spLocks noGrp="1"/>
          </p:cNvSpPr>
          <p:nvPr>
            <p:ph type="body" idx="1"/>
          </p:nvPr>
        </p:nvSpPr>
        <p:spPr>
          <a:xfrm>
            <a:off x="1154955" y="2315369"/>
            <a:ext cx="4825157" cy="576262"/>
          </a:xfrm>
        </p:spPr>
        <p:txBody>
          <a:bodyPr/>
          <a:lstStyle/>
          <a:p>
            <a:r>
              <a:rPr lang="en-US" dirty="0">
                <a:latin typeface="Times New Roman" panose="02020603050405020304" pitchFamily="18" charset="0"/>
                <a:cs typeface="Times New Roman" panose="02020603050405020304" pitchFamily="18" charset="0"/>
              </a:rPr>
              <a:t>More About it</a:t>
            </a:r>
          </a:p>
        </p:txBody>
      </p:sp>
      <p:sp>
        <p:nvSpPr>
          <p:cNvPr id="4" name="Content Placeholder 3">
            <a:extLst>
              <a:ext uri="{FF2B5EF4-FFF2-40B4-BE49-F238E27FC236}">
                <a16:creationId xmlns:a16="http://schemas.microsoft.com/office/drawing/2014/main" id="{5E738838-5B6D-F957-F047-25F9DBB9EF74}"/>
              </a:ext>
            </a:extLst>
          </p:cNvPr>
          <p:cNvSpPr>
            <a:spLocks noGrp="1"/>
          </p:cNvSpPr>
          <p:nvPr>
            <p:ph sz="half" idx="2"/>
          </p:nvPr>
        </p:nvSpPr>
        <p:spPr>
          <a:xfrm>
            <a:off x="1154954" y="2891631"/>
            <a:ext cx="4825158" cy="2840039"/>
          </a:xfrm>
        </p:spPr>
        <p:txBody>
          <a:bodyPr>
            <a:noAutofit/>
          </a:bodyPr>
          <a:lstStyle/>
          <a:p>
            <a:pPr algn="l"/>
            <a:r>
              <a:rPr lang="en-US" sz="1700" b="0" i="0" dirty="0">
                <a:solidFill>
                  <a:schemeClr val="tx2"/>
                </a:solidFill>
                <a:effectLst/>
                <a:latin typeface="Times New Roman" panose="02020603050405020304" pitchFamily="18" charset="0"/>
                <a:cs typeface="Times New Roman" panose="02020603050405020304" pitchFamily="18" charset="0"/>
              </a:rPr>
              <a:t>A large language model is like a super-smart computer program that understands and generates human-like text. It's trained on massive amounts of written text from the internet and books to learn how language works.</a:t>
            </a:r>
          </a:p>
          <a:p>
            <a:pPr algn="l"/>
            <a:r>
              <a:rPr lang="en-US" sz="1700" b="0" i="0" dirty="0">
                <a:solidFill>
                  <a:schemeClr val="tx2"/>
                </a:solidFill>
                <a:effectLst/>
                <a:latin typeface="Times New Roman" panose="02020603050405020304" pitchFamily="18" charset="0"/>
                <a:cs typeface="Times New Roman" panose="02020603050405020304" pitchFamily="18" charset="0"/>
              </a:rPr>
              <a:t>These models are really good at tasks like understanding what you're asking them, answering questions, completing sentences, or even writing stories or articles.</a:t>
            </a:r>
          </a:p>
          <a:p>
            <a:pPr algn="l"/>
            <a:r>
              <a:rPr lang="en-US" sz="1700" b="0" i="0" dirty="0">
                <a:solidFill>
                  <a:schemeClr val="tx2"/>
                </a:solidFill>
                <a:effectLst/>
                <a:latin typeface="Times New Roman" panose="02020603050405020304" pitchFamily="18" charset="0"/>
                <a:cs typeface="Times New Roman" panose="02020603050405020304" pitchFamily="18" charset="0"/>
              </a:rPr>
              <a:t>They work by using complex algorithms and lots of computing power to analyze patterns in language and predict what words or sentences should come next.</a:t>
            </a:r>
          </a:p>
          <a:p>
            <a:endParaRPr lang="en-US" sz="1700" dirty="0">
              <a:solidFill>
                <a:schemeClr val="tx2"/>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A0D124E0-8206-660E-0FFC-85095171AF62}"/>
              </a:ext>
            </a:extLst>
          </p:cNvPr>
          <p:cNvSpPr>
            <a:spLocks noGrp="1"/>
          </p:cNvSpPr>
          <p:nvPr>
            <p:ph type="body" sz="quarter" idx="3"/>
          </p:nvPr>
        </p:nvSpPr>
        <p:spPr>
          <a:xfrm>
            <a:off x="6208711" y="2315369"/>
            <a:ext cx="4825159" cy="576262"/>
          </a:xfrm>
        </p:spPr>
        <p:txBody>
          <a:bodyPr/>
          <a:lstStyle/>
          <a:p>
            <a:r>
              <a:rPr lang="en-US" dirty="0">
                <a:latin typeface="Times New Roman" panose="02020603050405020304" pitchFamily="18" charset="0"/>
                <a:cs typeface="Times New Roman" panose="02020603050405020304" pitchFamily="18" charset="0"/>
              </a:rPr>
              <a:t>Related Tasks</a:t>
            </a:r>
          </a:p>
        </p:txBody>
      </p:sp>
      <p:sp>
        <p:nvSpPr>
          <p:cNvPr id="6" name="Content Placeholder 5">
            <a:extLst>
              <a:ext uri="{FF2B5EF4-FFF2-40B4-BE49-F238E27FC236}">
                <a16:creationId xmlns:a16="http://schemas.microsoft.com/office/drawing/2014/main" id="{149E3624-E2DD-2337-18D8-0ED2F856A518}"/>
              </a:ext>
            </a:extLst>
          </p:cNvPr>
          <p:cNvSpPr>
            <a:spLocks noGrp="1"/>
          </p:cNvSpPr>
          <p:nvPr>
            <p:ph sz="quarter" idx="4"/>
          </p:nvPr>
        </p:nvSpPr>
        <p:spPr>
          <a:xfrm>
            <a:off x="6272322" y="2949174"/>
            <a:ext cx="4825159" cy="2840039"/>
          </a:xfrm>
        </p:spPr>
        <p:txBody>
          <a:bodyPr>
            <a:normAutofit/>
          </a:bodyPr>
          <a:lstStyle/>
          <a:p>
            <a:r>
              <a:rPr lang="en-US" dirty="0">
                <a:latin typeface="Times New Roman" panose="02020603050405020304" pitchFamily="18" charset="0"/>
                <a:cs typeface="Times New Roman" panose="02020603050405020304" pitchFamily="18" charset="0"/>
              </a:rPr>
              <a:t>Figure out how this model works.</a:t>
            </a:r>
          </a:p>
          <a:p>
            <a:r>
              <a:rPr lang="en-US" dirty="0">
                <a:latin typeface="Times New Roman" panose="02020603050405020304" pitchFamily="18" charset="0"/>
                <a:cs typeface="Times New Roman" panose="02020603050405020304" pitchFamily="18" charset="0"/>
              </a:rPr>
              <a:t>Make a tiny PowerPoint presentation simply explaining how it works.</a:t>
            </a:r>
          </a:p>
          <a:p>
            <a:r>
              <a:rPr lang="en-US" dirty="0">
                <a:latin typeface="Times New Roman" panose="02020603050405020304" pitchFamily="18" charset="0"/>
                <a:cs typeface="Times New Roman" panose="02020603050405020304" pitchFamily="18" charset="0"/>
              </a:rPr>
              <a:t>Challenges we might face while implementing it.</a:t>
            </a:r>
          </a:p>
          <a:p>
            <a:r>
              <a:rPr lang="en-US" dirty="0">
                <a:latin typeface="Times New Roman" panose="02020603050405020304" pitchFamily="18" charset="0"/>
                <a:cs typeface="Times New Roman" panose="02020603050405020304" pitchFamily="18" charset="0"/>
              </a:rPr>
              <a:t>Feel free to link more resources about the model at the end of your presentation.</a:t>
            </a:r>
          </a:p>
          <a:p>
            <a:pPr marL="0" indent="0">
              <a:buNone/>
            </a:pPr>
            <a:endParaRPr lang="en-US" sz="1200" dirty="0"/>
          </a:p>
        </p:txBody>
      </p:sp>
    </p:spTree>
    <p:extLst>
      <p:ext uri="{BB962C8B-B14F-4D97-AF65-F5344CB8AC3E}">
        <p14:creationId xmlns:p14="http://schemas.microsoft.com/office/powerpoint/2010/main" val="161468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3C3E-A1CC-A2D7-B8E8-69C2886656AE}"/>
              </a:ext>
            </a:extLst>
          </p:cNvPr>
          <p:cNvSpPr>
            <a:spLocks noGrp="1"/>
          </p:cNvSpPr>
          <p:nvPr>
            <p:ph type="ctrTitle"/>
          </p:nvPr>
        </p:nvSpPr>
        <p:spPr>
          <a:xfrm>
            <a:off x="1154955" y="2099733"/>
            <a:ext cx="8825658" cy="1518110"/>
          </a:xfrm>
        </p:spPr>
        <p:txBody>
          <a:bodyPr/>
          <a:lstStyle/>
          <a:p>
            <a:pPr algn="ctr"/>
            <a:r>
              <a:rPr lang="en-US" sz="7200" dirty="0"/>
              <a:t>Thank You!</a:t>
            </a:r>
          </a:p>
        </p:txBody>
      </p:sp>
    </p:spTree>
    <p:extLst>
      <p:ext uri="{BB962C8B-B14F-4D97-AF65-F5344CB8AC3E}">
        <p14:creationId xmlns:p14="http://schemas.microsoft.com/office/powerpoint/2010/main" val="38124319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est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1327</TotalTime>
  <Words>524</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Century Gothic</vt:lpstr>
      <vt:lpstr>Times New Roman</vt:lpstr>
      <vt:lpstr>Wingdings 3</vt:lpstr>
      <vt:lpstr>Ion Boardroom</vt:lpstr>
      <vt:lpstr>InkWave </vt:lpstr>
      <vt:lpstr>Understanding the Datasets</vt:lpstr>
      <vt:lpstr>Tasks</vt:lpstr>
      <vt:lpstr>Computer Vision </vt:lpstr>
      <vt:lpstr>Natural Language Processing </vt:lpstr>
      <vt:lpstr>Large Language Model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InkWave </dc:title>
  <dc:creator>Prerna Joshi Crystalle_77</dc:creator>
  <cp:lastModifiedBy>Prerna Joshi Crystalle_77</cp:lastModifiedBy>
  <cp:revision>3</cp:revision>
  <dcterms:created xsi:type="dcterms:W3CDTF">2024-02-15T00:34:47Z</dcterms:created>
  <dcterms:modified xsi:type="dcterms:W3CDTF">2024-02-15T22:42:14Z</dcterms:modified>
</cp:coreProperties>
</file>