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ibabacloud.com/blog/hmm%2C-memm%2C-and-crf%3A-a-comparative-analysis-of-statistical-modeling-methods_592049#:~:text=Advantages%20of%20HMM,handle%20inputs%20of%20variable%20length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introduction-convolution-neural-network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21academy.com/datascience-blog/machine-learning/recurrent-neural-networks/#:~:text=Recurrent%20Neural%20Networks%20enable%20you,the%20matter%20of%20vanishing%20gradients.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e1defe9e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e1defe9e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Pros and Cons 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https://www.alibabacloud.com/blog/hmm%2C-memm%2C-and-crf%3A-a-comparative-analysis-of-statistical-modeling-methods_592049#:~:text=Advantages%20of%20HMM,handle%20inputs%20of%20variable%20length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HMM: https://analyticsindiamag.com/a-guide-to-hidden-markov-model-and-its-applications-in-nlp/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d6c73da8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d6c73da8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d6c73da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d6c73da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e1defe9e7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e1defe9e7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d6c73da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d6c73da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Segmentation: segment when approach punctuations (comma, dot, question mark,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Tokenization: break down the each word and store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Stemming: g</a:t>
            </a:r>
            <a:r>
              <a:rPr lang="en" sz="12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ives new words upon adding affixes to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Lemmatization:</a:t>
            </a:r>
            <a:r>
              <a:rPr lang="en" sz="12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gives the new base form of a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 (POS) Tagging: </a:t>
            </a:r>
            <a:r>
              <a:rPr lang="en" sz="12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 the concept of nouns, verbs, articles,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Identity Recognition: </a:t>
            </a:r>
            <a:r>
              <a:rPr lang="en" sz="12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classifying the words into subcategories</a:t>
            </a:r>
            <a:endParaRPr sz="12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 Aquisition,Text Preprocessing, Feature Extraction, Modeling</a:t>
            </a:r>
            <a:endParaRPr sz="12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6c73da8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d6c73da8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d6c73da8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d6c73da8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d6c73da8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d6c73da8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e1defe9e7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e1defe9e7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https://www.geeksforgeeks.org/introduction-convolution-neural-network/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e1defe9e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e1defe9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https://k21academy.com/datascience-blog/machine-learning/recurrent-neural-networks/#:~:text=Recurrent%20Neural%20Networks%20enable%20you,the%20matter%20of%20vanishing%20gradients.</a:t>
            </a:r>
            <a:r>
              <a:rPr lang="en"/>
              <a:t> -&gt; Pros and Cons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uper.ai/blog/handwriting-recognition-powered-by-artificial-intelligence" TargetMode="External"/><Relationship Id="rId4" Type="http://schemas.openxmlformats.org/officeDocument/2006/relationships/hyperlink" Target="https://www.simplilearn.com/tutorials/artificial-intelligence-tutorial/what-is-natural-language-processing-nlp" TargetMode="External"/><Relationship Id="rId5" Type="http://schemas.openxmlformats.org/officeDocument/2006/relationships/hyperlink" Target="https://k21academy.com/datascience-blog/machine-learning/recurrent-neural-networks/#:~:text=Recurrent%20Neural%20Networks%20enable%20you,the%20matter%20of%20vanishing%20gradients." TargetMode="External"/><Relationship Id="rId6" Type="http://schemas.openxmlformats.org/officeDocument/2006/relationships/hyperlink" Target="https://www.analyticsvidhya.com/blog/2022/05/nlp-preprocessing-steps-in-easy-wa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Kareem Elaasar, </a:t>
            </a:r>
            <a:r>
              <a:rPr lang="en"/>
              <a:t>Evelynn Vu, Nhan Thai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Hidden Markov Model (HMM)</a:t>
            </a:r>
            <a:endParaRPr sz="2666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8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35">
                <a:solidFill>
                  <a:srgbClr val="0B0E29"/>
                </a:solidFill>
                <a:highlight>
                  <a:srgbClr val="FFFFFF"/>
                </a:highlight>
              </a:rPr>
              <a:t>A Hidden Markov Model (HMM) is a statistical model which is also used in machine learning or the probability of being in a state</a:t>
            </a:r>
            <a:endParaRPr sz="7235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35">
                <a:solidFill>
                  <a:srgbClr val="0B0E29"/>
                </a:solidFill>
                <a:highlight>
                  <a:srgbClr val="FFFFFF"/>
                </a:highlight>
              </a:rPr>
              <a:t>Pros:</a:t>
            </a:r>
            <a:endParaRPr sz="7235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-343463" lvl="0" marL="457200" rtl="0" algn="l">
              <a:spcBef>
                <a:spcPts val="1200"/>
              </a:spcBef>
              <a:spcAft>
                <a:spcPts val="0"/>
              </a:spcAft>
              <a:buClr>
                <a:srgbClr val="0B0E29"/>
              </a:buClr>
              <a:buSzPct val="100000"/>
              <a:buChar char="●"/>
            </a:pPr>
            <a:r>
              <a:rPr lang="en" sz="7235">
                <a:solidFill>
                  <a:srgbClr val="0B0E29"/>
                </a:solidFill>
                <a:highlight>
                  <a:srgbClr val="FFFFFF"/>
                </a:highlight>
              </a:rPr>
              <a:t>Has a strong statistical foundation with efficient learning algorithms where learning can take place directly from raw sequence data</a:t>
            </a:r>
            <a:endParaRPr sz="7235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35">
                <a:solidFill>
                  <a:srgbClr val="0B0E29"/>
                </a:solidFill>
                <a:highlight>
                  <a:srgbClr val="FFFFFF"/>
                </a:highlight>
              </a:rPr>
              <a:t>Cons</a:t>
            </a:r>
            <a:endParaRPr sz="7235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-343463" lvl="0" marL="457200" rtl="0" algn="l">
              <a:spcBef>
                <a:spcPts val="1200"/>
              </a:spcBef>
              <a:spcAft>
                <a:spcPts val="0"/>
              </a:spcAft>
              <a:buClr>
                <a:srgbClr val="0B0E29"/>
              </a:buClr>
              <a:buSzPct val="100000"/>
              <a:buChar char="●"/>
            </a:pPr>
            <a:r>
              <a:rPr lang="en" sz="7235">
                <a:solidFill>
                  <a:srgbClr val="0B0E29"/>
                </a:solidFill>
                <a:highlight>
                  <a:srgbClr val="FFFFFF"/>
                </a:highlight>
              </a:rPr>
              <a:t>Only dependent on every state and its corresponding observed object</a:t>
            </a:r>
            <a:endParaRPr sz="7235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https://super.ai/blog/handwriting-recognition-powered-by-artificial-intelligence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https://www.simplilearn.com/tutorials/artificial-intelligence-tutorial/what-is-natural-language-processing-nlp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https://k21academy.com/datascience-blog/machine-learning/recurrent-neural-networks/#:~:text=Recurrent%20Neural%20Networks%20enable%20you,the%20matter%20of%20vanishing%20gradients.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https://www.analyticsvidhya.com/blog/2022/05/nlp-preprocessing-steps-in-easy-way/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Natural Language Processing (NLP)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53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lang="en" sz="1450">
                <a:solidFill>
                  <a:schemeClr val="dk2"/>
                </a:solidFill>
              </a:rPr>
              <a:t>Branch of Artificial </a:t>
            </a:r>
            <a:r>
              <a:rPr lang="en" sz="1450">
                <a:solidFill>
                  <a:schemeClr val="dk2"/>
                </a:solidFill>
              </a:rPr>
              <a:t>Intelligence</a:t>
            </a:r>
            <a:r>
              <a:rPr lang="en" sz="1450">
                <a:solidFill>
                  <a:schemeClr val="dk2"/>
                </a:solidFill>
              </a:rPr>
              <a:t> that gives machines the ability to read, understand, and derive meaning from human languages</a:t>
            </a:r>
            <a:endParaRPr sz="1450">
              <a:solidFill>
                <a:schemeClr val="dk2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lang="en" sz="1450">
                <a:solidFill>
                  <a:schemeClr val="dk2"/>
                </a:solidFill>
              </a:rPr>
              <a:t>NLP combines the field of </a:t>
            </a:r>
            <a:r>
              <a:rPr lang="en" sz="1450">
                <a:solidFill>
                  <a:schemeClr val="dk2"/>
                </a:solidFill>
              </a:rPr>
              <a:t>linguistics</a:t>
            </a:r>
            <a:r>
              <a:rPr lang="en" sz="1450">
                <a:solidFill>
                  <a:schemeClr val="dk2"/>
                </a:solidFill>
              </a:rPr>
              <a:t> and computer science to decipher language structure and guidelines </a:t>
            </a:r>
            <a:endParaRPr sz="1450">
              <a:solidFill>
                <a:schemeClr val="dk2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lang="en" sz="1450">
                <a:solidFill>
                  <a:schemeClr val="dk2"/>
                </a:solidFill>
              </a:rPr>
              <a:t>Make models which can comprehend break down and separate significant details from text and speech</a:t>
            </a:r>
            <a:endParaRPr sz="1450"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750" y="2024000"/>
            <a:ext cx="3579451" cy="195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</a:t>
            </a:r>
            <a:r>
              <a:rPr lang="en"/>
              <a:t>P Pipelines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376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8"/>
              <a:buAutoNum type="arabicPeriod"/>
            </a:pPr>
            <a:r>
              <a:rPr lang="en" sz="1807">
                <a:solidFill>
                  <a:schemeClr val="dk2"/>
                </a:solidFill>
              </a:rPr>
              <a:t>Data Acquisition</a:t>
            </a:r>
            <a:endParaRPr sz="1807">
              <a:solidFill>
                <a:schemeClr val="dk2"/>
              </a:solidFill>
            </a:endParaRPr>
          </a:p>
          <a:p>
            <a:pPr indent="-343376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8"/>
              <a:buAutoNum type="arabicPeriod"/>
            </a:pPr>
            <a:r>
              <a:rPr lang="en" sz="1807">
                <a:solidFill>
                  <a:schemeClr val="dk2"/>
                </a:solidFill>
              </a:rPr>
              <a:t>Text Cleaning and Preprocessing</a:t>
            </a:r>
            <a:endParaRPr sz="1807">
              <a:solidFill>
                <a:schemeClr val="dk2"/>
              </a:solidFill>
            </a:endParaRPr>
          </a:p>
          <a:p>
            <a:pPr indent="-343376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8"/>
              <a:buAutoNum type="arabicPeriod"/>
            </a:pPr>
            <a:r>
              <a:rPr lang="en" sz="1807">
                <a:solidFill>
                  <a:schemeClr val="dk2"/>
                </a:solidFill>
              </a:rPr>
              <a:t>Model Building, Evaluation and Development</a:t>
            </a:r>
            <a:endParaRPr sz="2107">
              <a:solidFill>
                <a:srgbClr val="FFFFFF"/>
              </a:solidFill>
              <a:highlight>
                <a:srgbClr val="131417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2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NLP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3"/>
            <a:ext cx="7688699" cy="292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208900"/>
            <a:ext cx="76887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0675" lvl="0" marL="457200" rtl="0" algn="l">
              <a:lnSpc>
                <a:spcPct val="16304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Montserrat"/>
              <a:buChar char="●"/>
            </a:pPr>
            <a:r>
              <a:rPr b="1" lang="en" sz="145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Hallucination: </a:t>
            </a:r>
            <a:r>
              <a:rPr lang="en" sz="145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Lacks evidence for claim and methods</a:t>
            </a:r>
            <a:endParaRPr sz="145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16304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Montserrat"/>
              <a:buChar char="●"/>
            </a:pPr>
            <a:r>
              <a:rPr b="1" lang="en" sz="145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Ambiguity</a:t>
            </a:r>
            <a:r>
              <a:rPr b="1" lang="en" sz="145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45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Various interpretations of words and sentences</a:t>
            </a:r>
            <a:endParaRPr sz="145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16304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Montserrat"/>
              <a:buChar char="●"/>
            </a:pPr>
            <a:r>
              <a:rPr b="1" lang="en" sz="145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Text formatting: </a:t>
            </a:r>
            <a:r>
              <a:rPr lang="en" sz="145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Spacing and indentation</a:t>
            </a:r>
            <a:endParaRPr sz="145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16304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Montserrat"/>
              <a:buChar char="●"/>
            </a:pPr>
            <a:r>
              <a:rPr b="1" lang="en" sz="1450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Errors in spelling: </a:t>
            </a:r>
            <a:r>
              <a:rPr lang="en" sz="1450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Spelling and grammar errors can create problems for analysis</a:t>
            </a:r>
            <a:endParaRPr sz="1450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16304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Montserrat"/>
              <a:buChar char="●"/>
            </a:pPr>
            <a:r>
              <a:rPr b="1" lang="en" sz="1450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Colloquialism and jargon: </a:t>
            </a:r>
            <a:r>
              <a:rPr lang="en" sz="1450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Slang words local to specific areas or cultures can be seen as spelling or grammar mistakes</a:t>
            </a:r>
            <a:endParaRPr sz="1450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in Inkwave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lang="en" sz="1450">
                <a:solidFill>
                  <a:schemeClr val="dk2"/>
                </a:solidFill>
              </a:rPr>
              <a:t>Not used for handwritten -&gt; digital</a:t>
            </a:r>
            <a:endParaRPr sz="1450">
              <a:solidFill>
                <a:schemeClr val="dk2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lang="en" sz="1450">
                <a:solidFill>
                  <a:schemeClr val="dk2"/>
                </a:solidFill>
              </a:rPr>
              <a:t>Filtering through text (links, numbers)</a:t>
            </a:r>
            <a:endParaRPr sz="1450">
              <a:solidFill>
                <a:schemeClr val="dk2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lang="en" sz="1450">
                <a:solidFill>
                  <a:schemeClr val="dk2"/>
                </a:solidFill>
              </a:rPr>
              <a:t>Interpretation of transcribed text using NLP process (segmentation, tokenization)</a:t>
            </a:r>
            <a:endParaRPr sz="1450">
              <a:solidFill>
                <a:schemeClr val="dk2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lang="en" sz="1450">
                <a:solidFill>
                  <a:schemeClr val="dk2"/>
                </a:solidFill>
              </a:rPr>
              <a:t>Can be used to format text by certain parameters (topic, type of word, type of sentence, etc.)</a:t>
            </a:r>
            <a:endParaRPr sz="145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>
                <a:latin typeface="Lato"/>
                <a:ea typeface="Lato"/>
                <a:cs typeface="Lato"/>
                <a:sym typeface="Lato"/>
              </a:rPr>
              <a:t>Model to use</a:t>
            </a:r>
            <a:endParaRPr b="0" sz="174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43225" y="2040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en" sz="1900">
                <a:solidFill>
                  <a:schemeClr val="dk2"/>
                </a:solidFill>
              </a:rPr>
              <a:t>Recurrent Neural Network (RNN)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en" sz="1900">
                <a:solidFill>
                  <a:schemeClr val="dk2"/>
                </a:solidFill>
              </a:rPr>
              <a:t>Hidden Markov Model (HMM)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en" sz="1900">
                <a:solidFill>
                  <a:schemeClr val="dk2"/>
                </a:solidFill>
              </a:rPr>
              <a:t>Convolutional Neural Network (CNN)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Convolutional Neural Network (CNN)</a:t>
            </a:r>
            <a:endParaRPr sz="210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0E29"/>
                </a:solidFill>
                <a:highlight>
                  <a:srgbClr val="FFFFFF"/>
                </a:highlight>
              </a:rPr>
              <a:t>Deep learning architecture designed for processing structured grid-like data, such as images or sequences and constructed with multiple layers</a:t>
            </a:r>
            <a:endParaRPr sz="1800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0E29"/>
                </a:solidFill>
                <a:highlight>
                  <a:srgbClr val="FFFFFF"/>
                </a:highlight>
              </a:rPr>
              <a:t>Pros</a:t>
            </a:r>
            <a:endParaRPr sz="1800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B0E29"/>
              </a:buClr>
              <a:buSzPct val="100000"/>
              <a:buChar char="●"/>
            </a:pPr>
            <a:r>
              <a:rPr lang="en" sz="1800">
                <a:solidFill>
                  <a:srgbClr val="0B0E29"/>
                </a:solidFill>
                <a:highlight>
                  <a:srgbClr val="FFFFFF"/>
                </a:highlight>
              </a:rPr>
              <a:t>Good at detecting patterns and features in images, videos, and audio signals</a:t>
            </a:r>
            <a:endParaRPr sz="1800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B0E29"/>
              </a:buClr>
              <a:buSzPct val="100000"/>
              <a:buChar char="●"/>
            </a:pPr>
            <a:r>
              <a:rPr lang="en" sz="1800">
                <a:solidFill>
                  <a:srgbClr val="0B0E29"/>
                </a:solidFill>
                <a:highlight>
                  <a:srgbClr val="FFFFFF"/>
                </a:highlight>
              </a:rPr>
              <a:t>Can handle large amounts of data and achieve high accuracy.</a:t>
            </a:r>
            <a:endParaRPr sz="1800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0E29"/>
                </a:solidFill>
                <a:highlight>
                  <a:srgbClr val="FFFFFF"/>
                </a:highlight>
              </a:rPr>
              <a:t>Cons</a:t>
            </a:r>
            <a:endParaRPr sz="1800">
              <a:solidFill>
                <a:srgbClr val="0B0E29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B0E29"/>
              </a:buClr>
              <a:buSzPct val="100000"/>
              <a:buChar char="●"/>
            </a:pPr>
            <a:r>
              <a:rPr lang="en" sz="1800">
                <a:solidFill>
                  <a:srgbClr val="0B0E29"/>
                </a:solidFill>
                <a:highlight>
                  <a:srgbClr val="FFFFFF"/>
                </a:highlight>
              </a:rPr>
              <a:t>Requires large amounts of labeled data</a:t>
            </a:r>
            <a:endParaRPr sz="1800">
              <a:solidFill>
                <a:srgbClr val="0B0E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132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Recurrent Neural Network (RNN)</a:t>
            </a:r>
            <a:endParaRPr sz="20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he only neural network capable of processing binary input and having memory.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Many to many, one to many, and many to one input and productions, in contrast to other algorithms that provide one product for one input.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Vanishing gradient problem and exploding gradient </a:t>
            </a:r>
            <a:r>
              <a:rPr lang="en" sz="1800">
                <a:solidFill>
                  <a:schemeClr val="dk2"/>
                </a:solidFill>
              </a:rPr>
              <a:t>problem,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