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3716000" cx="24384000"/>
  <p:notesSz cx="6858000" cy="9144000"/>
  <p:embeddedFontLst>
    <p:embeddedFont>
      <p:font typeface="Merriweather Sans"/>
      <p:regular r:id="rId29"/>
      <p:bold r:id="rId30"/>
      <p:italic r:id="rId31"/>
      <p:boldItalic r:id="rId32"/>
    </p:embeddedFont>
    <p:embeddedFont>
      <p:font typeface="Lato"/>
      <p:bold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  <p:embeddedFont>
      <p:font typeface="Lato Hairline"/>
      <p:regular r:id="rId39"/>
      <p:bold r:id="rId40"/>
      <p:italic r:id="rId41"/>
      <p:boldItalic r:id="rId42"/>
    </p:embeddedFont>
    <p:embeddedFont>
      <p:font typeface="Lato Black"/>
      <p:bold r:id="rId43"/>
      <p:boldItalic r:id="rId44"/>
    </p:embeddedFon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3BECA5-0F3B-41EE-B0A2-B65BD48D322F}">
  <a:tblStyle styleId="{EC3BECA5-0F3B-41EE-B0A2-B65BD48D32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Hairline-bold.fntdata"/><Relationship Id="rId20" Type="http://schemas.openxmlformats.org/officeDocument/2006/relationships/slide" Target="slides/slide15.xml"/><Relationship Id="rId42" Type="http://schemas.openxmlformats.org/officeDocument/2006/relationships/font" Target="fonts/LatoHairline-boldItalic.fntdata"/><Relationship Id="rId41" Type="http://schemas.openxmlformats.org/officeDocument/2006/relationships/font" Target="fonts/LatoHairline-italic.fntdata"/><Relationship Id="rId22" Type="http://schemas.openxmlformats.org/officeDocument/2006/relationships/slide" Target="slides/slide17.xml"/><Relationship Id="rId44" Type="http://schemas.openxmlformats.org/officeDocument/2006/relationships/font" Target="fonts/LatoBlack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Black-bold.fntdata"/><Relationship Id="rId24" Type="http://schemas.openxmlformats.org/officeDocument/2006/relationships/slide" Target="slides/slide19.xml"/><Relationship Id="rId46" Type="http://schemas.openxmlformats.org/officeDocument/2006/relationships/font" Target="fonts/GillSans-bold.fntdata"/><Relationship Id="rId23" Type="http://schemas.openxmlformats.org/officeDocument/2006/relationships/slide" Target="slides/slide18.xml"/><Relationship Id="rId45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Sans-italic.fntdata"/><Relationship Id="rId30" Type="http://schemas.openxmlformats.org/officeDocument/2006/relationships/font" Target="fonts/MerriweatherSans-bold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Sans-boldItalic.fntdata"/><Relationship Id="rId13" Type="http://schemas.openxmlformats.org/officeDocument/2006/relationships/slide" Target="slides/slide8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bold.fntdata"/><Relationship Id="rId17" Type="http://schemas.openxmlformats.org/officeDocument/2006/relationships/slide" Target="slides/slide12.xml"/><Relationship Id="rId39" Type="http://schemas.openxmlformats.org/officeDocument/2006/relationships/font" Target="fonts/LatoHairline-regular.fntdata"/><Relationship Id="rId16" Type="http://schemas.openxmlformats.org/officeDocument/2006/relationships/slide" Target="slides/slide11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7d0715fd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7d0715fd_1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7d0715fd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7d0715fd_1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7d0715fd_1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7d0715fd_1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7d0715fd_1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7d0715fd_1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7d0715fd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7d0715fd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7d0715fd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7d0715fd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373be4f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9373be4f7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9373be4f7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9373be4f7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373be4f7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9373be4f7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9373be4f7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9373be4f7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7d0715f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6b7d0715f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373be4f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9373be4f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9373be4f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9373be4f7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373be4f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9373be4f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7d0715fd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7d0715fd_1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9373be4f7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9373be4f7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373be4f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373be4f7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373be4f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373be4f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373be4f7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373be4f7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373be4f7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373be4f7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7d0715fd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7d0715fd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12127024" y="5746750"/>
            <a:ext cx="4655548" cy="736601"/>
          </a:xfrm>
          <a:prstGeom prst="rect">
            <a:avLst/>
          </a:prstGeom>
          <a:noFill/>
          <a:ln>
            <a:noFill/>
          </a:ln>
          <a:effectLst>
            <a:outerShdw blurRad="114300" rotWithShape="0" dir="3364025" dist="105493">
              <a:srgbClr val="000000">
                <a:alpha val="92549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6520"/>
              </a:buClr>
              <a:buSzPts val="4200"/>
              <a:buFont typeface="Lato"/>
              <a:buNone/>
            </a:pPr>
            <a:r>
              <a:rPr b="1" i="0" lang="en-US" sz="4200" u="none" cap="none" strike="noStrike">
                <a:solidFill>
                  <a:srgbClr val="FC652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  <p:pic>
        <p:nvPicPr>
          <p:cNvPr descr="SideFX_rev_color.pdf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45497" y="11734800"/>
            <a:ext cx="4851401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25400" y="15726"/>
            <a:ext cx="12442015" cy="136845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SIGNATURE IMAGE FOR PRESENTATION GOES HERE</a:t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546839" y="4605626"/>
            <a:ext cx="11831076" cy="1024732"/>
          </a:xfrm>
          <a:prstGeom prst="rect">
            <a:avLst/>
          </a:prstGeom>
          <a:gradFill>
            <a:gsLst>
              <a:gs pos="0">
                <a:srgbClr val="53585F"/>
              </a:gs>
              <a:gs pos="100000">
                <a:srgbClr val="3B3C3C"/>
              </a:gs>
            </a:gsLst>
            <a:lin ang="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0510301" y="1098334"/>
            <a:ext cx="12557695" cy="33655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15466691" y="4814820"/>
            <a:ext cx="7626705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 Right Text 2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994877" y="4300438"/>
            <a:ext cx="4439915" cy="1270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48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Lato Light"/>
              <a:buNone/>
              <a:defRPr b="0" i="0" sz="77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11144498" y="3461494"/>
            <a:ext cx="11791702" cy="8434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28625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42862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428625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428625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1190426" y="0"/>
            <a:ext cx="14944147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 Light"/>
              <a:buNone/>
              <a:defRPr b="0" i="0" sz="4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12579785" y="0"/>
            <a:ext cx="112160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"/>
              <a:buNone/>
              <a:defRPr b="0" i="0" sz="40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 Right Text 1">
  <p:cSld name="Side Right Text 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575777" y="3471242"/>
            <a:ext cx="10593579" cy="302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48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9100"/>
              <a:buFont typeface="Lato Hairline"/>
              <a:buNone/>
              <a:defRPr b="0" i="0" sz="19100" u="none" cap="none" strike="noStrike">
                <a:solidFill>
                  <a:srgbClr val="A6AAA9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9458146" y="7578166"/>
            <a:ext cx="12470695" cy="2159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Arial"/>
              <a:buNone/>
              <a:defRPr b="0" i="0" sz="6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1190426" y="0"/>
            <a:ext cx="14944147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 Light"/>
              <a:buNone/>
              <a:defRPr b="0" i="0" sz="4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body"/>
          </p:nvPr>
        </p:nvSpPr>
        <p:spPr>
          <a:xfrm>
            <a:off x="12579785" y="0"/>
            <a:ext cx="112160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"/>
              <a:buNone/>
              <a:defRPr b="0" i="0" sz="40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ide Left" showMasterSp="0">
  <p:cSld name="Image Side Lef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615432" y="2915344"/>
            <a:ext cx="8487669" cy="995233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28625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42862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428625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428625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13502719" y="1290318"/>
            <a:ext cx="10488387" cy="12099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 OR MOVIE GOES HERE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1003300" y="0"/>
            <a:ext cx="23380700" cy="698500"/>
          </a:xfrm>
          <a:prstGeom prst="rect">
            <a:avLst/>
          </a:prstGeom>
          <a:gradFill>
            <a:gsLst>
              <a:gs pos="0">
                <a:srgbClr val="53585F"/>
              </a:gs>
              <a:gs pos="100000">
                <a:srgbClr val="3B3C3C"/>
              </a:gs>
            </a:gsLst>
            <a:lin ang="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190426" y="0"/>
            <a:ext cx="14944147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 Light"/>
              <a:buNone/>
              <a:defRPr b="0" i="0" sz="4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12579785" y="0"/>
            <a:ext cx="112160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"/>
              <a:buNone/>
              <a:defRPr b="0" i="0" sz="40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descr="houdini_square.png"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53" y="0"/>
            <a:ext cx="1003301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ide Right" showMasterSp="0">
  <p:cSld name="Image Side Righ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2115800" y="2280394"/>
            <a:ext cx="10820401" cy="996374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428625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428625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428625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428625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Lato Light"/>
              <a:buChar char="‣"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descr="Image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28750" y="12704449"/>
            <a:ext cx="2428388" cy="51239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243918" y="1290318"/>
            <a:ext cx="10488387" cy="12099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Lato"/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 OR MOVIE GOES HERE</a:t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003300" y="0"/>
            <a:ext cx="23380700" cy="698500"/>
          </a:xfrm>
          <a:prstGeom prst="rect">
            <a:avLst/>
          </a:prstGeom>
          <a:gradFill>
            <a:gsLst>
              <a:gs pos="0">
                <a:srgbClr val="53585F"/>
              </a:gs>
              <a:gs pos="100000">
                <a:srgbClr val="3B3C3C"/>
              </a:gs>
            </a:gsLst>
            <a:lin ang="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90426" y="0"/>
            <a:ext cx="14944147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 Light"/>
              <a:buNone/>
              <a:defRPr b="0" i="0" sz="4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12579785" y="0"/>
            <a:ext cx="112160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"/>
              <a:buNone/>
              <a:defRPr b="0" i="0" sz="40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descr="houdini_square.png"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" y="0"/>
            <a:ext cx="1003301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90426" y="0"/>
            <a:ext cx="14944147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 Light"/>
              <a:buNone/>
              <a:defRPr b="0" i="0" sz="4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2579785" y="0"/>
            <a:ext cx="112160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"/>
              <a:buNone/>
              <a:defRPr b="0" i="0" sz="40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sion" showMasterSp="0">
  <p:cSld name="Conclus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FX_rev_color.pdf" id="54" name="Google Shape;5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45497" y="11734800"/>
            <a:ext cx="4851402" cy="102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8"/>
          <p:cNvGrpSpPr/>
          <p:nvPr/>
        </p:nvGrpSpPr>
        <p:grpSpPr>
          <a:xfrm>
            <a:off x="-25400" y="15726"/>
            <a:ext cx="12442017" cy="13684549"/>
            <a:chOff x="0" y="0"/>
            <a:chExt cx="12442015" cy="13684547"/>
          </a:xfrm>
        </p:grpSpPr>
        <p:sp>
          <p:nvSpPr>
            <p:cNvPr id="56" name="Google Shape;56;p8"/>
            <p:cNvSpPr/>
            <p:nvPr/>
          </p:nvSpPr>
          <p:spPr>
            <a:xfrm>
              <a:off x="0" y="0"/>
              <a:ext cx="12442015" cy="136845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48766" lvl="0" marL="0" marR="48766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00"/>
                <a:buFont typeface="Lato"/>
                <a:buNone/>
              </a:pPr>
              <a:r>
                <a:t/>
              </a:r>
              <a:endParaRPr b="0" i="0" sz="23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" name="Google Shape;57;p8"/>
            <p:cNvSpPr txBox="1"/>
            <p:nvPr/>
          </p:nvSpPr>
          <p:spPr>
            <a:xfrm>
              <a:off x="0" y="6613673"/>
              <a:ext cx="12442015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48766" lvl="0" marL="0" marR="48766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300"/>
                <a:buFont typeface="Lato"/>
                <a:buNone/>
              </a:pPr>
              <a:r>
                <a:rPr b="0" i="0" lang="en-US" sz="23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SIGNATURE IMAGE FOR PRESENTATION GOES HERE</a:t>
              </a:r>
              <a:endParaRPr/>
            </a:p>
          </p:txBody>
        </p:sp>
      </p:grpSp>
      <p:sp>
        <p:nvSpPr>
          <p:cNvPr id="58" name="Google Shape;58;p8"/>
          <p:cNvSpPr/>
          <p:nvPr/>
        </p:nvSpPr>
        <p:spPr>
          <a:xfrm>
            <a:off x="12546838" y="2091025"/>
            <a:ext cx="11831078" cy="1024733"/>
          </a:xfrm>
          <a:prstGeom prst="rect">
            <a:avLst/>
          </a:prstGeom>
          <a:gradFill>
            <a:gsLst>
              <a:gs pos="0">
                <a:srgbClr val="53585F"/>
              </a:gs>
              <a:gs pos="100000">
                <a:srgbClr val="3B3C3C"/>
              </a:gs>
            </a:gsLst>
            <a:lin ang="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48766" lvl="0" marL="0" marR="4876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13222892" y="1981091"/>
            <a:ext cx="10035605" cy="12446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48766" lvl="0" marL="0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Lato Light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THANK YOU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17706009" y="4389368"/>
            <a:ext cx="5425488" cy="2705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48766" lvl="1" marL="0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Lato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Web:</a:t>
            </a:r>
            <a:r>
              <a:rPr b="0" i="0" lang="en-US" sz="34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SideFX.com</a:t>
            </a:r>
            <a:endParaRPr b="0" i="0" sz="14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48766" lvl="0" marL="0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Black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48766" lvl="0" marL="0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Lato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Twitter: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sidefx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8766" lvl="0" marL="0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8766" lvl="0" marL="0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Lato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Facebook: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Houdini3D</a:t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2045949" y="13157200"/>
            <a:ext cx="29210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Section 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067" y="2280394"/>
            <a:ext cx="22932133" cy="8434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190426" y="0"/>
            <a:ext cx="14944147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 Light"/>
              <a:buNone/>
              <a:defRPr b="0" i="0" sz="4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12579785" y="0"/>
            <a:ext cx="112160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000"/>
              <a:buFont typeface="Lato"/>
              <a:buNone/>
              <a:defRPr b="0" i="0" sz="40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Screen Empty" showMasterSp="0">
  <p:cSld name="Full Screen Empt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28750" y="12704449"/>
            <a:ext cx="2428388" cy="51239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585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28750" y="12704449"/>
            <a:ext cx="2428388" cy="5123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003300" y="0"/>
            <a:ext cx="23380700" cy="698500"/>
          </a:xfrm>
          <a:prstGeom prst="rect">
            <a:avLst/>
          </a:prstGeom>
          <a:gradFill>
            <a:gsLst>
              <a:gs pos="0">
                <a:srgbClr val="53585F"/>
              </a:gs>
              <a:gs pos="100000">
                <a:srgbClr val="3B3C3C"/>
              </a:gs>
            </a:gsLst>
            <a:lin ang="0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houdini_square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53" y="0"/>
            <a:ext cx="1003301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53975" y="-25425"/>
            <a:ext cx="23734466" cy="1545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Lato Light"/>
              <a:buNone/>
              <a:defRPr b="0" i="0" sz="51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067" y="2280394"/>
            <a:ext cx="22932133" cy="8434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Lato Light"/>
              <a:buNone/>
              <a:defRPr b="0" i="0" sz="4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None/>
              <a:defRPr b="0" i="0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228600" lvl="5" marL="27432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228600" lvl="6" marL="32004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228600" lvl="7" marL="36576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228600" lvl="8" marL="4114800" marR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rgbClr val="A6AAA9"/>
              </a:buClr>
              <a:buSzPts val="6000"/>
              <a:buFont typeface="Lato Light"/>
              <a:buNone/>
              <a:defRPr b="0" i="0" sz="6000" u="none" cap="none" strike="noStrike">
                <a:solidFill>
                  <a:srgbClr val="A6AAA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2045950" y="13157200"/>
            <a:ext cx="2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0510301" y="1098334"/>
            <a:ext cx="12557695" cy="33655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8767" marR="4876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6400"/>
              <a:buFont typeface="Lato"/>
              <a:buNone/>
            </a:pPr>
            <a:r>
              <a:rPr lang="en-US" sz="6400">
                <a:latin typeface="Lato"/>
                <a:ea typeface="Lato"/>
                <a:cs typeface="Lato"/>
                <a:sym typeface="Lato"/>
              </a:rPr>
              <a:t>C++ Toronto</a:t>
            </a:r>
            <a:br>
              <a:rPr b="0" i="0" lang="en-US" sz="64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7500">
                <a:solidFill>
                  <a:srgbClr val="FFFFFF"/>
                </a:solidFill>
              </a:rPr>
              <a:t>A Small Talk About Arrays</a:t>
            </a:r>
            <a:endParaRPr/>
          </a:p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15466691" y="4814820"/>
            <a:ext cx="7626705" cy="62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7" marR="4876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Lato"/>
              <a:buNone/>
            </a:pPr>
            <a:r>
              <a:rPr lang="en-US" sz="3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Mark Elendt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| </a:t>
            </a:r>
            <a:r>
              <a:rPr b="1" i="0" lang="en-US" sz="3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SideFX</a:t>
            </a:r>
            <a:endParaRPr/>
          </a:p>
        </p:txBody>
      </p:sp>
      <p:pic>
        <p:nvPicPr>
          <p:cNvPr descr="Image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49195" r="0" t="0"/>
          <a:stretch/>
        </p:blipFill>
        <p:spPr>
          <a:xfrm>
            <a:off x="32543" y="0"/>
            <a:ext cx="12388058" cy="137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11144498" y="3461494"/>
            <a:ext cx="11791800" cy="84342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computeTransforms(std::vector&lt;Mat44&gt; &amp;xforms)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std::vector&lt;double&gt; times;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fillMotionTimes(times);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xforms.reserve(times.size());</a:t>
            </a:r>
            <a:endParaRPr b="1"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(auto tm : times)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xforms.push_back(computeTransform(tm));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fillMotionTimes(std::vector&lt;double&gt; &amp;times)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times.reserve(_nsegments);</a:t>
            </a:r>
            <a:endParaRPr b="1"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(size_t i = 0; i &lt; _nsegments; ++i)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times.push_back(computeSegmentTime(i, _nsegments));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0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142" name="Google Shape;142;p20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2023350" y="3891075"/>
            <a:ext cx="7943100" cy="5729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Arrays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11144500" y="3461500"/>
            <a:ext cx="12651300" cy="84342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test():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    rbp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rbp, rsp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DWORD PTR [rbp-4], 0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cmp     DWORD PTR [rbp-4], 2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jg      .L4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cvtsi2sd        xmm0, DWORD PTR [rbp-4]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eax, DWORD PTR [rbp-4]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cdqe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movsd   QWORD PTR [rbp-96+rax*8], xmm0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     DWORD PTR [rbp-4], 1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jmp     .L3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.L4: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nop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pop     rbp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1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Godbolt - Fixed array</a:t>
            </a:r>
            <a:endParaRPr/>
          </a:p>
        </p:txBody>
      </p:sp>
      <p:sp>
        <p:nvSpPr>
          <p:cNvPr id="150" name="Google Shape;150;p21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2023350" y="3891075"/>
            <a:ext cx="7943100" cy="72840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void test()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{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#if 0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7B7B7"/>
                </a:solidFill>
              </a:rPr>
              <a:t>    std::vector&lt;double&gt; times;</a:t>
            </a:r>
            <a:endParaRPr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7B7B7"/>
                </a:solidFill>
              </a:rPr>
              <a:t>    times.reserve(10);</a:t>
            </a:r>
            <a:endParaRPr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#else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double times[10];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#endif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for (int i = 0; i &lt; 3; ++i)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   times[i] = i;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}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11144575" y="768575"/>
            <a:ext cx="12651300" cy="128133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test():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    rbp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rbp, rsp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    rbx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sub     rsp, 40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&gt;::vector() [object constructor]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esi, 10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&gt;::reserve(unsigned long)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DWORD PTR [rbp-20], 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cmp     DWORD PTR [rbp-20], 2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jg      .L5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eax, DWORD PTR [rbp-20]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movsx   rdx, eax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rsi, rdx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&gt;::operator[](unsigned long)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cvtsi2sd        xmm0, DWORD PTR [rbp-20]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movsd   QWORD PTR [rax], xmm0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     DWORD PTR [rbp-20], 1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jmp     .L6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.L5: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&gt;::~vector() [object destructor]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jmp     .L9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rbx,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&gt;::~vector() [object destructor]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rax, rbx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_Unwind_Resume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.L9: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     rsp, 40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pop     rbx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pop     rbp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2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Godbolt - std::vector</a:t>
            </a:r>
            <a:endParaRPr/>
          </a:p>
        </p:txBody>
      </p:sp>
      <p:sp>
        <p:nvSpPr>
          <p:cNvPr id="158" name="Google Shape;158;p22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2023350" y="3891075"/>
            <a:ext cx="7943100" cy="72840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void test()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{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#if 1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std::vector&lt;double&gt; times;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times.reserve(10);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#else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7B7B7"/>
                </a:solidFill>
              </a:rPr>
              <a:t>    double times[10];</a:t>
            </a:r>
            <a:endParaRPr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#endif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for (int i = 0; i &lt; 3; ++i)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   times[i] = i;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}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2" type="body"/>
          </p:nvPr>
        </p:nvSpPr>
        <p:spPr>
          <a:xfrm>
            <a:off x="11144575" y="768575"/>
            <a:ext cx="12651300" cy="128133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test():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    rbp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rbp, rsp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    rbx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sub     rsp, 40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&gt;::vector() [object constructor]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esi, 10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&gt;::reserve(unsigned long)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DWORD PTR [rbp-20], 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cmp     DWORD PTR [rbp-20], 2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jg      .L5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eax, DWORD PTR [rbp-20]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movsx   rdx, eax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rsi, rdx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&gt;::operator[](unsigned long)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cvtsi2sd        xmm0, DWORD PTR [rbp-20]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movsd   QWORD PTR [rax], xmm0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     DWORD PTR [rbp-20], 1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jmp     .L6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.L5: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&gt;::~vector() [object destructor]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jmp     .L9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rbx,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lea     rax, [rbp-48]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std::vector&lt;double, std::allocator&lt;double&gt; &gt;::~vector() [object destructor]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rax, rbx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mov     rdi, rax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call    _Unwind_Resume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.L9: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     rsp, 40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pop     rbx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pop     rbp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3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Godbolt - std::vector</a:t>
            </a:r>
            <a:endParaRPr/>
          </a:p>
        </p:txBody>
      </p:sp>
      <p:sp>
        <p:nvSpPr>
          <p:cNvPr id="166" name="Google Shape;166;p23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023350" y="3891075"/>
            <a:ext cx="7943100" cy="72840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void test()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{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#if 1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std::vector&lt;double&gt; times;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times.reserve(10);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#else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7B7B7"/>
                </a:solidFill>
              </a:rPr>
              <a:t>    double times[10];</a:t>
            </a:r>
            <a:endParaRPr sz="30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#endif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for (int i = 0; i &lt; 3; ++i)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     times[i] = i;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}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Array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Typical implementation of a dynamic array</a:t>
            </a:r>
            <a:r>
              <a:rPr lang="en-US" sz="2400"/>
              <a:t>. </a:t>
            </a:r>
            <a:endParaRPr sz="2400"/>
          </a:p>
        </p:txBody>
      </p:sp>
      <p:sp>
        <p:nvSpPr>
          <p:cNvPr id="173" name="Google Shape;173;p24"/>
          <p:cNvSpPr txBox="1"/>
          <p:nvPr>
            <p:ph idx="2" type="body"/>
          </p:nvPr>
        </p:nvSpPr>
        <p:spPr>
          <a:xfrm>
            <a:off x="11144500" y="1874850"/>
            <a:ext cx="12651300" cy="111999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array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~array() { delete [] _begin;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size() const { return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capacity() const { return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push_back(const T &amp;item)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(capacity() == size())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reserve(capacity()+BSIZE);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++ = item;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reserve(size_t sz)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(capacity() &gt;= sz) return;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 *tmp = new T[sz];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std::copy(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tmp);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delete []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 + size();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 + sz;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4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Custom array class</a:t>
            </a:r>
            <a:endParaRPr/>
          </a:p>
        </p:txBody>
      </p:sp>
      <p:sp>
        <p:nvSpPr>
          <p:cNvPr id="175" name="Google Shape;175;p24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Small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Typical implementation of a dynamic array. </a:t>
            </a:r>
            <a:endParaRPr sz="2400"/>
          </a:p>
        </p:txBody>
      </p:sp>
      <p:sp>
        <p:nvSpPr>
          <p:cNvPr id="181" name="Google Shape;181;p25"/>
          <p:cNvSpPr txBox="1"/>
          <p:nvPr>
            <p:ph idx="2" type="body"/>
          </p:nvPr>
        </p:nvSpPr>
        <p:spPr>
          <a:xfrm>
            <a:off x="11144500" y="1874850"/>
            <a:ext cx="12651300" cy="111999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T, size_t STACKSIZE=8&gt;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small_array : public array&lt;T&gt;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 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_buffer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[STACKSIZE];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small_array()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_buffer;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_buffer;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_buffer + STACKSIZE;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5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Custom array class</a:t>
            </a:r>
            <a:endParaRPr/>
          </a:p>
        </p:txBody>
      </p:sp>
      <p:sp>
        <p:nvSpPr>
          <p:cNvPr id="183" name="Google Shape;183;p25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non-heap memory!</a:t>
            </a:r>
            <a:endParaRPr sz="2400"/>
          </a:p>
        </p:txBody>
      </p:sp>
      <p:sp>
        <p:nvSpPr>
          <p:cNvPr id="189" name="Google Shape;189;p26"/>
          <p:cNvSpPr txBox="1"/>
          <p:nvPr>
            <p:ph idx="2" type="body"/>
          </p:nvPr>
        </p:nvSpPr>
        <p:spPr>
          <a:xfrm>
            <a:off x="11144500" y="1874850"/>
            <a:ext cx="12651300" cy="111999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array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~array() { 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[] _begin;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size() const { return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capacity() const { return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push_back(const T &amp;item)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(capacity() == size())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reserve(capacity()+BSIZE);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++ = item;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reserve(size_t sz)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(capacity() &gt;= sz) return;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 *tmp = new T[sz];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std::copy(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tmp);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[] 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 + size();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 + sz;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6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Custom array class</a:t>
            </a:r>
            <a:endParaRPr/>
          </a:p>
        </p:txBody>
      </p:sp>
      <p:sp>
        <p:nvSpPr>
          <p:cNvPr id="191" name="Google Shape;191;p26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2023350" y="3891075"/>
            <a:ext cx="72825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Approaches</a:t>
            </a:r>
            <a:endParaRPr sz="2400"/>
          </a:p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Custom array class</a:t>
            </a:r>
            <a:endParaRPr/>
          </a:p>
        </p:txBody>
      </p:sp>
      <p:sp>
        <p:nvSpPr>
          <p:cNvPr id="198" name="Google Shape;198;p27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11144500" y="4392700"/>
            <a:ext cx="12651300" cy="8151300"/>
          </a:xfrm>
          <a:prstGeom prst="rect">
            <a:avLst/>
          </a:prstGeom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Font typeface="Arial"/>
              <a:buChar char="-"/>
            </a:pPr>
            <a:r>
              <a:rPr lang="en-US" sz="4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std::string</a:t>
            </a:r>
            <a:endParaRPr sz="4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SSO</a:t>
            </a:r>
            <a:endParaRPr sz="4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4800"/>
              <a:buFont typeface="Arial"/>
              <a:buChar char="-"/>
            </a:pPr>
            <a:r>
              <a:rPr lang="en-US" sz="4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LLVM</a:t>
            </a:r>
            <a:endParaRPr sz="4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	separate class</a:t>
            </a:r>
            <a:endParaRPr sz="48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 sz="2400"/>
          </a:p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11144500" y="1874850"/>
            <a:ext cx="12651300" cy="111999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 *_begin;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 *_end;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 *_capacity;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Bar : public Foo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int  _buffer[10];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sizeof(Foo)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3 * sizeof(void *)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24 bytes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sizeof(Bar)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sizeof(Foo) + 10 * sizeof(int)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24 + 40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64 bytes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8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Custom array class</a:t>
            </a:r>
            <a:endParaRPr/>
          </a:p>
        </p:txBody>
      </p:sp>
      <p:sp>
        <p:nvSpPr>
          <p:cNvPr id="207" name="Google Shape;207;p28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 sz="2400"/>
          </a:p>
        </p:txBody>
      </p:sp>
      <p:sp>
        <p:nvSpPr>
          <p:cNvPr id="213" name="Google Shape;213;p29"/>
          <p:cNvSpPr txBox="1"/>
          <p:nvPr>
            <p:ph idx="2" type="body"/>
          </p:nvPr>
        </p:nvSpPr>
        <p:spPr>
          <a:xfrm>
            <a:off x="11144500" y="1874850"/>
            <a:ext cx="12651300" cy="111999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 *_begin;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 *_end;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 *_capacity;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Bar : public Foo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int  _buffer[10];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sizeof(Foo)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3 * sizeof(void *)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24 bytes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sizeof(Bar)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sizeof(Foo) + 10 * sizeof(int)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24 + 40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= 64 bytes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9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Custom array class</a:t>
            </a:r>
            <a:endParaRPr/>
          </a:p>
        </p:txBody>
      </p:sp>
      <p:sp>
        <p:nvSpPr>
          <p:cNvPr id="215" name="Google Shape;215;p29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graphicFrame>
        <p:nvGraphicFramePr>
          <p:cNvPr id="216" name="Google Shape;216;p29"/>
          <p:cNvGraphicFramePr/>
          <p:nvPr/>
        </p:nvGraphicFramePr>
        <p:xfrm>
          <a:off x="17900150" y="209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{EC3BECA5-0F3B-41EE-B0A2-B65BD48D322F}</a:tableStyleId>
              </a:tblPr>
              <a:tblGrid>
                <a:gridCol w="391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*_begin;</a:t>
                      </a:r>
                      <a:endParaRPr sz="2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*_end;</a:t>
                      </a:r>
                      <a:endParaRPr sz="2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*_capacity;</a:t>
                      </a:r>
                      <a:endParaRPr sz="2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29"/>
          <p:cNvGraphicFramePr/>
          <p:nvPr/>
        </p:nvGraphicFramePr>
        <p:xfrm>
          <a:off x="17900150" y="45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{EC3BECA5-0F3B-41EE-B0A2-B65BD48D322F}</a:tableStyleId>
              </a:tblPr>
              <a:tblGrid>
                <a:gridCol w="391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*_begin;</a:t>
                      </a:r>
                      <a:endParaRPr sz="2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*_end;</a:t>
                      </a:r>
                      <a:endParaRPr sz="2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*_capacity;</a:t>
                      </a:r>
                      <a:endParaRPr sz="2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 _buffer[10];</a:t>
                      </a:r>
                      <a:endParaRPr sz="24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0510301" y="1098334"/>
            <a:ext cx="125577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8766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6400"/>
              <a:buFont typeface="Lato"/>
              <a:buNone/>
            </a:pPr>
            <a:r>
              <a:rPr lang="en-US" sz="6400">
                <a:latin typeface="Lato"/>
                <a:ea typeface="Lato"/>
                <a:cs typeface="Lato"/>
                <a:sym typeface="Lato"/>
              </a:rPr>
              <a:t>C++ Toronto</a:t>
            </a:r>
            <a:br>
              <a:rPr b="0" i="0" lang="en-US" sz="6400" u="none" cap="none" strike="noStrike">
                <a:solidFill>
                  <a:srgbClr val="A6AAA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7500">
                <a:solidFill>
                  <a:srgbClr val="FFFFFF"/>
                </a:solidFill>
              </a:rPr>
              <a:t>A Talk About Small Arrays</a:t>
            </a:r>
            <a:endParaRPr/>
          </a:p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15466691" y="4814820"/>
            <a:ext cx="76266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8766" marR="4876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Lato"/>
              <a:buNone/>
            </a:pPr>
            <a:r>
              <a:rPr lang="en-US" sz="3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Mark Elendt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| </a:t>
            </a:r>
            <a:r>
              <a:rPr b="1" i="0" lang="en-US" sz="3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SideFX</a:t>
            </a:r>
            <a:endParaRPr/>
          </a:p>
        </p:txBody>
      </p:sp>
      <p:pic>
        <p:nvPicPr>
          <p:cNvPr descr="Image" id="83" name="Google Shape;83;p12"/>
          <p:cNvPicPr preferRelativeResize="0"/>
          <p:nvPr/>
        </p:nvPicPr>
        <p:blipFill rotWithShape="1">
          <a:blip r:embed="rId3">
            <a:alphaModFix/>
          </a:blip>
          <a:srcRect b="0" l="49194" r="0" t="0"/>
          <a:stretch/>
        </p:blipFill>
        <p:spPr>
          <a:xfrm>
            <a:off x="32543" y="0"/>
            <a:ext cx="12388056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Array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Typical implementation of a dynamic array. </a:t>
            </a:r>
            <a:endParaRPr sz="2400"/>
          </a:p>
        </p:txBody>
      </p:sp>
      <p:sp>
        <p:nvSpPr>
          <p:cNvPr id="223" name="Google Shape;223;p30"/>
          <p:cNvSpPr txBox="1"/>
          <p:nvPr>
            <p:ph idx="2" type="body"/>
          </p:nvPr>
        </p:nvSpPr>
        <p:spPr>
          <a:xfrm>
            <a:off x="11144500" y="1874850"/>
            <a:ext cx="12651300" cy="116931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array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nullptr;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~array()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(isHeap())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[] 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size() const { return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capacity() const { return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push_back(const T &amp;item)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(capacity() == size())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reserve(capacity()+BSIZE);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*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++ = item;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reserve(size_t sz)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(capacity() &gt;= sz) return;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 *tmp = new T[sz];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std::copy(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tmp);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 (isHeap())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[] 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_end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 + size();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_capacity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 + sz;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_begin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tmp;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  bool isHeap() const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_begin != (T *)((char *)this)+sizeof(*this));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0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Custom array class</a:t>
            </a:r>
            <a:endParaRPr/>
          </a:p>
        </p:txBody>
      </p:sp>
      <p:sp>
        <p:nvSpPr>
          <p:cNvPr id="225" name="Google Shape;225;p30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Functions all take base array class</a:t>
            </a:r>
            <a:endParaRPr sz="2400"/>
          </a:p>
        </p:txBody>
      </p:sp>
      <p:sp>
        <p:nvSpPr>
          <p:cNvPr id="231" name="Google Shape;231;p31"/>
          <p:cNvSpPr txBox="1"/>
          <p:nvPr>
            <p:ph idx="2" type="body"/>
          </p:nvPr>
        </p:nvSpPr>
        <p:spPr>
          <a:xfrm>
            <a:off x="11144500" y="1874850"/>
            <a:ext cx="12651300" cy="111999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computeTransforms(array&lt;Mat44&gt; &amp;xforms)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array&lt;double&gt; times;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fillMotionTimes(times);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xforms.reserve(times.size());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for (auto tm : times)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xforms.push_back(computeTransform(tm));</a:t>
            </a:r>
            <a:b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fillMotionTimes(array&lt;double&gt; &amp;times)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times.reserve(_nsegments);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for (size_t i = 0; i &lt; _nsegments; ++i)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times.push_back(computeSegmentTime(i, _nsegments));</a:t>
            </a:r>
            <a:b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1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Array Usage</a:t>
            </a:r>
            <a:endParaRPr/>
          </a:p>
        </p:txBody>
      </p:sp>
      <p:sp>
        <p:nvSpPr>
          <p:cNvPr id="233" name="Google Shape;233;p31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2023350" y="3891075"/>
            <a:ext cx="8757000" cy="167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Functions all take base array class</a:t>
            </a:r>
            <a:endParaRPr sz="2400"/>
          </a:p>
        </p:txBody>
      </p:sp>
      <p:sp>
        <p:nvSpPr>
          <p:cNvPr id="239" name="Google Shape;239;p32"/>
          <p:cNvSpPr txBox="1"/>
          <p:nvPr>
            <p:ph idx="2" type="body"/>
          </p:nvPr>
        </p:nvSpPr>
        <p:spPr>
          <a:xfrm>
            <a:off x="11144500" y="1874850"/>
            <a:ext cx="12651300" cy="111999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computeTransforms(array&lt;Mat44&gt; &amp;xforms)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small_array&lt;double&gt; times;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fillMotionTimes(times);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xforms.reserve(times.size());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for (auto tm : times)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xforms.push_back(computeTransform(tm));</a:t>
            </a:r>
            <a:b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fillMotionTimes(array&lt;double&gt; &amp;times)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times.reserve(_nsegments);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for (size_t i = 0; i &lt; _nsegments; ++i)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times.push_back(computeSegmentTime(i, _nsegments));</a:t>
            </a:r>
            <a:b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2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Houdini - Array Usage</a:t>
            </a:r>
            <a:endParaRPr/>
          </a:p>
        </p:txBody>
      </p:sp>
      <p:sp>
        <p:nvSpPr>
          <p:cNvPr id="241" name="Google Shape;241;p32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49195" r="0" t="0"/>
          <a:stretch/>
        </p:blipFill>
        <p:spPr>
          <a:xfrm>
            <a:off x="32543" y="0"/>
            <a:ext cx="12388058" cy="137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75000"/>
            <a:ext cx="20116800" cy="1136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96" name="Google Shape;96;p14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75000"/>
            <a:ext cx="20116800" cy="1136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48990" r="0" t="0"/>
          <a:stretch/>
        </p:blipFill>
        <p:spPr>
          <a:xfrm>
            <a:off x="11911004" y="1175000"/>
            <a:ext cx="10339386" cy="1136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11" y="1175000"/>
            <a:ext cx="20116800" cy="1136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75000"/>
            <a:ext cx="20116800" cy="1136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598" y="1175000"/>
            <a:ext cx="20116800" cy="1136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119" name="Google Shape;119;p17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023350" y="3891075"/>
            <a:ext cx="7375500" cy="5729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Fixed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11144498" y="3461494"/>
            <a:ext cx="11791800" cy="84342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static constexpr int MAX_SEGMENTS = 32;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computeTransforms(Mat44 xforms[MAX_SEGMENTS])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time[MAX_SEGMENTS];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size_t nsegs = fillMotionTimes(times);</a:t>
            </a:r>
            <a:endParaRPr b="1"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(size_t i = 0; i &lt; nsegs; ++i)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xforms[i] = computeTransform(time[i]);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nsegs;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fillMotionTimes(double times[MAX_SEGMENTS])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assert(_nsegments &lt;= MAX_SEGMENTS);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(size_t i = 0; i &lt; _nsegments; ++i)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times[i] = computeSegmentTime(i, _nsegments));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_nsegments;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023350" y="3891075"/>
            <a:ext cx="7943100" cy="5729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Arrays</a:t>
            </a:r>
            <a:endParaRPr sz="2400"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11144498" y="3461494"/>
            <a:ext cx="11791800" cy="84342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computeTransforms(std::vector&lt;Mat44&gt; &amp;xforms)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std::vector&lt;double&gt; times;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fillMotionTimes(times);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xforms.reserve(times.size());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(auto 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tm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: times)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xforms.push_back(computeTransform(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tm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fillMotionTimes(std::vector&lt;double&gt; &amp;times)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times.reserve(_nsegments);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(size_t i = 0; i &lt; _nsegments; ++i)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times.push_back(computeSegmentTime(i, _nsegments));</a:t>
            </a:r>
            <a:b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1190426" y="0"/>
            <a:ext cx="149442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Multi-Segment Motion Blur</a:t>
            </a:r>
            <a:endParaRPr/>
          </a:p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12579785" y="0"/>
            <a:ext cx="11216100" cy="9906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Arrays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