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392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402" r:id="rId14"/>
    <p:sldId id="259" r:id="rId15"/>
    <p:sldId id="270" r:id="rId16"/>
    <p:sldId id="405" r:id="rId17"/>
    <p:sldId id="406" r:id="rId18"/>
    <p:sldId id="407" r:id="rId19"/>
    <p:sldId id="397" r:id="rId20"/>
    <p:sldId id="394" r:id="rId21"/>
    <p:sldId id="395" r:id="rId22"/>
    <p:sldId id="396" r:id="rId23"/>
    <p:sldId id="398" r:id="rId24"/>
    <p:sldId id="399" r:id="rId25"/>
    <p:sldId id="400" r:id="rId26"/>
    <p:sldId id="401" r:id="rId27"/>
    <p:sldId id="4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6600FF"/>
    <a:srgbClr val="E0800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8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5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25T15:53:43.4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3494 875,'-193'-2,"14"-1,-1 8,-74 15,210-12,0 1,0 3,1 1,1 2,0 2,-23 15,-56 34,-53 43,-22 13,29-27,-198 115,-95 87,429-275,0 0,2 2,0 2,2 0,-1 4,22-23,0 0,1 0,0 1,0 0,1 0,0 0,0 0,1 0,0 1,0 0,1-1,0 1,0 0,1 0,1 0,0 0,0 1,0-1,1 0,1 0,-1 0,1-1,2 6,8 21,1-1,1 0,2-1,1-1,2 0,18 22,-31-47,0-1,0 0,1-1,0 0,0 0,1 0,-1-1,1 0,0 0,7 2,16 4,0-2,12 2,-21-5,81 14,1-4,71 0,217-6,-318-8,-16 0,1558-12,-1217-16,-2-17,-2-18,23-23,203-69,324-139,-310 55,-422 144,179-109,-389 202,98-59,32-27,-106 67,-1 0,0-2,-2-1,-1 0,-1-2,-1-1,3-5,-17 19,-1 1,1-1,-2 0,0 0,0 0,-1-1,-1 1,0-1,-1 0,0 0,-1 0,0-7,-2 3,0-1,-2 1,0-1,0 1,-2 0,0 0,-1 1,-6-13,-5-4,-1 2,-2 0,-1 1,-1 1,-2 1,0 1,-2 1,-19-14,4 9,-1 1,-1 2,-1 2,-1 2,-2 2,0 2,-1 2,-30-7,-42-5,-1 5,0 5,-5 5,-327-19,-1 20,-34 21,-101 19,2 25,3 26,-548 148,813-140,-118 56,259-74,4 8,3 8,-13 16,74-28,4 4,2 6,-36 39,106-91,-2-3,-1-1,-2-2,0-1,-16 5,-67 24,-19 2,56-24,1 4,1 4,-37 25,106-54,0 1,0 1,0 1,2 0,-1 0,1 1,1 1,-3 4,9-10,1-1,0 1,0 0,1 0,0 1,0-1,0 1,1-1,1 1,-1 0,1 0,0 0,1 0,0 0,0 0,1 0,0 0,1 4,3 8,1 0,1-1,1 0,0-1,2 1,8 12,22 29,15 14,-38-52,14 20,3-1,1-2,2-1,1-2,2-2,2-1,1-3,1-1,1-2,2-2,0-2,2-3,32 9,18-1,2-5,1-4,18-2,321 16,-66-27,0-15,95-26,746-125,-233-10,481-166,-946 182,-79-6,-85 1,-255 108,-2-4,19-19,-80 48,-1-1,-1-1,-2-2,-1-2,-1 0,23-36,-41 51,-1-1,-1 0,-1-1,-1 0,0-1,-1 1,-1-1,-1-1,-1 1,-1-1,0 1,-2-1,0 0,-2 0,0 0,-2-2,-7-42,-4 0,-3 1,-2 1,-12-21,28 74,-11-29,-2 0,-2 0,-1 2,-3 0,0 2,-2 0,-24-25,23 33,0 2,-2 1,0 1,-2 1,0 1,-2 2,0 1,-1 1,-14-3,-19-5,-2 3,0 2,-1 4,-1 3,-12 2,-71-4,-136 4,110 17,-1 7,2 8,0 8,-52 20,-691 214,578-158,61-21,-596 187,608-177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6BE73-F162-4C19-8D70-5D1BCADFCB3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9F24C-C1E4-44C3-9A4E-5B9417978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visual interfaces may be a more effective way to attract new users to DEVS, these interfaces will inevitably be influenced by the way the underlying theory is expressed.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53C4F-CB13-4EFA-9E2A-3BDC2A3FEF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81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8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6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4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9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1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6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6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54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9F24C-C1E4-44C3-9A4E-5B94179781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77B6-F094-4EF6-A3B4-51978A06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83199-876E-4814-8931-78D007E9B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674D-676A-42E1-9911-1C5A63EC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4327-7084-46E1-9162-E4B6E23C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66E8-FA5E-467B-8695-A0A7B373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8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A880-2FC3-4838-B0CD-05E460EC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DC87F-16E1-4F75-BF95-93BB94695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68285-B8D7-4822-935C-D41AB00A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89B21-3BE8-4D1B-8394-07EEE985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7315-207C-40DB-AA7C-37E3ECD9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1E8C-69E9-4EC9-8073-16E6869DD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56469-932D-4C46-B16D-26DFFDA5B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D501-435C-4E60-AD2B-997A3360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3AC3-F51E-4201-8763-921C1875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8101-E441-414E-BA5D-AC94BE5A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2568-45A5-45CC-BA43-29EFB975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FB9E-02AE-40E5-B3AE-4CF5E5C0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88AD-4F61-43E9-915E-83B2FEE9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9F61-730C-4F32-86CB-1A93E409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39B7-48AC-40AF-A9F9-3AE5D648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2426-CCBD-4288-B521-8E3E53AD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3387C-1905-4140-9AB9-330D6A37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F16FD-39C2-4D1E-B657-26B6583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2E8B-E5C8-4946-9FB5-011649B1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D9C27-F31B-42F2-9DF4-08D0C167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49E-C9D1-4AF2-B360-E7159246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D990-E31E-4B0F-89A7-B3BE1D35A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F9360-6EB9-41D8-9B77-ED6BE019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C3521-5556-49E7-8422-80F55B0B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8B80A-5C8B-4822-A910-6A0658E7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644A2-0980-4220-917D-5AA0322B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6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6793-E4C7-4255-9EEA-3505E560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E7E3-2CFB-4C22-A9EB-1FAA5C4BB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D7455-BB7C-4CA3-8321-94F210B21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68E3F-9BC1-4AE5-8738-9270C1FD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C6F909-110E-42D2-9DA9-48C064048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9CFDD-BA90-49B0-8E14-7FD5C358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81142-1600-4D2E-8981-9E307F1B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9B6C8-5D91-4F7A-92AB-4BD32C29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4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779-9B34-4364-9ADB-3671F31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66974-6DEA-444A-9F70-AA39CFC5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3DAF0-7CBE-4202-B844-B81F8223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2B8F4-769E-4C40-A16A-C95DD60E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1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2E49C-6C72-48D9-808E-F0D70D4B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01FA0-F6E9-4B95-84B0-081DDBDC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C87A1-9FA6-4C64-BABB-56C9B981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0F8-74FE-42A1-911B-221C728D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C8D20-D713-43D3-89EE-3DB833F5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649DB-E07F-4DB4-920E-A918A9930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F92F-60F6-4907-BBEB-98A51896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4525-2152-4B35-970A-77136481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592C-475C-41F4-908D-AA809C92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6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7FC3-1F1A-4678-AFA2-DAFC4C7B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3A90A-7EA5-42BB-8200-27A67A6F6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4BBE-F0EC-4A97-BFE3-199DBD669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08C4B-AE00-4D38-82E1-7FC86831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86797-EC5A-4B5D-8DDE-6301246F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8BA3-9443-41A0-B295-1307D62E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E383E-CF90-4206-BC4C-3430AD4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4762-ACA5-4CEA-85E3-E1A44B53E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2FDAE-A710-45D7-8D0A-12F07F744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B7E4-A989-468E-BBDD-0D982BF0116D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3627-89BE-4C8E-8FF0-94FB8B24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6379-2736-4AA0-AD7E-6106BB49C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33DD7-1D0D-4BCF-B1FD-BB20D9E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xtensor.readthedocs.io/" TargetMode="External"/><Relationship Id="rId2" Type="http://schemas.openxmlformats.org/officeDocument/2006/relationships/hyperlink" Target="https://autodesk.github.io/sydev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AB9E5-0A80-4279-B589-34D0A3AC6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78667"/>
              </p:ext>
            </p:extLst>
          </p:nvPr>
        </p:nvGraphicFramePr>
        <p:xfrm>
          <a:off x="729468" y="481321"/>
          <a:ext cx="8128010" cy="448056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790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3378405852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3275174862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1184651400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2385412351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3735198824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4117139373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1599728191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870284492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3025292997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2595959757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2818181050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3554912911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3898201776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1820565806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3976956589"/>
                    </a:ext>
                  </a:extLst>
                </a:gridCol>
                <a:gridCol w="427790">
                  <a:extLst>
                    <a:ext uri="{9D8B030D-6E8A-4147-A177-3AD203B41FA5}">
                      <a16:colId xmlns:a16="http://schemas.microsoft.com/office/drawing/2014/main" val="1774422314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3600" b="1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3600" b="1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3600" b="1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US" sz="3600" b="1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011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6043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9999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9999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9999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9999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9999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009999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66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6600FF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6600FF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6600FF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6600FF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6600FF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6600FF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07103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78335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2134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74DA03-74E2-4D19-B402-BA14C1639B4F}"/>
              </a:ext>
            </a:extLst>
          </p:cNvPr>
          <p:cNvSpPr txBox="1"/>
          <p:nvPr/>
        </p:nvSpPr>
        <p:spPr>
          <a:xfrm>
            <a:off x="6871660" y="4729882"/>
            <a:ext cx="45908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Rhys Goldstein</a:t>
            </a:r>
          </a:p>
          <a:p>
            <a:pPr algn="r"/>
            <a:r>
              <a:rPr lang="en-US" sz="2800" dirty="0"/>
              <a:t>Autodesk Research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rhys.goldstein@autodesk.com</a:t>
            </a:r>
          </a:p>
        </p:txBody>
      </p:sp>
    </p:spTree>
    <p:extLst>
      <p:ext uri="{BB962C8B-B14F-4D97-AF65-F5344CB8AC3E}">
        <p14:creationId xmlns:p14="http://schemas.microsoft.com/office/powerpoint/2010/main" val="396162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BB9DF60-DB58-4CB8-BB6D-DC11429D5723}"/>
              </a:ext>
            </a:extLst>
          </p:cNvPr>
          <p:cNvSpPr txBox="1"/>
          <p:nvPr/>
        </p:nvSpPr>
        <p:spPr>
          <a:xfrm>
            <a:off x="117949" y="4787988"/>
            <a:ext cx="72875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(a &gt;= 1 &amp;&amp; a &lt;= 4) 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F0952-2CBC-47F9-8E17-DBB704F6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088518"/>
              </p:ext>
            </p:extLst>
          </p:nvPr>
        </p:nvGraphicFramePr>
        <p:xfrm>
          <a:off x="7298772" y="441504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C1597-D555-4A96-AD6D-931E723DAAB6}"/>
              </a:ext>
            </a:extLst>
          </p:cNvPr>
          <p:cNvSpPr/>
          <p:nvPr/>
        </p:nvSpPr>
        <p:spPr>
          <a:xfrm>
            <a:off x="2089150" y="346075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2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E0F1C-7FB5-4AF9-AE05-03BFE212ADC1}"/>
              </a:ext>
            </a:extLst>
          </p:cNvPr>
          <p:cNvSpPr txBox="1"/>
          <p:nvPr/>
        </p:nvSpPr>
        <p:spPr>
          <a:xfrm>
            <a:off x="2485584" y="4787988"/>
            <a:ext cx="4919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all(a &gt;= 0)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D81E6-C782-40CC-B1D7-2F2C6A78ACDE}"/>
              </a:ext>
            </a:extLst>
          </p:cNvPr>
          <p:cNvSpPr txBox="1"/>
          <p:nvPr/>
        </p:nvSpPr>
        <p:spPr>
          <a:xfrm>
            <a:off x="7298772" y="4814468"/>
            <a:ext cx="119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E14D1-69D6-4349-ADA0-EF00F46C262C}"/>
              </a:ext>
            </a:extLst>
          </p:cNvPr>
          <p:cNvSpPr/>
          <p:nvPr/>
        </p:nvSpPr>
        <p:spPr>
          <a:xfrm>
            <a:off x="2089150" y="377825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9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E0F1C-7FB5-4AF9-AE05-03BFE212ADC1}"/>
              </a:ext>
            </a:extLst>
          </p:cNvPr>
          <p:cNvSpPr txBox="1"/>
          <p:nvPr/>
        </p:nvSpPr>
        <p:spPr>
          <a:xfrm>
            <a:off x="2485584" y="4787988"/>
            <a:ext cx="4919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any(a == 7) 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D81E6-C782-40CC-B1D7-2F2C6A78ACDE}"/>
              </a:ext>
            </a:extLst>
          </p:cNvPr>
          <p:cNvSpPr txBox="1"/>
          <p:nvPr/>
        </p:nvSpPr>
        <p:spPr>
          <a:xfrm>
            <a:off x="7298772" y="4814468"/>
            <a:ext cx="1193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938F30-6071-4137-BD1C-1122AD5CAB5E}"/>
              </a:ext>
            </a:extLst>
          </p:cNvPr>
          <p:cNvSpPr/>
          <p:nvPr/>
        </p:nvSpPr>
        <p:spPr>
          <a:xfrm>
            <a:off x="2089150" y="407670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</p:spTree>
    <p:extLst>
      <p:ext uri="{BB962C8B-B14F-4D97-AF65-F5344CB8AC3E}">
        <p14:creationId xmlns:p14="http://schemas.microsoft.com/office/powerpoint/2010/main" val="35848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792328-734A-464B-90BD-B86248C950C7}"/>
              </a:ext>
            </a:extLst>
          </p:cNvPr>
          <p:cNvSpPr/>
          <p:nvPr/>
        </p:nvSpPr>
        <p:spPr>
          <a:xfrm>
            <a:off x="277389" y="737834"/>
            <a:ext cx="1163722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array2d&lt;int64&gt;({2, 3}, {0, 1, 2, 3, 4, 5});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array2d&lt;int64&gt;({2, 3}, {0, 1, 2, 3, 4, 5});</a:t>
            </a:r>
          </a:p>
          <a:p>
            <a:r>
              <a:rPr lang="en-U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array2d&lt;int64&gt;({2, 3}, {2, 1, 0, 2, 4, 6});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+ b;      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"{{2, 2, 2}, {5, 8, 11}}".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+ 5;      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"{{5, 6, 7}, {8, 9, 10}}".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5 - a;      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"{{5, 4, 3}, {2, 1, 0}}".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a/2;        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"{{0, 0, 1}, {1, 2, 2}}".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(a &lt; b);    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"{{1, 0, 0}, {0, 0, 1}}".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(a == b);   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"{{0, 1, 0}, {0, 1, 0}}".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(a &gt;= 1 &amp;&amp; a &lt;= 4);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"{{0, 1, 1}, {1, 1, 0}}".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all(a &gt;= 0);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"1".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any(a == 7);         </a:t>
            </a:r>
            <a:r>
              <a:rPr lang="en-US" sz="200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// Prints "0".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C6E5B-426D-4ABF-B67B-D5FFFC79BA5E}"/>
              </a:ext>
            </a:extLst>
          </p:cNvPr>
          <p:cNvSpPr/>
          <p:nvPr/>
        </p:nvSpPr>
        <p:spPr>
          <a:xfrm>
            <a:off x="2396211" y="4909099"/>
            <a:ext cx="7399577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4800" dirty="0" err="1">
                <a:solidFill>
                  <a:srgbClr val="009999"/>
                </a:solidFill>
                <a:latin typeface="Consolas" panose="020B0609020204030204" pitchFamily="49" charset="0"/>
              </a:rPr>
              <a:t>sydevs</a:t>
            </a:r>
            <a:r>
              <a:rPr lang="en-US" sz="4800" dirty="0">
                <a:latin typeface="Consolas" panose="020B0609020204030204" pitchFamily="49" charset="0"/>
              </a:rPr>
              <a:t>::</a:t>
            </a:r>
            <a:r>
              <a:rPr lang="en-US" sz="4800" dirty="0" err="1">
                <a:solidFill>
                  <a:srgbClr val="6600FF"/>
                </a:solidFill>
                <a:latin typeface="Consolas" panose="020B0609020204030204" pitchFamily="49" charset="0"/>
              </a:rPr>
              <a:t>arraynd</a:t>
            </a:r>
            <a:endParaRPr lang="en-US" sz="4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75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array2d&lt;int64&gt;({2, 3}, {0, 1, 2, 3, 4, 5});</a:t>
            </a:r>
          </a:p>
        </p:txBody>
      </p:sp>
    </p:spTree>
    <p:extLst>
      <p:ext uri="{BB962C8B-B14F-4D97-AF65-F5344CB8AC3E}">
        <p14:creationId xmlns:p14="http://schemas.microsoft.com/office/powerpoint/2010/main" val="1172707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array2d&lt;int64&gt;({2, 3}, {0, 1, 2, 3, 4, 5});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1B5EE3-AF33-4C42-BAC3-FC18BCD565D2}"/>
              </a:ext>
            </a:extLst>
          </p:cNvPr>
          <p:cNvSpPr/>
          <p:nvPr/>
        </p:nvSpPr>
        <p:spPr>
          <a:xfrm>
            <a:off x="2396211" y="1702349"/>
            <a:ext cx="7399577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namespace 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</a:rPr>
              <a:t>sydevs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template&lt;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T, int64 </a:t>
            </a:r>
            <a:r>
              <a:rPr lang="en-US" sz="2000" dirty="0" err="1">
                <a:latin typeface="Consolas" panose="020B0609020204030204" pitchFamily="49" charset="0"/>
              </a:rPr>
              <a:t>ndims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solidFill>
                  <a:srgbClr val="6600FF"/>
                </a:solidFill>
                <a:latin typeface="Consolas" panose="020B0609020204030204" pitchFamily="49" charset="0"/>
              </a:rPr>
              <a:t>arraynd</a:t>
            </a:r>
            <a:r>
              <a:rPr lang="en-US" sz="2000" dirty="0">
                <a:latin typeface="Consolas" panose="020B0609020204030204" pitchFamily="49" charset="0"/>
              </a:rPr>
              <a:t> :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template&lt;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using </a:t>
            </a:r>
            <a:r>
              <a:rPr lang="en-US" sz="2000" dirty="0">
                <a:solidFill>
                  <a:srgbClr val="6600FF"/>
                </a:solidFill>
                <a:latin typeface="Consolas" panose="020B0609020204030204" pitchFamily="49" charset="0"/>
              </a:rPr>
              <a:t>array1d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arraynd</a:t>
            </a:r>
            <a:r>
              <a:rPr lang="en-US" sz="2000" dirty="0">
                <a:latin typeface="Consolas" panose="020B0609020204030204" pitchFamily="49" charset="0"/>
              </a:rPr>
              <a:t>&lt;T, 1&gt;;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template&lt;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using </a:t>
            </a:r>
            <a:r>
              <a:rPr lang="en-US" sz="2000" dirty="0">
                <a:solidFill>
                  <a:srgbClr val="6600FF"/>
                </a:solidFill>
                <a:latin typeface="Consolas" panose="020B0609020204030204" pitchFamily="49" charset="0"/>
              </a:rPr>
              <a:t>array2d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arraynd</a:t>
            </a:r>
            <a:r>
              <a:rPr lang="en-US" sz="2000" dirty="0">
                <a:latin typeface="Consolas" panose="020B0609020204030204" pitchFamily="49" charset="0"/>
              </a:rPr>
              <a:t>&lt;T, 2&gt;;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template&lt;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using </a:t>
            </a:r>
            <a:r>
              <a:rPr lang="en-US" sz="2000" dirty="0">
                <a:solidFill>
                  <a:srgbClr val="6600FF"/>
                </a:solidFill>
                <a:latin typeface="Consolas" panose="020B0609020204030204" pitchFamily="49" charset="0"/>
              </a:rPr>
              <a:t>array3d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arraynd</a:t>
            </a:r>
            <a:r>
              <a:rPr lang="en-US" sz="2000" dirty="0">
                <a:latin typeface="Consolas" panose="020B0609020204030204" pitchFamily="49" charset="0"/>
              </a:rPr>
              <a:t>&lt;T, 3&gt;;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template&lt;</a:t>
            </a:r>
            <a:r>
              <a:rPr lang="en-US" sz="2000" dirty="0" err="1">
                <a:latin typeface="Consolas" panose="020B0609020204030204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</a:rPr>
              <a:t> T&gt; using </a:t>
            </a:r>
            <a:r>
              <a:rPr lang="en-US" sz="2000" dirty="0">
                <a:solidFill>
                  <a:srgbClr val="6600FF"/>
                </a:solidFill>
                <a:latin typeface="Consolas" panose="020B0609020204030204" pitchFamily="49" charset="0"/>
              </a:rPr>
              <a:t>array9d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arraynd</a:t>
            </a:r>
            <a:r>
              <a:rPr lang="en-US" sz="2000" dirty="0">
                <a:latin typeface="Consolas" panose="020B0609020204030204" pitchFamily="49" charset="0"/>
              </a:rPr>
              <a:t>&lt;T, 9&gt;;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  // namespace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8C169C-9299-4395-97E2-D460CFADD79C}"/>
              </a:ext>
            </a:extLst>
          </p:cNvPr>
          <p:cNvSpPr/>
          <p:nvPr/>
        </p:nvSpPr>
        <p:spPr>
          <a:xfrm>
            <a:off x="2058871" y="780369"/>
            <a:ext cx="281591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array2d&lt;int64&gt;({2, 3}, {0, 1, 2, 3, 4, 5});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A7A182-8A37-4825-B265-D704E61429BA}"/>
              </a:ext>
            </a:extLst>
          </p:cNvPr>
          <p:cNvSpPr/>
          <p:nvPr/>
        </p:nvSpPr>
        <p:spPr>
          <a:xfrm>
            <a:off x="5014007" y="780369"/>
            <a:ext cx="1235402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B9228-B486-4D13-9197-D54BAA64AE58}"/>
              </a:ext>
            </a:extLst>
          </p:cNvPr>
          <p:cNvSpPr txBox="1"/>
          <p:nvPr/>
        </p:nvSpPr>
        <p:spPr>
          <a:xfrm>
            <a:off x="3657617" y="3266170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1168A2-5C60-43B0-A62A-04C90519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1434"/>
              </p:ext>
            </p:extLst>
          </p:nvPr>
        </p:nvGraphicFramePr>
        <p:xfrm>
          <a:off x="5088468" y="2893226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endParaRPr lang="en-US" sz="48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48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b="0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506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array2d&lt;int64&gt;({2, 3}, {0, 1, 2, 3, 4, 5});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A8F8F-50AA-45A1-AAE9-AA5EFA3C8686}"/>
              </a:ext>
            </a:extLst>
          </p:cNvPr>
          <p:cNvSpPr/>
          <p:nvPr/>
        </p:nvSpPr>
        <p:spPr>
          <a:xfrm>
            <a:off x="6570306" y="780369"/>
            <a:ext cx="3591039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65163-9ED2-4F74-BEAF-F46890054B03}"/>
              </a:ext>
            </a:extLst>
          </p:cNvPr>
          <p:cNvSpPr txBox="1"/>
          <p:nvPr/>
        </p:nvSpPr>
        <p:spPr>
          <a:xfrm>
            <a:off x="3657617" y="3266170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E6EC9D-5AB1-4908-98EF-4AB298D6A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9798"/>
              </p:ext>
            </p:extLst>
          </p:nvPr>
        </p:nvGraphicFramePr>
        <p:xfrm>
          <a:off x="5088468" y="2893226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4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array3d&lt;int64&gt;({2, 3, 4}, [](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std::array&lt;int64, 3&gt;&amp; indices) {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100*indices[0] + 10*indices[1] + indices[2];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{{{   0,   1,   2,   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10,  11,  12,  13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20,  21,  22,  23 }},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100, 101, 102, 103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110, 111, 112, 113 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120, 121, 122, 123 }}}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7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bg1"/>
            </a:gs>
            <a:gs pos="80000">
              <a:schemeClr val="tx2">
                <a:lumMod val="20000"/>
                <a:lumOff val="80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C35A2C0-94F2-4B63-8CB3-0DA0DF8441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"/>
          <a:stretch/>
        </p:blipFill>
        <p:spPr>
          <a:xfrm>
            <a:off x="0" y="2824842"/>
            <a:ext cx="6207793" cy="4033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364877-A812-4504-8965-11AD9E88B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53" y="516490"/>
            <a:ext cx="7882640" cy="49995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64E7F6-7FFB-4782-B03A-B8E5E8F3D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0" y="308193"/>
            <a:ext cx="3219810" cy="20675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ight"/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FF2BFE-525D-40F4-B5A0-65BDA5416999}"/>
              </a:ext>
            </a:extLst>
          </p:cNvPr>
          <p:cNvSpPr/>
          <p:nvPr/>
        </p:nvSpPr>
        <p:spPr>
          <a:xfrm>
            <a:off x="4881214" y="4616350"/>
            <a:ext cx="5685186" cy="2215991"/>
          </a:xfrm>
          <a:prstGeom prst="rect">
            <a:avLst/>
          </a:prstGeom>
          <a:noFill/>
          <a:scene3d>
            <a:camera prst="isometricOffAxis2Left">
              <a:rot lat="1680000" lon="1560000" rev="0"/>
            </a:camera>
            <a:lightRig rig="threePt" dir="t"/>
          </a:scene3d>
        </p:spPr>
        <p:txBody>
          <a:bodyPr wrap="square" lIns="91440" tIns="45720" rIns="91440" bIns="45720">
            <a:spAutoFit/>
            <a:scene3d>
              <a:camera prst="isometricOffAxis2Left">
                <a:rot lat="1680000" lon="1560000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138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SyDEVS</a:t>
            </a:r>
            <a:endParaRPr lang="en-US" sz="13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5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array3d&lt;int64&gt;({2, 3, 4}, [](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std::array&lt;int64, 3&gt;&amp; indices) {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100*indices[0] + 10*indices[1] + indices[2];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{{{   0,   1,   2,   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10,  11,  12,  13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20,  21,  22,  23 }},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100, 101, 102,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103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110, 111, 112, 113 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120, 121, 122, 123 }}}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0, 3);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0, 3) = 7;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7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array3d&lt;int64&gt;({2, 3, 4}, [](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std::array&lt;int64, 3&gt;&amp; indices) {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100*indices[0] + 10*indices[1] + indices[2];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{{{   0,   1,   2,   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10,  11,  12,  13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20,  21,  22,  23 }},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100, 101, 102,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103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110, 111, 112, 113 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120, 121, 122, 123 }}}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[1][0][3];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// Inefficient!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[1][0][3] = 7;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// Inefficient!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array3d&lt;int64&gt;({2, 3, 4}, [](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std::array&lt;int64, 3&gt;&amp; indices) {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100*indices[0] + 10*indices[1] + indices[2];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{{{   0,   1,   2,   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10,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 12,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13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20,  21,  22,  23 }},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100, 101, 102, 103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110,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111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112,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113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120, 121, 122, 123 }}}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[range()][1][range().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stride_by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(2)];</a:t>
            </a: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 11,  13 },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111, 113 }}".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1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array3d&lt;int64&gt;({2, 3, 4}, [](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std::array&lt;int64, 3&gt;&amp; indices) {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100*indices[0] + 10*indices[1] + indices[2];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[range()][1][range().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stride_by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.fill(7)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{{{   0,   1,   2,   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10,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 12,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20,  21,  22,  23 }},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100, 101, 102, 103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110,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112,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120, 121, 122, 123 }}}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8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array3d&lt;int64&gt;({2, 3, 4}, [](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std::array&lt;int64, 3&gt;&amp; indices) {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100*indices[0] + 10*indices[1] + indices[2];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[range()][1][range().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stride_by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(2)];</a:t>
            </a:r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arr2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.fill(7)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{{{   0,   1,   2,   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10,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 12,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20,  21,  22,  23 }},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100, 101, 102, 103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110,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112, 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120, 121, 122, 123 }}}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66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array3d&lt;int64&gt;({2, 3, 4}, [](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std::array&lt;int64, 3&gt;&amp; indices) {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100*indices[0] + 10*indices[1] + indices[2];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arr2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[range()][1][range().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start_at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stride_by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.copy()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arr2.fill(7)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{{{   0,   1,   2,   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10,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 12, 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13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 20,  21,  22,  23 }},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{{ 100, 101, 102, 103 },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110,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111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, 112, </a:t>
            </a:r>
            <a:r>
              <a:rPr lang="en-US" sz="200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113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               //   { 120, 121, 122, 123 }}}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4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7649AE-469D-4005-B868-690E763AEDC5}"/>
              </a:ext>
            </a:extLst>
          </p:cNvPr>
          <p:cNvSpPr/>
          <p:nvPr/>
        </p:nvSpPr>
        <p:spPr>
          <a:xfrm>
            <a:off x="277390" y="737834"/>
            <a:ext cx="11637220" cy="5016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E08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08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array2d&lt;std::string&gt;({2, 2}, {</a:t>
            </a:r>
            <a:r>
              <a:rPr lang="en-US" sz="2000" dirty="0">
                <a:solidFill>
                  <a:srgbClr val="002080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80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80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2080"/>
                </a:solidFill>
                <a:latin typeface="Consolas" panose="020B0609020204030204" pitchFamily="49" charset="0"/>
              </a:rPr>
              <a:t>"D"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   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arr2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[range()];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arr2(0, 0) = </a:t>
            </a:r>
            <a:r>
              <a:rPr lang="en-US" sz="2000" dirty="0">
                <a:solidFill>
                  <a:srgbClr val="002080"/>
                </a:solidFill>
                <a:latin typeface="Consolas" panose="020B0609020204030204" pitchFamily="49" charset="0"/>
              </a:rPr>
              <a:t>"E"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E08000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logic_error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e)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2080"/>
                </a:solidFill>
                <a:latin typeface="Consolas" panose="020B0609020204030204" pitchFamily="49" charset="0"/>
              </a:rPr>
              <a:t>"ERROR: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e.what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std::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ERROR: Attempt to obtain a non-const reference to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 multidimensional</a:t>
            </a:r>
          </a:p>
          <a:p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//        array data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8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6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6CB27-3734-4F76-8556-7DC2FE56EA77}"/>
              </a:ext>
            </a:extLst>
          </p:cNvPr>
          <p:cNvSpPr/>
          <p:nvPr/>
        </p:nvSpPr>
        <p:spPr>
          <a:xfrm>
            <a:off x="277390" y="458434"/>
            <a:ext cx="8961860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The  </a:t>
            </a:r>
            <a:r>
              <a:rPr lang="en-US" sz="3200" b="1" dirty="0" err="1">
                <a:solidFill>
                  <a:srgbClr val="009999"/>
                </a:solidFill>
                <a:latin typeface="Consolas" panose="020B0609020204030204" pitchFamily="49" charset="0"/>
              </a:rPr>
              <a:t>sydevs</a:t>
            </a:r>
            <a:r>
              <a:rPr lang="en-US" sz="3200" b="1" dirty="0">
                <a:latin typeface="Consolas" panose="020B0609020204030204" pitchFamily="49" charset="0"/>
              </a:rPr>
              <a:t>::</a:t>
            </a:r>
            <a:r>
              <a:rPr lang="en-US" sz="3200" b="1" dirty="0" err="1">
                <a:solidFill>
                  <a:srgbClr val="6600FF"/>
                </a:solidFill>
                <a:latin typeface="Consolas" panose="020B0609020204030204" pitchFamily="49" charset="0"/>
              </a:rPr>
              <a:t>arraynd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class template is open source.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Visit </a:t>
            </a:r>
            <a:r>
              <a:rPr lang="en-US" sz="2800" dirty="0">
                <a:hlinkClick r:id="rId2"/>
              </a:rPr>
              <a:t>https://autodesk.github.io/sydevs/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or Google “</a:t>
            </a:r>
            <a:r>
              <a:rPr lang="en-US" sz="2800" dirty="0" err="1">
                <a:solidFill>
                  <a:srgbClr val="009999"/>
                </a:solidFill>
              </a:rPr>
              <a:t>SyDEVS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”.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Also check out 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xtensor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 by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QuantStack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Visit </a:t>
            </a:r>
            <a:r>
              <a:rPr lang="en-US" sz="2800" dirty="0">
                <a:hlinkClick r:id="rId3"/>
              </a:rPr>
              <a:t>https://xtensor.readthedocs.io/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or Google “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xtensor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”.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5B108-8326-4DD7-8C99-B6A78E2AB64B}"/>
              </a:ext>
            </a:extLst>
          </p:cNvPr>
          <p:cNvSpPr txBox="1"/>
          <p:nvPr/>
        </p:nvSpPr>
        <p:spPr>
          <a:xfrm>
            <a:off x="7228488" y="3467100"/>
            <a:ext cx="45908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/>
              <a:t>Rhys Goldstein</a:t>
            </a:r>
          </a:p>
          <a:p>
            <a:pPr algn="r"/>
            <a:r>
              <a:rPr lang="en-US" sz="2800" dirty="0"/>
              <a:t>Autodesk Research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rhys.goldstein@autodesk.com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BF43201-EDFD-4A51-9D5F-9D98EC639B0F}"/>
                  </a:ext>
                </a:extLst>
              </p14:cNvPr>
              <p14:cNvContentPartPr/>
              <p14:nvPr/>
            </p14:nvContentPartPr>
            <p14:xfrm>
              <a:off x="6959754" y="659823"/>
              <a:ext cx="3060000" cy="1068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BF43201-EDFD-4A51-9D5F-9D98EC639B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1114" y="650823"/>
                <a:ext cx="3077640" cy="10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057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B45EAF-B51C-4BE1-9BC6-E21B2CFDCD34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</p:spTree>
    <p:extLst>
      <p:ext uri="{BB962C8B-B14F-4D97-AF65-F5344CB8AC3E}">
        <p14:creationId xmlns:p14="http://schemas.microsoft.com/office/powerpoint/2010/main" val="170436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64725"/>
              </p:ext>
            </p:extLst>
          </p:nvPr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69122"/>
              </p:ext>
            </p:extLst>
          </p:nvPr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BB9DF60-DB58-4CB8-BB6D-DC11429D5723}"/>
              </a:ext>
            </a:extLst>
          </p:cNvPr>
          <p:cNvSpPr txBox="1"/>
          <p:nvPr/>
        </p:nvSpPr>
        <p:spPr>
          <a:xfrm>
            <a:off x="4514986" y="4787988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+ b 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F0952-2CBC-47F9-8E17-DBB704F6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9297"/>
              </p:ext>
            </p:extLst>
          </p:nvPr>
        </p:nvGraphicFramePr>
        <p:xfrm>
          <a:off x="7298772" y="441504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3B0F0E-BC94-4D31-81E2-C126EF7C59A3}"/>
              </a:ext>
            </a:extLst>
          </p:cNvPr>
          <p:cNvSpPr/>
          <p:nvPr/>
        </p:nvSpPr>
        <p:spPr>
          <a:xfrm>
            <a:off x="2089150" y="162560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BB9DF60-DB58-4CB8-BB6D-DC11429D5723}"/>
              </a:ext>
            </a:extLst>
          </p:cNvPr>
          <p:cNvSpPr txBox="1"/>
          <p:nvPr/>
        </p:nvSpPr>
        <p:spPr>
          <a:xfrm>
            <a:off x="4514986" y="4787988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+ 5 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F0952-2CBC-47F9-8E17-DBB704F6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08490"/>
              </p:ext>
            </p:extLst>
          </p:nvPr>
        </p:nvGraphicFramePr>
        <p:xfrm>
          <a:off x="7298772" y="441504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34CA0-DCF9-4560-8A53-9A5CD337512F}"/>
              </a:ext>
            </a:extLst>
          </p:cNvPr>
          <p:cNvSpPr/>
          <p:nvPr/>
        </p:nvSpPr>
        <p:spPr>
          <a:xfrm>
            <a:off x="2089150" y="194310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BB9DF60-DB58-4CB8-BB6D-DC11429D5723}"/>
              </a:ext>
            </a:extLst>
          </p:cNvPr>
          <p:cNvSpPr txBox="1"/>
          <p:nvPr/>
        </p:nvSpPr>
        <p:spPr>
          <a:xfrm>
            <a:off x="4514986" y="4787988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+ 5 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F0952-2CBC-47F9-8E17-DBB704F6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37697"/>
              </p:ext>
            </p:extLst>
          </p:nvPr>
        </p:nvGraphicFramePr>
        <p:xfrm>
          <a:off x="7298772" y="441504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B5F50-AC14-438B-8043-9AAC3233F24B}"/>
              </a:ext>
            </a:extLst>
          </p:cNvPr>
          <p:cNvSpPr/>
          <p:nvPr/>
        </p:nvSpPr>
        <p:spPr>
          <a:xfrm>
            <a:off x="2089150" y="223520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BB9DF60-DB58-4CB8-BB6D-DC11429D5723}"/>
              </a:ext>
            </a:extLst>
          </p:cNvPr>
          <p:cNvSpPr txBox="1"/>
          <p:nvPr/>
        </p:nvSpPr>
        <p:spPr>
          <a:xfrm>
            <a:off x="5191453" y="4787988"/>
            <a:ext cx="2214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a/2 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F0952-2CBC-47F9-8E17-DBB704F6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85979"/>
              </p:ext>
            </p:extLst>
          </p:nvPr>
        </p:nvGraphicFramePr>
        <p:xfrm>
          <a:off x="7298772" y="441504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C9F00-ED79-428F-BDA6-42143C8BCA98}"/>
              </a:ext>
            </a:extLst>
          </p:cNvPr>
          <p:cNvSpPr/>
          <p:nvPr/>
        </p:nvSpPr>
        <p:spPr>
          <a:xfrm>
            <a:off x="2089150" y="254635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BB9DF60-DB58-4CB8-BB6D-DC11429D5723}"/>
              </a:ext>
            </a:extLst>
          </p:cNvPr>
          <p:cNvSpPr txBox="1"/>
          <p:nvPr/>
        </p:nvSpPr>
        <p:spPr>
          <a:xfrm>
            <a:off x="3838519" y="4787988"/>
            <a:ext cx="3567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(a &lt; b) 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F0952-2CBC-47F9-8E17-DBB704F6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2450"/>
              </p:ext>
            </p:extLst>
          </p:nvPr>
        </p:nvGraphicFramePr>
        <p:xfrm>
          <a:off x="7298772" y="441504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064D9-EC97-4A52-884B-7134A5722E43}"/>
              </a:ext>
            </a:extLst>
          </p:cNvPr>
          <p:cNvSpPr/>
          <p:nvPr/>
        </p:nvSpPr>
        <p:spPr>
          <a:xfrm>
            <a:off x="2089150" y="285115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3CE3-7687-4FD5-8CFD-3F1514D2BAB9}"/>
              </a:ext>
            </a:extLst>
          </p:cNvPr>
          <p:cNvSpPr/>
          <p:nvPr/>
        </p:nvSpPr>
        <p:spPr>
          <a:xfrm>
            <a:off x="277390" y="737834"/>
            <a:ext cx="1163722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1905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a = array2d&lt;int64&gt;({2, 3}, {0, 1, 2, 3, 4, 5});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 b = array2d&lt;int64&gt;({2, 3}, {2, 1, 0, 2, 4, 6});</a:t>
            </a:r>
          </a:p>
          <a:p>
            <a:endParaRPr lang="en-US" sz="200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b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"{{2, 2, 2}, {5, 8, 11}}".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+ 5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6, 7}, {8, 9, 10}}".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5 - a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// Prints "{{5, 4, 3}, {2,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a/2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    // Prints "{{0, 0, 1}, {1, 2, 2}}".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&lt;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 // Prints "{{1, 0, 0}, {0, 0, 1}}".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   // Prints "{{0, 1, 0}, {0,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&gt;= 1 &amp;&amp; a &lt;= 4)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// Prints "{{0, 1, 1}, {1, 1, 0}}".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all(a &gt;= 0)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"1".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any(a == 7)</a:t>
            </a:r>
            <a:r>
              <a:rPr lang="en-US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        // Prints "0".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F1DB-86B6-4304-ABA1-4EC146440EB8}"/>
              </a:ext>
            </a:extLst>
          </p:cNvPr>
          <p:cNvSpPr txBox="1"/>
          <p:nvPr/>
        </p:nvSpPr>
        <p:spPr>
          <a:xfrm>
            <a:off x="5867921" y="78941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a =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5EA43F-F4DE-491C-9F6D-86AAD9D2A966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41647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746C046-0C2A-4829-8BC4-EB07793D4A4E}"/>
              </a:ext>
            </a:extLst>
          </p:cNvPr>
          <p:cNvSpPr txBox="1"/>
          <p:nvPr/>
        </p:nvSpPr>
        <p:spPr>
          <a:xfrm>
            <a:off x="5867921" y="2788703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b =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10AEF72-FA20-410E-97AF-269829B11330}"/>
              </a:ext>
            </a:extLst>
          </p:cNvPr>
          <p:cNvGraphicFramePr>
            <a:graphicFrameLocks noGrp="1"/>
          </p:cNvGraphicFramePr>
          <p:nvPr/>
        </p:nvGraphicFramePr>
        <p:xfrm>
          <a:off x="7298772" y="2415759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BB9DF60-DB58-4CB8-BB6D-DC11429D5723}"/>
              </a:ext>
            </a:extLst>
          </p:cNvPr>
          <p:cNvSpPr txBox="1"/>
          <p:nvPr/>
        </p:nvSpPr>
        <p:spPr>
          <a:xfrm>
            <a:off x="3500285" y="4787988"/>
            <a:ext cx="390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Consolas" panose="020B0609020204030204" pitchFamily="49" charset="0"/>
              </a:rPr>
              <a:t>(a == b) =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5F0952-2CBC-47F9-8E17-DBB704F6D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83301"/>
              </p:ext>
            </p:extLst>
          </p:nvPr>
        </p:nvGraphicFramePr>
        <p:xfrm>
          <a:off x="7298772" y="4415044"/>
          <a:ext cx="2785011" cy="1645920"/>
        </p:xfrm>
        <a:graphic>
          <a:graphicData uri="http://schemas.openxmlformats.org/drawingml/2006/table">
            <a:tbl>
              <a:tblPr firstRow="1" bandRow="1">
                <a:effectLst>
                  <a:outerShdw blurRad="190500" dist="1905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928337">
                  <a:extLst>
                    <a:ext uri="{9D8B030D-6E8A-4147-A177-3AD203B41FA5}">
                      <a16:colId xmlns:a16="http://schemas.microsoft.com/office/drawing/2014/main" val="3129041600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4061954148"/>
                    </a:ext>
                  </a:extLst>
                </a:gridCol>
                <a:gridCol w="928337">
                  <a:extLst>
                    <a:ext uri="{9D8B030D-6E8A-4147-A177-3AD203B41FA5}">
                      <a16:colId xmlns:a16="http://schemas.microsoft.com/office/drawing/2014/main" val="93194247"/>
                    </a:ext>
                  </a:extLst>
                </a:gridCol>
              </a:tblGrid>
              <a:tr h="240355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59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771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7C1BEE6-5334-4FEA-BFA6-3563FD8B5679}"/>
              </a:ext>
            </a:extLst>
          </p:cNvPr>
          <p:cNvSpPr txBox="1"/>
          <p:nvPr/>
        </p:nvSpPr>
        <p:spPr>
          <a:xfrm>
            <a:off x="553728" y="154864"/>
            <a:ext cx="3544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err="1"/>
              <a:t>numpy</a:t>
            </a:r>
            <a:r>
              <a:rPr lang="en-US" sz="2800" dirty="0"/>
              <a:t>-like operations: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B62099-8078-462C-9D8B-4FB4E06BB16B}"/>
              </a:ext>
            </a:extLst>
          </p:cNvPr>
          <p:cNvSpPr/>
          <p:nvPr/>
        </p:nvSpPr>
        <p:spPr>
          <a:xfrm>
            <a:off x="2089150" y="3168650"/>
            <a:ext cx="2673350" cy="438150"/>
          </a:xfrm>
          <a:prstGeom prst="rect">
            <a:avLst/>
          </a:prstGeom>
          <a:noFill/>
          <a:ln w="539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4803</Words>
  <Application>Microsoft Office PowerPoint</Application>
  <PresentationFormat>Widescreen</PresentationFormat>
  <Paragraphs>577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Rhys Goldstein</dc:creator>
  <cp:lastModifiedBy>Rhys Goldstein</cp:lastModifiedBy>
  <cp:revision>53</cp:revision>
  <dcterms:created xsi:type="dcterms:W3CDTF">2019-11-22T15:01:26Z</dcterms:created>
  <dcterms:modified xsi:type="dcterms:W3CDTF">2019-11-25T18:57:08Z</dcterms:modified>
</cp:coreProperties>
</file>