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5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72638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llectual_property" TargetMode="External"/><Relationship Id="rId4" Type="http://schemas.openxmlformats.org/officeDocument/2006/relationships/hyperlink" Target="https://en.wikipedia.org/wiki/Software" TargetMode="External"/><Relationship Id="rId5" Type="http://schemas.openxmlformats.org/officeDocument/2006/relationships/hyperlink" Target="https://en.wikipedia.org/wiki/Open_source_licens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.kr/p/MEALq" TargetMode="External"/><Relationship Id="rId4" Type="http://schemas.openxmlformats.org/officeDocument/2006/relationships/hyperlink" Target="https://flic.kr/p/4zD8t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.kr/p/MEALq" TargetMode="External"/><Relationship Id="rId4" Type="http://schemas.openxmlformats.org/officeDocument/2006/relationships/hyperlink" Target="https://flic.kr/p/4zD8t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 is to give you a primer on how to contribute to a Open Source Project with a Spring focus.  We will be walking you through steps it takes to contribute to an open source project as well as discuss with you the terminology.  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One other little thing … the contributor agreement</a:t>
            </a:r>
            <a:endParaRPr sz="1000"/>
          </a:p>
          <a:p>
            <a:pPr marL="457200" lvl="0" indent="-295275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solidFill>
                  <a:srgbClr val="222222"/>
                </a:solidFill>
              </a:rPr>
              <a:t>defines the terms under which </a:t>
            </a:r>
            <a:r>
              <a:rPr lang="en" sz="1050" u="sng">
                <a:solidFill>
                  <a:srgbClr val="0B0080"/>
                </a:solidFill>
                <a:hlinkClick r:id="rId3"/>
              </a:rPr>
              <a:t>intellectual property</a:t>
            </a:r>
            <a:r>
              <a:rPr lang="en" sz="1050">
                <a:solidFill>
                  <a:srgbClr val="222222"/>
                </a:solidFill>
              </a:rPr>
              <a:t> has been contributed to a company/project, typically </a:t>
            </a:r>
            <a:r>
              <a:rPr lang="en" sz="1050" u="sng">
                <a:solidFill>
                  <a:srgbClr val="0B0080"/>
                </a:solidFill>
                <a:hlinkClick r:id="rId4"/>
              </a:rPr>
              <a:t>software</a:t>
            </a:r>
            <a:r>
              <a:rPr lang="en" sz="1050">
                <a:solidFill>
                  <a:srgbClr val="222222"/>
                </a:solidFill>
              </a:rPr>
              <a:t> under an </a:t>
            </a:r>
            <a:r>
              <a:rPr lang="en" sz="1050" u="sng">
                <a:solidFill>
                  <a:srgbClr val="0B0080"/>
                </a:solidFill>
                <a:hlinkClick r:id="rId5"/>
              </a:rPr>
              <a:t>open source license</a:t>
            </a:r>
            <a:r>
              <a:rPr lang="en" sz="1050">
                <a:solidFill>
                  <a:srgbClr val="222222"/>
                </a:solidFill>
              </a:rPr>
              <a:t>.</a:t>
            </a:r>
            <a:endParaRPr sz="1000"/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Always read it</a:t>
            </a:r>
            <a:endParaRPr sz="1000"/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Each one is different</a:t>
            </a:r>
            <a:endParaRPr sz="1000"/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If you are contributing on your company’s time ask first before contributing</a:t>
            </a: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Committer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</a:rPr>
              <a:t>committer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an individual who is able to modify the source code of a particular piece of open-source software. To contribute source code on most large projects, one must make modifications and then "commit" those changes to a central repository such as Git (or CVS).(wikipedia)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How to become a committer (wikipedia)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01700" lvl="0" indent="-295275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en" sz="1050">
                <a:solidFill>
                  <a:srgbClr val="222222"/>
                </a:solidFill>
              </a:rPr>
              <a:t>Be one of the original developers</a:t>
            </a:r>
            <a:endParaRPr sz="1050">
              <a:solidFill>
                <a:srgbClr val="222222"/>
              </a:solidFill>
            </a:endParaRPr>
          </a:p>
          <a:p>
            <a:pPr marL="901700" lvl="0" indent="-2952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en" sz="1050">
                <a:solidFill>
                  <a:srgbClr val="222222"/>
                </a:solidFill>
              </a:rPr>
              <a:t>Be appointed by one of the original developers</a:t>
            </a:r>
            <a:endParaRPr sz="1050">
              <a:solidFill>
                <a:srgbClr val="222222"/>
              </a:solidFill>
            </a:endParaRPr>
          </a:p>
          <a:p>
            <a:pPr marL="901700" lvl="0" indent="-2952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en" sz="1050">
                <a:solidFill>
                  <a:srgbClr val="222222"/>
                </a:solidFill>
              </a:rPr>
              <a:t>Be successfully voted in by the community of committers</a:t>
            </a:r>
            <a:endParaRPr sz="1050">
              <a:solidFill>
                <a:srgbClr val="222222"/>
              </a:solidFill>
            </a:endParaRPr>
          </a:p>
          <a:p>
            <a:pPr marL="0" lvl="0" indent="0" rtl="0">
              <a:spcBef>
                <a:spcPts val="10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Responsibilities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Verify that the code meets coding standards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Verify that the code fixes the problem or adds prescribed functionality according to issue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Verify that it works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Make sure it has tests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Verify the build after PR has been applied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Merge code into repo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Own it!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https://twitter.com/jimgough/status/436948955281100800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You can ask questions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You can also answer questions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Also make great opportunities to study the issue and get a deep dive into a project.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Be sure to tag your questions properly in StackOverflow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Spring projects are hosted on GitHub, so one of the prerequisites to contributing to the Spring family of open source projects is that you have a GitHub account.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How many of you have used git.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Do you have a have github account?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Have committed to an Opensource project?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If you have have you ever signed a CLA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How many of you can spell CLA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 2018 is synomous with opensource .  Have you ever contributed to another repo?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the project you are working on:</a:t>
            </a:r>
            <a:br>
              <a:rPr lang="en"/>
            </a:br>
            <a:r>
              <a:rPr lang="en"/>
              <a:t>Want a new Feature on a project you use.  I.e a new Bell or whistle?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Found a bug fix and have a fix?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 its taking the committers too long to get to an existing issue.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are tactical to fix a known problem that affects your project/company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 My customer’s can’t order their taco’s at Tasty Taco’s because the Transaction model is busted in the new release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Join the community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 your knowledge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Looks good on a Resume’  You can show folks your github repo and refer to the code that you have added to a opensource project.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number of folks joined Spring by being contributors to a Spring Project and became an expert.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https://flic.kr/p/MEALq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https://flic.kr/p/4zD8tf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https://flic.kr/p/nbAtrh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Join the community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 your knowledge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Looks good on a Resume’  You can show folks your github repo and refer to the code that you have added to a opensource project.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number of folks joined Spring by being contributors to a Spring Project and became an expert.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https://flic.kr/p/MEALq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https://flic.kr/p/4zD8tf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https://flic.kr/p/nbAtrh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 (being a good steward of the Open Source Community)</a:t>
            </a:r>
            <a:endParaRPr/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Everyone who has contributed something back to the project.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Documentation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Code: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Feature Adds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Bug Fixes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Build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○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Pom or build.gradle updates etc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Being a contributor means you can answer questions on Stack Overflow/gitter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You can speak on the OpenSource project at local user groups, meetups or conferences.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Many Spring employees got their position by speaking, answering question on SO, writing books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Discuss difference between a question and an issue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What is an issue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be a feature or a bug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affect Code, Build or Docs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Insert issues on github issues or Jira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Questions 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How do I do X, because documentation doesn’t cover it well (hint contribute ;-) )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Interaction between software doesn’t behave as it is supposed to.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Ask questions on SO or gitter</a:t>
            </a:r>
            <a:endParaRPr sz="1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https://flic.kr/p/bNzhAT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Pull requests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let you tell others about changes you've pushed to a GitHub repository. Once a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pull request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sent, interested parties can review the set of changes, discuss potential modifications, and even push follow-up commits if necessary.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06275" y="743925"/>
            <a:ext cx="8379300" cy="3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Do I Get Started in Open Source?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DevNexus 2018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https://github.com/cppwfs/DN2018</a:t>
            </a: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 License Agreement</a:t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727650" y="3951175"/>
            <a:ext cx="67212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Breaking Into Open Source: https://vimeo.com/204987258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300" y="827788"/>
            <a:ext cx="2463975" cy="32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 rot="-1848521">
            <a:off x="3436230" y="2072952"/>
            <a:ext cx="2395089" cy="74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obster"/>
                <a:ea typeface="Lobster"/>
                <a:cs typeface="Lobster"/>
                <a:sym typeface="Lobster"/>
              </a:rPr>
              <a:t>Legal Stuff...</a:t>
            </a:r>
            <a:endParaRPr sz="24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 Code of Conduct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Conventions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- Committer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0697" y="1313950"/>
            <a:ext cx="3733250" cy="29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- Source Control 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63222"/>
            <a:ext cx="3186199" cy="11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5">
            <a:alphaModFix/>
          </a:blip>
          <a:srcRect t="19123" b="17488"/>
          <a:stretch/>
        </p:blipFill>
        <p:spPr>
          <a:xfrm>
            <a:off x="4063100" y="3029725"/>
            <a:ext cx="4218225" cy="15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- Open Issues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 t="19123" b="17488"/>
          <a:stretch/>
        </p:blipFill>
        <p:spPr>
          <a:xfrm>
            <a:off x="59225" y="1069475"/>
            <a:ext cx="4225150" cy="15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4048" y="2814748"/>
            <a:ext cx="3699976" cy="1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- Ask Questions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627" y="3024002"/>
            <a:ext cx="1623575" cy="16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488" y="1321713"/>
            <a:ext cx="37623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- Build</a:t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50" y="1358775"/>
            <a:ext cx="32385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275" y="3046200"/>
            <a:ext cx="46101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Day in the Life of a Contributor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23" y="0"/>
            <a:ext cx="881015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(First time)</a:t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363875" y="192232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the project</a:t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3507875" y="192232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the project to local machine</a:t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651875" y="192232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CLA</a:t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103900" y="3377050"/>
            <a:ext cx="89361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https://github.com/spring-projects/spring-integration/blob/master/CONTRIBUTING.adoc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214" name="Shape 214"/>
          <p:cNvCxnSpPr>
            <a:stCxn id="210" idx="3"/>
            <a:endCxn id="211" idx="1"/>
          </p:cNvCxnSpPr>
          <p:nvPr/>
        </p:nvCxnSpPr>
        <p:spPr>
          <a:xfrm>
            <a:off x="2688675" y="2337975"/>
            <a:ext cx="8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Shape 215"/>
          <p:cNvCxnSpPr>
            <a:stCxn id="210" idx="3"/>
            <a:endCxn id="211" idx="1"/>
          </p:cNvCxnSpPr>
          <p:nvPr/>
        </p:nvCxnSpPr>
        <p:spPr>
          <a:xfrm>
            <a:off x="2688675" y="2337975"/>
            <a:ext cx="819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Shape 216"/>
          <p:cNvCxnSpPr/>
          <p:nvPr/>
        </p:nvCxnSpPr>
        <p:spPr>
          <a:xfrm>
            <a:off x="4832675" y="2337975"/>
            <a:ext cx="8193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(Your Bug Fix)</a:t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590050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topic branch</a:t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2267838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your magic</a:t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3945625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with message</a:t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5587388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to github</a:t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7229150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PR</a:t>
            </a:r>
            <a:endParaRPr/>
          </a:p>
        </p:txBody>
      </p:sp>
      <p:cxnSp>
        <p:nvCxnSpPr>
          <p:cNvPr id="228" name="Shape 228"/>
          <p:cNvCxnSpPr>
            <a:endCxn id="224" idx="1"/>
          </p:cNvCxnSpPr>
          <p:nvPr/>
        </p:nvCxnSpPr>
        <p:spPr>
          <a:xfrm>
            <a:off x="1914738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Shape 229"/>
          <p:cNvCxnSpPr/>
          <p:nvPr/>
        </p:nvCxnSpPr>
        <p:spPr>
          <a:xfrm>
            <a:off x="3574563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Shape 230"/>
          <p:cNvCxnSpPr/>
          <p:nvPr/>
        </p:nvCxnSpPr>
        <p:spPr>
          <a:xfrm>
            <a:off x="5234338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Shape 231"/>
          <p:cNvCxnSpPr/>
          <p:nvPr/>
        </p:nvCxnSpPr>
        <p:spPr>
          <a:xfrm>
            <a:off x="6912188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Shape 232"/>
          <p:cNvSpPr/>
          <p:nvPr/>
        </p:nvSpPr>
        <p:spPr>
          <a:xfrm>
            <a:off x="5587400" y="2762275"/>
            <a:ext cx="1324800" cy="8313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cxnSp>
        <p:nvCxnSpPr>
          <p:cNvPr id="233" name="Shape 233"/>
          <p:cNvCxnSpPr>
            <a:stCxn id="227" idx="2"/>
            <a:endCxn id="232" idx="3"/>
          </p:cNvCxnSpPr>
          <p:nvPr/>
        </p:nvCxnSpPr>
        <p:spPr>
          <a:xfrm rot="5400000">
            <a:off x="6917300" y="2203825"/>
            <a:ext cx="969300" cy="979200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Shape 234"/>
          <p:cNvSpPr/>
          <p:nvPr/>
        </p:nvSpPr>
        <p:spPr>
          <a:xfrm>
            <a:off x="2267850" y="2762275"/>
            <a:ext cx="1324800" cy="8313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changes</a:t>
            </a:r>
            <a:endParaRPr/>
          </a:p>
        </p:txBody>
      </p:sp>
      <p:cxnSp>
        <p:nvCxnSpPr>
          <p:cNvPr id="235" name="Shape 235"/>
          <p:cNvCxnSpPr>
            <a:stCxn id="232" idx="1"/>
            <a:endCxn id="234" idx="3"/>
          </p:cNvCxnSpPr>
          <p:nvPr/>
        </p:nvCxnSpPr>
        <p:spPr>
          <a:xfrm rot="10800000">
            <a:off x="3592700" y="3177925"/>
            <a:ext cx="19947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Shape 236"/>
          <p:cNvSpPr/>
          <p:nvPr/>
        </p:nvSpPr>
        <p:spPr>
          <a:xfrm>
            <a:off x="3865725" y="3954500"/>
            <a:ext cx="1324800" cy="8313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PR</a:t>
            </a:r>
            <a:endParaRPr/>
          </a:p>
        </p:txBody>
      </p:sp>
      <p:cxnSp>
        <p:nvCxnSpPr>
          <p:cNvPr id="237" name="Shape 237"/>
          <p:cNvCxnSpPr>
            <a:stCxn id="232" idx="1"/>
            <a:endCxn id="236" idx="0"/>
          </p:cNvCxnSpPr>
          <p:nvPr/>
        </p:nvCxnSpPr>
        <p:spPr>
          <a:xfrm flipH="1">
            <a:off x="4528100" y="3177925"/>
            <a:ext cx="1059300" cy="776700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Shape 238"/>
          <p:cNvCxnSpPr>
            <a:stCxn id="234" idx="0"/>
            <a:endCxn id="224" idx="2"/>
          </p:cNvCxnSpPr>
          <p:nvPr/>
        </p:nvCxnSpPr>
        <p:spPr>
          <a:xfrm rot="10800000">
            <a:off x="2930250" y="2208775"/>
            <a:ext cx="0" cy="553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about commit messages</a:t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590050" y="1377475"/>
            <a:ext cx="1324800" cy="8313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topic branch</a:t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2267838" y="1377475"/>
            <a:ext cx="1324800" cy="8313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your magic</a:t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5587388" y="1377475"/>
            <a:ext cx="1324800" cy="8313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to github</a:t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7229150" y="1377475"/>
            <a:ext cx="1324800" cy="8313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PR</a:t>
            </a:r>
            <a:endParaRPr/>
          </a:p>
        </p:txBody>
      </p:sp>
      <p:cxnSp>
        <p:nvCxnSpPr>
          <p:cNvPr id="249" name="Shape 249"/>
          <p:cNvCxnSpPr>
            <a:endCxn id="246" idx="1"/>
          </p:cNvCxnSpPr>
          <p:nvPr/>
        </p:nvCxnSpPr>
        <p:spPr>
          <a:xfrm>
            <a:off x="1914738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50" name="Shape 250"/>
          <p:cNvCxnSpPr/>
          <p:nvPr/>
        </p:nvCxnSpPr>
        <p:spPr>
          <a:xfrm>
            <a:off x="3574563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51" name="Shape 251"/>
          <p:cNvCxnSpPr/>
          <p:nvPr/>
        </p:nvCxnSpPr>
        <p:spPr>
          <a:xfrm>
            <a:off x="5234338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52" name="Shape 252"/>
          <p:cNvCxnSpPr/>
          <p:nvPr/>
        </p:nvCxnSpPr>
        <p:spPr>
          <a:xfrm>
            <a:off x="6912188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53" name="Shape 253"/>
          <p:cNvSpPr/>
          <p:nvPr/>
        </p:nvSpPr>
        <p:spPr>
          <a:xfrm>
            <a:off x="5587400" y="2762275"/>
            <a:ext cx="1324800" cy="8313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cxnSp>
        <p:nvCxnSpPr>
          <p:cNvPr id="254" name="Shape 254"/>
          <p:cNvCxnSpPr>
            <a:stCxn id="248" idx="2"/>
            <a:endCxn id="253" idx="3"/>
          </p:cNvCxnSpPr>
          <p:nvPr/>
        </p:nvCxnSpPr>
        <p:spPr>
          <a:xfrm rot="5400000">
            <a:off x="6917300" y="2203825"/>
            <a:ext cx="969300" cy="979200"/>
          </a:xfrm>
          <a:prstGeom prst="bentConnector2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55" name="Shape 255"/>
          <p:cNvSpPr/>
          <p:nvPr/>
        </p:nvSpPr>
        <p:spPr>
          <a:xfrm>
            <a:off x="2267850" y="2762275"/>
            <a:ext cx="1324800" cy="8313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changes</a:t>
            </a:r>
            <a:endParaRPr/>
          </a:p>
        </p:txBody>
      </p:sp>
      <p:cxnSp>
        <p:nvCxnSpPr>
          <p:cNvPr id="256" name="Shape 256"/>
          <p:cNvCxnSpPr>
            <a:stCxn id="253" idx="1"/>
            <a:endCxn id="255" idx="3"/>
          </p:cNvCxnSpPr>
          <p:nvPr/>
        </p:nvCxnSpPr>
        <p:spPr>
          <a:xfrm rot="10800000">
            <a:off x="3592700" y="3177925"/>
            <a:ext cx="1994700" cy="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57" name="Shape 257"/>
          <p:cNvSpPr/>
          <p:nvPr/>
        </p:nvSpPr>
        <p:spPr>
          <a:xfrm>
            <a:off x="3865725" y="3954500"/>
            <a:ext cx="1324800" cy="8313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PR</a:t>
            </a:r>
            <a:endParaRPr/>
          </a:p>
        </p:txBody>
      </p:sp>
      <p:cxnSp>
        <p:nvCxnSpPr>
          <p:cNvPr id="258" name="Shape 258"/>
          <p:cNvCxnSpPr>
            <a:stCxn id="253" idx="1"/>
            <a:endCxn id="257" idx="0"/>
          </p:cNvCxnSpPr>
          <p:nvPr/>
        </p:nvCxnSpPr>
        <p:spPr>
          <a:xfrm flipH="1">
            <a:off x="4528100" y="3177925"/>
            <a:ext cx="1059300" cy="776700"/>
          </a:xfrm>
          <a:prstGeom prst="bentConnector2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59" name="Shape 259"/>
          <p:cNvCxnSpPr>
            <a:stCxn id="255" idx="0"/>
            <a:endCxn id="246" idx="2"/>
          </p:cNvCxnSpPr>
          <p:nvPr/>
        </p:nvCxnSpPr>
        <p:spPr>
          <a:xfrm rot="10800000">
            <a:off x="2930250" y="2208775"/>
            <a:ext cx="0" cy="5535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60" name="Shape 260"/>
          <p:cNvSpPr txBox="1"/>
          <p:nvPr/>
        </p:nvSpPr>
        <p:spPr>
          <a:xfrm>
            <a:off x="417075" y="2531588"/>
            <a:ext cx="82221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FEFEF"/>
                </a:solidFill>
              </a:rPr>
              <a:t>https://chris.beams.io/posts/git-commit/</a:t>
            </a:r>
            <a:endParaRPr sz="3600">
              <a:solidFill>
                <a:srgbClr val="EFEFEF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945625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with message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(Your Bug Fix)</a:t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590050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topic branch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2267838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your magic</a:t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945625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with message</a:t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5587388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to github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229150" y="1377475"/>
            <a:ext cx="1324800" cy="83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PR</a:t>
            </a:r>
            <a:endParaRPr/>
          </a:p>
        </p:txBody>
      </p:sp>
      <p:cxnSp>
        <p:nvCxnSpPr>
          <p:cNvPr id="273" name="Shape 273"/>
          <p:cNvCxnSpPr>
            <a:endCxn id="269" idx="1"/>
          </p:cNvCxnSpPr>
          <p:nvPr/>
        </p:nvCxnSpPr>
        <p:spPr>
          <a:xfrm>
            <a:off x="1914738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3574563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5234338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Shape 276"/>
          <p:cNvCxnSpPr/>
          <p:nvPr/>
        </p:nvCxnSpPr>
        <p:spPr>
          <a:xfrm>
            <a:off x="6912188" y="1793125"/>
            <a:ext cx="353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" name="Shape 277"/>
          <p:cNvSpPr/>
          <p:nvPr/>
        </p:nvSpPr>
        <p:spPr>
          <a:xfrm>
            <a:off x="5587400" y="2762275"/>
            <a:ext cx="1324800" cy="8313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cxnSp>
        <p:nvCxnSpPr>
          <p:cNvPr id="278" name="Shape 278"/>
          <p:cNvCxnSpPr>
            <a:stCxn id="272" idx="2"/>
            <a:endCxn id="277" idx="3"/>
          </p:cNvCxnSpPr>
          <p:nvPr/>
        </p:nvCxnSpPr>
        <p:spPr>
          <a:xfrm rot="5400000">
            <a:off x="6917300" y="2203825"/>
            <a:ext cx="969300" cy="979200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" name="Shape 279"/>
          <p:cNvSpPr/>
          <p:nvPr/>
        </p:nvSpPr>
        <p:spPr>
          <a:xfrm>
            <a:off x="2267850" y="2762275"/>
            <a:ext cx="1324800" cy="8313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changes</a:t>
            </a:r>
            <a:endParaRPr/>
          </a:p>
        </p:txBody>
      </p:sp>
      <p:cxnSp>
        <p:nvCxnSpPr>
          <p:cNvPr id="280" name="Shape 280"/>
          <p:cNvCxnSpPr>
            <a:stCxn id="277" idx="1"/>
            <a:endCxn id="279" idx="3"/>
          </p:cNvCxnSpPr>
          <p:nvPr/>
        </p:nvCxnSpPr>
        <p:spPr>
          <a:xfrm rot="10800000">
            <a:off x="3592700" y="3177925"/>
            <a:ext cx="19947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" name="Shape 281"/>
          <p:cNvSpPr/>
          <p:nvPr/>
        </p:nvSpPr>
        <p:spPr>
          <a:xfrm>
            <a:off x="3865725" y="3954500"/>
            <a:ext cx="1324800" cy="8313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PR</a:t>
            </a:r>
            <a:endParaRPr/>
          </a:p>
        </p:txBody>
      </p:sp>
      <p:cxnSp>
        <p:nvCxnSpPr>
          <p:cNvPr id="282" name="Shape 282"/>
          <p:cNvCxnSpPr>
            <a:stCxn id="277" idx="1"/>
            <a:endCxn id="281" idx="0"/>
          </p:cNvCxnSpPr>
          <p:nvPr/>
        </p:nvCxnSpPr>
        <p:spPr>
          <a:xfrm flipH="1">
            <a:off x="4528100" y="3177925"/>
            <a:ext cx="1059300" cy="776700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Shape 283"/>
          <p:cNvCxnSpPr>
            <a:stCxn id="279" idx="0"/>
            <a:endCxn id="269" idx="2"/>
          </p:cNvCxnSpPr>
          <p:nvPr/>
        </p:nvCxnSpPr>
        <p:spPr>
          <a:xfrm rot="10800000">
            <a:off x="2930250" y="2208775"/>
            <a:ext cx="0" cy="553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476650" y="284425"/>
            <a:ext cx="8379300" cy="3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025" y="1531775"/>
            <a:ext cx="3611724" cy="361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476650" y="284425"/>
            <a:ext cx="8379300" cy="3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6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76650" y="284425"/>
            <a:ext cx="8379300" cy="3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Who Are You?</a:t>
            </a:r>
            <a:endParaRPr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575" y="1368650"/>
            <a:ext cx="3774850" cy="37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Contribute?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Contribute (cont) ?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50" y="942600"/>
            <a:ext cx="2553026" cy="1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4550" y="2671425"/>
            <a:ext cx="2895200" cy="21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5025" y="450319"/>
            <a:ext cx="3133675" cy="20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75" y="1358875"/>
            <a:ext cx="3189426" cy="318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- Contributor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877" y="981175"/>
            <a:ext cx="6147524" cy="42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&amp; Questions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346" y="1302725"/>
            <a:ext cx="2543200" cy="33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9225" y="566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Macintosh PowerPoint</Application>
  <PresentationFormat>On-screen Show (16:9)</PresentationFormat>
  <Paragraphs>149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Roboto</vt:lpstr>
      <vt:lpstr>Lobster</vt:lpstr>
      <vt:lpstr>Montserrat</vt:lpstr>
      <vt:lpstr>Material</vt:lpstr>
      <vt:lpstr>PowerPoint Presentation</vt:lpstr>
      <vt:lpstr>PowerPoint Presentation</vt:lpstr>
      <vt:lpstr>PowerPoint Presentation</vt:lpstr>
      <vt:lpstr>Why Contribute?</vt:lpstr>
      <vt:lpstr>Why Contribute (cont) ?</vt:lpstr>
      <vt:lpstr>Terminology</vt:lpstr>
      <vt:lpstr>Roles - Contributor</vt:lpstr>
      <vt:lpstr>Issues &amp; Questions</vt:lpstr>
      <vt:lpstr>Pull Request</vt:lpstr>
      <vt:lpstr>Contributor License Agreement</vt:lpstr>
      <vt:lpstr>Contributor Code of Conduct</vt:lpstr>
      <vt:lpstr>Code Conventions</vt:lpstr>
      <vt:lpstr>Roles - Committer</vt:lpstr>
      <vt:lpstr>Tools</vt:lpstr>
      <vt:lpstr>Tools - Source Control </vt:lpstr>
      <vt:lpstr>Tools - Open Issues</vt:lpstr>
      <vt:lpstr>Tools - Ask Questions</vt:lpstr>
      <vt:lpstr>Tools - Build</vt:lpstr>
      <vt:lpstr>A Day in the Life of a Contributor</vt:lpstr>
      <vt:lpstr>Steps (First time)</vt:lpstr>
      <vt:lpstr>Steps (Your Bug Fix)</vt:lpstr>
      <vt:lpstr>Notes about commit messages</vt:lpstr>
      <vt:lpstr>Steps (Your Bug Fix)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Glenn Renfro</cp:lastModifiedBy>
  <cp:revision>1</cp:revision>
  <dcterms:modified xsi:type="dcterms:W3CDTF">2018-02-25T21:36:20Z</dcterms:modified>
</cp:coreProperties>
</file>