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81" r:id="rId3"/>
    <p:sldId id="284" r:id="rId4"/>
    <p:sldId id="257" r:id="rId5"/>
    <p:sldId id="282" r:id="rId6"/>
    <p:sldId id="283" r:id="rId7"/>
    <p:sldId id="287" r:id="rId8"/>
    <p:sldId id="270" r:id="rId9"/>
    <p:sldId id="288" r:id="rId10"/>
    <p:sldId id="285" r:id="rId11"/>
    <p:sldId id="28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8C8D3"/>
    <a:srgbClr val="A3A4B5"/>
    <a:srgbClr val="86C877"/>
    <a:srgbClr val="0065A7"/>
    <a:srgbClr val="0E9FDA"/>
    <a:srgbClr val="00D5C1"/>
    <a:srgbClr val="2E3192"/>
    <a:srgbClr val="2D2262"/>
    <a:srgbClr val="101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0" y="-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-249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EFF-EACA-254D-8C1D-11552C95A31A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65099-98D2-F04F-93B7-E737CA751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71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F6662-213B-0542-8269-DEF71692FEA4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AD45-6B1F-7B4A-BD91-1CCC15F7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AD45-6B1F-7B4A-BD91-1CCC15F7F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101128"/>
            </a:gs>
            <a:gs pos="61000">
              <a:schemeClr val="tx2"/>
            </a:gs>
            <a:gs pos="99000">
              <a:srgbClr val="00AE9E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592553"/>
            <a:ext cx="7772400" cy="1102519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218945"/>
            <a:ext cx="7772400" cy="7921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3A4B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8688" y="2825774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6" y="677845"/>
            <a:ext cx="3730777" cy="470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99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937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733041" y="4747783"/>
            <a:ext cx="401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NonCommercial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 license: http://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creativecommons.org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/licenses/by-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nc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/3.0/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4718415"/>
            <a:ext cx="2154547" cy="27147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flipV="1">
            <a:off x="0" y="4594623"/>
            <a:ext cx="9144000" cy="9144"/>
          </a:xfrm>
          <a:prstGeom prst="rect">
            <a:avLst/>
          </a:prstGeom>
          <a:solidFill>
            <a:srgbClr val="A3A4B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2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14" y="883867"/>
            <a:ext cx="3991340" cy="368104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345" y="883867"/>
            <a:ext cx="4203455" cy="36810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C8C8D3"/>
                </a:solidFill>
              </a:defRPr>
            </a:lvl1pPr>
            <a:lvl2pPr>
              <a:defRPr sz="1800">
                <a:solidFill>
                  <a:srgbClr val="C8C8D3"/>
                </a:solidFill>
              </a:defRPr>
            </a:lvl2pPr>
            <a:lvl3pPr>
              <a:defRPr sz="1800">
                <a:solidFill>
                  <a:srgbClr val="C8C8D3"/>
                </a:solidFill>
              </a:defRPr>
            </a:lvl3pPr>
            <a:lvl4pPr>
              <a:defRPr sz="1800">
                <a:solidFill>
                  <a:srgbClr val="C8C8D3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937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733041" y="4747783"/>
            <a:ext cx="401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NonCommercial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 license: http://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creativecommons.org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/licenses/by-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nc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/3.0/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4718415"/>
            <a:ext cx="2154547" cy="27147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 flipV="1">
            <a:off x="0" y="4594623"/>
            <a:ext cx="9144000" cy="9144"/>
          </a:xfrm>
          <a:prstGeom prst="rect">
            <a:avLst/>
          </a:prstGeom>
          <a:solidFill>
            <a:srgbClr val="A3A4B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79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13" y="876963"/>
            <a:ext cx="8499287" cy="3394472"/>
          </a:xfrm>
        </p:spPr>
        <p:txBody>
          <a:bodyPr/>
          <a:lstStyle>
            <a:lvl1pPr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937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733041" y="4747783"/>
            <a:ext cx="401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NonCommercial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 license: http://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creativecommons.org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/licenses/by-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nc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/3.0/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4718415"/>
            <a:ext cx="2154547" cy="27147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flipV="1">
            <a:off x="0" y="4594623"/>
            <a:ext cx="9144000" cy="9144"/>
          </a:xfrm>
          <a:prstGeom prst="rect">
            <a:avLst/>
          </a:prstGeom>
          <a:solidFill>
            <a:srgbClr val="A3A4B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966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14" y="883867"/>
            <a:ext cx="3991340" cy="368104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345" y="883867"/>
            <a:ext cx="4203455" cy="368104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937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733041" y="4747783"/>
            <a:ext cx="40142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Unless otherwise indicated, these slides are © 2013-2016 Pivotal Software, Inc. and licensed under a Creative Commons Attribution-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NonCommercial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 license: http://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creativecommons.org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/licenses/by-</a:t>
            </a:r>
            <a:r>
              <a:rPr lang="en-US" sz="500" kern="0" spc="60" dirty="0" err="1" smtClean="0">
                <a:solidFill>
                  <a:srgbClr val="A3A4B5"/>
                </a:solidFill>
                <a:latin typeface="Proxima Nova Regular"/>
                <a:cs typeface="Proxima Nova Regular"/>
              </a:rPr>
              <a:t>nc</a:t>
            </a:r>
            <a:r>
              <a:rPr lang="en-US" sz="500" kern="0" spc="60" dirty="0" smtClean="0">
                <a:solidFill>
                  <a:srgbClr val="A3A4B5"/>
                </a:solidFill>
                <a:latin typeface="Proxima Nova Regular"/>
                <a:cs typeface="Proxima Nova Regular"/>
              </a:rPr>
              <a:t>/3.0/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4718415"/>
            <a:ext cx="2154547" cy="27147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 flipV="1">
            <a:off x="0" y="4594623"/>
            <a:ext cx="9144000" cy="9144"/>
          </a:xfrm>
          <a:prstGeom prst="rect">
            <a:avLst/>
          </a:prstGeom>
          <a:solidFill>
            <a:srgbClr val="A3A4B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129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00D5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4805" y="1534582"/>
            <a:ext cx="6774390" cy="1042459"/>
          </a:xfrm>
        </p:spPr>
        <p:txBody>
          <a:bodyPr anchor="t">
            <a:normAutofit/>
          </a:bodyPr>
          <a:lstStyle>
            <a:lvl1pPr algn="ctr">
              <a:defRPr sz="36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Divider page text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0" y="4611367"/>
            <a:ext cx="914400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960" y="4717453"/>
            <a:ext cx="2154547" cy="27286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319588" y="2329319"/>
            <a:ext cx="5048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9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gradFill flip="none" rotWithShape="1">
          <a:gsLst>
            <a:gs pos="0">
              <a:srgbClr val="101128"/>
            </a:gs>
            <a:gs pos="61000">
              <a:schemeClr val="tx2"/>
            </a:gs>
            <a:gs pos="99000">
              <a:srgbClr val="00AE9E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7921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A3A4B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13" y="168543"/>
            <a:ext cx="8499287" cy="63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13" y="876963"/>
            <a:ext cx="849928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5333" y="4721322"/>
            <a:ext cx="89746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3A4B5"/>
                </a:solidFill>
                <a:latin typeface="Proxima Nova Regular"/>
                <a:cs typeface="Proxima Nova Regular"/>
              </a:defRPr>
            </a:lvl1pPr>
          </a:lstStyle>
          <a:p>
            <a:fld id="{CA828D68-D56D-CE4F-A3AD-9937248B0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6" r:id="rId4"/>
    <p:sldLayoutId id="2147483659" r:id="rId5"/>
    <p:sldLayoutId id="2147483651" r:id="rId6"/>
    <p:sldLayoutId id="2147483658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Proxima Nova Regular"/>
          <a:ea typeface="+mj-ea"/>
          <a:cs typeface="Proxima Nova Regular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What’s New!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Glenn Renfro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cppwfs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89336" y="4721322"/>
            <a:ext cx="897467" cy="273844"/>
          </a:xfrm>
        </p:spPr>
        <p:txBody>
          <a:bodyPr/>
          <a:lstStyle/>
          <a:p>
            <a:fld id="{CA828D68-D56D-CE4F-A3AD-9937248B076C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54" y="1156721"/>
            <a:ext cx="4070846" cy="26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/>
          <a:lstStyle/>
          <a:p>
            <a:r>
              <a:rPr lang="en-US" smtClean="0"/>
              <a:t>Learn More. Stay Connected.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1562382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>
                <a:solidFill>
                  <a:srgbClr val="FFFFFF"/>
                </a:solidFill>
              </a:rPr>
              <a:t>Cloud Event Driven Architectures With Spring Cloud Stream 2.0</a:t>
            </a:r>
            <a:endParaRPr lang="en-US" dirty="0">
              <a:solidFill>
                <a:srgbClr val="FFFFFF"/>
              </a:solidFill>
            </a:endParaRPr>
          </a:p>
          <a:p>
            <a:pPr lvl="0" algn="l"/>
            <a:r>
              <a:rPr lang="en-US" dirty="0">
                <a:solidFill>
                  <a:srgbClr val="FFFFFF"/>
                </a:solidFill>
              </a:rPr>
              <a:t>Gary </a:t>
            </a:r>
            <a:r>
              <a:rPr lang="en-US" dirty="0" smtClean="0">
                <a:solidFill>
                  <a:srgbClr val="FFFFFF"/>
                </a:solidFill>
              </a:rPr>
              <a:t>Russell, Oleg </a:t>
            </a:r>
            <a:r>
              <a:rPr lang="en-US" dirty="0" err="1" smtClean="0">
                <a:solidFill>
                  <a:srgbClr val="FFFFFF"/>
                </a:solidFill>
              </a:rPr>
              <a:t>Zhurakousky</a:t>
            </a:r>
            <a:endParaRPr lang="en-US" dirty="0" smtClean="0">
              <a:solidFill>
                <a:srgbClr val="FFFFFF"/>
              </a:solidFill>
            </a:endParaRPr>
          </a:p>
          <a:p>
            <a:pPr lvl="0" algn="l"/>
            <a:r>
              <a:rPr lang="en-US" dirty="0" smtClean="0">
                <a:solidFill>
                  <a:srgbClr val="FFFFFF"/>
                </a:solidFill>
              </a:rPr>
              <a:t>Wednesday @11:30</a:t>
            </a:r>
          </a:p>
          <a:p>
            <a:pPr lvl="0" algn="l"/>
            <a:r>
              <a:rPr lang="en-US" dirty="0" smtClean="0">
                <a:solidFill>
                  <a:srgbClr val="FFFFFF"/>
                </a:solidFill>
              </a:rPr>
              <a:t>Room: 2005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7063" y="4721225"/>
            <a:ext cx="896937" cy="274638"/>
          </a:xfrm>
        </p:spPr>
        <p:txBody>
          <a:bodyPr/>
          <a:lstStyle/>
          <a:p>
            <a:fld id="{CA828D68-D56D-CE4F-A3AD-9937248B076C}" type="slidenum">
              <a:rPr lang="en-US" smtClean="0"/>
              <a:t>10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9588" y="1793088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41" y="3688460"/>
            <a:ext cx="2863718" cy="36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799416" y="4182028"/>
            <a:ext cx="1545168" cy="266113"/>
            <a:chOff x="5601059" y="4182028"/>
            <a:chExt cx="1545168" cy="266113"/>
          </a:xfrm>
        </p:grpSpPr>
        <p:sp>
          <p:nvSpPr>
            <p:cNvPr id="16" name="TextBox 15"/>
            <p:cNvSpPr txBox="1"/>
            <p:nvPr/>
          </p:nvSpPr>
          <p:spPr>
            <a:xfrm>
              <a:off x="6243416" y="4182028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#</a:t>
              </a:r>
              <a:r>
                <a:rPr lang="en-US" sz="1100" dirty="0" err="1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springone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058" y="418653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@s1p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059" y="4276096"/>
              <a:ext cx="150091" cy="122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34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/>
          <a:lstStyle/>
          <a:p>
            <a:r>
              <a:rPr lang="en-US" smtClean="0"/>
              <a:t>Learn More. Stay Connected.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1562382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>
                <a:solidFill>
                  <a:srgbClr val="FFFFFF"/>
                </a:solidFill>
              </a:rPr>
              <a:t>Cloud Native Batch Processing With Spring Batch 4.0</a:t>
            </a:r>
          </a:p>
          <a:p>
            <a:pPr lvl="0" algn="l"/>
            <a:r>
              <a:rPr lang="en-US" dirty="0" smtClean="0">
                <a:solidFill>
                  <a:srgbClr val="FFFFFF"/>
                </a:solidFill>
              </a:rPr>
              <a:t>Michael </a:t>
            </a:r>
            <a:r>
              <a:rPr lang="en-US" dirty="0" err="1" smtClean="0">
                <a:solidFill>
                  <a:srgbClr val="FFFFFF"/>
                </a:solidFill>
              </a:rPr>
              <a:t>Minella</a:t>
            </a:r>
            <a:endParaRPr lang="en-US" dirty="0" smtClean="0">
              <a:solidFill>
                <a:srgbClr val="FFFFFF"/>
              </a:solidFill>
            </a:endParaRPr>
          </a:p>
          <a:p>
            <a:pPr lvl="0" algn="l"/>
            <a:r>
              <a:rPr lang="en-US" dirty="0" smtClean="0">
                <a:solidFill>
                  <a:srgbClr val="FFFFFF"/>
                </a:solidFill>
              </a:rPr>
              <a:t>Tuesday@</a:t>
            </a:r>
            <a:r>
              <a:rPr lang="en-US" dirty="0">
                <a:solidFill>
                  <a:srgbClr val="FFFFFF"/>
                </a:solidFill>
              </a:rPr>
              <a:t>11:30</a:t>
            </a:r>
          </a:p>
          <a:p>
            <a:pPr lvl="0" algn="l"/>
            <a:r>
              <a:rPr lang="en-US" dirty="0">
                <a:solidFill>
                  <a:srgbClr val="FFFFFF"/>
                </a:solidFill>
              </a:rPr>
              <a:t>Room: </a:t>
            </a:r>
            <a:r>
              <a:rPr lang="en-US" dirty="0" smtClean="0">
                <a:solidFill>
                  <a:srgbClr val="FFFFFF"/>
                </a:solidFill>
              </a:rPr>
              <a:t>2018</a:t>
            </a:r>
            <a:endParaRPr lang="en-US" dirty="0">
              <a:solidFill>
                <a:srgbClr val="FFFFFF"/>
              </a:solidFill>
            </a:endParaRPr>
          </a:p>
          <a:p>
            <a:pPr lvl="0" algn="l"/>
            <a:endParaRPr lang="en-US" dirty="0" smtClean="0">
              <a:solidFill>
                <a:srgbClr val="FFFFFF"/>
              </a:solidFill>
            </a:endParaRPr>
          </a:p>
          <a:p>
            <a:pPr lvl="0"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7063" y="4721225"/>
            <a:ext cx="896937" cy="274638"/>
          </a:xfrm>
        </p:spPr>
        <p:txBody>
          <a:bodyPr/>
          <a:lstStyle/>
          <a:p>
            <a:fld id="{CA828D68-D56D-CE4F-A3AD-9937248B076C}" type="slidenum">
              <a:rPr lang="en-US" smtClean="0"/>
              <a:t>11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9588" y="1793088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41" y="3688460"/>
            <a:ext cx="2863718" cy="36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799416" y="4182028"/>
            <a:ext cx="1545168" cy="266113"/>
            <a:chOff x="5601059" y="4182028"/>
            <a:chExt cx="1545168" cy="266113"/>
          </a:xfrm>
        </p:grpSpPr>
        <p:sp>
          <p:nvSpPr>
            <p:cNvPr id="16" name="TextBox 15"/>
            <p:cNvSpPr txBox="1"/>
            <p:nvPr/>
          </p:nvSpPr>
          <p:spPr>
            <a:xfrm>
              <a:off x="6243416" y="4182028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#</a:t>
              </a:r>
              <a:r>
                <a:rPr lang="en-US" sz="1100" dirty="0" err="1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springone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058" y="418653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@s1p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059" y="4276096"/>
              <a:ext cx="150091" cy="122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43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Skipper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Versioning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Rollback Release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History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Manifest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Presentation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Mark Pollack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Wednesday @5:40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Room: 2024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https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springoneplatform.io</a:t>
            </a:r>
            <a:r>
              <a:rPr lang="en-US" dirty="0">
                <a:solidFill>
                  <a:srgbClr val="FFFFFF"/>
                </a:solidFill>
              </a:rPr>
              <a:t>/sessions/continuous-deployment-made-easy-with-</a:t>
            </a:r>
            <a:r>
              <a:rPr lang="en-US" dirty="0" smtClean="0">
                <a:solidFill>
                  <a:srgbClr val="FFFFFF"/>
                </a:solidFill>
              </a:rPr>
              <a:t>skipper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Alternative to using the Shell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Provides programmatic way to Create, Deploy &amp; Launch streams using a fluent API.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Migrating your streams from one environment to another instead of using the shell.  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Testable 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Parameterize the features so it can be used across different environments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Used for team collaboration.  Pass stream definitions via argument to a app.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For example: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StreamDefinition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  <a:cs typeface="Courier New"/>
              </a:rPr>
              <a:t>streamDefinition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Stream.builder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dataFlowOperations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.name(“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ticktock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”)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definition(“time | log”)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.create()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Upgraded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Angular 4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Improved </a:t>
            </a:r>
            <a:r>
              <a:rPr lang="en-US" dirty="0" smtClean="0">
                <a:solidFill>
                  <a:srgbClr val="FFFFFF"/>
                </a:solidFill>
              </a:rPr>
              <a:t>Documentation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Visual Fan in and Fan out support when creating stream and composed task definitions.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Presentation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Gunnar </a:t>
            </a:r>
            <a:r>
              <a:rPr lang="en-US" dirty="0" err="1" smtClean="0">
                <a:solidFill>
                  <a:srgbClr val="FFFFFF"/>
                </a:solidFill>
              </a:rPr>
              <a:t>Hillert</a:t>
            </a:r>
            <a:endParaRPr lang="en-US" dirty="0">
              <a:solidFill>
                <a:srgbClr val="FFFFFF"/>
              </a:solidFill>
            </a:endParaRPr>
          </a:p>
          <a:p>
            <a:pPr marL="1028700" lvl="1"/>
            <a:r>
              <a:rPr lang="en-US" dirty="0">
                <a:solidFill>
                  <a:srgbClr val="FFFFFF"/>
                </a:solidFill>
              </a:rPr>
              <a:t>Wednesday </a:t>
            </a:r>
            <a:r>
              <a:rPr lang="en-US" dirty="0" smtClean="0">
                <a:solidFill>
                  <a:srgbClr val="FFFFFF"/>
                </a:solidFill>
              </a:rPr>
              <a:t>@4:20</a:t>
            </a:r>
            <a:endParaRPr lang="en-US" dirty="0">
              <a:solidFill>
                <a:srgbClr val="FFFFFF"/>
              </a:solidFill>
            </a:endParaRP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Room: 2020</a:t>
            </a:r>
          </a:p>
          <a:p>
            <a:pPr marL="1028700" lvl="1"/>
            <a:r>
              <a:rPr lang="en-US" dirty="0">
                <a:solidFill>
                  <a:srgbClr val="FFFFFF"/>
                </a:solidFill>
              </a:rPr>
              <a:t>https://</a:t>
            </a:r>
            <a:r>
              <a:rPr lang="en-US" dirty="0" err="1">
                <a:solidFill>
                  <a:srgbClr val="FFFFFF"/>
                </a:solidFill>
              </a:rPr>
              <a:t>springoneplatform.io</a:t>
            </a:r>
            <a:r>
              <a:rPr lang="en-US" dirty="0">
                <a:solidFill>
                  <a:srgbClr val="FFFFFF"/>
                </a:solidFill>
              </a:rPr>
              <a:t>/sessions/migrating-to-angular-4-for-spring-developers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 Completion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Stream Names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Task/Batch Names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Metadata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Registry and Maven Update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Good when resolving SNAPSHOT versions for development</a:t>
            </a:r>
          </a:p>
          <a:p>
            <a:pPr marL="1028700" lvl="1"/>
            <a:r>
              <a:rPr lang="en-US" dirty="0" smtClean="0">
                <a:solidFill>
                  <a:srgbClr val="FFFFFF"/>
                </a:solidFill>
              </a:rPr>
              <a:t>--update-policy=always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When using the http (instead of maven://) resource it always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Out of the Box Apps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Function</a:t>
            </a:r>
          </a:p>
          <a:p>
            <a:pPr marL="1028700" lvl="1"/>
            <a:r>
              <a:rPr lang="en-US" dirty="0" err="1" smtClean="0"/>
              <a:t>Fn</a:t>
            </a:r>
            <a:r>
              <a:rPr lang="en-US" dirty="0" smtClean="0"/>
              <a:t>-Source</a:t>
            </a:r>
          </a:p>
          <a:p>
            <a:pPr marL="1028700" lvl="1"/>
            <a:r>
              <a:rPr lang="en-US" dirty="0" err="1" smtClean="0"/>
              <a:t>Fn</a:t>
            </a:r>
            <a:r>
              <a:rPr lang="en-US" dirty="0" smtClean="0"/>
              <a:t>-Processor</a:t>
            </a:r>
          </a:p>
          <a:p>
            <a:pPr marL="1028700" lvl="1"/>
            <a:r>
              <a:rPr lang="en-US" dirty="0" err="1" smtClean="0"/>
              <a:t>Fn</a:t>
            </a:r>
            <a:r>
              <a:rPr lang="en-US" dirty="0" smtClean="0"/>
              <a:t>-Sink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MQTT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TensorFlow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Py</a:t>
            </a:r>
            <a:r>
              <a:rPr lang="en-US" dirty="0" smtClean="0"/>
              <a:t>-Script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Py</a:t>
            </a:r>
            <a:r>
              <a:rPr lang="en-US" dirty="0" smtClean="0"/>
              <a:t>-http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KStream</a:t>
            </a:r>
            <a:r>
              <a:rPr lang="en-US" dirty="0" smtClean="0"/>
              <a:t> (develop a processor with </a:t>
            </a:r>
            <a:r>
              <a:rPr lang="en-US" dirty="0" err="1" smtClean="0"/>
              <a:t>KStream</a:t>
            </a:r>
            <a:r>
              <a:rPr lang="en-US" dirty="0" smtClean="0"/>
              <a:t>) * </a:t>
            </a:r>
          </a:p>
          <a:p>
            <a:pPr marL="1028700" lvl="1"/>
            <a:r>
              <a:rPr lang="en-US" dirty="0" smtClean="0"/>
              <a:t>Processor app with a </a:t>
            </a:r>
            <a:r>
              <a:rPr lang="en-US" dirty="0" err="1" smtClean="0"/>
              <a:t>KStream</a:t>
            </a:r>
            <a:r>
              <a:rPr lang="en-US" dirty="0" smtClean="0"/>
              <a:t> dependency and develop your own app.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Others on the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8D68-D56D-CE4F-A3AD-9937248B0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/>
          <a:lstStyle/>
          <a:p>
            <a:r>
              <a:rPr lang="en-US" dirty="0" smtClean="0"/>
              <a:t>Learn More. Stay Connected.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1562382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>
                <a:solidFill>
                  <a:schemeClr val="bg1"/>
                </a:solidFill>
              </a:rPr>
              <a:t>Orchestrating </a:t>
            </a:r>
            <a:r>
              <a:rPr lang="en-US" dirty="0" err="1" smtClean="0">
                <a:solidFill>
                  <a:schemeClr val="bg1"/>
                </a:solidFill>
              </a:rPr>
              <a:t>Microservices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with Spring Cloud </a:t>
            </a:r>
            <a:r>
              <a:rPr lang="en-US" smtClean="0">
                <a:solidFill>
                  <a:schemeClr val="bg1"/>
                </a:solidFill>
              </a:rPr>
              <a:t>Data Flow</a:t>
            </a:r>
            <a:endParaRPr lang="en-US" dirty="0">
              <a:solidFill>
                <a:schemeClr val="bg1"/>
              </a:solidFill>
            </a:endParaRPr>
          </a:p>
          <a:p>
            <a:pPr lvl="0" algn="l"/>
            <a:r>
              <a:rPr lang="en-US" dirty="0" smtClean="0">
                <a:solidFill>
                  <a:schemeClr val="bg1"/>
                </a:solidFill>
              </a:rPr>
              <a:t>Mark Pollack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l"/>
            <a:r>
              <a:rPr lang="en-US" dirty="0" smtClean="0">
                <a:solidFill>
                  <a:schemeClr val="bg1"/>
                </a:solidFill>
              </a:rPr>
              <a:t>Thursday @10:30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l"/>
            <a:r>
              <a:rPr lang="en-US" dirty="0" smtClean="0">
                <a:solidFill>
                  <a:schemeClr val="bg1"/>
                </a:solidFill>
              </a:rPr>
              <a:t>Room: </a:t>
            </a:r>
            <a:r>
              <a:rPr lang="en-US" dirty="0" smtClean="0">
                <a:solidFill>
                  <a:schemeClr val="bg1"/>
                </a:solidFill>
              </a:rPr>
              <a:t>2005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7063" y="4721225"/>
            <a:ext cx="896937" cy="274638"/>
          </a:xfrm>
        </p:spPr>
        <p:txBody>
          <a:bodyPr/>
          <a:lstStyle/>
          <a:p>
            <a:fld id="{CA828D68-D56D-CE4F-A3AD-9937248B076C}" type="slidenum">
              <a:rPr lang="en-US" smtClean="0"/>
              <a:t>8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9588" y="1793088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41" y="3688460"/>
            <a:ext cx="2863718" cy="36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799416" y="4182028"/>
            <a:ext cx="1545168" cy="266113"/>
            <a:chOff x="5601059" y="4182028"/>
            <a:chExt cx="1545168" cy="266113"/>
          </a:xfrm>
        </p:grpSpPr>
        <p:sp>
          <p:nvSpPr>
            <p:cNvPr id="16" name="TextBox 15"/>
            <p:cNvSpPr txBox="1"/>
            <p:nvPr/>
          </p:nvSpPr>
          <p:spPr>
            <a:xfrm>
              <a:off x="6243416" y="4182028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#</a:t>
              </a:r>
              <a:r>
                <a:rPr lang="en-US" sz="1100" dirty="0" err="1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springone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058" y="418653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@s1p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059" y="4276096"/>
              <a:ext cx="150091" cy="122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1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846718"/>
            <a:ext cx="7772400" cy="745835"/>
          </a:xfrm>
        </p:spPr>
        <p:txBody>
          <a:bodyPr/>
          <a:lstStyle/>
          <a:p>
            <a:r>
              <a:rPr lang="en-US" dirty="0" smtClean="0"/>
              <a:t>Learn More. Stay Connected.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85800" y="1973482"/>
            <a:ext cx="7772400" cy="1562382"/>
          </a:xfrm>
        </p:spPr>
        <p:txBody>
          <a:bodyPr>
            <a:normAutofit/>
          </a:bodyPr>
          <a:lstStyle/>
          <a:p>
            <a:pPr lvl="0" algn="l"/>
            <a:r>
              <a:rPr lang="en-US" dirty="0" smtClean="0">
                <a:solidFill>
                  <a:schemeClr val="bg1"/>
                </a:solidFill>
              </a:rPr>
              <a:t>Deploying Spring Boot Apps On </a:t>
            </a:r>
            <a:r>
              <a:rPr lang="en-US" dirty="0" err="1" smtClean="0">
                <a:solidFill>
                  <a:schemeClr val="bg1"/>
                </a:solidFill>
              </a:rPr>
              <a:t>Kubernetes</a:t>
            </a:r>
            <a:endParaRPr lang="en-US" dirty="0">
              <a:solidFill>
                <a:schemeClr val="bg1"/>
              </a:solidFill>
            </a:endParaRPr>
          </a:p>
          <a:p>
            <a:pPr lvl="0" algn="l"/>
            <a:r>
              <a:rPr lang="en-US" dirty="0">
                <a:solidFill>
                  <a:schemeClr val="bg1"/>
                </a:solidFill>
              </a:rPr>
              <a:t>Thomas </a:t>
            </a:r>
            <a:r>
              <a:rPr lang="en-US" dirty="0" err="1" smtClean="0">
                <a:solidFill>
                  <a:schemeClr val="bg1"/>
                </a:solidFill>
              </a:rPr>
              <a:t>Risberg</a:t>
            </a:r>
            <a:endParaRPr lang="en-US" dirty="0" smtClean="0">
              <a:solidFill>
                <a:schemeClr val="bg1"/>
              </a:solidFill>
            </a:endParaRPr>
          </a:p>
          <a:p>
            <a:pPr lvl="0" algn="l"/>
            <a:r>
              <a:rPr lang="en-US" dirty="0" smtClean="0">
                <a:solidFill>
                  <a:schemeClr val="bg1"/>
                </a:solidFill>
              </a:rPr>
              <a:t>Wednesday @2:40</a:t>
            </a:r>
          </a:p>
          <a:p>
            <a:pPr lvl="0" algn="l"/>
            <a:r>
              <a:rPr lang="en-US" dirty="0" smtClean="0">
                <a:solidFill>
                  <a:schemeClr val="bg1"/>
                </a:solidFill>
              </a:rPr>
              <a:t>Room: 2024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47063" y="4721225"/>
            <a:ext cx="896937" cy="274638"/>
          </a:xfrm>
        </p:spPr>
        <p:txBody>
          <a:bodyPr/>
          <a:lstStyle/>
          <a:p>
            <a:fld id="{CA828D68-D56D-CE4F-A3AD-9937248B076C}" type="slidenum">
              <a:rPr lang="en-US" smtClean="0"/>
              <a:t>9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9588" y="1793088"/>
            <a:ext cx="504825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41" y="3688460"/>
            <a:ext cx="2863718" cy="36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3799416" y="4182028"/>
            <a:ext cx="1545168" cy="266113"/>
            <a:chOff x="5601059" y="4182028"/>
            <a:chExt cx="1545168" cy="266113"/>
          </a:xfrm>
        </p:grpSpPr>
        <p:sp>
          <p:nvSpPr>
            <p:cNvPr id="16" name="TextBox 15"/>
            <p:cNvSpPr txBox="1"/>
            <p:nvPr/>
          </p:nvSpPr>
          <p:spPr>
            <a:xfrm>
              <a:off x="6243416" y="4182028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#</a:t>
              </a:r>
              <a:r>
                <a:rPr lang="en-US" sz="1100" dirty="0" err="1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springone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058" y="4186531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Proxima Nova Regular"/>
                  <a:cs typeface="Proxima Nova Regular"/>
                </a:rPr>
                <a:t>@s1p</a:t>
              </a:r>
              <a:endParaRPr lang="en-US" sz="1100" dirty="0">
                <a:solidFill>
                  <a:schemeClr val="bg1"/>
                </a:solidFill>
                <a:latin typeface="Proxima Nova Regular"/>
                <a:cs typeface="Proxima Nova Regular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059" y="4276096"/>
              <a:ext cx="150091" cy="122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42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One Platform Theme">
  <a:themeElements>
    <a:clrScheme name="S1P">
      <a:dk1>
        <a:srgbClr val="101128"/>
      </a:dk1>
      <a:lt1>
        <a:srgbClr val="FFFFFF"/>
      </a:lt1>
      <a:dk2>
        <a:srgbClr val="2E3192"/>
      </a:dk2>
      <a:lt2>
        <a:srgbClr val="A3A4B5"/>
      </a:lt2>
      <a:accent1>
        <a:srgbClr val="00D5C1"/>
      </a:accent1>
      <a:accent2>
        <a:srgbClr val="0065A7"/>
      </a:accent2>
      <a:accent3>
        <a:srgbClr val="0E9FDA"/>
      </a:accent3>
      <a:accent4>
        <a:srgbClr val="86C877"/>
      </a:accent4>
      <a:accent5>
        <a:srgbClr val="2E3192"/>
      </a:accent5>
      <a:accent6>
        <a:srgbClr val="2D2262"/>
      </a:accent6>
      <a:hlink>
        <a:srgbClr val="00D5C1"/>
      </a:hlink>
      <a:folHlink>
        <a:srgbClr val="00D5C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SpringOne_2017.thmx</Template>
  <TotalTime>13395</TotalTime>
  <Words>415</Words>
  <Application>Microsoft Macintosh PowerPoint</Application>
  <PresentationFormat>On-screen Show (16:9)</PresentationFormat>
  <Paragraphs>99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SpringOne Platform Theme</vt:lpstr>
      <vt:lpstr>What’s New!</vt:lpstr>
      <vt:lpstr>Spring Cloud Skipper</vt:lpstr>
      <vt:lpstr>JavaDSL</vt:lpstr>
      <vt:lpstr>UI Upgraded</vt:lpstr>
      <vt:lpstr>Spring Shell</vt:lpstr>
      <vt:lpstr>App Registry and Maven Update Policies</vt:lpstr>
      <vt:lpstr>New Out of the Box Apps </vt:lpstr>
      <vt:lpstr>Learn More. Stay Connected.</vt:lpstr>
      <vt:lpstr>Learn More. Stay Connected.</vt:lpstr>
      <vt:lpstr>Learn More. Stay Connected.</vt:lpstr>
      <vt:lpstr>Learn More. Stay Connected.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Holland</dc:creator>
  <cp:lastModifiedBy>Glenn Renfro</cp:lastModifiedBy>
  <cp:revision>67</cp:revision>
  <dcterms:created xsi:type="dcterms:W3CDTF">2017-07-07T16:26:00Z</dcterms:created>
  <dcterms:modified xsi:type="dcterms:W3CDTF">2017-11-30T15:18:47Z</dcterms:modified>
</cp:coreProperties>
</file>