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72" r:id="rId2"/>
    <p:sldId id="281" r:id="rId3"/>
    <p:sldId id="284" r:id="rId4"/>
    <p:sldId id="257" r:id="rId5"/>
    <p:sldId id="282" r:id="rId6"/>
    <p:sldId id="283" r:id="rId7"/>
    <p:sldId id="270" r:id="rId8"/>
    <p:sldId id="285" r:id="rId9"/>
    <p:sldId id="286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8C8D3"/>
    <a:srgbClr val="A3A4B5"/>
    <a:srgbClr val="86C877"/>
    <a:srgbClr val="0065A7"/>
    <a:srgbClr val="0E9FDA"/>
    <a:srgbClr val="00D5C1"/>
    <a:srgbClr val="2E3192"/>
    <a:srgbClr val="2D2262"/>
    <a:srgbClr val="1011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204" d="100"/>
          <a:sy n="204" d="100"/>
        </p:scale>
        <p:origin x="-512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63" d="100"/>
          <a:sy n="163" d="100"/>
        </p:scale>
        <p:origin x="-249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0EEEFF-EACA-254D-8C1D-11552C95A31A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565099-98D2-F04F-93B7-E737CA751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715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F6662-213B-0542-8269-DEF71692FEA4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DAD45-6B1F-7B4A-BD91-1CCC15F7F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124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DAD45-6B1F-7B4A-BD91-1CCC15F7FA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51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DAD45-6B1F-7B4A-BD91-1CCC15F7FA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51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DAD45-6B1F-7B4A-BD91-1CCC15F7FA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51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DAD45-6B1F-7B4A-BD91-1CCC15F7FA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51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DAD45-6B1F-7B4A-BD91-1CCC15F7FA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51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 flip="none" rotWithShape="1">
          <a:gsLst>
            <a:gs pos="0">
              <a:srgbClr val="101128"/>
            </a:gs>
            <a:gs pos="61000">
              <a:schemeClr val="tx2"/>
            </a:gs>
            <a:gs pos="99000">
              <a:srgbClr val="00AE9E"/>
            </a:gs>
          </a:gsLst>
          <a:lin ang="4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592553"/>
            <a:ext cx="7772400" cy="1102519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3218945"/>
            <a:ext cx="7772400" cy="792162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A3A4B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28688" y="2825774"/>
            <a:ext cx="504825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06" y="677845"/>
            <a:ext cx="3730777" cy="4700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399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  <a:lvl2pPr>
              <a:defRPr sz="1800">
                <a:solidFill>
                  <a:schemeClr val="bg2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bg2">
                    <a:lumMod val="60000"/>
                    <a:lumOff val="40000"/>
                  </a:schemeClr>
                </a:solidFill>
              </a:defRPr>
            </a:lvl3pPr>
            <a:lvl4pPr>
              <a:defRPr sz="1800">
                <a:solidFill>
                  <a:schemeClr val="bg2">
                    <a:lumMod val="60000"/>
                    <a:lumOff val="40000"/>
                  </a:schemeClr>
                </a:solidFill>
              </a:defRPr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9376" y="4721322"/>
            <a:ext cx="897467" cy="273844"/>
          </a:xfrm>
        </p:spPr>
        <p:txBody>
          <a:bodyPr/>
          <a:lstStyle/>
          <a:p>
            <a:fld id="{CA828D68-D56D-CE4F-A3AD-9937248B076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733041" y="4747783"/>
            <a:ext cx="40142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" kern="0" spc="60" dirty="0" smtClean="0">
                <a:solidFill>
                  <a:srgbClr val="A3A4B5"/>
                </a:solidFill>
                <a:latin typeface="Proxima Nova Regular"/>
                <a:cs typeface="Proxima Nova Regular"/>
              </a:rPr>
              <a:t>Unless otherwise indicated, these slides are © 2013-2016 Pivotal Software, Inc. and licensed under a Creative Commons Attribution-</a:t>
            </a:r>
            <a:r>
              <a:rPr lang="en-US" sz="500" kern="0" spc="60" dirty="0" err="1" smtClean="0">
                <a:solidFill>
                  <a:srgbClr val="A3A4B5"/>
                </a:solidFill>
                <a:latin typeface="Proxima Nova Regular"/>
                <a:cs typeface="Proxima Nova Regular"/>
              </a:rPr>
              <a:t>NonCommercial</a:t>
            </a:r>
            <a:r>
              <a:rPr lang="en-US" sz="500" kern="0" spc="60" dirty="0" smtClean="0">
                <a:solidFill>
                  <a:srgbClr val="A3A4B5"/>
                </a:solidFill>
                <a:latin typeface="Proxima Nova Regular"/>
                <a:cs typeface="Proxima Nova Regular"/>
              </a:rPr>
              <a:t> license: http://</a:t>
            </a:r>
            <a:r>
              <a:rPr lang="en-US" sz="500" kern="0" spc="60" dirty="0" err="1" smtClean="0">
                <a:solidFill>
                  <a:srgbClr val="A3A4B5"/>
                </a:solidFill>
                <a:latin typeface="Proxima Nova Regular"/>
                <a:cs typeface="Proxima Nova Regular"/>
              </a:rPr>
              <a:t>creativecommons.org</a:t>
            </a:r>
            <a:r>
              <a:rPr lang="en-US" sz="500" kern="0" spc="60" dirty="0" smtClean="0">
                <a:solidFill>
                  <a:srgbClr val="A3A4B5"/>
                </a:solidFill>
                <a:latin typeface="Proxima Nova Regular"/>
                <a:cs typeface="Proxima Nova Regular"/>
              </a:rPr>
              <a:t>/licenses/by-</a:t>
            </a:r>
            <a:r>
              <a:rPr lang="en-US" sz="500" kern="0" spc="60" dirty="0" err="1" smtClean="0">
                <a:solidFill>
                  <a:srgbClr val="A3A4B5"/>
                </a:solidFill>
                <a:latin typeface="Proxima Nova Regular"/>
                <a:cs typeface="Proxima Nova Regular"/>
              </a:rPr>
              <a:t>nc</a:t>
            </a:r>
            <a:r>
              <a:rPr lang="en-US" sz="500" kern="0" spc="60" dirty="0" smtClean="0">
                <a:solidFill>
                  <a:srgbClr val="A3A4B5"/>
                </a:solidFill>
                <a:latin typeface="Proxima Nova Regular"/>
                <a:cs typeface="Proxima Nova Regular"/>
              </a:rPr>
              <a:t>/3.0/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60" y="4718415"/>
            <a:ext cx="2154547" cy="271473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 flipV="1">
            <a:off x="0" y="4594623"/>
            <a:ext cx="9144000" cy="9144"/>
          </a:xfrm>
          <a:prstGeom prst="rect">
            <a:avLst/>
          </a:prstGeom>
          <a:solidFill>
            <a:srgbClr val="A3A4B5">
              <a:alpha val="2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6299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514" y="883867"/>
            <a:ext cx="3991340" cy="368104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  <a:lvl2pPr>
              <a:defRPr sz="1800">
                <a:solidFill>
                  <a:schemeClr val="bg2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bg2">
                    <a:lumMod val="60000"/>
                    <a:lumOff val="40000"/>
                  </a:schemeClr>
                </a:solidFill>
              </a:defRPr>
            </a:lvl3pPr>
            <a:lvl4pPr>
              <a:defRPr sz="1800">
                <a:solidFill>
                  <a:schemeClr val="bg2">
                    <a:lumMod val="60000"/>
                    <a:lumOff val="40000"/>
                  </a:schemeClr>
                </a:solidFill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9345" y="883867"/>
            <a:ext cx="4203455" cy="3681048"/>
          </a:xfrm>
        </p:spPr>
        <p:txBody>
          <a:bodyPr>
            <a:normAutofit/>
          </a:bodyPr>
          <a:lstStyle>
            <a:lvl1pPr>
              <a:defRPr sz="1800">
                <a:solidFill>
                  <a:srgbClr val="C8C8D3"/>
                </a:solidFill>
              </a:defRPr>
            </a:lvl1pPr>
            <a:lvl2pPr>
              <a:defRPr sz="1800">
                <a:solidFill>
                  <a:srgbClr val="C8C8D3"/>
                </a:solidFill>
              </a:defRPr>
            </a:lvl2pPr>
            <a:lvl3pPr>
              <a:defRPr sz="1800">
                <a:solidFill>
                  <a:srgbClr val="C8C8D3"/>
                </a:solidFill>
              </a:defRPr>
            </a:lvl3pPr>
            <a:lvl4pPr>
              <a:defRPr sz="1800">
                <a:solidFill>
                  <a:srgbClr val="C8C8D3"/>
                </a:solidFill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9376" y="4721322"/>
            <a:ext cx="897467" cy="273844"/>
          </a:xfrm>
        </p:spPr>
        <p:txBody>
          <a:bodyPr/>
          <a:lstStyle/>
          <a:p>
            <a:fld id="{CA828D68-D56D-CE4F-A3AD-9937248B076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2733041" y="4747783"/>
            <a:ext cx="40142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" kern="0" spc="60" dirty="0" smtClean="0">
                <a:solidFill>
                  <a:srgbClr val="A3A4B5"/>
                </a:solidFill>
                <a:latin typeface="Proxima Nova Regular"/>
                <a:cs typeface="Proxima Nova Regular"/>
              </a:rPr>
              <a:t>Unless otherwise indicated, these slides are © 2013-2016 Pivotal Software, Inc. and licensed under a Creative Commons Attribution-</a:t>
            </a:r>
            <a:r>
              <a:rPr lang="en-US" sz="500" kern="0" spc="60" dirty="0" err="1" smtClean="0">
                <a:solidFill>
                  <a:srgbClr val="A3A4B5"/>
                </a:solidFill>
                <a:latin typeface="Proxima Nova Regular"/>
                <a:cs typeface="Proxima Nova Regular"/>
              </a:rPr>
              <a:t>NonCommercial</a:t>
            </a:r>
            <a:r>
              <a:rPr lang="en-US" sz="500" kern="0" spc="60" dirty="0" smtClean="0">
                <a:solidFill>
                  <a:srgbClr val="A3A4B5"/>
                </a:solidFill>
                <a:latin typeface="Proxima Nova Regular"/>
                <a:cs typeface="Proxima Nova Regular"/>
              </a:rPr>
              <a:t> license: http://</a:t>
            </a:r>
            <a:r>
              <a:rPr lang="en-US" sz="500" kern="0" spc="60" dirty="0" err="1" smtClean="0">
                <a:solidFill>
                  <a:srgbClr val="A3A4B5"/>
                </a:solidFill>
                <a:latin typeface="Proxima Nova Regular"/>
                <a:cs typeface="Proxima Nova Regular"/>
              </a:rPr>
              <a:t>creativecommons.org</a:t>
            </a:r>
            <a:r>
              <a:rPr lang="en-US" sz="500" kern="0" spc="60" dirty="0" smtClean="0">
                <a:solidFill>
                  <a:srgbClr val="A3A4B5"/>
                </a:solidFill>
                <a:latin typeface="Proxima Nova Regular"/>
                <a:cs typeface="Proxima Nova Regular"/>
              </a:rPr>
              <a:t>/licenses/by-</a:t>
            </a:r>
            <a:r>
              <a:rPr lang="en-US" sz="500" kern="0" spc="60" dirty="0" err="1" smtClean="0">
                <a:solidFill>
                  <a:srgbClr val="A3A4B5"/>
                </a:solidFill>
                <a:latin typeface="Proxima Nova Regular"/>
                <a:cs typeface="Proxima Nova Regular"/>
              </a:rPr>
              <a:t>nc</a:t>
            </a:r>
            <a:r>
              <a:rPr lang="en-US" sz="500" kern="0" spc="60" dirty="0" smtClean="0">
                <a:solidFill>
                  <a:srgbClr val="A3A4B5"/>
                </a:solidFill>
                <a:latin typeface="Proxima Nova Regular"/>
                <a:cs typeface="Proxima Nova Regular"/>
              </a:rPr>
              <a:t>/3.0/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60" y="4718415"/>
            <a:ext cx="2154547" cy="271473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 flipV="1">
            <a:off x="0" y="4594623"/>
            <a:ext cx="9144000" cy="9144"/>
          </a:xfrm>
          <a:prstGeom prst="rect">
            <a:avLst/>
          </a:prstGeom>
          <a:solidFill>
            <a:srgbClr val="A3A4B5">
              <a:alpha val="2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17912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L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23513" y="876963"/>
            <a:ext cx="8499287" cy="3394472"/>
          </a:xfrm>
        </p:spPr>
        <p:txBody>
          <a:bodyPr/>
          <a:lstStyle>
            <a:lvl1pPr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 sz="1800">
                <a:solidFill>
                  <a:schemeClr val="bg2">
                    <a:lumMod val="75000"/>
                  </a:schemeClr>
                </a:solidFill>
              </a:defRPr>
            </a:lvl2pPr>
            <a:lvl3pPr>
              <a:defRPr sz="1800">
                <a:solidFill>
                  <a:schemeClr val="bg2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bg2">
                    <a:lumMod val="75000"/>
                  </a:schemeClr>
                </a:solidFill>
              </a:defRPr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9376" y="4721322"/>
            <a:ext cx="897467" cy="273844"/>
          </a:xfrm>
        </p:spPr>
        <p:txBody>
          <a:bodyPr/>
          <a:lstStyle/>
          <a:p>
            <a:fld id="{CA828D68-D56D-CE4F-A3AD-9937248B076C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2733041" y="4747783"/>
            <a:ext cx="40142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" kern="0" spc="60" dirty="0" smtClean="0">
                <a:solidFill>
                  <a:srgbClr val="A3A4B5"/>
                </a:solidFill>
                <a:latin typeface="Proxima Nova Regular"/>
                <a:cs typeface="Proxima Nova Regular"/>
              </a:rPr>
              <a:t>Unless otherwise indicated, these slides are © 2013-2016 Pivotal Software, Inc. and licensed under a Creative Commons Attribution-</a:t>
            </a:r>
            <a:r>
              <a:rPr lang="en-US" sz="500" kern="0" spc="60" dirty="0" err="1" smtClean="0">
                <a:solidFill>
                  <a:srgbClr val="A3A4B5"/>
                </a:solidFill>
                <a:latin typeface="Proxima Nova Regular"/>
                <a:cs typeface="Proxima Nova Regular"/>
              </a:rPr>
              <a:t>NonCommercial</a:t>
            </a:r>
            <a:r>
              <a:rPr lang="en-US" sz="500" kern="0" spc="60" dirty="0" smtClean="0">
                <a:solidFill>
                  <a:srgbClr val="A3A4B5"/>
                </a:solidFill>
                <a:latin typeface="Proxima Nova Regular"/>
                <a:cs typeface="Proxima Nova Regular"/>
              </a:rPr>
              <a:t> license: http://</a:t>
            </a:r>
            <a:r>
              <a:rPr lang="en-US" sz="500" kern="0" spc="60" dirty="0" err="1" smtClean="0">
                <a:solidFill>
                  <a:srgbClr val="A3A4B5"/>
                </a:solidFill>
                <a:latin typeface="Proxima Nova Regular"/>
                <a:cs typeface="Proxima Nova Regular"/>
              </a:rPr>
              <a:t>creativecommons.org</a:t>
            </a:r>
            <a:r>
              <a:rPr lang="en-US" sz="500" kern="0" spc="60" dirty="0" smtClean="0">
                <a:solidFill>
                  <a:srgbClr val="A3A4B5"/>
                </a:solidFill>
                <a:latin typeface="Proxima Nova Regular"/>
                <a:cs typeface="Proxima Nova Regular"/>
              </a:rPr>
              <a:t>/licenses/by-</a:t>
            </a:r>
            <a:r>
              <a:rPr lang="en-US" sz="500" kern="0" spc="60" dirty="0" err="1" smtClean="0">
                <a:solidFill>
                  <a:srgbClr val="A3A4B5"/>
                </a:solidFill>
                <a:latin typeface="Proxima Nova Regular"/>
                <a:cs typeface="Proxima Nova Regular"/>
              </a:rPr>
              <a:t>nc</a:t>
            </a:r>
            <a:r>
              <a:rPr lang="en-US" sz="500" kern="0" spc="60" dirty="0" smtClean="0">
                <a:solidFill>
                  <a:srgbClr val="A3A4B5"/>
                </a:solidFill>
                <a:latin typeface="Proxima Nova Regular"/>
                <a:cs typeface="Proxima Nova Regular"/>
              </a:rPr>
              <a:t>/3.0/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60" y="4718415"/>
            <a:ext cx="2154547" cy="271473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 flipV="1">
            <a:off x="0" y="4594623"/>
            <a:ext cx="9144000" cy="9144"/>
          </a:xfrm>
          <a:prstGeom prst="rect">
            <a:avLst/>
          </a:prstGeom>
          <a:solidFill>
            <a:srgbClr val="A3A4B5">
              <a:alpha val="2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796690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 - L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514" y="883867"/>
            <a:ext cx="3991340" cy="368104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 sz="1800">
                <a:solidFill>
                  <a:schemeClr val="bg2">
                    <a:lumMod val="75000"/>
                  </a:schemeClr>
                </a:solidFill>
              </a:defRPr>
            </a:lvl2pPr>
            <a:lvl3pPr>
              <a:defRPr sz="1800">
                <a:solidFill>
                  <a:schemeClr val="bg2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bg2">
                    <a:lumMod val="75000"/>
                  </a:schemeClr>
                </a:solidFill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9345" y="883867"/>
            <a:ext cx="4203455" cy="368104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 sz="1800">
                <a:solidFill>
                  <a:schemeClr val="bg2">
                    <a:lumMod val="75000"/>
                  </a:schemeClr>
                </a:solidFill>
              </a:defRPr>
            </a:lvl2pPr>
            <a:lvl3pPr>
              <a:defRPr sz="1800">
                <a:solidFill>
                  <a:schemeClr val="bg2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bg2">
                    <a:lumMod val="75000"/>
                  </a:schemeClr>
                </a:solidFill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9376" y="4721322"/>
            <a:ext cx="897467" cy="273844"/>
          </a:xfrm>
        </p:spPr>
        <p:txBody>
          <a:bodyPr/>
          <a:lstStyle/>
          <a:p>
            <a:fld id="{CA828D68-D56D-CE4F-A3AD-9937248B076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2733041" y="4747783"/>
            <a:ext cx="40142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" kern="0" spc="60" dirty="0" smtClean="0">
                <a:solidFill>
                  <a:srgbClr val="A3A4B5"/>
                </a:solidFill>
                <a:latin typeface="Proxima Nova Regular"/>
                <a:cs typeface="Proxima Nova Regular"/>
              </a:rPr>
              <a:t>Unless otherwise indicated, these slides are © 2013-2016 Pivotal Software, Inc. and licensed under a Creative Commons Attribution-</a:t>
            </a:r>
            <a:r>
              <a:rPr lang="en-US" sz="500" kern="0" spc="60" dirty="0" err="1" smtClean="0">
                <a:solidFill>
                  <a:srgbClr val="A3A4B5"/>
                </a:solidFill>
                <a:latin typeface="Proxima Nova Regular"/>
                <a:cs typeface="Proxima Nova Regular"/>
              </a:rPr>
              <a:t>NonCommercial</a:t>
            </a:r>
            <a:r>
              <a:rPr lang="en-US" sz="500" kern="0" spc="60" dirty="0" smtClean="0">
                <a:solidFill>
                  <a:srgbClr val="A3A4B5"/>
                </a:solidFill>
                <a:latin typeface="Proxima Nova Regular"/>
                <a:cs typeface="Proxima Nova Regular"/>
              </a:rPr>
              <a:t> license: http://</a:t>
            </a:r>
            <a:r>
              <a:rPr lang="en-US" sz="500" kern="0" spc="60" dirty="0" err="1" smtClean="0">
                <a:solidFill>
                  <a:srgbClr val="A3A4B5"/>
                </a:solidFill>
                <a:latin typeface="Proxima Nova Regular"/>
                <a:cs typeface="Proxima Nova Regular"/>
              </a:rPr>
              <a:t>creativecommons.org</a:t>
            </a:r>
            <a:r>
              <a:rPr lang="en-US" sz="500" kern="0" spc="60" dirty="0" smtClean="0">
                <a:solidFill>
                  <a:srgbClr val="A3A4B5"/>
                </a:solidFill>
                <a:latin typeface="Proxima Nova Regular"/>
                <a:cs typeface="Proxima Nova Regular"/>
              </a:rPr>
              <a:t>/licenses/by-</a:t>
            </a:r>
            <a:r>
              <a:rPr lang="en-US" sz="500" kern="0" spc="60" dirty="0" err="1" smtClean="0">
                <a:solidFill>
                  <a:srgbClr val="A3A4B5"/>
                </a:solidFill>
                <a:latin typeface="Proxima Nova Regular"/>
                <a:cs typeface="Proxima Nova Regular"/>
              </a:rPr>
              <a:t>nc</a:t>
            </a:r>
            <a:r>
              <a:rPr lang="en-US" sz="500" kern="0" spc="60" dirty="0" smtClean="0">
                <a:solidFill>
                  <a:srgbClr val="A3A4B5"/>
                </a:solidFill>
                <a:latin typeface="Proxima Nova Regular"/>
                <a:cs typeface="Proxima Nova Regular"/>
              </a:rPr>
              <a:t>/3.0/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60" y="4718415"/>
            <a:ext cx="2154547" cy="271473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 flipV="1">
            <a:off x="0" y="4594623"/>
            <a:ext cx="9144000" cy="9144"/>
          </a:xfrm>
          <a:prstGeom prst="rect">
            <a:avLst/>
          </a:prstGeom>
          <a:solidFill>
            <a:srgbClr val="A3A4B5">
              <a:alpha val="2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012965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bg>
      <p:bgPr>
        <a:solidFill>
          <a:srgbClr val="00D5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4805" y="1534582"/>
            <a:ext cx="6774390" cy="1042459"/>
          </a:xfrm>
        </p:spPr>
        <p:txBody>
          <a:bodyPr anchor="t">
            <a:normAutofit/>
          </a:bodyPr>
          <a:lstStyle>
            <a:lvl1pPr algn="ctr">
              <a:defRPr sz="3600" b="1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Divider page text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 flipH="1">
            <a:off x="0" y="4611367"/>
            <a:ext cx="9144000" cy="0"/>
          </a:xfrm>
          <a:prstGeom prst="line">
            <a:avLst/>
          </a:prstGeom>
          <a:ln w="635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5960" y="4717453"/>
            <a:ext cx="2154547" cy="272866"/>
          </a:xfrm>
          <a:prstGeom prst="rect">
            <a:avLst/>
          </a:prstGeom>
        </p:spPr>
      </p:pic>
      <p:cxnSp>
        <p:nvCxnSpPr>
          <p:cNvPr id="5" name="Straight Connector 4"/>
          <p:cNvCxnSpPr/>
          <p:nvPr userDrawn="1"/>
        </p:nvCxnSpPr>
        <p:spPr>
          <a:xfrm>
            <a:off x="4319588" y="2329319"/>
            <a:ext cx="50482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895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gradFill flip="none" rotWithShape="1">
          <a:gsLst>
            <a:gs pos="0">
              <a:srgbClr val="101128"/>
            </a:gs>
            <a:gs pos="61000">
              <a:schemeClr val="tx2"/>
            </a:gs>
            <a:gs pos="99000">
              <a:srgbClr val="00AE9E"/>
            </a:gs>
          </a:gsLst>
          <a:lin ang="4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846718"/>
            <a:ext cx="7772400" cy="745835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1973482"/>
            <a:ext cx="7772400" cy="7921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A3A4B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444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13" y="168543"/>
            <a:ext cx="8499287" cy="635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13" y="876963"/>
            <a:ext cx="8499287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25333" y="4721322"/>
            <a:ext cx="89746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A3A4B5"/>
                </a:solidFill>
                <a:latin typeface="Proxima Nova Regular"/>
                <a:cs typeface="Proxima Nova Regular"/>
              </a:defRPr>
            </a:lvl1pPr>
          </a:lstStyle>
          <a:p>
            <a:fld id="{CA828D68-D56D-CE4F-A3AD-9937248B07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13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0" r:id="rId2"/>
    <p:sldLayoutId id="2147483652" r:id="rId3"/>
    <p:sldLayoutId id="2147483656" r:id="rId4"/>
    <p:sldLayoutId id="2147483659" r:id="rId5"/>
    <p:sldLayoutId id="2147483651" r:id="rId6"/>
    <p:sldLayoutId id="2147483658" r:id="rId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000" b="1" kern="1200">
          <a:solidFill>
            <a:srgbClr val="FFFFFF"/>
          </a:solidFill>
          <a:latin typeface="Proxima Nova Regular"/>
          <a:ea typeface="+mj-ea"/>
          <a:cs typeface="Proxima Nova Regular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1800" kern="1200">
          <a:solidFill>
            <a:srgbClr val="FFFFFF"/>
          </a:solidFill>
          <a:latin typeface="Proxima Nova Regular"/>
          <a:ea typeface="+mn-ea"/>
          <a:cs typeface="Proxima Nova Regula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FFFFFF"/>
          </a:solidFill>
          <a:latin typeface="Proxima Nova Regular"/>
          <a:ea typeface="+mn-ea"/>
          <a:cs typeface="Proxima Nova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FFFFFF"/>
          </a:solidFill>
          <a:latin typeface="Proxima Nova Regular"/>
          <a:ea typeface="+mn-ea"/>
          <a:cs typeface="Proxima Nova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FFFFFF"/>
          </a:solidFill>
          <a:latin typeface="Proxima Nova Regular"/>
          <a:ea typeface="+mn-ea"/>
          <a:cs typeface="Proxima Nova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FFFFFF"/>
          </a:solidFill>
          <a:latin typeface="Proxima Nova Regular"/>
          <a:ea typeface="+mn-ea"/>
          <a:cs typeface="Proxima Nova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What’s New!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smtClean="0"/>
              <a:t>Glenn Renfro</a:t>
            </a:r>
            <a:endParaRPr lang="en-US" dirty="0"/>
          </a:p>
          <a:p>
            <a:r>
              <a:rPr lang="en-US" dirty="0" smtClean="0"/>
              <a:t>@</a:t>
            </a:r>
            <a:r>
              <a:rPr lang="en-US" dirty="0" err="1" smtClean="0"/>
              <a:t>cppwfs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789336" y="4721322"/>
            <a:ext cx="897467" cy="273844"/>
          </a:xfrm>
        </p:spPr>
        <p:txBody>
          <a:bodyPr/>
          <a:lstStyle/>
          <a:p>
            <a:fld id="{CA828D68-D56D-CE4F-A3AD-9937248B076C}" type="slidenum">
              <a:rPr lang="en-US" smtClean="0"/>
              <a:t>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354" y="1156721"/>
            <a:ext cx="4070846" cy="269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796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Cloud Skipper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Versioning</a:t>
            </a:r>
            <a:endParaRPr lang="en-US" dirty="0">
              <a:solidFill>
                <a:srgbClr val="FFFFFF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</a:rPr>
              <a:t>Rollback Release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History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Manifest</a:t>
            </a:r>
            <a:endParaRPr lang="en-US" dirty="0">
              <a:solidFill>
                <a:srgbClr val="FFFFFF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Presentation</a:t>
            </a:r>
          </a:p>
          <a:p>
            <a:pPr marL="1028700" lvl="1"/>
            <a:r>
              <a:rPr lang="en-US" dirty="0" smtClean="0">
                <a:solidFill>
                  <a:srgbClr val="FFFFFF"/>
                </a:solidFill>
              </a:rPr>
              <a:t>Mark Pollack</a:t>
            </a:r>
          </a:p>
          <a:p>
            <a:pPr marL="1028700" lvl="1"/>
            <a:r>
              <a:rPr lang="en-US" dirty="0" smtClean="0">
                <a:solidFill>
                  <a:srgbClr val="FFFFFF"/>
                </a:solidFill>
              </a:rPr>
              <a:t>Wednesday @5:40</a:t>
            </a:r>
          </a:p>
          <a:p>
            <a:pPr marL="1028700" lvl="1"/>
            <a:r>
              <a:rPr lang="en-US" dirty="0" smtClean="0">
                <a:solidFill>
                  <a:srgbClr val="FFFFFF"/>
                </a:solidFill>
              </a:rPr>
              <a:t>Room: 2024</a:t>
            </a:r>
          </a:p>
          <a:p>
            <a:pPr marL="1028700" lvl="1"/>
            <a:r>
              <a:rPr lang="en-US" dirty="0" smtClean="0">
                <a:solidFill>
                  <a:srgbClr val="FFFFFF"/>
                </a:solidFill>
              </a:rPr>
              <a:t>https</a:t>
            </a:r>
            <a:r>
              <a:rPr lang="en-US" dirty="0">
                <a:solidFill>
                  <a:srgbClr val="FFFFFF"/>
                </a:solidFill>
              </a:rPr>
              <a:t>://</a:t>
            </a:r>
            <a:r>
              <a:rPr lang="en-US" dirty="0" err="1">
                <a:solidFill>
                  <a:srgbClr val="FFFFFF"/>
                </a:solidFill>
              </a:rPr>
              <a:t>springoneplatform.io</a:t>
            </a:r>
            <a:r>
              <a:rPr lang="en-US" dirty="0">
                <a:solidFill>
                  <a:srgbClr val="FFFFFF"/>
                </a:solidFill>
              </a:rPr>
              <a:t>/sessions/continuous-deployment-made-easy-with-</a:t>
            </a:r>
            <a:r>
              <a:rPr lang="en-US" dirty="0" smtClean="0">
                <a:solidFill>
                  <a:srgbClr val="FFFFFF"/>
                </a:solidFill>
              </a:rPr>
              <a:t>skipper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8D68-D56D-CE4F-A3AD-9937248B07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707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JavaDSL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Alternative to using the Shell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Provides programmatic way to Create, Deploy &amp; Launch streams using a fluent API.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For example:</a:t>
            </a:r>
          </a:p>
          <a:p>
            <a:r>
              <a:rPr lang="en-US" dirty="0" err="1" smtClean="0">
                <a:solidFill>
                  <a:srgbClr val="FFFFFF"/>
                </a:solidFill>
                <a:latin typeface="Courier New"/>
                <a:cs typeface="Courier New"/>
              </a:rPr>
              <a:t>StreamDefinition</a:t>
            </a:r>
            <a:r>
              <a:rPr lang="en-US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/>
                <a:cs typeface="Courier New"/>
              </a:rPr>
              <a:t>streamDefinition</a:t>
            </a:r>
            <a:r>
              <a:rPr lang="en-US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lang="en-US" dirty="0" err="1" smtClean="0">
                <a:solidFill>
                  <a:srgbClr val="FFFFFF"/>
                </a:solidFill>
                <a:latin typeface="Courier New"/>
                <a:cs typeface="Courier New"/>
              </a:rPr>
              <a:t>Stream.builder</a:t>
            </a:r>
            <a:r>
              <a:rPr lang="en-US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urier New"/>
                <a:cs typeface="Courier New"/>
              </a:rPr>
              <a:t>dataFlowOperations</a:t>
            </a:r>
            <a:r>
              <a:rPr lang="en-US" dirty="0" smtClean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</a:p>
          <a:p>
            <a:pPr lvl="1" indent="0">
              <a:buNone/>
            </a:pPr>
            <a:r>
              <a:rPr lang="en-US" dirty="0" smtClean="0">
                <a:solidFill>
                  <a:srgbClr val="FFFFFF"/>
                </a:solidFill>
                <a:latin typeface="Courier New"/>
                <a:cs typeface="Courier New"/>
              </a:rPr>
              <a:t>.name(“</a:t>
            </a:r>
            <a:r>
              <a:rPr lang="en-US" dirty="0" err="1" smtClean="0">
                <a:solidFill>
                  <a:srgbClr val="FFFFFF"/>
                </a:solidFill>
                <a:latin typeface="Courier New"/>
                <a:cs typeface="Courier New"/>
              </a:rPr>
              <a:t>ticktock</a:t>
            </a:r>
            <a:r>
              <a:rPr lang="en-US" dirty="0" smtClean="0">
                <a:solidFill>
                  <a:srgbClr val="FFFFFF"/>
                </a:solidFill>
                <a:latin typeface="Courier New"/>
                <a:cs typeface="Courier New"/>
              </a:rPr>
              <a:t>”)</a:t>
            </a:r>
          </a:p>
          <a:p>
            <a:pPr lvl="1" indent="0">
              <a:buNone/>
            </a:pPr>
            <a:r>
              <a:rPr lang="en-US" dirty="0" smtClean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lang="en-US" dirty="0">
                <a:solidFill>
                  <a:srgbClr val="FFFFFF"/>
                </a:solidFill>
                <a:latin typeface="Courier New"/>
                <a:cs typeface="Courier New"/>
              </a:rPr>
              <a:t>definition(“time | log”)</a:t>
            </a:r>
          </a:p>
          <a:p>
            <a:pPr lvl="1" indent="0">
              <a:buNone/>
            </a:pPr>
            <a:r>
              <a:rPr lang="en-US" dirty="0">
                <a:solidFill>
                  <a:srgbClr val="FFFFFF"/>
                </a:solidFill>
                <a:latin typeface="Courier New"/>
                <a:cs typeface="Courier New"/>
              </a:rPr>
              <a:t>.create()</a:t>
            </a:r>
          </a:p>
          <a:p>
            <a:pPr marL="285750" indent="-285750">
              <a:buFont typeface="Arial"/>
              <a:buChar char="•"/>
            </a:pPr>
            <a:endParaRPr lang="en-US" dirty="0" smtClean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8D68-D56D-CE4F-A3AD-9937248B07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200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Upgraded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Angular 4</a:t>
            </a:r>
            <a:endParaRPr lang="en-US" dirty="0">
              <a:solidFill>
                <a:srgbClr val="FFFFFF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</a:rPr>
              <a:t>Improved Documentation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Presentation</a:t>
            </a:r>
          </a:p>
          <a:p>
            <a:pPr marL="1028700" lvl="1"/>
            <a:r>
              <a:rPr lang="en-US" dirty="0" smtClean="0">
                <a:solidFill>
                  <a:srgbClr val="FFFFFF"/>
                </a:solidFill>
              </a:rPr>
              <a:t>Gunnar </a:t>
            </a:r>
            <a:r>
              <a:rPr lang="en-US" dirty="0" err="1" smtClean="0">
                <a:solidFill>
                  <a:srgbClr val="FFFFFF"/>
                </a:solidFill>
              </a:rPr>
              <a:t>Hillert</a:t>
            </a:r>
            <a:endParaRPr lang="en-US" dirty="0">
              <a:solidFill>
                <a:srgbClr val="FFFFFF"/>
              </a:solidFill>
            </a:endParaRPr>
          </a:p>
          <a:p>
            <a:pPr marL="1028700" lvl="1"/>
            <a:r>
              <a:rPr lang="en-US" dirty="0">
                <a:solidFill>
                  <a:srgbClr val="FFFFFF"/>
                </a:solidFill>
              </a:rPr>
              <a:t>Wednesday </a:t>
            </a:r>
            <a:r>
              <a:rPr lang="en-US" dirty="0" smtClean="0">
                <a:solidFill>
                  <a:srgbClr val="FFFFFF"/>
                </a:solidFill>
              </a:rPr>
              <a:t>@4:20</a:t>
            </a:r>
            <a:endParaRPr lang="en-US" dirty="0">
              <a:solidFill>
                <a:srgbClr val="FFFFFF"/>
              </a:solidFill>
            </a:endParaRPr>
          </a:p>
          <a:p>
            <a:pPr marL="1028700" lvl="1"/>
            <a:r>
              <a:rPr lang="en-US" dirty="0" smtClean="0">
                <a:solidFill>
                  <a:srgbClr val="FFFFFF"/>
                </a:solidFill>
              </a:rPr>
              <a:t>Room: 2020</a:t>
            </a:r>
          </a:p>
          <a:p>
            <a:pPr marL="1028700" lvl="1"/>
            <a:r>
              <a:rPr lang="en-US" dirty="0">
                <a:solidFill>
                  <a:srgbClr val="FFFFFF"/>
                </a:solidFill>
              </a:rPr>
              <a:t>https://</a:t>
            </a:r>
            <a:r>
              <a:rPr lang="en-US" dirty="0" err="1">
                <a:solidFill>
                  <a:srgbClr val="FFFFFF"/>
                </a:solidFill>
              </a:rPr>
              <a:t>springoneplatform.io</a:t>
            </a:r>
            <a:r>
              <a:rPr lang="en-US" dirty="0">
                <a:solidFill>
                  <a:srgbClr val="FFFFFF"/>
                </a:solidFill>
              </a:rPr>
              <a:t>/sessions/migrating-to-angular-4-for-spring-developers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8D68-D56D-CE4F-A3AD-9937248B07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22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Auto Completion</a:t>
            </a:r>
          </a:p>
          <a:p>
            <a:pPr marL="1028700" lvl="1"/>
            <a:r>
              <a:rPr lang="en-US" dirty="0" smtClean="0">
                <a:solidFill>
                  <a:srgbClr val="FFFFFF"/>
                </a:solidFill>
              </a:rPr>
              <a:t>Stream Names</a:t>
            </a:r>
          </a:p>
          <a:p>
            <a:pPr marL="1028700" lvl="1"/>
            <a:r>
              <a:rPr lang="en-US" dirty="0" smtClean="0">
                <a:solidFill>
                  <a:srgbClr val="FFFFFF"/>
                </a:solidFill>
              </a:rPr>
              <a:t>Task/Batch Names</a:t>
            </a:r>
          </a:p>
          <a:p>
            <a:pPr marL="1028700" lvl="1"/>
            <a:r>
              <a:rPr lang="en-US" dirty="0" smtClean="0">
                <a:solidFill>
                  <a:srgbClr val="FFFFFF"/>
                </a:solidFill>
              </a:rPr>
              <a:t>Metadata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8D68-D56D-CE4F-A3AD-9937248B07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774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Registry and Maven Update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Good when resolving SNAPSHOT versions for development</a:t>
            </a:r>
          </a:p>
          <a:p>
            <a:pPr marL="1028700" lvl="1"/>
            <a:r>
              <a:rPr lang="en-US" dirty="0" smtClean="0">
                <a:solidFill>
                  <a:srgbClr val="FFFFFF"/>
                </a:solidFill>
              </a:rPr>
              <a:t>--update-policy=always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When using the http (instead of maven://) resource it always downloads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8D68-D56D-CE4F-A3AD-9937248B07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66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685800" y="846718"/>
            <a:ext cx="7772400" cy="745835"/>
          </a:xfrm>
        </p:spPr>
        <p:txBody>
          <a:bodyPr/>
          <a:lstStyle/>
          <a:p>
            <a:r>
              <a:rPr lang="en-US" dirty="0" smtClean="0"/>
              <a:t>Learn More. Stay Connected.</a:t>
            </a:r>
            <a:endParaRPr lang="en-US" dirty="0"/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>
          <a:xfrm>
            <a:off x="685800" y="1973482"/>
            <a:ext cx="7772400" cy="1562382"/>
          </a:xfrm>
        </p:spPr>
        <p:txBody>
          <a:bodyPr>
            <a:normAutofit/>
          </a:bodyPr>
          <a:lstStyle/>
          <a:p>
            <a:pPr lvl="0" algn="l"/>
            <a:r>
              <a:rPr lang="en-US" dirty="0" smtClean="0">
                <a:solidFill>
                  <a:schemeClr val="bg1"/>
                </a:solidFill>
              </a:rPr>
              <a:t>Deploying Spring Boot Apps On </a:t>
            </a:r>
            <a:r>
              <a:rPr lang="en-US" dirty="0" err="1" smtClean="0">
                <a:solidFill>
                  <a:schemeClr val="bg1"/>
                </a:solidFill>
              </a:rPr>
              <a:t>Kubernetes</a:t>
            </a:r>
            <a:endParaRPr lang="en-US" dirty="0">
              <a:solidFill>
                <a:schemeClr val="bg1"/>
              </a:solidFill>
            </a:endParaRPr>
          </a:p>
          <a:p>
            <a:pPr lvl="0" algn="l"/>
            <a:r>
              <a:rPr lang="en-US" dirty="0">
                <a:solidFill>
                  <a:schemeClr val="bg1"/>
                </a:solidFill>
              </a:rPr>
              <a:t>Thomas </a:t>
            </a:r>
            <a:r>
              <a:rPr lang="en-US" dirty="0" err="1" smtClean="0">
                <a:solidFill>
                  <a:schemeClr val="bg1"/>
                </a:solidFill>
              </a:rPr>
              <a:t>Risberg</a:t>
            </a:r>
            <a:endParaRPr lang="en-US" dirty="0" smtClean="0">
              <a:solidFill>
                <a:schemeClr val="bg1"/>
              </a:solidFill>
            </a:endParaRPr>
          </a:p>
          <a:p>
            <a:pPr lvl="0" algn="l"/>
            <a:r>
              <a:rPr lang="en-US" dirty="0" smtClean="0">
                <a:solidFill>
                  <a:schemeClr val="bg1"/>
                </a:solidFill>
              </a:rPr>
              <a:t>Wednesday @2:40</a:t>
            </a:r>
          </a:p>
          <a:p>
            <a:pPr lvl="0" algn="l"/>
            <a:r>
              <a:rPr lang="en-US" dirty="0" smtClean="0">
                <a:solidFill>
                  <a:schemeClr val="bg1"/>
                </a:solidFill>
              </a:rPr>
              <a:t>Room: 2024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47063" y="4721225"/>
            <a:ext cx="896937" cy="274638"/>
          </a:xfrm>
        </p:spPr>
        <p:txBody>
          <a:bodyPr/>
          <a:lstStyle/>
          <a:p>
            <a:fld id="{CA828D68-D56D-CE4F-A3AD-9937248B076C}" type="slidenum">
              <a:rPr lang="en-US" smtClean="0"/>
              <a:t>7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4319588" y="1793088"/>
            <a:ext cx="504825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141" y="3688460"/>
            <a:ext cx="2863718" cy="3608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" name="Group 24"/>
          <p:cNvGrpSpPr/>
          <p:nvPr/>
        </p:nvGrpSpPr>
        <p:grpSpPr>
          <a:xfrm>
            <a:off x="3799416" y="4182028"/>
            <a:ext cx="1545168" cy="266113"/>
            <a:chOff x="5601059" y="4182028"/>
            <a:chExt cx="1545168" cy="266113"/>
          </a:xfrm>
        </p:grpSpPr>
        <p:sp>
          <p:nvSpPr>
            <p:cNvPr id="16" name="TextBox 15"/>
            <p:cNvSpPr txBox="1"/>
            <p:nvPr/>
          </p:nvSpPr>
          <p:spPr>
            <a:xfrm>
              <a:off x="6243416" y="4182028"/>
              <a:ext cx="90281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Proxima Nova Regular"/>
                  <a:cs typeface="Proxima Nova Regular"/>
                </a:rPr>
                <a:t>#</a:t>
              </a:r>
              <a:r>
                <a:rPr lang="en-US" sz="1100" dirty="0" err="1" smtClean="0">
                  <a:solidFill>
                    <a:schemeClr val="bg1"/>
                  </a:solidFill>
                  <a:latin typeface="Proxima Nova Regular"/>
                  <a:cs typeface="Proxima Nova Regular"/>
                </a:rPr>
                <a:t>springone</a:t>
              </a:r>
              <a:endParaRPr lang="en-US" sz="1100" dirty="0">
                <a:solidFill>
                  <a:schemeClr val="bg1"/>
                </a:solidFill>
                <a:latin typeface="Proxima Nova Regular"/>
                <a:cs typeface="Proxima Nova Regular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728058" y="4186531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Proxima Nova Regular"/>
                  <a:cs typeface="Proxima Nova Regular"/>
                </a:rPr>
                <a:t>@s1p</a:t>
              </a:r>
              <a:endParaRPr lang="en-US" sz="1100" dirty="0">
                <a:solidFill>
                  <a:schemeClr val="bg1"/>
                </a:solidFill>
                <a:latin typeface="Proxima Nova Regular"/>
                <a:cs typeface="Proxima Nova Regular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01059" y="4276096"/>
              <a:ext cx="150091" cy="1220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7138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685800" y="846718"/>
            <a:ext cx="7772400" cy="745835"/>
          </a:xfrm>
        </p:spPr>
        <p:txBody>
          <a:bodyPr/>
          <a:lstStyle/>
          <a:p>
            <a:r>
              <a:rPr lang="en-US" smtClean="0"/>
              <a:t>Learn More. Stay Connected.</a:t>
            </a:r>
            <a:endParaRPr lang="en-US" dirty="0"/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>
          <a:xfrm>
            <a:off x="685800" y="1973482"/>
            <a:ext cx="7772400" cy="1562382"/>
          </a:xfrm>
        </p:spPr>
        <p:txBody>
          <a:bodyPr>
            <a:normAutofit/>
          </a:bodyPr>
          <a:lstStyle/>
          <a:p>
            <a:pPr lvl="0" algn="l"/>
            <a:r>
              <a:rPr lang="en-US" dirty="0" smtClean="0">
                <a:solidFill>
                  <a:srgbClr val="FFFFFF"/>
                </a:solidFill>
              </a:rPr>
              <a:t>Cloud Event Driven Architectures With Spring Cloud Stream 2.0</a:t>
            </a:r>
            <a:endParaRPr lang="en-US" dirty="0">
              <a:solidFill>
                <a:srgbClr val="FFFFFF"/>
              </a:solidFill>
            </a:endParaRPr>
          </a:p>
          <a:p>
            <a:pPr lvl="0" algn="l"/>
            <a:r>
              <a:rPr lang="en-US" dirty="0">
                <a:solidFill>
                  <a:srgbClr val="FFFFFF"/>
                </a:solidFill>
              </a:rPr>
              <a:t>Gary </a:t>
            </a:r>
            <a:r>
              <a:rPr lang="en-US" dirty="0" smtClean="0">
                <a:solidFill>
                  <a:srgbClr val="FFFFFF"/>
                </a:solidFill>
              </a:rPr>
              <a:t>Russell, Oleg </a:t>
            </a:r>
            <a:r>
              <a:rPr lang="en-US" dirty="0" err="1" smtClean="0">
                <a:solidFill>
                  <a:srgbClr val="FFFFFF"/>
                </a:solidFill>
              </a:rPr>
              <a:t>Zhurakousky</a:t>
            </a:r>
            <a:endParaRPr lang="en-US" dirty="0" smtClean="0">
              <a:solidFill>
                <a:srgbClr val="FFFFFF"/>
              </a:solidFill>
            </a:endParaRPr>
          </a:p>
          <a:p>
            <a:pPr lvl="0" algn="l"/>
            <a:r>
              <a:rPr lang="en-US" dirty="0" smtClean="0">
                <a:solidFill>
                  <a:srgbClr val="FFFFFF"/>
                </a:solidFill>
              </a:rPr>
              <a:t>Wednesday @11:30</a:t>
            </a:r>
          </a:p>
          <a:p>
            <a:pPr lvl="0" algn="l"/>
            <a:r>
              <a:rPr lang="en-US" dirty="0" smtClean="0">
                <a:solidFill>
                  <a:srgbClr val="FFFFFF"/>
                </a:solidFill>
              </a:rPr>
              <a:t>Room: 2005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47063" y="4721225"/>
            <a:ext cx="896937" cy="274638"/>
          </a:xfrm>
        </p:spPr>
        <p:txBody>
          <a:bodyPr/>
          <a:lstStyle/>
          <a:p>
            <a:fld id="{CA828D68-D56D-CE4F-A3AD-9937248B076C}" type="slidenum">
              <a:rPr lang="en-US" smtClean="0"/>
              <a:t>8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4319588" y="1793088"/>
            <a:ext cx="504825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141" y="3688460"/>
            <a:ext cx="2863718" cy="3608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" name="Group 24"/>
          <p:cNvGrpSpPr/>
          <p:nvPr/>
        </p:nvGrpSpPr>
        <p:grpSpPr>
          <a:xfrm>
            <a:off x="3799416" y="4182028"/>
            <a:ext cx="1545168" cy="266113"/>
            <a:chOff x="5601059" y="4182028"/>
            <a:chExt cx="1545168" cy="266113"/>
          </a:xfrm>
        </p:grpSpPr>
        <p:sp>
          <p:nvSpPr>
            <p:cNvPr id="16" name="TextBox 15"/>
            <p:cNvSpPr txBox="1"/>
            <p:nvPr/>
          </p:nvSpPr>
          <p:spPr>
            <a:xfrm>
              <a:off x="6243416" y="4182028"/>
              <a:ext cx="90281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Proxima Nova Regular"/>
                  <a:cs typeface="Proxima Nova Regular"/>
                </a:rPr>
                <a:t>#</a:t>
              </a:r>
              <a:r>
                <a:rPr lang="en-US" sz="1100" dirty="0" err="1" smtClean="0">
                  <a:solidFill>
                    <a:schemeClr val="bg1"/>
                  </a:solidFill>
                  <a:latin typeface="Proxima Nova Regular"/>
                  <a:cs typeface="Proxima Nova Regular"/>
                </a:rPr>
                <a:t>springone</a:t>
              </a:r>
              <a:endParaRPr lang="en-US" sz="1100" dirty="0">
                <a:solidFill>
                  <a:schemeClr val="bg1"/>
                </a:solidFill>
                <a:latin typeface="Proxima Nova Regular"/>
                <a:cs typeface="Proxima Nova Regular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728058" y="4186531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Proxima Nova Regular"/>
                  <a:cs typeface="Proxima Nova Regular"/>
                </a:rPr>
                <a:t>@s1p</a:t>
              </a:r>
              <a:endParaRPr lang="en-US" sz="1100" dirty="0">
                <a:solidFill>
                  <a:schemeClr val="bg1"/>
                </a:solidFill>
                <a:latin typeface="Proxima Nova Regular"/>
                <a:cs typeface="Proxima Nova Regular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01059" y="4276096"/>
              <a:ext cx="150091" cy="1220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2340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685800" y="846718"/>
            <a:ext cx="7772400" cy="745835"/>
          </a:xfrm>
        </p:spPr>
        <p:txBody>
          <a:bodyPr/>
          <a:lstStyle/>
          <a:p>
            <a:r>
              <a:rPr lang="en-US" smtClean="0"/>
              <a:t>Learn More. Stay Connected.</a:t>
            </a:r>
            <a:endParaRPr lang="en-US" dirty="0"/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>
          <a:xfrm>
            <a:off x="685800" y="1973482"/>
            <a:ext cx="7772400" cy="1562382"/>
          </a:xfrm>
        </p:spPr>
        <p:txBody>
          <a:bodyPr>
            <a:normAutofit/>
          </a:bodyPr>
          <a:lstStyle/>
          <a:p>
            <a:pPr lvl="0" algn="l"/>
            <a:r>
              <a:rPr lang="en-US" dirty="0" smtClean="0">
                <a:solidFill>
                  <a:srgbClr val="FFFFFF"/>
                </a:solidFill>
              </a:rPr>
              <a:t>Cloud Native Batch Processing With Spring Batch 4.0</a:t>
            </a:r>
          </a:p>
          <a:p>
            <a:pPr lvl="0" algn="l"/>
            <a:r>
              <a:rPr lang="en-US" dirty="0" smtClean="0">
                <a:solidFill>
                  <a:srgbClr val="FFFFFF"/>
                </a:solidFill>
              </a:rPr>
              <a:t>Michael </a:t>
            </a:r>
            <a:r>
              <a:rPr lang="en-US" dirty="0" err="1" smtClean="0">
                <a:solidFill>
                  <a:srgbClr val="FFFFFF"/>
                </a:solidFill>
              </a:rPr>
              <a:t>Minella</a:t>
            </a:r>
            <a:endParaRPr lang="en-US" dirty="0" smtClean="0">
              <a:solidFill>
                <a:srgbClr val="FFFFFF"/>
              </a:solidFill>
            </a:endParaRPr>
          </a:p>
          <a:p>
            <a:pPr lvl="0" algn="l"/>
            <a:r>
              <a:rPr lang="en-US" dirty="0" smtClean="0">
                <a:solidFill>
                  <a:srgbClr val="FFFFFF"/>
                </a:solidFill>
              </a:rPr>
              <a:t>Tuesday@</a:t>
            </a:r>
            <a:r>
              <a:rPr lang="en-US" dirty="0">
                <a:solidFill>
                  <a:srgbClr val="FFFFFF"/>
                </a:solidFill>
              </a:rPr>
              <a:t>11:30</a:t>
            </a:r>
          </a:p>
          <a:p>
            <a:pPr lvl="0" algn="l"/>
            <a:r>
              <a:rPr lang="en-US" dirty="0">
                <a:solidFill>
                  <a:srgbClr val="FFFFFF"/>
                </a:solidFill>
              </a:rPr>
              <a:t>Room: </a:t>
            </a:r>
            <a:r>
              <a:rPr lang="en-US" dirty="0" smtClean="0">
                <a:solidFill>
                  <a:srgbClr val="FFFFFF"/>
                </a:solidFill>
              </a:rPr>
              <a:t>2018</a:t>
            </a:r>
            <a:endParaRPr lang="en-US" dirty="0">
              <a:solidFill>
                <a:srgbClr val="FFFFFF"/>
              </a:solidFill>
            </a:endParaRPr>
          </a:p>
          <a:p>
            <a:pPr lvl="0" algn="l"/>
            <a:endParaRPr lang="en-US" dirty="0" smtClean="0">
              <a:solidFill>
                <a:srgbClr val="FFFFFF"/>
              </a:solidFill>
            </a:endParaRPr>
          </a:p>
          <a:p>
            <a:pPr lvl="0" algn="l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47063" y="4721225"/>
            <a:ext cx="896937" cy="274638"/>
          </a:xfrm>
        </p:spPr>
        <p:txBody>
          <a:bodyPr/>
          <a:lstStyle/>
          <a:p>
            <a:fld id="{CA828D68-D56D-CE4F-A3AD-9937248B076C}" type="slidenum">
              <a:rPr lang="en-US" smtClean="0"/>
              <a:t>9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4319588" y="1793088"/>
            <a:ext cx="504825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141" y="3688460"/>
            <a:ext cx="2863718" cy="3608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" name="Group 24"/>
          <p:cNvGrpSpPr/>
          <p:nvPr/>
        </p:nvGrpSpPr>
        <p:grpSpPr>
          <a:xfrm>
            <a:off x="3799416" y="4182028"/>
            <a:ext cx="1545168" cy="266113"/>
            <a:chOff x="5601059" y="4182028"/>
            <a:chExt cx="1545168" cy="266113"/>
          </a:xfrm>
        </p:grpSpPr>
        <p:sp>
          <p:nvSpPr>
            <p:cNvPr id="16" name="TextBox 15"/>
            <p:cNvSpPr txBox="1"/>
            <p:nvPr/>
          </p:nvSpPr>
          <p:spPr>
            <a:xfrm>
              <a:off x="6243416" y="4182028"/>
              <a:ext cx="90281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Proxima Nova Regular"/>
                  <a:cs typeface="Proxima Nova Regular"/>
                </a:rPr>
                <a:t>#</a:t>
              </a:r>
              <a:r>
                <a:rPr lang="en-US" sz="1100" dirty="0" err="1" smtClean="0">
                  <a:solidFill>
                    <a:schemeClr val="bg1"/>
                  </a:solidFill>
                  <a:latin typeface="Proxima Nova Regular"/>
                  <a:cs typeface="Proxima Nova Regular"/>
                </a:rPr>
                <a:t>springone</a:t>
              </a:r>
              <a:endParaRPr lang="en-US" sz="1100" dirty="0">
                <a:solidFill>
                  <a:schemeClr val="bg1"/>
                </a:solidFill>
                <a:latin typeface="Proxima Nova Regular"/>
                <a:cs typeface="Proxima Nova Regular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728058" y="4186531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Proxima Nova Regular"/>
                  <a:cs typeface="Proxima Nova Regular"/>
                </a:rPr>
                <a:t>@s1p</a:t>
              </a:r>
              <a:endParaRPr lang="en-US" sz="1100" dirty="0">
                <a:solidFill>
                  <a:schemeClr val="bg1"/>
                </a:solidFill>
                <a:latin typeface="Proxima Nova Regular"/>
                <a:cs typeface="Proxima Nova Regular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01059" y="4276096"/>
              <a:ext cx="150091" cy="1220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0431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pringOne Platform Theme">
  <a:themeElements>
    <a:clrScheme name="S1P">
      <a:dk1>
        <a:srgbClr val="101128"/>
      </a:dk1>
      <a:lt1>
        <a:srgbClr val="FFFFFF"/>
      </a:lt1>
      <a:dk2>
        <a:srgbClr val="2E3192"/>
      </a:dk2>
      <a:lt2>
        <a:srgbClr val="A3A4B5"/>
      </a:lt2>
      <a:accent1>
        <a:srgbClr val="00D5C1"/>
      </a:accent1>
      <a:accent2>
        <a:srgbClr val="0065A7"/>
      </a:accent2>
      <a:accent3>
        <a:srgbClr val="0E9FDA"/>
      </a:accent3>
      <a:accent4>
        <a:srgbClr val="86C877"/>
      </a:accent4>
      <a:accent5>
        <a:srgbClr val="2E3192"/>
      </a:accent5>
      <a:accent6>
        <a:srgbClr val="2D2262"/>
      </a:accent6>
      <a:hlink>
        <a:srgbClr val="00D5C1"/>
      </a:hlink>
      <a:folHlink>
        <a:srgbClr val="00D5C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SpringOne_2017.thmx</Template>
  <TotalTime>13363</TotalTime>
  <Words>282</Words>
  <Application>Microsoft Macintosh PowerPoint</Application>
  <PresentationFormat>On-screen Show (16:9)</PresentationFormat>
  <Paragraphs>73</Paragraphs>
  <Slides>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SpringOne Platform Theme</vt:lpstr>
      <vt:lpstr>What’s New!</vt:lpstr>
      <vt:lpstr>Spring Cloud Skipper</vt:lpstr>
      <vt:lpstr>JavaDSL</vt:lpstr>
      <vt:lpstr>UI Upgraded</vt:lpstr>
      <vt:lpstr>Spring Shell</vt:lpstr>
      <vt:lpstr>App Registry and Maven Update Policies</vt:lpstr>
      <vt:lpstr>Learn More. Stay Connected.</vt:lpstr>
      <vt:lpstr>Learn More. Stay Connected.</vt:lpstr>
      <vt:lpstr>Learn More. Stay Connected.</vt:lpstr>
    </vt:vector>
  </TitlesOfParts>
  <Company>Pivotal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Rachel Holland</dc:creator>
  <cp:lastModifiedBy>Glenn Renfro</cp:lastModifiedBy>
  <cp:revision>65</cp:revision>
  <dcterms:created xsi:type="dcterms:W3CDTF">2017-07-07T16:26:00Z</dcterms:created>
  <dcterms:modified xsi:type="dcterms:W3CDTF">2017-11-29T20:11:10Z</dcterms:modified>
</cp:coreProperties>
</file>