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PT Serif"/>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AC9884-F346-45DA-961B-3CEB250D213C}">
  <a:tblStyle styleId="{C8AC9884-F346-45DA-961B-3CEB250D21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37606C8-4A6F-4750-9E6D-F93E5D619DE8}"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17E2952-1FE6-43B3-B0FD-7A5C6699C085}"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D6F2998-CD24-4205-8617-A26225DCD9F6}" styleName="Table_3">
    <a:wholeTbl>
      <a:tcTxStyle>
        <a:font>
          <a:latin typeface="Arial"/>
          <a:ea typeface="Arial"/>
          <a:cs typeface="Arial"/>
        </a:font>
        <a:srgbClr val="000000"/>
      </a:tcTxStyle>
      <a:tcStyle>
        <a:tcBdr>
          <a:left>
            <a:ln cap="flat" cmpd="sng" w="6350">
              <a:solidFill>
                <a:srgbClr val="F4B083"/>
              </a:solidFill>
              <a:prstDash val="solid"/>
              <a:round/>
              <a:headEnd len="sm" w="sm" type="none"/>
              <a:tailEnd len="sm" w="sm" type="none"/>
            </a:ln>
          </a:left>
          <a:right>
            <a:ln cap="flat" cmpd="sng" w="6350">
              <a:solidFill>
                <a:srgbClr val="F4B083"/>
              </a:solidFill>
              <a:prstDash val="solid"/>
              <a:round/>
              <a:headEnd len="sm" w="sm" type="none"/>
              <a:tailEnd len="sm" w="sm" type="none"/>
            </a:ln>
          </a:right>
          <a:top>
            <a:ln cap="flat" cmpd="sng" w="6350">
              <a:solidFill>
                <a:srgbClr val="F4B083"/>
              </a:solidFill>
              <a:prstDash val="solid"/>
              <a:round/>
              <a:headEnd len="sm" w="sm" type="none"/>
              <a:tailEnd len="sm" w="sm" type="none"/>
            </a:ln>
          </a:top>
          <a:bottom>
            <a:ln cap="flat" cmpd="sng" w="6350">
              <a:solidFill>
                <a:srgbClr val="F4B083"/>
              </a:solidFill>
              <a:prstDash val="solid"/>
              <a:round/>
              <a:headEnd len="sm" w="sm" type="none"/>
              <a:tailEnd len="sm" w="sm" type="none"/>
            </a:ln>
          </a:bottom>
          <a:insideH>
            <a:ln cap="flat" cmpd="sng" w="6350">
              <a:solidFill>
                <a:srgbClr val="F4B083"/>
              </a:solidFill>
              <a:prstDash val="solid"/>
              <a:round/>
              <a:headEnd len="sm" w="sm" type="none"/>
              <a:tailEnd len="sm" w="sm" type="none"/>
            </a:ln>
          </a:insideH>
          <a:insideV>
            <a:ln cap="flat" cmpd="sng" w="6350">
              <a:solidFill>
                <a:srgbClr val="F4B083"/>
              </a:solidFill>
              <a:prstDash val="solid"/>
              <a:round/>
              <a:headEnd len="sm" w="sm" type="none"/>
              <a:tailEnd len="sm" w="sm" type="none"/>
            </a:ln>
          </a:insideV>
        </a:tcBdr>
      </a:tcStyle>
    </a:wholeTbl>
    <a:band1H>
      <a:tcTxStyle/>
      <a:tcStyle>
        <a:fill>
          <a:solidFill>
            <a:srgbClr val="FBE5D5"/>
          </a:solidFill>
        </a:fill>
      </a:tcStyle>
    </a:band1H>
    <a:band2H>
      <a:tcTxStyle/>
    </a:band2H>
    <a:band1V>
      <a:tcTxStyle/>
      <a:tcStyle>
        <a:fill>
          <a:solidFill>
            <a:srgbClr val="FBE5D5"/>
          </a:solidFill>
        </a:fill>
      </a:tcStyle>
    </a:band1V>
    <a:band2V>
      <a:tcTxStyle/>
    </a:band2V>
    <a:lastCol>
      <a:tcTxStyle b="on"/>
    </a:lastCol>
    <a:firstCol>
      <a:tcTxStyle b="on"/>
    </a:firstCol>
    <a:lastRow>
      <a:tcTxStyle b="on"/>
      <a:tcStyle>
        <a:tcBdr>
          <a:top>
            <a:ln cap="flat" cmpd="sng" w="6350">
              <a:solidFill>
                <a:srgbClr val="ED7D31"/>
              </a:solidFill>
              <a:prstDash val="solid"/>
              <a:round/>
              <a:headEnd len="sm" w="sm" type="none"/>
              <a:tailEnd len="sm" w="sm" type="none"/>
            </a:ln>
          </a:top>
        </a:tcBdr>
      </a:tcStyle>
    </a:lastRow>
    <a:seCell>
      <a:tcTxStyle/>
    </a:seCell>
    <a:swCell>
      <a:tcTxStyle/>
    </a:swCell>
    <a:firstRow>
      <a:tcTxStyle b="on">
        <a:srgbClr val="FFFFFF"/>
      </a:tcTxStyle>
      <a:tcStyle>
        <a:tcBdr>
          <a:left>
            <a:ln cap="flat" cmpd="sng" w="6350">
              <a:solidFill>
                <a:srgbClr val="ED7D31"/>
              </a:solidFill>
              <a:prstDash val="solid"/>
              <a:round/>
              <a:headEnd len="sm" w="sm" type="none"/>
              <a:tailEnd len="sm" w="sm" type="none"/>
            </a:ln>
          </a:left>
          <a:right>
            <a:ln cap="flat" cmpd="sng" w="6350">
              <a:solidFill>
                <a:srgbClr val="ED7D31"/>
              </a:solidFill>
              <a:prstDash val="solid"/>
              <a:round/>
              <a:headEnd len="sm" w="sm" type="none"/>
              <a:tailEnd len="sm" w="sm" type="none"/>
            </a:ln>
          </a:right>
          <a:top>
            <a:ln cap="flat" cmpd="sng" w="6350">
              <a:solidFill>
                <a:srgbClr val="ED7D31"/>
              </a:solidFill>
              <a:prstDash val="solid"/>
              <a:round/>
              <a:headEnd len="sm" w="sm" type="none"/>
              <a:tailEnd len="sm" w="sm" type="none"/>
            </a:ln>
          </a:top>
          <a:bottom>
            <a:ln cap="flat" cmpd="sng" w="6350">
              <a:solidFill>
                <a:srgbClr val="ED7D31"/>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ED7D3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TSerif-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TSerif-italic.fntdata"/><Relationship Id="rId12" Type="http://schemas.openxmlformats.org/officeDocument/2006/relationships/slide" Target="slides/slide6.xml"/><Relationship Id="rId56" Type="http://schemas.openxmlformats.org/officeDocument/2006/relationships/font" Target="fonts/PTSerif-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PTSerif-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779f53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779f53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779f533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779f533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779f533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779f533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8558d80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8558d80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0ae62ce49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0ae62ce49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1b874364d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1b874364d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0ae62ce49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0ae62ce49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79884be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79884be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6a6489c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6a6489c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6a6489c8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6a6489c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0ae62ce49_0_0:notes"/>
          <p:cNvSpPr txBox="1"/>
          <p:nvPr/>
        </p:nvSpPr>
        <p:spPr>
          <a:xfrm>
            <a:off x="3885199" y="0"/>
            <a:ext cx="2971200" cy="457800"/>
          </a:xfrm>
          <a:prstGeom prst="rect">
            <a:avLst/>
          </a:prstGeom>
          <a:noFill/>
          <a:ln>
            <a:noFill/>
          </a:ln>
        </p:spPr>
        <p:txBody>
          <a:bodyPr anchorCtr="0" anchor="t" bIns="45150" lIns="90325" spcFirstLastPara="1" rIns="90325" wrap="square" tIns="45150">
            <a:noAutofit/>
          </a:bodyPr>
          <a:lstStyle/>
          <a:p>
            <a:pPr indent="0" lvl="0" marL="0" marR="0" rtl="0" algn="r">
              <a:spcBef>
                <a:spcPts val="0"/>
              </a:spcBef>
              <a:spcAft>
                <a:spcPts val="0"/>
              </a:spcAft>
              <a:buNone/>
            </a:pPr>
            <a:r>
              <a:rPr b="0" i="0" lang="en" sz="1200" u="none" cap="none" strike="noStrike">
                <a:solidFill>
                  <a:schemeClr val="dk1"/>
                </a:solidFill>
                <a:latin typeface="Arial"/>
                <a:ea typeface="Arial"/>
                <a:cs typeface="Arial"/>
                <a:sym typeface="Arial"/>
              </a:rPr>
              <a:t>9/5/20202011-10-19 </a:t>
            </a:r>
            <a:endParaRPr/>
          </a:p>
        </p:txBody>
      </p:sp>
      <p:sp>
        <p:nvSpPr>
          <p:cNvPr id="63" name="Google Shape;63;ga0ae62ce49_0_0:notes"/>
          <p:cNvSpPr txBox="1"/>
          <p:nvPr/>
        </p:nvSpPr>
        <p:spPr>
          <a:xfrm>
            <a:off x="3885199" y="8684699"/>
            <a:ext cx="2971200" cy="457800"/>
          </a:xfrm>
          <a:prstGeom prst="rect">
            <a:avLst/>
          </a:prstGeom>
          <a:noFill/>
          <a:ln>
            <a:noFill/>
          </a:ln>
        </p:spPr>
        <p:txBody>
          <a:bodyPr anchorCtr="0" anchor="b" bIns="45150" lIns="90325" spcFirstLastPara="1" rIns="90325" wrap="square" tIns="4515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4" name="Google Shape;64;ga0ae62ce49_0_0:notes"/>
          <p:cNvSpPr txBox="1"/>
          <p:nvPr/>
        </p:nvSpPr>
        <p:spPr>
          <a:xfrm>
            <a:off x="1" y="0"/>
            <a:ext cx="2971200" cy="457800"/>
          </a:xfrm>
          <a:prstGeom prst="rect">
            <a:avLst/>
          </a:prstGeom>
          <a:noFill/>
          <a:ln>
            <a:noFill/>
          </a:ln>
        </p:spPr>
        <p:txBody>
          <a:bodyPr anchorCtr="0" anchor="t" bIns="45150" lIns="90325" spcFirstLastPara="1" rIns="90325" wrap="square" tIns="45150">
            <a:noAutofit/>
          </a:bodyPr>
          <a:lstStyle/>
          <a:p>
            <a:pPr indent="0" lvl="0" marL="0" marR="0" rtl="0" algn="l">
              <a:spcBef>
                <a:spcPts val="0"/>
              </a:spcBef>
              <a:spcAft>
                <a:spcPts val="0"/>
              </a:spcAft>
              <a:buNone/>
            </a:pPr>
            <a:r>
              <a:rPr b="0" i="0" lang="en" sz="1200" u="none" cap="none" strike="noStrike">
                <a:solidFill>
                  <a:schemeClr val="dk1"/>
                </a:solidFill>
                <a:latin typeface="Arial"/>
                <a:ea typeface="Arial"/>
                <a:cs typeface="Arial"/>
                <a:sym typeface="Arial"/>
              </a:rPr>
              <a:t>  </a:t>
            </a:r>
            <a:endParaRPr/>
          </a:p>
        </p:txBody>
      </p:sp>
      <p:sp>
        <p:nvSpPr>
          <p:cNvPr id="65" name="Google Shape;65;ga0ae62ce49_0_0:notes"/>
          <p:cNvSpPr txBox="1"/>
          <p:nvPr/>
        </p:nvSpPr>
        <p:spPr>
          <a:xfrm>
            <a:off x="1" y="8684699"/>
            <a:ext cx="2971200" cy="457800"/>
          </a:xfrm>
          <a:prstGeom prst="rect">
            <a:avLst/>
          </a:prstGeom>
          <a:noFill/>
          <a:ln>
            <a:noFill/>
          </a:ln>
        </p:spPr>
        <p:txBody>
          <a:bodyPr anchorCtr="0" anchor="b" bIns="45150" lIns="90325" spcFirstLastPara="1" rIns="90325" wrap="square" tIns="45150">
            <a:noAutofit/>
          </a:bodyPr>
          <a:lstStyle/>
          <a:p>
            <a:pPr indent="0" lvl="0" marL="0" marR="0" rtl="0" algn="l">
              <a:spcBef>
                <a:spcPts val="0"/>
              </a:spcBef>
              <a:spcAft>
                <a:spcPts val="0"/>
              </a:spcAft>
              <a:buNone/>
            </a:pPr>
            <a:r>
              <a:rPr b="0" i="0" lang="en" sz="1200" u="none" cap="none" strike="noStrike">
                <a:solidFill>
                  <a:schemeClr val="dk1"/>
                </a:solidFill>
                <a:latin typeface="Arial"/>
                <a:ea typeface="Arial"/>
                <a:cs typeface="Arial"/>
                <a:sym typeface="Arial"/>
              </a:rPr>
              <a:t>  </a:t>
            </a:r>
            <a:endParaRPr/>
          </a:p>
        </p:txBody>
      </p:sp>
      <p:sp>
        <p:nvSpPr>
          <p:cNvPr id="66" name="Google Shape;66;ga0ae62ce49_0_0:notes"/>
          <p:cNvSpPr txBox="1"/>
          <p:nvPr/>
        </p:nvSpPr>
        <p:spPr>
          <a:xfrm>
            <a:off x="0" y="0"/>
            <a:ext cx="2973000" cy="457800"/>
          </a:xfrm>
          <a:prstGeom prst="rect">
            <a:avLst/>
          </a:prstGeom>
          <a:noFill/>
          <a:ln>
            <a:noFill/>
          </a:ln>
        </p:spPr>
        <p:txBody>
          <a:bodyPr anchorCtr="0" anchor="t" bIns="47275" lIns="94575" spcFirstLastPara="1" rIns="94575" wrap="square" tIns="47275">
            <a:noAutofit/>
          </a:bodyPr>
          <a:lstStyle/>
          <a:p>
            <a:pPr indent="0" lvl="0" marL="0" marR="0" rtl="0" algn="l">
              <a:spcBef>
                <a:spcPts val="0"/>
              </a:spcBef>
              <a:spcAft>
                <a:spcPts val="0"/>
              </a:spcAft>
              <a:buNone/>
            </a:pPr>
            <a:r>
              <a:rPr b="0" i="0" lang="en" sz="1300" u="none" cap="none" strike="noStrike">
                <a:solidFill>
                  <a:schemeClr val="dk1"/>
                </a:solidFill>
                <a:latin typeface="Arial"/>
                <a:ea typeface="Arial"/>
                <a:cs typeface="Arial"/>
                <a:sym typeface="Arial"/>
              </a:rPr>
              <a:t>CRICKET_HOUSTON_CDMA_LTE_MEETING </a:t>
            </a:r>
            <a:endParaRPr/>
          </a:p>
        </p:txBody>
      </p:sp>
      <p:sp>
        <p:nvSpPr>
          <p:cNvPr id="67" name="Google Shape;67;ga0ae62ce49_0_0:notes"/>
          <p:cNvSpPr txBox="1"/>
          <p:nvPr/>
        </p:nvSpPr>
        <p:spPr>
          <a:xfrm>
            <a:off x="0" y="8684699"/>
            <a:ext cx="2973000" cy="457800"/>
          </a:xfrm>
          <a:prstGeom prst="rect">
            <a:avLst/>
          </a:prstGeom>
          <a:noFill/>
          <a:ln>
            <a:noFill/>
          </a:ln>
        </p:spPr>
        <p:txBody>
          <a:bodyPr anchorCtr="0" anchor="b" bIns="47275" lIns="94575" spcFirstLastPara="1" rIns="94575" wrap="square" tIns="47275">
            <a:noAutofit/>
          </a:bodyPr>
          <a:lstStyle/>
          <a:p>
            <a:pPr indent="0" lvl="0" marL="0" marR="0" rtl="0" algn="l">
              <a:spcBef>
                <a:spcPts val="0"/>
              </a:spcBef>
              <a:spcAft>
                <a:spcPts val="0"/>
              </a:spcAft>
              <a:buNone/>
            </a:pPr>
            <a:r>
              <a:rPr b="0" i="0" lang="en" sz="1300" u="none" cap="none" strike="noStrike">
                <a:solidFill>
                  <a:schemeClr val="dk1"/>
                </a:solidFill>
                <a:latin typeface="Arial"/>
                <a:ea typeface="Arial"/>
                <a:cs typeface="Arial"/>
                <a:sym typeface="Arial"/>
              </a:rPr>
              <a:t> </a:t>
            </a:r>
            <a:endParaRPr/>
          </a:p>
        </p:txBody>
      </p:sp>
      <p:sp>
        <p:nvSpPr>
          <p:cNvPr id="68" name="Google Shape;68;ga0ae62ce49_0_0:notes"/>
          <p:cNvSpPr txBox="1"/>
          <p:nvPr/>
        </p:nvSpPr>
        <p:spPr>
          <a:xfrm>
            <a:off x="3885199" y="8684699"/>
            <a:ext cx="2971200" cy="457800"/>
          </a:xfrm>
          <a:prstGeom prst="rect">
            <a:avLst/>
          </a:prstGeom>
          <a:noFill/>
          <a:ln>
            <a:noFill/>
          </a:ln>
        </p:spPr>
        <p:txBody>
          <a:bodyPr anchorCtr="0" anchor="b" bIns="47275" lIns="94575" spcFirstLastPara="1" rIns="94575" wrap="square" tIns="47275">
            <a:noAutofit/>
          </a:bodyPr>
          <a:lstStyle/>
          <a:p>
            <a:pPr indent="0" lvl="0" marL="0" marR="0" rtl="0" algn="r">
              <a:spcBef>
                <a:spcPts val="0"/>
              </a:spcBef>
              <a:spcAft>
                <a:spcPts val="0"/>
              </a:spcAft>
              <a:buNone/>
            </a:pPr>
            <a:fld id="{00000000-1234-1234-1234-123412341234}" type="slidenum">
              <a:rPr b="0" i="0" lang="en"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69" name="Google Shape;69;ga0ae62ce49_0_0:notes"/>
          <p:cNvSpPr/>
          <p:nvPr>
            <p:ph idx="2" type="sldImg"/>
          </p:nvPr>
        </p:nvSpPr>
        <p:spPr>
          <a:xfrm>
            <a:off x="102550" y="687266"/>
            <a:ext cx="6657600" cy="342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 name="Google Shape;70;ga0ae62ce49_0_0:notes"/>
          <p:cNvSpPr txBox="1"/>
          <p:nvPr>
            <p:ph idx="1" type="body"/>
          </p:nvPr>
        </p:nvSpPr>
        <p:spPr>
          <a:xfrm>
            <a:off x="684694" y="4342350"/>
            <a:ext cx="5488500" cy="4114800"/>
          </a:xfrm>
          <a:prstGeom prst="rect">
            <a:avLst/>
          </a:prstGeom>
          <a:noFill/>
          <a:ln>
            <a:noFill/>
          </a:ln>
        </p:spPr>
        <p:txBody>
          <a:bodyPr anchorCtr="0" anchor="t" bIns="47275" lIns="94575" spcFirstLastPara="1" rIns="94575" wrap="square" tIns="47275">
            <a:noAutofit/>
          </a:bodyPr>
          <a:lstStyle/>
          <a:p>
            <a:pPr indent="0" lvl="0" marL="0" rtl="0" algn="l">
              <a:spcBef>
                <a:spcPts val="0"/>
              </a:spcBef>
              <a:spcAft>
                <a:spcPts val="0"/>
              </a:spcAft>
              <a:buNone/>
            </a:pPr>
            <a:r>
              <a:t/>
            </a:r>
            <a:endParaRPr sz="2000"/>
          </a:p>
        </p:txBody>
      </p:sp>
      <p:sp>
        <p:nvSpPr>
          <p:cNvPr id="71" name="Google Shape;71;ga0ae62ce49_0_0:notes"/>
          <p:cNvSpPr txBox="1"/>
          <p:nvPr/>
        </p:nvSpPr>
        <p:spPr>
          <a:xfrm>
            <a:off x="3885199" y="8684699"/>
            <a:ext cx="2971200" cy="457800"/>
          </a:xfrm>
          <a:prstGeom prst="rect">
            <a:avLst/>
          </a:prstGeom>
          <a:noFill/>
          <a:ln>
            <a:noFill/>
          </a:ln>
        </p:spPr>
        <p:txBody>
          <a:bodyPr anchorCtr="0" anchor="b" bIns="47275" lIns="94575" spcFirstLastPara="1" rIns="94575" wrap="square" tIns="47275">
            <a:noAutofit/>
          </a:bodyPr>
          <a:lstStyle/>
          <a:p>
            <a:pPr indent="0" lvl="0" marL="0" marR="0" rtl="0" algn="r">
              <a:spcBef>
                <a:spcPts val="0"/>
              </a:spcBef>
              <a:spcAft>
                <a:spcPts val="0"/>
              </a:spcAft>
              <a:buNone/>
            </a:pPr>
            <a:fld id="{00000000-1234-1234-1234-123412341234}" type="slidenum">
              <a:rPr b="0" i="0" lang="en"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72" name="Google Shape;72;ga0ae62ce49_0_0:notes"/>
          <p:cNvSpPr txBox="1"/>
          <p:nvPr/>
        </p:nvSpPr>
        <p:spPr>
          <a:xfrm>
            <a:off x="0" y="0"/>
            <a:ext cx="2973000" cy="457800"/>
          </a:xfrm>
          <a:prstGeom prst="rect">
            <a:avLst/>
          </a:prstGeom>
          <a:noFill/>
          <a:ln>
            <a:noFill/>
          </a:ln>
        </p:spPr>
        <p:txBody>
          <a:bodyPr anchorCtr="0" anchor="t" bIns="47275" lIns="94575" spcFirstLastPara="1" rIns="94575" wrap="square" tIns="47275">
            <a:noAutofit/>
          </a:bodyPr>
          <a:lstStyle/>
          <a:p>
            <a:pPr indent="0" lvl="0" marL="0" marR="0" rtl="0" algn="l">
              <a:spcBef>
                <a:spcPts val="0"/>
              </a:spcBef>
              <a:spcAft>
                <a:spcPts val="0"/>
              </a:spcAft>
              <a:buNone/>
            </a:pPr>
            <a:r>
              <a:rPr b="0" i="0" lang="en" sz="1300" u="none" cap="none" strike="noStrike">
                <a:solidFill>
                  <a:schemeClr val="dk1"/>
                </a:solidFill>
                <a:latin typeface="Arial"/>
                <a:ea typeface="Arial"/>
                <a:cs typeface="Arial"/>
                <a:sym typeface="Arial"/>
              </a:rPr>
              <a:t>CDMA_LTE_STEERING_MEETING </a:t>
            </a:r>
            <a:endParaRPr/>
          </a:p>
        </p:txBody>
      </p:sp>
      <p:sp>
        <p:nvSpPr>
          <p:cNvPr id="73" name="Google Shape;73;ga0ae62ce49_0_0:notes"/>
          <p:cNvSpPr txBox="1"/>
          <p:nvPr/>
        </p:nvSpPr>
        <p:spPr>
          <a:xfrm>
            <a:off x="0" y="8684699"/>
            <a:ext cx="2973000" cy="457800"/>
          </a:xfrm>
          <a:prstGeom prst="rect">
            <a:avLst/>
          </a:prstGeom>
          <a:noFill/>
          <a:ln>
            <a:noFill/>
          </a:ln>
        </p:spPr>
        <p:txBody>
          <a:bodyPr anchorCtr="0" anchor="b" bIns="47275" lIns="94575" spcFirstLastPara="1" rIns="94575" wrap="square" tIns="47275">
            <a:noAutofit/>
          </a:bodyPr>
          <a:lstStyle/>
          <a:p>
            <a:pPr indent="0" lvl="0" marL="0" marR="0" rtl="0" algn="l">
              <a:spcBef>
                <a:spcPts val="0"/>
              </a:spcBef>
              <a:spcAft>
                <a:spcPts val="0"/>
              </a:spcAft>
              <a:buNone/>
            </a:pPr>
            <a:r>
              <a:rPr b="0" i="0" lang="en" sz="1300" u="none" cap="none" strike="noStrike">
                <a:solidFill>
                  <a:schemeClr val="dk1"/>
                </a:solidFill>
                <a:latin typeface="Arial"/>
                <a:ea typeface="Arial"/>
                <a:cs typeface="Arial"/>
                <a:sym typeface="Arial"/>
              </a:rPr>
              <a:t> </a:t>
            </a:r>
            <a:endParaRPr/>
          </a:p>
        </p:txBody>
      </p:sp>
      <p:sp>
        <p:nvSpPr>
          <p:cNvPr id="74" name="Google Shape;74;ga0ae62ce49_0_0:notes"/>
          <p:cNvSpPr txBox="1"/>
          <p:nvPr/>
        </p:nvSpPr>
        <p:spPr>
          <a:xfrm>
            <a:off x="3885199" y="0"/>
            <a:ext cx="2971200" cy="457800"/>
          </a:xfrm>
          <a:prstGeom prst="rect">
            <a:avLst/>
          </a:prstGeom>
          <a:noFill/>
          <a:ln>
            <a:noFill/>
          </a:ln>
        </p:spPr>
        <p:txBody>
          <a:bodyPr anchorCtr="0" anchor="t" bIns="47275" lIns="94575" spcFirstLastPara="1" rIns="94575" wrap="square" tIns="47275">
            <a:noAutofit/>
          </a:bodyPr>
          <a:lstStyle/>
          <a:p>
            <a:pPr indent="0" lvl="0" marL="0" marR="0" rtl="0" algn="r">
              <a:spcBef>
                <a:spcPts val="0"/>
              </a:spcBef>
              <a:spcAft>
                <a:spcPts val="0"/>
              </a:spcAft>
              <a:buNone/>
            </a:pPr>
            <a:r>
              <a:rPr b="0" i="0" lang="en" sz="1300" u="none" cap="none" strike="noStrike">
                <a:solidFill>
                  <a:schemeClr val="dk1"/>
                </a:solidFill>
                <a:latin typeface="Arial"/>
                <a:ea typeface="Arial"/>
                <a:cs typeface="Arial"/>
                <a:sym typeface="Arial"/>
              </a:rPr>
              <a:t>2012-06-13 </a:t>
            </a:r>
            <a:endParaRPr/>
          </a:p>
        </p:txBody>
      </p:sp>
      <p:sp>
        <p:nvSpPr>
          <p:cNvPr id="75" name="Google Shape;75;ga0ae62ce49_0_0:notes"/>
          <p:cNvSpPr txBox="1"/>
          <p:nvPr>
            <p:ph idx="12" type="sldNum"/>
          </p:nvPr>
        </p:nvSpPr>
        <p:spPr>
          <a:xfrm>
            <a:off x="3885666" y="8685335"/>
            <a:ext cx="2970900" cy="457200"/>
          </a:xfrm>
          <a:prstGeom prst="rect">
            <a:avLst/>
          </a:prstGeom>
          <a:noFill/>
          <a:ln>
            <a:noFill/>
          </a:ln>
        </p:spPr>
        <p:txBody>
          <a:bodyPr anchorCtr="0" anchor="b" bIns="45150" lIns="90325" spcFirstLastPara="1" rIns="90325" wrap="square" tIns="45150">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ga0ae62ce49_0_0:notes"/>
          <p:cNvSpPr txBox="1"/>
          <p:nvPr>
            <p:ph idx="3" type="hdr"/>
          </p:nvPr>
        </p:nvSpPr>
        <p:spPr>
          <a:xfrm>
            <a:off x="0" y="0"/>
            <a:ext cx="2970900" cy="4572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0"/>
              </a:spcAft>
              <a:buNone/>
            </a:pPr>
            <a:r>
              <a:rPr lang="en"/>
              <a:t>USCC VoLTE Exec Report 2016-4-6 </a:t>
            </a:r>
            <a:endParaRPr/>
          </a:p>
        </p:txBody>
      </p:sp>
      <p:sp>
        <p:nvSpPr>
          <p:cNvPr id="77" name="Google Shape;77;ga0ae62ce49_0_0:notes"/>
          <p:cNvSpPr txBox="1"/>
          <p:nvPr>
            <p:ph idx="11" type="ftr"/>
          </p:nvPr>
        </p:nvSpPr>
        <p:spPr>
          <a:xfrm>
            <a:off x="0" y="8685335"/>
            <a:ext cx="2970900" cy="457200"/>
          </a:xfrm>
          <a:prstGeom prst="rect">
            <a:avLst/>
          </a:prstGeom>
          <a:noFill/>
          <a:ln>
            <a:noFill/>
          </a:ln>
        </p:spPr>
        <p:txBody>
          <a:bodyPr anchorCtr="0" anchor="b" bIns="45150" lIns="90325" spcFirstLastPara="1" rIns="90325" wrap="square" tIns="45150">
            <a:noAutofit/>
          </a:bodyPr>
          <a:lstStyle/>
          <a:p>
            <a:pPr indent="0" lvl="0" marL="0" rtl="0" algn="l">
              <a:spcBef>
                <a:spcPts val="0"/>
              </a:spcBef>
              <a:spcAft>
                <a:spcPts val="0"/>
              </a:spcAft>
              <a:buNone/>
            </a:pPr>
            <a:r>
              <a:rPr lang="en"/>
              <a:t>© Ericsson AB 2016 </a:t>
            </a:r>
            <a:endParaRPr/>
          </a:p>
        </p:txBody>
      </p:sp>
      <p:sp>
        <p:nvSpPr>
          <p:cNvPr id="78" name="Google Shape;78;ga0ae62ce49_0_0:notes"/>
          <p:cNvSpPr txBox="1"/>
          <p:nvPr>
            <p:ph idx="10" type="dt"/>
          </p:nvPr>
        </p:nvSpPr>
        <p:spPr>
          <a:xfrm>
            <a:off x="3885666" y="0"/>
            <a:ext cx="2970900" cy="457200"/>
          </a:xfrm>
          <a:prstGeom prst="rect">
            <a:avLst/>
          </a:prstGeom>
          <a:noFill/>
          <a:ln>
            <a:noFill/>
          </a:ln>
        </p:spPr>
        <p:txBody>
          <a:bodyPr anchorCtr="0" anchor="t" bIns="45150" lIns="90325" spcFirstLastPara="1" rIns="90325" wrap="square" tIns="45150">
            <a:noAutofit/>
          </a:bodyPr>
          <a:lstStyle/>
          <a:p>
            <a:pPr indent="0" lvl="0" marL="0" rtl="0" algn="r">
              <a:spcBef>
                <a:spcPts val="0"/>
              </a:spcBef>
              <a:spcAft>
                <a:spcPts val="0"/>
              </a:spcAft>
              <a:buNone/>
            </a:pPr>
            <a:r>
              <a:rPr lang="en"/>
              <a:t>2016-04-07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0ae62ce49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0ae62ce49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0ae62ce49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0ae62ce49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0ae62ce4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0ae62ce4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6a6489c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6a6489c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6a6489c8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6a6489c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6a6489c8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6a6489c8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6a6489c84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6a6489c8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58f372b4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58f372b4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58f372b4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58f372b4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58f372b4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58f372b4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ae62ce49_0_109:notes"/>
          <p:cNvSpPr/>
          <p:nvPr>
            <p:ph idx="2" type="sldImg"/>
          </p:nvPr>
        </p:nvSpPr>
        <p:spPr>
          <a:xfrm>
            <a:off x="96140" y="685800"/>
            <a:ext cx="6665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a0ae62ce49_0_109:notes"/>
          <p:cNvSpPr txBox="1"/>
          <p:nvPr>
            <p:ph idx="1" type="body"/>
          </p:nvPr>
        </p:nvSpPr>
        <p:spPr>
          <a:xfrm>
            <a:off x="685800" y="4343400"/>
            <a:ext cx="5486400" cy="41148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0"/>
              </a:spcAft>
              <a:buNone/>
            </a:pPr>
            <a:r>
              <a:t/>
            </a:r>
            <a:endParaRPr/>
          </a:p>
        </p:txBody>
      </p:sp>
      <p:sp>
        <p:nvSpPr>
          <p:cNvPr id="101" name="Google Shape;101;ga0ae62ce49_0_109:notes"/>
          <p:cNvSpPr txBox="1"/>
          <p:nvPr>
            <p:ph idx="10" type="dt"/>
          </p:nvPr>
        </p:nvSpPr>
        <p:spPr>
          <a:xfrm>
            <a:off x="3885666" y="0"/>
            <a:ext cx="2970900" cy="457200"/>
          </a:xfrm>
          <a:prstGeom prst="rect">
            <a:avLst/>
          </a:prstGeom>
          <a:noFill/>
          <a:ln>
            <a:noFill/>
          </a:ln>
        </p:spPr>
        <p:txBody>
          <a:bodyPr anchorCtr="0" anchor="t" bIns="45150" lIns="90325" spcFirstLastPara="1" rIns="90325" wrap="square" tIns="45150">
            <a:noAutofit/>
          </a:bodyPr>
          <a:lstStyle/>
          <a:p>
            <a:pPr indent="0" lvl="0" marL="0" rtl="0" algn="r">
              <a:spcBef>
                <a:spcPts val="0"/>
              </a:spcBef>
              <a:spcAft>
                <a:spcPts val="0"/>
              </a:spcAft>
              <a:buNone/>
            </a:pPr>
            <a:r>
              <a:rPr lang="en"/>
              <a:t>Sep 2015 </a:t>
            </a:r>
            <a:endParaRPr/>
          </a:p>
        </p:txBody>
      </p:sp>
      <p:sp>
        <p:nvSpPr>
          <p:cNvPr id="102" name="Google Shape;102;ga0ae62ce49_0_109:notes"/>
          <p:cNvSpPr txBox="1"/>
          <p:nvPr>
            <p:ph idx="12" type="sldNum"/>
          </p:nvPr>
        </p:nvSpPr>
        <p:spPr>
          <a:xfrm>
            <a:off x="3885666" y="8685335"/>
            <a:ext cx="2970900" cy="457200"/>
          </a:xfrm>
          <a:prstGeom prst="rect">
            <a:avLst/>
          </a:prstGeom>
          <a:noFill/>
          <a:ln>
            <a:noFill/>
          </a:ln>
        </p:spPr>
        <p:txBody>
          <a:bodyPr anchorCtr="0" anchor="b" bIns="45150" lIns="90325" spcFirstLastPara="1" rIns="90325" wrap="square" tIns="4515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ga0ae62ce49_0_109:notes"/>
          <p:cNvSpPr txBox="1"/>
          <p:nvPr>
            <p:ph idx="3" type="hdr"/>
          </p:nvPr>
        </p:nvSpPr>
        <p:spPr>
          <a:xfrm>
            <a:off x="0" y="0"/>
            <a:ext cx="2970900" cy="4572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0"/>
              </a:spcAft>
              <a:buNone/>
            </a:pPr>
            <a:r>
              <a:rPr lang="en"/>
              <a:t>LION L2VPN </a:t>
            </a:r>
            <a:endParaRPr/>
          </a:p>
        </p:txBody>
      </p:sp>
      <p:sp>
        <p:nvSpPr>
          <p:cNvPr id="104" name="Google Shape;104;ga0ae62ce49_0_109:notes"/>
          <p:cNvSpPr txBox="1"/>
          <p:nvPr>
            <p:ph idx="11" type="ftr"/>
          </p:nvPr>
        </p:nvSpPr>
        <p:spPr>
          <a:xfrm>
            <a:off x="0" y="8685335"/>
            <a:ext cx="2970900" cy="457200"/>
          </a:xfrm>
          <a:prstGeom prst="rect">
            <a:avLst/>
          </a:prstGeom>
          <a:noFill/>
          <a:ln>
            <a:noFill/>
          </a:ln>
        </p:spPr>
        <p:txBody>
          <a:bodyPr anchorCtr="0" anchor="b" bIns="45150" lIns="90325" spcFirstLastPara="1" rIns="90325" wrap="square" tIns="45150">
            <a:noAutofit/>
          </a:bodyPr>
          <a:lstStyle/>
          <a:p>
            <a:pPr indent="0" lvl="0" marL="0" rtl="0" algn="l">
              <a:spcBef>
                <a:spcPts val="0"/>
              </a:spcBef>
              <a:spcAft>
                <a:spcPts val="0"/>
              </a:spcAft>
              <a:buNone/>
            </a:pPr>
            <a:r>
              <a:rPr lang="en"/>
              <a:t>© Ericsson AB 2015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58f372b4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58f372b4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8f5f9ec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8f5f9ec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58f372b4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58f372b4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804cf01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804cf01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3708e775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3708e775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3708e775b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3708e775b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804cf013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9804cf013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804cf013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804cf013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804cf013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804cf013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9804cf01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9804cf01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ae62ce4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a0ae62ce49_0_194:notes"/>
          <p:cNvSpPr/>
          <p:nvPr>
            <p:ph idx="2" type="sldImg"/>
          </p:nvPr>
        </p:nvSpPr>
        <p:spPr>
          <a:xfrm>
            <a:off x="96140" y="685800"/>
            <a:ext cx="666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8f5f9ec8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8f5f9ec8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98059f94b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98059f94b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1b874364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1b874364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1b874364d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1b874364d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1b874364d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1b874364d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1b874364d_3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1b874364d_3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6a6489a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6a6489a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13f0b2c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13f0b2c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ce70a57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ce70a57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0ae62ce4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a0ae62ce49_0_359:notes"/>
          <p:cNvSpPr/>
          <p:nvPr>
            <p:ph idx="2" type="sldImg"/>
          </p:nvPr>
        </p:nvSpPr>
        <p:spPr>
          <a:xfrm>
            <a:off x="96140" y="685800"/>
            <a:ext cx="666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0ae62ce4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a0ae62ce49_0_436:notes"/>
          <p:cNvSpPr/>
          <p:nvPr>
            <p:ph idx="2" type="sldImg"/>
          </p:nvPr>
        </p:nvSpPr>
        <p:spPr>
          <a:xfrm>
            <a:off x="96140" y="685800"/>
            <a:ext cx="666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ae62ce4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a0ae62ce49_0_513:notes"/>
          <p:cNvSpPr/>
          <p:nvPr>
            <p:ph idx="2" type="sldImg"/>
          </p:nvPr>
        </p:nvSpPr>
        <p:spPr>
          <a:xfrm>
            <a:off x="96140" y="685800"/>
            <a:ext cx="666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e70a5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e70a5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2c996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2c996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93700" y="179785"/>
            <a:ext cx="7494600" cy="814500"/>
          </a:xfrm>
          <a:prstGeom prst="rect">
            <a:avLst/>
          </a:prstGeom>
          <a:noFill/>
          <a:ln>
            <a:noFill/>
          </a:ln>
        </p:spPr>
        <p:txBody>
          <a:bodyPr anchorCtr="0" anchor="ctr" bIns="0" lIns="54000" spcFirstLastPara="1" rIns="54000" wrap="square" tIns="0">
            <a:noAutofit/>
          </a:bodyPr>
          <a:lstStyle>
            <a:lvl1pPr lvl="0" rtl="0" algn="l">
              <a:lnSpc>
                <a:spcPct val="75000"/>
              </a:lnSpc>
              <a:spcBef>
                <a:spcPts val="0"/>
              </a:spcBef>
              <a:spcAft>
                <a:spcPts val="0"/>
              </a:spcAft>
              <a:buSzPts val="2800"/>
              <a:buNone/>
              <a:defRPr/>
            </a:lvl1pPr>
            <a:lvl2pPr lvl="1" rtl="0" algn="l">
              <a:lnSpc>
                <a:spcPct val="75000"/>
              </a:lnSpc>
              <a:spcBef>
                <a:spcPts val="0"/>
              </a:spcBef>
              <a:spcAft>
                <a:spcPts val="0"/>
              </a:spcAft>
              <a:buSzPts val="2800"/>
              <a:buNone/>
              <a:defRPr/>
            </a:lvl2pPr>
            <a:lvl3pPr lvl="2" rtl="0" algn="l">
              <a:lnSpc>
                <a:spcPct val="75000"/>
              </a:lnSpc>
              <a:spcBef>
                <a:spcPts val="0"/>
              </a:spcBef>
              <a:spcAft>
                <a:spcPts val="0"/>
              </a:spcAft>
              <a:buSzPts val="2800"/>
              <a:buNone/>
              <a:defRPr/>
            </a:lvl3pPr>
            <a:lvl4pPr lvl="3" rtl="0" algn="l">
              <a:lnSpc>
                <a:spcPct val="75000"/>
              </a:lnSpc>
              <a:spcBef>
                <a:spcPts val="0"/>
              </a:spcBef>
              <a:spcAft>
                <a:spcPts val="0"/>
              </a:spcAft>
              <a:buSzPts val="2800"/>
              <a:buNone/>
              <a:defRPr/>
            </a:lvl4pPr>
            <a:lvl5pPr lvl="4" rtl="0" algn="l">
              <a:lnSpc>
                <a:spcPct val="75000"/>
              </a:lnSpc>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396875" y="1350169"/>
            <a:ext cx="8351700" cy="2888400"/>
          </a:xfrm>
          <a:prstGeom prst="rect">
            <a:avLst/>
          </a:prstGeom>
          <a:noFill/>
          <a:ln>
            <a:noFill/>
          </a:ln>
        </p:spPr>
        <p:txBody>
          <a:bodyPr anchorCtr="0" anchor="t" bIns="0" lIns="54000" spcFirstLastPara="1" rIns="54000" wrap="square" tIns="0">
            <a:no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SzPts val="1400"/>
              <a:buChar char="■"/>
              <a:defRPr/>
            </a:lvl6pPr>
            <a:lvl7pPr indent="-317500" lvl="6" marL="3200400" rtl="0" algn="l">
              <a:spcBef>
                <a:spcPts val="300"/>
              </a:spcBef>
              <a:spcAft>
                <a:spcPts val="0"/>
              </a:spcAft>
              <a:buSzPts val="1400"/>
              <a:buChar char="●"/>
              <a:defRPr/>
            </a:lvl7pPr>
            <a:lvl8pPr indent="-317500" lvl="7" marL="3657600" rtl="0" algn="l">
              <a:spcBef>
                <a:spcPts val="300"/>
              </a:spcBef>
              <a:spcAft>
                <a:spcPts val="0"/>
              </a:spcAft>
              <a:buSzPts val="1400"/>
              <a:buChar char="○"/>
              <a:defRPr/>
            </a:lvl8pPr>
            <a:lvl9pPr indent="-317500" lvl="8" marL="4114800" rtl="0" algn="l">
              <a:spcBef>
                <a:spcPts val="3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mailto:rchen@asystems.com" TargetMode="External"/><Relationship Id="rId4" Type="http://schemas.openxmlformats.org/officeDocument/2006/relationships/hyperlink" Target="mailto:tlee@asyystems.com" TargetMode="External"/><Relationship Id="rId9" Type="http://schemas.openxmlformats.org/officeDocument/2006/relationships/hyperlink" Target="mailto:tmarts@asystems.com" TargetMode="External"/><Relationship Id="rId5" Type="http://schemas.openxmlformats.org/officeDocument/2006/relationships/hyperlink" Target="mailto:aburn@asystems.com" TargetMode="External"/><Relationship Id="rId6" Type="http://schemas.openxmlformats.org/officeDocument/2006/relationships/hyperlink" Target="mailto:jlee@asystems.com" TargetMode="External"/><Relationship Id="rId7" Type="http://schemas.openxmlformats.org/officeDocument/2006/relationships/hyperlink" Target="mailto:aline@asystems.com" TargetMode="External"/><Relationship Id="rId8" Type="http://schemas.openxmlformats.org/officeDocument/2006/relationships/hyperlink" Target="mailto:bann@asystems.com" TargetMode="External"/></Relationships>
</file>

<file path=ppt/slides/_rels/slide35.xml.rels><?xml version="1.0" encoding="UTF-8" standalone="yes"?><Relationships xmlns="http://schemas.openxmlformats.org/package/2006/relationships"><Relationship Id="rId11" Type="http://schemas.openxmlformats.org/officeDocument/2006/relationships/hyperlink" Target="mailto:bbom@asystems.com" TargetMode="External"/><Relationship Id="rId10" Type="http://schemas.openxmlformats.org/officeDocument/2006/relationships/hyperlink" Target="mailto:ttom@asystems.com" TargetMode="External"/><Relationship Id="rId13" Type="http://schemas.openxmlformats.org/officeDocument/2006/relationships/hyperlink" Target="mailto:llen@asystems.com" TargetMode="External"/><Relationship Id="rId12" Type="http://schemas.openxmlformats.org/officeDocument/2006/relationships/hyperlink" Target="mailto:llom@asystems.com"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wnot@asystems.com" TargetMode="External"/><Relationship Id="rId4" Type="http://schemas.openxmlformats.org/officeDocument/2006/relationships/hyperlink" Target="mailto:tlot@asystems.com" TargetMode="External"/><Relationship Id="rId9" Type="http://schemas.openxmlformats.org/officeDocument/2006/relationships/hyperlink" Target="mailto:fti@asystems.com" TargetMode="External"/><Relationship Id="rId14" Type="http://schemas.openxmlformats.org/officeDocument/2006/relationships/hyperlink" Target="mailto:dhen@asystems.com" TargetMode="External"/><Relationship Id="rId5" Type="http://schemas.openxmlformats.org/officeDocument/2006/relationships/hyperlink" Target="mailto:bcot@asystems.com" TargetMode="External"/><Relationship Id="rId6" Type="http://schemas.openxmlformats.org/officeDocument/2006/relationships/hyperlink" Target="mailto:bnye@asystems.com" TargetMode="External"/><Relationship Id="rId7" Type="http://schemas.openxmlformats.org/officeDocument/2006/relationships/hyperlink" Target="mailto:wli@asystems.com" TargetMode="External"/><Relationship Id="rId8" Type="http://schemas.openxmlformats.org/officeDocument/2006/relationships/hyperlink" Target="mailto:bchi@asystems.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154650" y="266225"/>
            <a:ext cx="8834700" cy="182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rgbClr val="073763"/>
                </a:solidFill>
                <a:latin typeface="PT Serif"/>
                <a:ea typeface="PT Serif"/>
                <a:cs typeface="PT Serif"/>
                <a:sym typeface="PT Serif"/>
              </a:rPr>
              <a:t>Artificial</a:t>
            </a:r>
            <a:r>
              <a:rPr lang="en" sz="3500">
                <a:solidFill>
                  <a:srgbClr val="073763"/>
                </a:solidFill>
                <a:latin typeface="PT Serif"/>
                <a:ea typeface="PT Serif"/>
                <a:cs typeface="PT Serif"/>
                <a:sym typeface="PT Serif"/>
              </a:rPr>
              <a:t> </a:t>
            </a:r>
            <a:r>
              <a:rPr lang="en" sz="3500">
                <a:solidFill>
                  <a:srgbClr val="073763"/>
                </a:solidFill>
                <a:latin typeface="PT Serif"/>
                <a:ea typeface="PT Serif"/>
                <a:cs typeface="PT Serif"/>
                <a:sym typeface="PT Serif"/>
              </a:rPr>
              <a:t>Systems: AI Tester</a:t>
            </a:r>
            <a:endParaRPr sz="3500">
              <a:solidFill>
                <a:srgbClr val="073763"/>
              </a:solidFill>
              <a:latin typeface="PT Serif"/>
              <a:ea typeface="PT Serif"/>
              <a:cs typeface="PT Serif"/>
              <a:sym typeface="PT Serif"/>
            </a:endParaRPr>
          </a:p>
          <a:p>
            <a:pPr indent="0" lvl="0" marL="0" rtl="0" algn="ctr">
              <a:spcBef>
                <a:spcPts val="0"/>
              </a:spcBef>
              <a:spcAft>
                <a:spcPts val="0"/>
              </a:spcAft>
              <a:buNone/>
            </a:pPr>
            <a:r>
              <a:rPr lang="en" sz="3500">
                <a:solidFill>
                  <a:srgbClr val="073763"/>
                </a:solidFill>
                <a:latin typeface="PT Serif"/>
                <a:ea typeface="PT Serif"/>
                <a:cs typeface="PT Serif"/>
                <a:sym typeface="PT Serif"/>
              </a:rPr>
              <a:t>Group 8</a:t>
            </a:r>
            <a:endParaRPr sz="3500">
              <a:solidFill>
                <a:srgbClr val="073763"/>
              </a:solidFill>
              <a:latin typeface="PT Serif"/>
              <a:ea typeface="PT Serif"/>
              <a:cs typeface="PT Serif"/>
              <a:sym typeface="PT Serif"/>
            </a:endParaRPr>
          </a:p>
          <a:p>
            <a:pPr indent="0" lvl="0" marL="0" rtl="0" algn="ctr">
              <a:spcBef>
                <a:spcPts val="0"/>
              </a:spcBef>
              <a:spcAft>
                <a:spcPts val="0"/>
              </a:spcAft>
              <a:buNone/>
            </a:pPr>
            <a:r>
              <a:rPr lang="en" sz="3500">
                <a:solidFill>
                  <a:srgbClr val="073763"/>
                </a:solidFill>
                <a:latin typeface="PT Serif"/>
                <a:ea typeface="PT Serif"/>
                <a:cs typeface="PT Serif"/>
                <a:sym typeface="PT Serif"/>
              </a:rPr>
              <a:t>Project Dashboard</a:t>
            </a:r>
            <a:endParaRPr sz="3500">
              <a:solidFill>
                <a:srgbClr val="073763"/>
              </a:solidFill>
              <a:latin typeface="PT Serif"/>
              <a:ea typeface="PT Serif"/>
              <a:cs typeface="PT Serif"/>
              <a:sym typeface="PT Serif"/>
            </a:endParaRPr>
          </a:p>
        </p:txBody>
      </p:sp>
      <p:sp>
        <p:nvSpPr>
          <p:cNvPr id="58" name="Google Shape;58;p14"/>
          <p:cNvSpPr txBox="1"/>
          <p:nvPr>
            <p:ph idx="1" type="subTitle"/>
          </p:nvPr>
        </p:nvSpPr>
        <p:spPr>
          <a:xfrm>
            <a:off x="1255175" y="2152725"/>
            <a:ext cx="6783600" cy="2629200"/>
          </a:xfrm>
          <a:prstGeom prst="rect">
            <a:avLst/>
          </a:prstGeom>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PT Serif"/>
                <a:ea typeface="PT Serif"/>
                <a:cs typeface="PT Serif"/>
                <a:sym typeface="PT Serif"/>
              </a:rPr>
              <a:t>Presented by:</a:t>
            </a:r>
            <a:r>
              <a:rPr lang="en" sz="2000">
                <a:solidFill>
                  <a:srgbClr val="000000"/>
                </a:solidFill>
                <a:latin typeface="PT Serif"/>
                <a:ea typeface="PT Serif"/>
                <a:cs typeface="PT Serif"/>
                <a:sym typeface="PT Serif"/>
              </a:rPr>
              <a:t>	</a:t>
            </a:r>
            <a:r>
              <a:rPr lang="en" sz="2000">
                <a:solidFill>
                  <a:srgbClr val="000000"/>
                </a:solidFill>
                <a:latin typeface="PT Serif"/>
                <a:ea typeface="PT Serif"/>
                <a:cs typeface="PT Serif"/>
                <a:sym typeface="PT Serif"/>
              </a:rPr>
              <a:t>Garrett Herington</a:t>
            </a:r>
            <a:endParaRPr sz="2000">
              <a:solidFill>
                <a:srgbClr val="000000"/>
              </a:solidFill>
              <a:latin typeface="PT Serif"/>
              <a:ea typeface="PT Serif"/>
              <a:cs typeface="PT Serif"/>
              <a:sym typeface="PT Serif"/>
            </a:endParaRPr>
          </a:p>
          <a:p>
            <a:pPr indent="457200" lvl="0" marL="2743200" rtl="0" algn="l">
              <a:spcBef>
                <a:spcPts val="0"/>
              </a:spcBef>
              <a:spcAft>
                <a:spcPts val="0"/>
              </a:spcAft>
              <a:buNone/>
            </a:pPr>
            <a:r>
              <a:rPr lang="en" sz="2000">
                <a:solidFill>
                  <a:srgbClr val="000000"/>
                </a:solidFill>
                <a:latin typeface="PT Serif"/>
                <a:ea typeface="PT Serif"/>
                <a:cs typeface="PT Serif"/>
                <a:sym typeface="PT Serif"/>
              </a:rPr>
              <a:t>Camryn Rogers</a:t>
            </a:r>
            <a:endParaRPr sz="2000">
              <a:solidFill>
                <a:srgbClr val="000000"/>
              </a:solidFill>
              <a:latin typeface="PT Serif"/>
              <a:ea typeface="PT Serif"/>
              <a:cs typeface="PT Serif"/>
              <a:sym typeface="PT Serif"/>
            </a:endParaRPr>
          </a:p>
          <a:p>
            <a:pPr indent="457200" lvl="0" marL="2743200" rtl="0" algn="l">
              <a:spcBef>
                <a:spcPts val="0"/>
              </a:spcBef>
              <a:spcAft>
                <a:spcPts val="0"/>
              </a:spcAft>
              <a:buNone/>
            </a:pPr>
            <a:r>
              <a:rPr lang="en" sz="2000">
                <a:solidFill>
                  <a:srgbClr val="000000"/>
                </a:solidFill>
                <a:latin typeface="PT Serif"/>
                <a:ea typeface="PT Serif"/>
                <a:cs typeface="PT Serif"/>
                <a:sym typeface="PT Serif"/>
              </a:rPr>
              <a:t>Md Rakeen Murtaza</a:t>
            </a:r>
            <a:endParaRPr sz="2000">
              <a:solidFill>
                <a:srgbClr val="000000"/>
              </a:solidFill>
              <a:latin typeface="PT Serif"/>
              <a:ea typeface="PT Serif"/>
              <a:cs typeface="PT Serif"/>
              <a:sym typeface="PT Serif"/>
            </a:endParaRPr>
          </a:p>
          <a:p>
            <a:pPr indent="457200" lvl="0" marL="2743200" rtl="0" algn="l">
              <a:spcBef>
                <a:spcPts val="0"/>
              </a:spcBef>
              <a:spcAft>
                <a:spcPts val="0"/>
              </a:spcAft>
              <a:buNone/>
            </a:pPr>
            <a:r>
              <a:rPr lang="en" sz="2000">
                <a:solidFill>
                  <a:srgbClr val="000000"/>
                </a:solidFill>
                <a:latin typeface="PT Serif"/>
                <a:ea typeface="PT Serif"/>
                <a:cs typeface="PT Serif"/>
                <a:sym typeface="PT Serif"/>
              </a:rPr>
              <a:t>Michael Efughu</a:t>
            </a:r>
            <a:endParaRPr sz="2000">
              <a:solidFill>
                <a:srgbClr val="000000"/>
              </a:solidFill>
              <a:latin typeface="PT Serif"/>
              <a:ea typeface="PT Serif"/>
              <a:cs typeface="PT Serif"/>
              <a:sym typeface="PT Serif"/>
            </a:endParaRPr>
          </a:p>
          <a:p>
            <a:pPr indent="457200" lvl="0" marL="2743200" rtl="0" algn="l">
              <a:spcBef>
                <a:spcPts val="0"/>
              </a:spcBef>
              <a:spcAft>
                <a:spcPts val="0"/>
              </a:spcAft>
              <a:buNone/>
            </a:pPr>
            <a:r>
              <a:rPr lang="en" sz="2000">
                <a:solidFill>
                  <a:srgbClr val="000000"/>
                </a:solidFill>
                <a:latin typeface="PT Serif"/>
                <a:ea typeface="PT Serif"/>
                <a:cs typeface="PT Serif"/>
                <a:sym typeface="PT Serif"/>
              </a:rPr>
              <a:t>To Kim Bao Pham</a:t>
            </a:r>
            <a:endParaRPr sz="2000">
              <a:solidFill>
                <a:srgbClr val="000000"/>
              </a:solidFill>
              <a:latin typeface="PT Serif"/>
              <a:ea typeface="PT Serif"/>
              <a:cs typeface="PT Serif"/>
              <a:sym typeface="PT Serif"/>
            </a:endParaRPr>
          </a:p>
          <a:p>
            <a:pPr indent="457200" lvl="0" marL="2743200" rtl="0" algn="l">
              <a:spcBef>
                <a:spcPts val="0"/>
              </a:spcBef>
              <a:spcAft>
                <a:spcPts val="0"/>
              </a:spcAft>
              <a:buNone/>
            </a:pPr>
            <a:r>
              <a:t/>
            </a:r>
            <a:endParaRPr sz="2000">
              <a:solidFill>
                <a:srgbClr val="000000"/>
              </a:solidFill>
              <a:latin typeface="PT Serif"/>
              <a:ea typeface="PT Serif"/>
              <a:cs typeface="PT Serif"/>
              <a:sym typeface="PT Serif"/>
            </a:endParaRPr>
          </a:p>
          <a:p>
            <a:pPr indent="0" lvl="0" marL="0" rtl="0" algn="ctr">
              <a:spcBef>
                <a:spcPts val="0"/>
              </a:spcBef>
              <a:spcAft>
                <a:spcPts val="0"/>
              </a:spcAft>
              <a:buNone/>
            </a:pPr>
            <a:r>
              <a:rPr lang="en" sz="1600">
                <a:solidFill>
                  <a:srgbClr val="000000"/>
                </a:solidFill>
                <a:latin typeface="PT Serif"/>
                <a:ea typeface="PT Serif"/>
                <a:cs typeface="PT Serif"/>
                <a:sym typeface="PT Serif"/>
              </a:rPr>
              <a:t>Current Project Manager: </a:t>
            </a:r>
            <a:r>
              <a:rPr lang="en" sz="1600">
                <a:solidFill>
                  <a:schemeClr val="dk1"/>
                </a:solidFill>
                <a:latin typeface="PT Serif"/>
                <a:ea typeface="PT Serif"/>
                <a:cs typeface="PT Serif"/>
                <a:sym typeface="PT Serif"/>
              </a:rPr>
              <a:t>Camryn Rogers</a:t>
            </a:r>
            <a:endParaRPr sz="1600">
              <a:solidFill>
                <a:srgbClr val="000000"/>
              </a:solidFill>
              <a:latin typeface="PT Serif"/>
              <a:ea typeface="PT Serif"/>
              <a:cs typeface="PT Serif"/>
              <a:sym typeface="PT Serif"/>
            </a:endParaRPr>
          </a:p>
          <a:p>
            <a:pPr indent="0" lvl="0" marL="0" rtl="0" algn="l">
              <a:spcBef>
                <a:spcPts val="0"/>
              </a:spcBef>
              <a:spcAft>
                <a:spcPts val="0"/>
              </a:spcAft>
              <a:buNone/>
            </a:pPr>
            <a:r>
              <a:rPr lang="en" sz="1600">
                <a:solidFill>
                  <a:srgbClr val="000000"/>
                </a:solidFill>
                <a:latin typeface="PT Serif"/>
                <a:ea typeface="PT Serif"/>
                <a:cs typeface="PT Serif"/>
                <a:sym typeface="PT Serif"/>
              </a:rPr>
              <a:t>Date: 12/13/2022</a:t>
            </a:r>
            <a:endParaRPr sz="1600">
              <a:solidFill>
                <a:srgbClr val="000000"/>
              </a:solidFill>
              <a:latin typeface="PT Serif"/>
              <a:ea typeface="PT Serif"/>
              <a:cs typeface="PT Serif"/>
              <a:sym typeface="PT Serif"/>
            </a:endParaRPr>
          </a:p>
          <a:p>
            <a:pPr indent="0" lvl="0" marL="0" rtl="0" algn="ctr">
              <a:spcBef>
                <a:spcPts val="0"/>
              </a:spcBef>
              <a:spcAft>
                <a:spcPts val="0"/>
              </a:spcAft>
              <a:buNone/>
            </a:pPr>
            <a:r>
              <a:t/>
            </a:r>
            <a:endParaRPr sz="2500">
              <a:solidFill>
                <a:srgbClr val="000000"/>
              </a:solidFill>
              <a:latin typeface="PT Serif"/>
              <a:ea typeface="PT Serif"/>
              <a:cs typeface="PT Serif"/>
              <a:sym typeface="PT Serif"/>
            </a:endParaRPr>
          </a:p>
          <a:p>
            <a:pPr indent="0" lvl="0" marL="0" rtl="0" algn="ctr">
              <a:spcBef>
                <a:spcPts val="0"/>
              </a:spcBef>
              <a:spcAft>
                <a:spcPts val="0"/>
              </a:spcAft>
              <a:buNone/>
            </a:pPr>
            <a:r>
              <a:t/>
            </a:r>
            <a:endParaRPr sz="2600">
              <a:solidFill>
                <a:srgbClr val="000000"/>
              </a:solidFill>
              <a:latin typeface="PT Serif"/>
              <a:ea typeface="PT Serif"/>
              <a:cs typeface="PT Serif"/>
              <a:sym typeface="PT Serif"/>
            </a:endParaRPr>
          </a:p>
          <a:p>
            <a:pPr indent="0" lvl="0" marL="0" rtl="0" algn="ctr">
              <a:spcBef>
                <a:spcPts val="0"/>
              </a:spcBef>
              <a:spcAft>
                <a:spcPts val="0"/>
              </a:spcAft>
              <a:buNone/>
            </a:pPr>
            <a:r>
              <a:t/>
            </a:r>
            <a:endParaRPr sz="2600">
              <a:solidFill>
                <a:srgbClr val="000000"/>
              </a:solidFill>
              <a:latin typeface="PT Serif"/>
              <a:ea typeface="PT Serif"/>
              <a:cs typeface="PT Serif"/>
              <a:sym typeface="PT Serif"/>
            </a:endParaRPr>
          </a:p>
        </p:txBody>
      </p:sp>
      <p:sp>
        <p:nvSpPr>
          <p:cNvPr id="59" name="Google Shape;59;p14"/>
          <p:cNvSpPr/>
          <p:nvPr/>
        </p:nvSpPr>
        <p:spPr>
          <a:xfrm>
            <a:off x="0" y="3910800"/>
            <a:ext cx="1445700" cy="123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7625100" y="0"/>
            <a:ext cx="1518900" cy="1268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216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73763"/>
                </a:solidFill>
                <a:latin typeface="PT Serif"/>
                <a:ea typeface="PT Serif"/>
                <a:cs typeface="PT Serif"/>
                <a:sym typeface="PT Serif"/>
              </a:rPr>
              <a:t>Lessons Learned</a:t>
            </a:r>
            <a:endParaRPr/>
          </a:p>
        </p:txBody>
      </p:sp>
      <p:sp>
        <p:nvSpPr>
          <p:cNvPr id="157" name="Google Shape;157;p23"/>
          <p:cNvSpPr txBox="1"/>
          <p:nvPr>
            <p:ph idx="1" type="body"/>
          </p:nvPr>
        </p:nvSpPr>
        <p:spPr>
          <a:xfrm>
            <a:off x="311700" y="839000"/>
            <a:ext cx="8520600" cy="3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T Serif"/>
                <a:ea typeface="PT Serif"/>
                <a:cs typeface="PT Serif"/>
                <a:sym typeface="PT Serif"/>
              </a:rPr>
              <a:t>Bao</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5: Cohesion requires review	</a:t>
            </a:r>
            <a:endParaRPr>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a:solidFill>
                  <a:schemeClr val="dk1"/>
                </a:solidFill>
                <a:latin typeface="PT Serif"/>
                <a:ea typeface="PT Serif"/>
                <a:cs typeface="PT Serif"/>
                <a:sym typeface="PT Serif"/>
              </a:rPr>
              <a:t>Our teamwork for this project was really good. We had meetings to discuss and split the work, while also use a group chat to update and ask questions. However, because our work was split, there were a lot of misalignments and incohesive parts in our deliverables. After putting effort into reviewing and coming together to check each other’s work, our deliverables improved tremendously</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6: Remote teamwork is difficult and requires extra efforts</a:t>
            </a:r>
            <a:endParaRPr>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a:solidFill>
                  <a:schemeClr val="dk1"/>
                </a:solidFill>
                <a:latin typeface="PT Serif"/>
                <a:ea typeface="PT Serif"/>
                <a:cs typeface="PT Serif"/>
                <a:sym typeface="PT Serif"/>
              </a:rPr>
              <a:t> We have one member in the team that is in another country with a 10 hours time zone difference. It is hard to set up meeting times that are reasonable for us, so we decided to record the meeting of just the other members, and then discuss with our other teammate later on through text. It was difficult to get on the same page as the communication is limited. We learned as the project progressed to better working with each other and adapt to the situation.</a:t>
            </a:r>
            <a:endParaRPr>
              <a:solidFill>
                <a:schemeClr val="dk1"/>
              </a:solidFill>
              <a:latin typeface="PT Serif"/>
              <a:ea typeface="PT Serif"/>
              <a:cs typeface="PT Serif"/>
              <a:sym typeface="PT Serif"/>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256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Lessons Learned</a:t>
            </a:r>
            <a:endParaRPr/>
          </a:p>
        </p:txBody>
      </p:sp>
      <p:sp>
        <p:nvSpPr>
          <p:cNvPr id="163" name="Google Shape;163;p24"/>
          <p:cNvSpPr txBox="1"/>
          <p:nvPr>
            <p:ph idx="1" type="body"/>
          </p:nvPr>
        </p:nvSpPr>
        <p:spPr>
          <a:xfrm>
            <a:off x="311700" y="829050"/>
            <a:ext cx="8520600" cy="38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T Serif"/>
                <a:ea typeface="PT Serif"/>
                <a:cs typeface="PT Serif"/>
                <a:sym typeface="PT Serif"/>
              </a:rPr>
              <a:t>Michael</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a:t>
            </a:r>
            <a:r>
              <a:rPr lang="en" sz="1600">
                <a:solidFill>
                  <a:schemeClr val="dk1"/>
                </a:solidFill>
                <a:latin typeface="PT Serif"/>
                <a:ea typeface="PT Serif"/>
                <a:cs typeface="PT Serif"/>
                <a:sym typeface="PT Serif"/>
              </a:rPr>
              <a:t>son 7: The quality of the schedule is vital</a:t>
            </a:r>
            <a:endParaRPr sz="1600">
              <a:solidFill>
                <a:schemeClr val="dk1"/>
              </a:solidFill>
              <a:latin typeface="PT Serif"/>
              <a:ea typeface="PT Serif"/>
              <a:cs typeface="PT Serif"/>
              <a:sym typeface="PT Serif"/>
            </a:endParaRPr>
          </a:p>
          <a:p>
            <a:pPr indent="-304800" lvl="1" marL="9144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Making sure that the Project Schedule is robust is large part of what makes the project cycles move smoothly. By creating the project schedule and assigning various resources to work packages, it becomes more and more clear how important the project schedule shapes the vision of the project, and how it allows the team to foresee risks before the become issue and track progress. Having robust schedule allows everyone to have a more accurate idea of where the project is and how to avoid potential pitfalls versus having a weak one which could cause various stakeholders to misinterpret the progress on the project.</a:t>
            </a:r>
            <a:endParaRPr sz="1200">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8: Proactively engage in risk analysis</a:t>
            </a:r>
            <a:endParaRPr>
              <a:solidFill>
                <a:schemeClr val="dk1"/>
              </a:solidFill>
              <a:latin typeface="PT Serif"/>
              <a:ea typeface="PT Serif"/>
              <a:cs typeface="PT Serif"/>
              <a:sym typeface="PT Serif"/>
            </a:endParaRPr>
          </a:p>
          <a:p>
            <a:pPr indent="-304800" lvl="1" marL="9144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Creating a team culture that promotes identifying risks before they become an issue is beneficial.I doubt that I could have compiled the same set of risks if I was the only person considering the possibilities of what may derail the project. By contributing as team, we were able to come up with a large number of risks and ways to mitigate their negative impact on the outcome of the project. In addition I think if this culture of communicating risks before they're issues, or immediately when discovered, can save the team a lot of time and avoid any pressure to cover up risks that may lead to issues later on. Overall I think it contributes to communicating clearly and functioning as a team and not as individuals.</a:t>
            </a:r>
            <a:endParaRPr sz="1200">
              <a:solidFill>
                <a:schemeClr val="dk1"/>
              </a:solidFill>
              <a:latin typeface="PT Serif"/>
              <a:ea typeface="PT Serif"/>
              <a:cs typeface="PT Serif"/>
              <a:sym typeface="PT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15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Lessons Learned</a:t>
            </a:r>
            <a:endParaRPr/>
          </a:p>
        </p:txBody>
      </p:sp>
      <p:sp>
        <p:nvSpPr>
          <p:cNvPr id="169" name="Google Shape;169;p25"/>
          <p:cNvSpPr txBox="1"/>
          <p:nvPr>
            <p:ph idx="1" type="body"/>
          </p:nvPr>
        </p:nvSpPr>
        <p:spPr>
          <a:xfrm>
            <a:off x="265975" y="729775"/>
            <a:ext cx="8520600" cy="38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lang="en">
                <a:solidFill>
                  <a:schemeClr val="dk1"/>
                </a:solidFill>
                <a:latin typeface="PT Serif"/>
                <a:ea typeface="PT Serif"/>
                <a:cs typeface="PT Serif"/>
                <a:sym typeface="PT Serif"/>
              </a:rPr>
              <a:t>Rakeen</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9:  Remote group projects work best via a D.E.A.L. approach</a:t>
            </a:r>
            <a:endParaRPr>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sz="1200">
                <a:solidFill>
                  <a:schemeClr val="dk1"/>
                </a:solidFill>
                <a:latin typeface="PT Serif"/>
                <a:ea typeface="PT Serif"/>
                <a:cs typeface="PT Serif"/>
                <a:sym typeface="PT Serif"/>
              </a:rPr>
              <a:t>Due to existing time differences and the remote nature of th 7 projects, we had to overcome a number of obstacles, such as the need for proactive planning, clarity and proper communication. I have learnt that in similar future projects, such a team works best when we learn to D.E.A.L. with the challenge.</a:t>
            </a:r>
            <a:endParaRPr sz="1200">
              <a:solidFill>
                <a:schemeClr val="dk1"/>
              </a:solidFill>
              <a:latin typeface="PT Serif"/>
              <a:ea typeface="PT Serif"/>
              <a:cs typeface="PT Serif"/>
              <a:sym typeface="PT Serif"/>
            </a:endParaRPr>
          </a:p>
          <a:p>
            <a:pPr indent="-304800" lvl="2" marL="13716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D - Define, decide, then delegate - where the team meets at least once to define the scope of the assignment, decide what the deliverables are, and delegates work</a:t>
            </a:r>
            <a:endParaRPr sz="1200">
              <a:solidFill>
                <a:schemeClr val="dk1"/>
              </a:solidFill>
              <a:latin typeface="PT Serif"/>
              <a:ea typeface="PT Serif"/>
              <a:cs typeface="PT Serif"/>
              <a:sym typeface="PT Serif"/>
            </a:endParaRPr>
          </a:p>
          <a:p>
            <a:pPr indent="-304800" lvl="2" marL="13716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E - Eliminate - where each member completes their task, and communicates if necessary, although questions should be proactively asked and clarified</a:t>
            </a:r>
            <a:endParaRPr sz="1200">
              <a:solidFill>
                <a:schemeClr val="dk1"/>
              </a:solidFill>
              <a:latin typeface="PT Serif"/>
              <a:ea typeface="PT Serif"/>
              <a:cs typeface="PT Serif"/>
              <a:sym typeface="PT Serif"/>
            </a:endParaRPr>
          </a:p>
          <a:p>
            <a:pPr indent="-304800" lvl="2" marL="13716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A - Automate - where some of the repetitive tasks in future assignments are automatically dealt with by each team member because they worked on the same thing in the past - no need to plan and delegate again.</a:t>
            </a:r>
            <a:endParaRPr sz="1200">
              <a:solidFill>
                <a:schemeClr val="dk1"/>
              </a:solidFill>
              <a:latin typeface="PT Serif"/>
              <a:ea typeface="PT Serif"/>
              <a:cs typeface="PT Serif"/>
              <a:sym typeface="PT Serif"/>
            </a:endParaRPr>
          </a:p>
          <a:p>
            <a:pPr indent="-304800" lvl="2" marL="13716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L - Liberate - Celebrate the completion of work </a:t>
            </a:r>
            <a:endParaRPr sz="1200">
              <a:solidFill>
                <a:schemeClr val="dk1"/>
              </a:solidFill>
              <a:latin typeface="PT Serif"/>
              <a:ea typeface="PT Serif"/>
              <a:cs typeface="PT Serif"/>
              <a:sym typeface="PT Serif"/>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15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Lessons Learned</a:t>
            </a:r>
            <a:endParaRPr/>
          </a:p>
        </p:txBody>
      </p:sp>
      <p:sp>
        <p:nvSpPr>
          <p:cNvPr id="175" name="Google Shape;175;p26"/>
          <p:cNvSpPr txBox="1"/>
          <p:nvPr>
            <p:ph idx="1" type="body"/>
          </p:nvPr>
        </p:nvSpPr>
        <p:spPr>
          <a:xfrm>
            <a:off x="265975" y="729775"/>
            <a:ext cx="8520600" cy="38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T Serif"/>
              <a:ea typeface="PT Serif"/>
              <a:cs typeface="PT Serif"/>
              <a:sym typeface="PT Serif"/>
            </a:endParaRPr>
          </a:p>
          <a:p>
            <a:pPr indent="0" lvl="0" marL="0" rtl="0" algn="l">
              <a:spcBef>
                <a:spcPts val="0"/>
              </a:spcBef>
              <a:spcAft>
                <a:spcPts val="0"/>
              </a:spcAft>
              <a:buNone/>
            </a:pPr>
            <a:r>
              <a:rPr lang="en">
                <a:solidFill>
                  <a:schemeClr val="dk1"/>
                </a:solidFill>
                <a:latin typeface="PT Serif"/>
                <a:ea typeface="PT Serif"/>
                <a:cs typeface="PT Serif"/>
                <a:sym typeface="PT Serif"/>
              </a:rPr>
              <a:t>Rakeen</a:t>
            </a:r>
            <a:endParaRPr sz="1200">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10: Project Management is the art of achieving disciplinary progress through a world of chaos </a:t>
            </a:r>
            <a:endParaRPr>
              <a:solidFill>
                <a:schemeClr val="dk1"/>
              </a:solidFill>
              <a:latin typeface="PT Serif"/>
              <a:ea typeface="PT Serif"/>
              <a:cs typeface="PT Serif"/>
              <a:sym typeface="PT Serif"/>
            </a:endParaRPr>
          </a:p>
          <a:p>
            <a:pPr indent="-304800" lvl="1" marL="914400" rtl="0" algn="l">
              <a:spcBef>
                <a:spcPts val="0"/>
              </a:spcBef>
              <a:spcAft>
                <a:spcPts val="0"/>
              </a:spcAft>
              <a:buClr>
                <a:schemeClr val="dk1"/>
              </a:buClr>
              <a:buSzPts val="1200"/>
              <a:buFont typeface="PT Serif"/>
              <a:buChar char="○"/>
            </a:pPr>
            <a:r>
              <a:rPr lang="en" sz="1200">
                <a:solidFill>
                  <a:schemeClr val="dk1"/>
                </a:solidFill>
                <a:latin typeface="PT Serif"/>
                <a:ea typeface="PT Serif"/>
                <a:cs typeface="PT Serif"/>
                <a:sym typeface="PT Serif"/>
              </a:rPr>
              <a:t>From the assignments such as risk analysis, communication plan, RAID and careful scheduling, we repeatedly keep getting the same message: that Project Management is the art of achieving disciplinary progress through a world of chaos! Not just the risk analysis, but everything we do is a careful step to proactively take control of uncertain situations. We create a prediction of our budgets and task completion times. We create contingency plans during the case of a failure. By laying out beautiful scientific approaches to reduce the chances of project failure, I learnt from these assignments that there are researched methods to proper planning and managerial progress. Management is no longer a ‘talent’ that needs to ‘exist’, but rather a skill that can be learnt and developed.</a:t>
            </a:r>
            <a:endParaRPr sz="1200">
              <a:solidFill>
                <a:schemeClr val="dk1"/>
              </a:solidFill>
              <a:latin typeface="PT Serif"/>
              <a:ea typeface="PT Serif"/>
              <a:cs typeface="PT Serif"/>
              <a:sym typeface="PT Serif"/>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Cost and  Pricing</a:t>
            </a:r>
            <a:endParaRPr>
              <a:solidFill>
                <a:srgbClr val="073763"/>
              </a:solidFill>
              <a:latin typeface="PT Serif"/>
              <a:ea typeface="PT Serif"/>
              <a:cs typeface="PT Serif"/>
              <a:sym typeface="PT Serif"/>
            </a:endParaRPr>
          </a:p>
        </p:txBody>
      </p:sp>
      <p:sp>
        <p:nvSpPr>
          <p:cNvPr id="181" name="Google Shape;181;p27"/>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ph idx="1" type="body"/>
          </p:nvPr>
        </p:nvSpPr>
        <p:spPr>
          <a:xfrm>
            <a:off x="396875" y="1350169"/>
            <a:ext cx="8351700" cy="288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Duration of project: The estimated time to have a completed product is around 14 months.</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Price to customer: </a:t>
            </a:r>
            <a:r>
              <a:rPr lang="en">
                <a:solidFill>
                  <a:srgbClr val="000000"/>
                </a:solidFill>
                <a:latin typeface="PT Serif"/>
                <a:ea typeface="PT Serif"/>
                <a:cs typeface="PT Serif"/>
                <a:sym typeface="PT Serif"/>
              </a:rPr>
              <a:t>$3,000,000</a:t>
            </a:r>
            <a:r>
              <a:rPr lang="en">
                <a:solidFill>
                  <a:schemeClr val="dk1"/>
                </a:solidFill>
                <a:latin typeface="PT Serif"/>
                <a:ea typeface="PT Serif"/>
                <a:cs typeface="PT Serif"/>
                <a:sym typeface="PT Serif"/>
              </a:rPr>
              <a:t>. The price for the customer is the cost with a 20% profit margin and overhead.</a:t>
            </a:r>
            <a:endParaRPr>
              <a:solidFill>
                <a:schemeClr val="dk1"/>
              </a:solidFill>
              <a:highlight>
                <a:srgbClr val="FFFF00"/>
              </a:highlight>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Cost to deliver: </a:t>
            </a:r>
            <a:r>
              <a:rPr lang="en">
                <a:solidFill>
                  <a:schemeClr val="dk1"/>
                </a:solidFill>
                <a:latin typeface="PT Serif"/>
                <a:ea typeface="PT Serif"/>
                <a:cs typeface="PT Serif"/>
                <a:sym typeface="PT Serif"/>
              </a:rPr>
              <a:t>$2,314,920</a:t>
            </a:r>
            <a:r>
              <a:rPr lang="en">
                <a:solidFill>
                  <a:schemeClr val="dk1"/>
                </a:solidFill>
                <a:latin typeface="PT Serif"/>
                <a:ea typeface="PT Serif"/>
                <a:cs typeface="PT Serif"/>
                <a:sym typeface="PT Serif"/>
              </a:rPr>
              <a:t>. The costs consist of salary of project manager and teams required to complete the project. Resources and platform are provided by Amazon.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30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073763"/>
                </a:solidFill>
                <a:latin typeface="PT Serif"/>
                <a:ea typeface="PT Serif"/>
                <a:cs typeface="PT Serif"/>
                <a:sym typeface="PT Serif"/>
              </a:rPr>
              <a:t>Original Cost and Pricing (Top Down)</a:t>
            </a:r>
            <a:endParaRPr sz="3100">
              <a:solidFill>
                <a:srgbClr val="073763"/>
              </a:solidFill>
              <a:latin typeface="PT Serif"/>
              <a:ea typeface="PT Serif"/>
              <a:cs typeface="PT Serif"/>
              <a:sym typeface="PT Serif"/>
            </a:endParaRPr>
          </a:p>
        </p:txBody>
      </p:sp>
      <p:graphicFrame>
        <p:nvGraphicFramePr>
          <p:cNvPr id="189" name="Google Shape;189;p28"/>
          <p:cNvGraphicFramePr/>
          <p:nvPr/>
        </p:nvGraphicFramePr>
        <p:xfrm>
          <a:off x="358400" y="1017875"/>
          <a:ext cx="3000000" cy="3000000"/>
        </p:xfrm>
        <a:graphic>
          <a:graphicData uri="http://schemas.openxmlformats.org/drawingml/2006/table">
            <a:tbl>
              <a:tblPr>
                <a:noFill/>
                <a:tableStyleId>{C8AC9884-F346-45DA-961B-3CEB250D213C}</a:tableStyleId>
              </a:tblPr>
              <a:tblGrid>
                <a:gridCol w="1846575"/>
                <a:gridCol w="1574700"/>
                <a:gridCol w="1654000"/>
                <a:gridCol w="1132875"/>
                <a:gridCol w="1132875"/>
                <a:gridCol w="1132875"/>
              </a:tblGrid>
              <a:tr h="323325">
                <a:tc>
                  <a:txBody>
                    <a:bodyPr/>
                    <a:lstStyle/>
                    <a:p>
                      <a:pPr indent="0" lvl="0" marL="0" rtl="0" algn="l">
                        <a:lnSpc>
                          <a:spcPct val="115000"/>
                        </a:lnSpc>
                        <a:spcBef>
                          <a:spcPts val="0"/>
                        </a:spcBef>
                        <a:spcAft>
                          <a:spcPts val="0"/>
                        </a:spcAft>
                        <a:buNone/>
                      </a:pPr>
                      <a:r>
                        <a:rPr lang="en" sz="1000"/>
                        <a:t>Role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Number on the project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Salary Adjusted for DFW</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1 year cost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2 year cost year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Per Iteration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Technical Director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Testers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56,000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280,000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Deployment Engineers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455,000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Database Engineers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84,000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252,000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Front End Developer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71,295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356,475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Back End Developer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84,538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422,690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Requirements Engineer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69000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276,000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Security Engineer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90,416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452,080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UI designers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79,703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159,406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Project manager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85,278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85,278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Business Analyst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69084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138,168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IT Manager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84436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84,436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lang="en" sz="1000"/>
                        <a:t>Total: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3,003,449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6,006,898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750,862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41325" y="-3"/>
            <a:ext cx="7494600" cy="814500"/>
          </a:xfrm>
          <a:prstGeom prst="rect">
            <a:avLst/>
          </a:prstGeom>
        </p:spPr>
        <p:txBody>
          <a:bodyPr anchorCtr="0" anchor="ctr" bIns="0" lIns="54000" spcFirstLastPara="1" rIns="54000" wrap="square" tIns="0">
            <a:noAutofit/>
          </a:bodyPr>
          <a:lstStyle/>
          <a:p>
            <a:pPr indent="0" lvl="0" marL="0" rtl="0" algn="l">
              <a:lnSpc>
                <a:spcPct val="100000"/>
              </a:lnSpc>
              <a:spcBef>
                <a:spcPts val="0"/>
              </a:spcBef>
              <a:spcAft>
                <a:spcPts val="0"/>
              </a:spcAft>
              <a:buNone/>
            </a:pPr>
            <a:r>
              <a:rPr lang="en" sz="1600">
                <a:solidFill>
                  <a:srgbClr val="073763"/>
                </a:solidFill>
                <a:latin typeface="PT Serif"/>
                <a:ea typeface="PT Serif"/>
                <a:cs typeface="PT Serif"/>
                <a:sym typeface="PT Serif"/>
              </a:rPr>
              <a:t>Revised Cost and Pricing (Bottom Up)</a:t>
            </a:r>
            <a:endParaRPr sz="1600">
              <a:solidFill>
                <a:srgbClr val="073763"/>
              </a:solidFill>
              <a:latin typeface="PT Serif"/>
              <a:ea typeface="PT Serif"/>
              <a:cs typeface="PT Serif"/>
              <a:sym typeface="PT Serif"/>
            </a:endParaRPr>
          </a:p>
        </p:txBody>
      </p:sp>
      <p:graphicFrame>
        <p:nvGraphicFramePr>
          <p:cNvPr id="195" name="Google Shape;195;p29"/>
          <p:cNvGraphicFramePr/>
          <p:nvPr/>
        </p:nvGraphicFramePr>
        <p:xfrm>
          <a:off x="207975" y="642225"/>
          <a:ext cx="3000000" cy="3000000"/>
        </p:xfrm>
        <a:graphic>
          <a:graphicData uri="http://schemas.openxmlformats.org/drawingml/2006/table">
            <a:tbl>
              <a:tblPr>
                <a:noFill/>
                <a:tableStyleId>{C8AC9884-F346-45DA-961B-3CEB250D213C}</a:tableStyleId>
              </a:tblPr>
              <a:tblGrid>
                <a:gridCol w="3988100"/>
                <a:gridCol w="1063500"/>
                <a:gridCol w="1861125"/>
                <a:gridCol w="1875900"/>
              </a:tblGrid>
              <a:tr h="254175">
                <a:tc>
                  <a:txBody>
                    <a:bodyPr/>
                    <a:lstStyle/>
                    <a:p>
                      <a:pPr indent="0" lvl="0" marL="0" rtl="0" algn="l">
                        <a:spcBef>
                          <a:spcPts val="0"/>
                        </a:spcBef>
                        <a:spcAft>
                          <a:spcPts val="0"/>
                        </a:spcAft>
                        <a:buNone/>
                      </a:pPr>
                      <a:r>
                        <a:rPr lang="en" sz="300">
                          <a:solidFill>
                            <a:srgbClr val="363636"/>
                          </a:solidFill>
                        </a:rPr>
                        <a:t>Resource Name</a:t>
                      </a:r>
                      <a:endParaRPr sz="3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300">
                          <a:solidFill>
                            <a:srgbClr val="363636"/>
                          </a:solidFill>
                        </a:rPr>
                        <a:t>Std. Rate</a:t>
                      </a:r>
                      <a:endParaRPr sz="3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300">
                          <a:solidFill>
                            <a:srgbClr val="363636"/>
                          </a:solidFill>
                        </a:rPr>
                        <a:t>Cost</a:t>
                      </a:r>
                      <a:endParaRPr sz="3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300">
                          <a:solidFill>
                            <a:srgbClr val="363636"/>
                          </a:solidFill>
                        </a:rPr>
                        <a:t>Work</a:t>
                      </a:r>
                      <a:endParaRPr sz="3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r>
              <a:tr h="315100">
                <a:tc>
                  <a:txBody>
                    <a:bodyPr/>
                    <a:lstStyle/>
                    <a:p>
                      <a:pPr indent="0" lvl="0" marL="0" rtl="0" algn="l">
                        <a:spcBef>
                          <a:spcPts val="0"/>
                        </a:spcBef>
                        <a:spcAft>
                          <a:spcPts val="0"/>
                        </a:spcAft>
                        <a:buNone/>
                      </a:pPr>
                      <a:r>
                        <a:rPr lang="en" sz="600"/>
                        <a:t>Architecture Engineer 1</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$60.00/hr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$47,520.00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792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Architecture Engineer 2</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$60.00/hr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$47,520.00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792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Architecture Engineer Lead</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$58,240.00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728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Backend Developer 1</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$55.00/hr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$88,880.00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1,616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Backend Developer 2</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$55.00/hr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$92,840.00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1,688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Backend Developer 3</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$55.00/hr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$88,880.00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1,616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Backend Developer 4</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$55.00/hr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$92,840.00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1,688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Backend Development Lead</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$65.00/hr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$214,240.00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3,296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Business Analyst</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$60.00/hr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$8,640.00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144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Database Developement Lead</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$74,880.00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936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Database Development Engineer 1</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$60.00/hr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$51,360.00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856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Database Development Engineer 2</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$60.00/hr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$51,360.00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856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15100">
                <a:tc>
                  <a:txBody>
                    <a:bodyPr/>
                    <a:lstStyle/>
                    <a:p>
                      <a:pPr indent="0" lvl="0" marL="0" rtl="0" algn="l">
                        <a:spcBef>
                          <a:spcPts val="0"/>
                        </a:spcBef>
                        <a:spcAft>
                          <a:spcPts val="0"/>
                        </a:spcAft>
                        <a:buNone/>
                      </a:pPr>
                      <a:r>
                        <a:rPr lang="en" sz="600"/>
                        <a:t>Deployment Developer 1</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$55.00/hr</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$11,000.00</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600"/>
                        <a:t>200 hrs</a:t>
                      </a:r>
                      <a:endParaRPr sz="6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93700" y="179777"/>
            <a:ext cx="7494600" cy="638400"/>
          </a:xfrm>
          <a:prstGeom prst="rect">
            <a:avLst/>
          </a:prstGeom>
        </p:spPr>
        <p:txBody>
          <a:bodyPr anchorCtr="0" anchor="ctr" bIns="0" lIns="54000" spcFirstLastPara="1" rIns="54000" wrap="square" tIns="0">
            <a:noAutofit/>
          </a:bodyPr>
          <a:lstStyle/>
          <a:p>
            <a:pPr indent="0" lvl="0" marL="0" rtl="0" algn="l">
              <a:lnSpc>
                <a:spcPct val="100000"/>
              </a:lnSpc>
              <a:spcBef>
                <a:spcPts val="0"/>
              </a:spcBef>
              <a:spcAft>
                <a:spcPts val="0"/>
              </a:spcAft>
              <a:buNone/>
            </a:pPr>
            <a:r>
              <a:rPr lang="en" sz="1600">
                <a:solidFill>
                  <a:srgbClr val="073763"/>
                </a:solidFill>
                <a:latin typeface="PT Serif"/>
                <a:ea typeface="PT Serif"/>
                <a:cs typeface="PT Serif"/>
                <a:sym typeface="PT Serif"/>
              </a:rPr>
              <a:t>Revised Cost and Pricing (Bottom Up) Cont’d</a:t>
            </a:r>
            <a:endParaRPr sz="1600">
              <a:solidFill>
                <a:srgbClr val="073763"/>
              </a:solidFill>
              <a:latin typeface="PT Serif"/>
              <a:ea typeface="PT Serif"/>
              <a:cs typeface="PT Serif"/>
              <a:sym typeface="PT Serif"/>
            </a:endParaRPr>
          </a:p>
        </p:txBody>
      </p:sp>
      <p:sp>
        <p:nvSpPr>
          <p:cNvPr id="201" name="Google Shape;201;p30"/>
          <p:cNvSpPr txBox="1"/>
          <p:nvPr>
            <p:ph idx="1" type="body"/>
          </p:nvPr>
        </p:nvSpPr>
        <p:spPr>
          <a:xfrm>
            <a:off x="396875" y="1350169"/>
            <a:ext cx="8351700" cy="2888400"/>
          </a:xfrm>
          <a:prstGeom prst="rect">
            <a:avLst/>
          </a:prstGeom>
        </p:spPr>
        <p:txBody>
          <a:bodyPr anchorCtr="0" anchor="t" bIns="0" lIns="54000" spcFirstLastPara="1" rIns="54000" wrap="square" tIns="0">
            <a:noAutofit/>
          </a:bodyPr>
          <a:lstStyle/>
          <a:p>
            <a:pPr indent="0" lvl="0" marL="0" rtl="0" algn="l">
              <a:spcBef>
                <a:spcPts val="300"/>
              </a:spcBef>
              <a:spcAft>
                <a:spcPts val="0"/>
              </a:spcAft>
              <a:buNone/>
            </a:pPr>
            <a:r>
              <a:t/>
            </a:r>
            <a:endParaRPr/>
          </a:p>
        </p:txBody>
      </p:sp>
      <p:graphicFrame>
        <p:nvGraphicFramePr>
          <p:cNvPr id="202" name="Google Shape;202;p30"/>
          <p:cNvGraphicFramePr/>
          <p:nvPr/>
        </p:nvGraphicFramePr>
        <p:xfrm>
          <a:off x="120600" y="994275"/>
          <a:ext cx="3000000" cy="3000000"/>
        </p:xfrm>
        <a:graphic>
          <a:graphicData uri="http://schemas.openxmlformats.org/drawingml/2006/table">
            <a:tbl>
              <a:tblPr>
                <a:noFill/>
                <a:tableStyleId>{C8AC9884-F346-45DA-961B-3CEB250D213C}</a:tableStyleId>
              </a:tblPr>
              <a:tblGrid>
                <a:gridCol w="2638425"/>
                <a:gridCol w="703575"/>
                <a:gridCol w="1231250"/>
                <a:gridCol w="4384325"/>
              </a:tblGrid>
              <a:tr h="324550">
                <a:tc>
                  <a:txBody>
                    <a:bodyPr/>
                    <a:lstStyle/>
                    <a:p>
                      <a:pPr indent="0" lvl="0" marL="0" rtl="0" algn="l">
                        <a:spcBef>
                          <a:spcPts val="0"/>
                        </a:spcBef>
                        <a:spcAft>
                          <a:spcPts val="0"/>
                        </a:spcAft>
                        <a:buNone/>
                      </a:pPr>
                      <a:r>
                        <a:rPr lang="en" sz="800">
                          <a:solidFill>
                            <a:srgbClr val="363636"/>
                          </a:solidFill>
                        </a:rPr>
                        <a:t>Resource Name</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Std. Rate</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Cost</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Work</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r>
              <a:tr h="344725">
                <a:tc>
                  <a:txBody>
                    <a:bodyPr/>
                    <a:lstStyle/>
                    <a:p>
                      <a:pPr indent="0" lvl="0" marL="0" rtl="0" algn="l">
                        <a:spcBef>
                          <a:spcPts val="0"/>
                        </a:spcBef>
                        <a:spcAft>
                          <a:spcPts val="0"/>
                        </a:spcAft>
                        <a:buNone/>
                      </a:pPr>
                      <a:r>
                        <a:rPr lang="en" sz="800"/>
                        <a:t>Deployment Developer 2</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$55.00/hr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$11,000.00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200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Deployment Developer 3</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$55.00/hr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$11,000.00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200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Deployment Developer 4</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$55.00/hr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$11,000.00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200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Deployment Engineer Lead</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$23,040.00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384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Design Engineer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$90,720.00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1,512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Frontend Developer 1</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$25,920.00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432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Frontend Developer 2</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$25,920.00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432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Frontend Developer 3</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$21,120.00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352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Frontend Developer 4</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$21,120.00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352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Frontend Development Lead</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$70.00/hr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$53,200.00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760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44725">
                <a:tc>
                  <a:txBody>
                    <a:bodyPr/>
                    <a:lstStyle/>
                    <a:p>
                      <a:pPr indent="0" lvl="0" marL="0" rtl="0" algn="l">
                        <a:spcBef>
                          <a:spcPts val="0"/>
                        </a:spcBef>
                        <a:spcAft>
                          <a:spcPts val="0"/>
                        </a:spcAft>
                        <a:buNone/>
                      </a:pPr>
                      <a:r>
                        <a:rPr lang="en" sz="800"/>
                        <a:t>IT Manager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$80.00/hr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$37,120.00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464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96875" y="187735"/>
            <a:ext cx="7494600" cy="814500"/>
          </a:xfrm>
          <a:prstGeom prst="rect">
            <a:avLst/>
          </a:prstGeom>
        </p:spPr>
        <p:txBody>
          <a:bodyPr anchorCtr="0" anchor="ctr" bIns="0" lIns="54000" spcFirstLastPara="1" rIns="54000" wrap="square" tIns="0">
            <a:noAutofit/>
          </a:bodyPr>
          <a:lstStyle/>
          <a:p>
            <a:pPr indent="0" lvl="0" marL="0" rtl="0" algn="l">
              <a:lnSpc>
                <a:spcPct val="100000"/>
              </a:lnSpc>
              <a:spcBef>
                <a:spcPts val="0"/>
              </a:spcBef>
              <a:spcAft>
                <a:spcPts val="0"/>
              </a:spcAft>
              <a:buNone/>
            </a:pPr>
            <a:r>
              <a:rPr lang="en" sz="1600">
                <a:solidFill>
                  <a:srgbClr val="073763"/>
                </a:solidFill>
                <a:latin typeface="PT Serif"/>
                <a:ea typeface="PT Serif"/>
                <a:cs typeface="PT Serif"/>
                <a:sym typeface="PT Serif"/>
              </a:rPr>
              <a:t>Revised Cost and Pricing (Bottom Up) Cont’d</a:t>
            </a:r>
            <a:endParaRPr sz="1600">
              <a:solidFill>
                <a:srgbClr val="073763"/>
              </a:solidFill>
            </a:endParaRPr>
          </a:p>
        </p:txBody>
      </p:sp>
      <p:sp>
        <p:nvSpPr>
          <p:cNvPr id="208" name="Google Shape;208;p31"/>
          <p:cNvSpPr txBox="1"/>
          <p:nvPr>
            <p:ph idx="1" type="body"/>
          </p:nvPr>
        </p:nvSpPr>
        <p:spPr>
          <a:xfrm>
            <a:off x="396875" y="1350169"/>
            <a:ext cx="8351700" cy="2888400"/>
          </a:xfrm>
          <a:prstGeom prst="rect">
            <a:avLst/>
          </a:prstGeom>
        </p:spPr>
        <p:txBody>
          <a:bodyPr anchorCtr="0" anchor="t" bIns="0" lIns="54000" spcFirstLastPara="1" rIns="54000" wrap="square" tIns="0">
            <a:noAutofit/>
          </a:bodyPr>
          <a:lstStyle/>
          <a:p>
            <a:pPr indent="0" lvl="0" marL="0" rtl="0" algn="l">
              <a:spcBef>
                <a:spcPts val="300"/>
              </a:spcBef>
              <a:spcAft>
                <a:spcPts val="0"/>
              </a:spcAft>
              <a:buNone/>
            </a:pPr>
            <a:r>
              <a:t/>
            </a:r>
            <a:endParaRPr sz="800"/>
          </a:p>
        </p:txBody>
      </p:sp>
      <p:graphicFrame>
        <p:nvGraphicFramePr>
          <p:cNvPr id="209" name="Google Shape;209;p31"/>
          <p:cNvGraphicFramePr/>
          <p:nvPr/>
        </p:nvGraphicFramePr>
        <p:xfrm>
          <a:off x="86013" y="1168400"/>
          <a:ext cx="3000000" cy="3000000"/>
        </p:xfrm>
        <a:graphic>
          <a:graphicData uri="http://schemas.openxmlformats.org/drawingml/2006/table">
            <a:tbl>
              <a:tblPr>
                <a:noFill/>
                <a:tableStyleId>{C8AC9884-F346-45DA-961B-3CEB250D213C}</a:tableStyleId>
              </a:tblPr>
              <a:tblGrid>
                <a:gridCol w="4071975"/>
                <a:gridCol w="1100950"/>
                <a:gridCol w="1900250"/>
                <a:gridCol w="1900250"/>
              </a:tblGrid>
              <a:tr h="209550">
                <a:tc>
                  <a:txBody>
                    <a:bodyPr/>
                    <a:lstStyle/>
                    <a:p>
                      <a:pPr indent="0" lvl="0" marL="0" rtl="0" algn="l">
                        <a:spcBef>
                          <a:spcPts val="0"/>
                        </a:spcBef>
                        <a:spcAft>
                          <a:spcPts val="0"/>
                        </a:spcAft>
                        <a:buNone/>
                      </a:pPr>
                      <a:r>
                        <a:rPr lang="en" sz="800">
                          <a:solidFill>
                            <a:srgbClr val="363636"/>
                          </a:solidFill>
                        </a:rPr>
                        <a:t>Resource Name</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Std. Rate</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Cost</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Work</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r>
              <a:tr h="209550">
                <a:tc>
                  <a:txBody>
                    <a:bodyPr/>
                    <a:lstStyle/>
                    <a:p>
                      <a:pPr indent="0" lvl="0" marL="0" rtl="0" algn="l">
                        <a:spcBef>
                          <a:spcPts val="0"/>
                        </a:spcBef>
                        <a:spcAft>
                          <a:spcPts val="0"/>
                        </a:spcAft>
                        <a:buNone/>
                      </a:pPr>
                      <a:r>
                        <a:rPr lang="en" sz="800"/>
                        <a:t>Project Manager 1</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$100.00/hr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$584,800.00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5,848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Project Sponsor/Manager 2</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$90.00/hr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$33,720.00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374.67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Requirements Engineer 1</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$22,800.00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456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Requirements Engineer 2</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$21,600.00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432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365425">
                <a:tc>
                  <a:txBody>
                    <a:bodyPr/>
                    <a:lstStyle/>
                    <a:p>
                      <a:pPr indent="0" lvl="0" marL="0" rtl="0" algn="l">
                        <a:spcBef>
                          <a:spcPts val="0"/>
                        </a:spcBef>
                        <a:spcAft>
                          <a:spcPts val="0"/>
                        </a:spcAft>
                        <a:buNone/>
                      </a:pPr>
                      <a:r>
                        <a:rPr lang="en" sz="800"/>
                        <a:t>Requirements Engineer 3</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$21,600.00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432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Requirements Engineer 4</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$21,600.00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432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Security Engineer 1</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$52,000.00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1,040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Security Engineer 2</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$52,000.00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1,040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Security Engineer 3</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$40,000.00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800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Security Engineer 4</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$40,000.00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800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209550">
                <a:tc>
                  <a:txBody>
                    <a:bodyPr/>
                    <a:lstStyle/>
                    <a:p>
                      <a:pPr indent="0" lvl="0" marL="0" rtl="0" algn="l">
                        <a:spcBef>
                          <a:spcPts val="0"/>
                        </a:spcBef>
                        <a:spcAft>
                          <a:spcPts val="0"/>
                        </a:spcAft>
                        <a:buNone/>
                      </a:pPr>
                      <a:r>
                        <a:rPr lang="en" sz="800"/>
                        <a:t>Security Engineer Lead</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$69,120.00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1,152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93700" y="179785"/>
            <a:ext cx="7494600" cy="814500"/>
          </a:xfrm>
          <a:prstGeom prst="rect">
            <a:avLst/>
          </a:prstGeom>
        </p:spPr>
        <p:txBody>
          <a:bodyPr anchorCtr="0" anchor="ctr" bIns="0" lIns="54000" spcFirstLastPara="1" rIns="54000" wrap="square" tIns="0">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073763"/>
                </a:solidFill>
                <a:latin typeface="PT Serif"/>
                <a:ea typeface="PT Serif"/>
                <a:cs typeface="PT Serif"/>
                <a:sym typeface="PT Serif"/>
              </a:rPr>
              <a:t>Revised Cost and Pricing (Bottom Up) Cont’d</a:t>
            </a:r>
            <a:endParaRPr sz="1600">
              <a:solidFill>
                <a:srgbClr val="073763"/>
              </a:solidFill>
              <a:latin typeface="PT Serif"/>
              <a:ea typeface="PT Serif"/>
              <a:cs typeface="PT Serif"/>
              <a:sym typeface="PT Serif"/>
            </a:endParaRPr>
          </a:p>
        </p:txBody>
      </p:sp>
      <p:sp>
        <p:nvSpPr>
          <p:cNvPr id="215" name="Google Shape;215;p32"/>
          <p:cNvSpPr txBox="1"/>
          <p:nvPr>
            <p:ph idx="1" type="body"/>
          </p:nvPr>
        </p:nvSpPr>
        <p:spPr>
          <a:xfrm>
            <a:off x="396875" y="1350169"/>
            <a:ext cx="8351700" cy="2888400"/>
          </a:xfrm>
          <a:prstGeom prst="rect">
            <a:avLst/>
          </a:prstGeom>
        </p:spPr>
        <p:txBody>
          <a:bodyPr anchorCtr="0" anchor="t" bIns="0" lIns="54000" spcFirstLastPara="1" rIns="54000" wrap="square" tIns="0">
            <a:noAutofit/>
          </a:bodyPr>
          <a:lstStyle/>
          <a:p>
            <a:pPr indent="0" lvl="0" marL="0" rtl="0" algn="l">
              <a:spcBef>
                <a:spcPts val="300"/>
              </a:spcBef>
              <a:spcAft>
                <a:spcPts val="0"/>
              </a:spcAft>
              <a:buNone/>
            </a:pPr>
            <a:r>
              <a:t/>
            </a:r>
            <a:endParaRPr/>
          </a:p>
        </p:txBody>
      </p:sp>
      <p:graphicFrame>
        <p:nvGraphicFramePr>
          <p:cNvPr id="216" name="Google Shape;216;p32"/>
          <p:cNvGraphicFramePr/>
          <p:nvPr/>
        </p:nvGraphicFramePr>
        <p:xfrm>
          <a:off x="128575" y="1350175"/>
          <a:ext cx="3000000" cy="3000000"/>
        </p:xfrm>
        <a:graphic>
          <a:graphicData uri="http://schemas.openxmlformats.org/drawingml/2006/table">
            <a:tbl>
              <a:tblPr>
                <a:noFill/>
                <a:tableStyleId>{C8AC9884-F346-45DA-961B-3CEB250D213C}</a:tableStyleId>
              </a:tblPr>
              <a:tblGrid>
                <a:gridCol w="4068375"/>
                <a:gridCol w="1084900"/>
                <a:gridCol w="1898575"/>
                <a:gridCol w="1913650"/>
              </a:tblGrid>
              <a:tr h="426425">
                <a:tc>
                  <a:txBody>
                    <a:bodyPr/>
                    <a:lstStyle/>
                    <a:p>
                      <a:pPr indent="0" lvl="0" marL="0" rtl="0" algn="l">
                        <a:spcBef>
                          <a:spcPts val="0"/>
                        </a:spcBef>
                        <a:spcAft>
                          <a:spcPts val="0"/>
                        </a:spcAft>
                        <a:buNone/>
                      </a:pPr>
                      <a:r>
                        <a:rPr lang="en" sz="800">
                          <a:solidFill>
                            <a:srgbClr val="363636"/>
                          </a:solidFill>
                        </a:rPr>
                        <a:t>Resource Name</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Std. Rate</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Cost</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c>
                  <a:txBody>
                    <a:bodyPr/>
                    <a:lstStyle/>
                    <a:p>
                      <a:pPr indent="0" lvl="0" marL="0" rtl="0" algn="l">
                        <a:spcBef>
                          <a:spcPts val="0"/>
                        </a:spcBef>
                        <a:spcAft>
                          <a:spcPts val="0"/>
                        </a:spcAft>
                        <a:buNone/>
                      </a:pPr>
                      <a:r>
                        <a:rPr lang="en" sz="800">
                          <a:solidFill>
                            <a:srgbClr val="363636"/>
                          </a:solidFill>
                        </a:rPr>
                        <a:t>Work</a:t>
                      </a:r>
                      <a:endParaRPr sz="800">
                        <a:solidFill>
                          <a:srgbClr val="363636"/>
                        </a:solidFill>
                      </a:endParaRPr>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DFE3E8"/>
                    </a:solidFill>
                  </a:tcPr>
                </a:tc>
              </a:tr>
              <a:tr h="452900">
                <a:tc>
                  <a:txBody>
                    <a:bodyPr/>
                    <a:lstStyle/>
                    <a:p>
                      <a:pPr indent="0" lvl="0" marL="0" rtl="0" algn="l">
                        <a:spcBef>
                          <a:spcPts val="0"/>
                        </a:spcBef>
                        <a:spcAft>
                          <a:spcPts val="0"/>
                        </a:spcAft>
                        <a:buNone/>
                      </a:pPr>
                      <a:r>
                        <a:rPr lang="en" sz="800"/>
                        <a:t>Technical Director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$70.00/hr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$29,680.00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424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452900">
                <a:tc>
                  <a:txBody>
                    <a:bodyPr/>
                    <a:lstStyle/>
                    <a:p>
                      <a:pPr indent="0" lvl="0" marL="0" rtl="0" algn="l">
                        <a:spcBef>
                          <a:spcPts val="0"/>
                        </a:spcBef>
                        <a:spcAft>
                          <a:spcPts val="0"/>
                        </a:spcAft>
                        <a:buNone/>
                      </a:pPr>
                      <a:r>
                        <a:rPr lang="en" sz="800"/>
                        <a:t>Testing Engineer 1</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$25,200.00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504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452900">
                <a:tc>
                  <a:txBody>
                    <a:bodyPr/>
                    <a:lstStyle/>
                    <a:p>
                      <a:pPr indent="0" lvl="0" marL="0" rtl="0" algn="l">
                        <a:spcBef>
                          <a:spcPts val="0"/>
                        </a:spcBef>
                        <a:spcAft>
                          <a:spcPts val="0"/>
                        </a:spcAft>
                        <a:buNone/>
                      </a:pPr>
                      <a:r>
                        <a:rPr lang="en" sz="800"/>
                        <a:t>Testing Engineer 2</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$26,400.00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528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452900">
                <a:tc>
                  <a:txBody>
                    <a:bodyPr/>
                    <a:lstStyle/>
                    <a:p>
                      <a:pPr indent="0" lvl="0" marL="0" rtl="0" algn="l">
                        <a:spcBef>
                          <a:spcPts val="0"/>
                        </a:spcBef>
                        <a:spcAft>
                          <a:spcPts val="0"/>
                        </a:spcAft>
                        <a:buNone/>
                      </a:pPr>
                      <a:r>
                        <a:rPr lang="en" sz="800"/>
                        <a:t>Testing Engineer 3</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$19,600.00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392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452900">
                <a:tc>
                  <a:txBody>
                    <a:bodyPr/>
                    <a:lstStyle/>
                    <a:p>
                      <a:pPr indent="0" lvl="0" marL="0" rtl="0" algn="l">
                        <a:spcBef>
                          <a:spcPts val="0"/>
                        </a:spcBef>
                        <a:spcAft>
                          <a:spcPts val="0"/>
                        </a:spcAft>
                        <a:buNone/>
                      </a:pPr>
                      <a:r>
                        <a:rPr lang="en" sz="800"/>
                        <a:t>Testing Engineer 4</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$16,800.00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336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r h="659275">
                <a:tc>
                  <a:txBody>
                    <a:bodyPr/>
                    <a:lstStyle/>
                    <a:p>
                      <a:pPr indent="0" lvl="0" marL="0" rtl="0" algn="l">
                        <a:spcBef>
                          <a:spcPts val="0"/>
                        </a:spcBef>
                        <a:spcAft>
                          <a:spcPts val="0"/>
                        </a:spcAft>
                        <a:buNone/>
                      </a:pPr>
                      <a:r>
                        <a:rPr lang="en" sz="800"/>
                        <a:t>Testing Engineer Lead</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$60.00/hr</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$33,120.00</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800"/>
                        <a:t>552 hrs</a:t>
                      </a:r>
                      <a:endParaRPr sz="800"/>
                    </a:p>
                  </a:txBody>
                  <a:tcPr marT="91425" marB="91425" marR="91425" marL="91425">
                    <a:lnL cap="flat" cmpd="sng" w="9475">
                      <a:solidFill>
                        <a:srgbClr val="B1BBCC"/>
                      </a:solidFill>
                      <a:prstDash val="solid"/>
                      <a:round/>
                      <a:headEnd len="sm" w="sm" type="none"/>
                      <a:tailEnd len="sm" w="sm" type="none"/>
                    </a:lnL>
                    <a:lnR cap="flat" cmpd="sng" w="9475">
                      <a:solidFill>
                        <a:srgbClr val="B1BBCC"/>
                      </a:solidFill>
                      <a:prstDash val="solid"/>
                      <a:round/>
                      <a:headEnd len="sm" w="sm" type="none"/>
                      <a:tailEnd len="sm" w="sm" type="none"/>
                    </a:lnR>
                    <a:lnT cap="flat" cmpd="sng" w="9475">
                      <a:solidFill>
                        <a:srgbClr val="B1BBCC"/>
                      </a:solidFill>
                      <a:prstDash val="solid"/>
                      <a:round/>
                      <a:headEnd len="sm" w="sm" type="none"/>
                      <a:tailEnd len="sm" w="sm" type="none"/>
                    </a:lnT>
                    <a:lnB cap="flat" cmpd="sng" w="9475">
                      <a:solidFill>
                        <a:srgbClr val="B1BB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p:nvPr/>
        </p:nvSpPr>
        <p:spPr>
          <a:xfrm>
            <a:off x="4632332" y="2316649"/>
            <a:ext cx="2135100" cy="2788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34275" lIns="54000" spcFirstLastPara="1" rIns="54000" wrap="square" tIns="34275">
            <a:noAutofit/>
          </a:bodyPr>
          <a:lstStyle/>
          <a:p>
            <a:pPr indent="-228600" lvl="0" marL="342900" rtl="0" algn="l">
              <a:lnSpc>
                <a:spcPct val="115000"/>
              </a:lnSpc>
              <a:spcBef>
                <a:spcPts val="0"/>
              </a:spcBef>
              <a:spcAft>
                <a:spcPts val="0"/>
              </a:spcAft>
              <a:buClr>
                <a:srgbClr val="0000FF"/>
              </a:buClr>
              <a:buSzPts val="1000"/>
              <a:buFont typeface="Calibri"/>
              <a:buChar char="•"/>
            </a:pPr>
            <a:r>
              <a:rPr b="1" lang="en" sz="1000">
                <a:solidFill>
                  <a:srgbClr val="0000FF"/>
                </a:solidFill>
                <a:latin typeface="Calibri"/>
                <a:ea typeface="Calibri"/>
                <a:cs typeface="Calibri"/>
                <a:sym typeface="Calibri"/>
              </a:rPr>
              <a:t>“</a:t>
            </a:r>
            <a:r>
              <a:rPr lang="en" sz="1000">
                <a:solidFill>
                  <a:srgbClr val="0000FF"/>
                </a:solidFill>
                <a:latin typeface="Calibri"/>
                <a:ea typeface="Calibri"/>
                <a:cs typeface="Calibri"/>
                <a:sym typeface="Calibri"/>
              </a:rPr>
              <a:t>Create test cases for relevant tasks”</a:t>
            </a:r>
            <a:r>
              <a:rPr b="1" lang="en" sz="1000">
                <a:solidFill>
                  <a:srgbClr val="0000FF"/>
                </a:solidFill>
                <a:latin typeface="Calibri"/>
                <a:ea typeface="Calibri"/>
                <a:cs typeface="Calibri"/>
                <a:sym typeface="Calibri"/>
              </a:rPr>
              <a:t> </a:t>
            </a:r>
            <a:r>
              <a:rPr lang="en" sz="1000">
                <a:solidFill>
                  <a:srgbClr val="0000FF"/>
                </a:solidFill>
                <a:latin typeface="Calibri"/>
                <a:ea typeface="Calibri"/>
                <a:cs typeface="Calibri"/>
                <a:sym typeface="Calibri"/>
              </a:rPr>
              <a:t>might be delayed because there can be more relevant tasks than expected</a:t>
            </a:r>
            <a:endParaRPr sz="1000">
              <a:solidFill>
                <a:srgbClr val="0000FF"/>
              </a:solidFill>
              <a:latin typeface="Calibri"/>
              <a:ea typeface="Calibri"/>
              <a:cs typeface="Calibri"/>
              <a:sym typeface="Calibri"/>
            </a:endParaRPr>
          </a:p>
          <a:p>
            <a:pPr indent="-228600" lvl="0" marL="342900" rtl="0" algn="l">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"Review deployment plan with customer” might be delayed because when we check the fulfillment of scope, the project is missing some functionalities</a:t>
            </a:r>
            <a:endParaRPr sz="1000">
              <a:latin typeface="Calibri"/>
              <a:ea typeface="Calibri"/>
              <a:cs typeface="Calibri"/>
              <a:sym typeface="Calibri"/>
            </a:endParaRPr>
          </a:p>
          <a:p>
            <a:pPr indent="-228600" lvl="0" marL="342900" rtl="0" algn="l">
              <a:lnSpc>
                <a:spcPct val="115000"/>
              </a:lnSpc>
              <a:spcBef>
                <a:spcPts val="0"/>
              </a:spcBef>
              <a:spcAft>
                <a:spcPts val="0"/>
              </a:spcAft>
              <a:buClr>
                <a:srgbClr val="0000FF"/>
              </a:buClr>
              <a:buSzPts val="1000"/>
              <a:buFont typeface="Calibri"/>
              <a:buChar char="•"/>
            </a:pPr>
            <a:r>
              <a:rPr lang="en" sz="1000">
                <a:solidFill>
                  <a:srgbClr val="0000FF"/>
                </a:solidFill>
                <a:latin typeface="Calibri"/>
                <a:ea typeface="Calibri"/>
                <a:cs typeface="Calibri"/>
                <a:sym typeface="Calibri"/>
              </a:rPr>
              <a:t>“End-to-end testing” could show incompatibility between end stages that increases the length of the critical path, delaying the deployment stage</a:t>
            </a:r>
            <a:endParaRPr sz="10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1000">
              <a:latin typeface="Calibri"/>
              <a:ea typeface="Calibri"/>
              <a:cs typeface="Calibri"/>
              <a:sym typeface="Calibri"/>
            </a:endParaRPr>
          </a:p>
          <a:p>
            <a:pPr indent="-76200" lvl="0" marL="127000" marR="0" rtl="0" algn="l">
              <a:spcBef>
                <a:spcPts val="200"/>
              </a:spcBef>
              <a:spcAft>
                <a:spcPts val="0"/>
              </a:spcAft>
              <a:buClr>
                <a:schemeClr val="dk1"/>
              </a:buClr>
              <a:buSzPts val="800"/>
              <a:buFont typeface="Arial"/>
              <a:buNone/>
            </a:pPr>
            <a:r>
              <a:t/>
            </a:r>
            <a:endParaRPr i="0" sz="1000" u="none" cap="none" strike="noStrike">
              <a:solidFill>
                <a:srgbClr val="000000"/>
              </a:solidFill>
              <a:latin typeface="Calibri"/>
              <a:ea typeface="Calibri"/>
              <a:cs typeface="Calibri"/>
              <a:sym typeface="Calibri"/>
            </a:endParaRPr>
          </a:p>
          <a:p>
            <a:pPr indent="-76200" lvl="1" marL="469900" marR="0" rtl="0" algn="l">
              <a:spcBef>
                <a:spcPts val="200"/>
              </a:spcBef>
              <a:spcAft>
                <a:spcPts val="0"/>
              </a:spcAft>
              <a:buClr>
                <a:schemeClr val="dk1"/>
              </a:buClr>
              <a:buSzPts val="800"/>
              <a:buFont typeface="Arial"/>
              <a:buNone/>
            </a:pPr>
            <a:r>
              <a:t/>
            </a:r>
            <a:endParaRPr i="0" sz="1000" u="none" cap="none" strike="noStrike">
              <a:solidFill>
                <a:srgbClr val="000000"/>
              </a:solidFill>
              <a:latin typeface="Calibri"/>
              <a:ea typeface="Calibri"/>
              <a:cs typeface="Calibri"/>
              <a:sym typeface="Calibri"/>
            </a:endParaRPr>
          </a:p>
        </p:txBody>
      </p:sp>
      <p:sp>
        <p:nvSpPr>
          <p:cNvPr id="81" name="Google Shape;81;p15"/>
          <p:cNvSpPr/>
          <p:nvPr/>
        </p:nvSpPr>
        <p:spPr>
          <a:xfrm>
            <a:off x="2371734" y="2318136"/>
            <a:ext cx="2135100" cy="27885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t" bIns="34275" lIns="54000" spcFirstLastPara="1" rIns="54000" wrap="square" tIns="34275">
            <a:noAutofit/>
          </a:bodyPr>
          <a:lstStyle/>
          <a:p>
            <a:pPr indent="-285750" lvl="0" marL="457200" marR="0" rtl="0" algn="l">
              <a:spcBef>
                <a:spcPts val="200"/>
              </a:spcBef>
              <a:spcAft>
                <a:spcPts val="0"/>
              </a:spcAft>
              <a:buClr>
                <a:srgbClr val="0000FF"/>
              </a:buClr>
              <a:buSzPts val="900"/>
              <a:buChar char="●"/>
            </a:pPr>
            <a:r>
              <a:rPr lang="en" sz="900">
                <a:solidFill>
                  <a:srgbClr val="0000FF"/>
                </a:solidFill>
              </a:rPr>
              <a:t>Create test cases for relevant tasks- 12/14/22</a:t>
            </a:r>
            <a:endParaRPr sz="900">
              <a:solidFill>
                <a:srgbClr val="0000FF"/>
              </a:solidFill>
            </a:endParaRPr>
          </a:p>
          <a:p>
            <a:pPr indent="-285750" lvl="0" marL="457200" rtl="0" algn="l">
              <a:spcBef>
                <a:spcPts val="1000"/>
              </a:spcBef>
              <a:spcAft>
                <a:spcPts val="0"/>
              </a:spcAft>
              <a:buClr>
                <a:srgbClr val="0000FF"/>
              </a:buClr>
              <a:buSzPts val="900"/>
              <a:buChar char="●"/>
            </a:pPr>
            <a:r>
              <a:rPr lang="en" sz="900">
                <a:solidFill>
                  <a:srgbClr val="0000FF"/>
                </a:solidFill>
              </a:rPr>
              <a:t>Defects fixing - 2/21/23</a:t>
            </a:r>
            <a:endParaRPr sz="900">
              <a:solidFill>
                <a:srgbClr val="0000FF"/>
              </a:solidFill>
            </a:endParaRPr>
          </a:p>
          <a:p>
            <a:pPr indent="-285750" lvl="0" marL="457200" marR="0" rtl="0" algn="l">
              <a:spcBef>
                <a:spcPts val="1000"/>
              </a:spcBef>
              <a:spcAft>
                <a:spcPts val="0"/>
              </a:spcAft>
              <a:buClr>
                <a:srgbClr val="0000FF"/>
              </a:buClr>
              <a:buSzPts val="900"/>
              <a:buChar char="●"/>
            </a:pPr>
            <a:r>
              <a:rPr lang="en" sz="900">
                <a:solidFill>
                  <a:srgbClr val="0000FF"/>
                </a:solidFill>
              </a:rPr>
              <a:t>Check fulfilment of scope - 4/21/23</a:t>
            </a:r>
            <a:endParaRPr sz="900">
              <a:solidFill>
                <a:srgbClr val="0000FF"/>
              </a:solidFill>
            </a:endParaRPr>
          </a:p>
          <a:p>
            <a:pPr indent="-285750" lvl="0" marL="457200" marR="0" rtl="0" algn="l">
              <a:spcBef>
                <a:spcPts val="1000"/>
              </a:spcBef>
              <a:spcAft>
                <a:spcPts val="0"/>
              </a:spcAft>
              <a:buClr>
                <a:srgbClr val="0000FF"/>
              </a:buClr>
              <a:buSzPts val="900"/>
              <a:buChar char="●"/>
            </a:pPr>
            <a:r>
              <a:rPr lang="en" sz="900">
                <a:solidFill>
                  <a:srgbClr val="0000FF"/>
                </a:solidFill>
              </a:rPr>
              <a:t>Review project status - 4/20/23</a:t>
            </a:r>
            <a:endParaRPr sz="900">
              <a:solidFill>
                <a:srgbClr val="0000FF"/>
              </a:solidFill>
            </a:endParaRPr>
          </a:p>
          <a:p>
            <a:pPr indent="-285750" lvl="0" marL="457200" marR="0" rtl="0" algn="l">
              <a:spcBef>
                <a:spcPts val="1000"/>
              </a:spcBef>
              <a:spcAft>
                <a:spcPts val="0"/>
              </a:spcAft>
              <a:buClr>
                <a:srgbClr val="0000FF"/>
              </a:buClr>
              <a:buSzPts val="900"/>
              <a:buChar char="●"/>
            </a:pPr>
            <a:r>
              <a:rPr lang="en" sz="900">
                <a:solidFill>
                  <a:srgbClr val="0000FF"/>
                </a:solidFill>
              </a:rPr>
              <a:t>Train application users - 6/01/23</a:t>
            </a:r>
            <a:endParaRPr sz="900">
              <a:solidFill>
                <a:srgbClr val="0000FF"/>
              </a:solidFill>
            </a:endParaRPr>
          </a:p>
          <a:p>
            <a:pPr indent="-285750" lvl="0" marL="457200" marR="0" rtl="0" algn="l">
              <a:spcBef>
                <a:spcPts val="1000"/>
              </a:spcBef>
              <a:spcAft>
                <a:spcPts val="1000"/>
              </a:spcAft>
              <a:buClr>
                <a:srgbClr val="0000FF"/>
              </a:buClr>
              <a:buSzPts val="900"/>
              <a:buChar char="●"/>
            </a:pPr>
            <a:r>
              <a:rPr lang="en" sz="900">
                <a:solidFill>
                  <a:srgbClr val="0000FF"/>
                </a:solidFill>
              </a:rPr>
              <a:t>Transfer ownership to customer - 06/28/23</a:t>
            </a:r>
            <a:endParaRPr sz="900">
              <a:solidFill>
                <a:srgbClr val="0000FF"/>
              </a:solidFill>
            </a:endParaRPr>
          </a:p>
        </p:txBody>
      </p:sp>
      <p:sp>
        <p:nvSpPr>
          <p:cNvPr id="82" name="Google Shape;82;p15"/>
          <p:cNvSpPr/>
          <p:nvPr/>
        </p:nvSpPr>
        <p:spPr>
          <a:xfrm>
            <a:off x="119063" y="953643"/>
            <a:ext cx="8851800" cy="10944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83" name="Google Shape;83;p15"/>
          <p:cNvSpPr txBox="1"/>
          <p:nvPr>
            <p:ph idx="4294967295" type="title"/>
          </p:nvPr>
        </p:nvSpPr>
        <p:spPr>
          <a:xfrm>
            <a:off x="134945" y="0"/>
            <a:ext cx="5220300" cy="735900"/>
          </a:xfrm>
          <a:prstGeom prst="rect">
            <a:avLst/>
          </a:prstGeom>
          <a:noFill/>
          <a:ln>
            <a:noFill/>
          </a:ln>
        </p:spPr>
        <p:txBody>
          <a:bodyPr anchorCtr="0" anchor="ctr" bIns="0" lIns="54000" spcFirstLastPara="1" rIns="54000" wrap="square" tIns="0">
            <a:noAutofit/>
          </a:bodyPr>
          <a:lstStyle/>
          <a:p>
            <a:pPr indent="0" lvl="0" marL="0" rtl="0" algn="ctr">
              <a:spcBef>
                <a:spcPts val="0"/>
              </a:spcBef>
              <a:spcAft>
                <a:spcPts val="0"/>
              </a:spcAft>
              <a:buClr>
                <a:schemeClr val="dk1"/>
              </a:buClr>
              <a:buSzPts val="1100"/>
              <a:buFont typeface="Arial"/>
              <a:buNone/>
            </a:pPr>
            <a:r>
              <a:rPr lang="en" sz="3100">
                <a:solidFill>
                  <a:srgbClr val="073763"/>
                </a:solidFill>
                <a:latin typeface="PT Serif"/>
                <a:ea typeface="PT Serif"/>
                <a:cs typeface="PT Serif"/>
                <a:sym typeface="PT Serif"/>
              </a:rPr>
              <a:t>Artificial Systems: AI Tester</a:t>
            </a:r>
            <a:endParaRPr sz="2400"/>
          </a:p>
        </p:txBody>
      </p:sp>
      <p:sp>
        <p:nvSpPr>
          <p:cNvPr id="84" name="Google Shape;84;p15"/>
          <p:cNvSpPr/>
          <p:nvPr/>
        </p:nvSpPr>
        <p:spPr>
          <a:xfrm>
            <a:off x="119063" y="735757"/>
            <a:ext cx="8851800" cy="285900"/>
          </a:xfrm>
          <a:prstGeom prst="rect">
            <a:avLst/>
          </a:prstGeom>
          <a:solidFill>
            <a:srgbClr val="002060"/>
          </a:solidFill>
          <a:ln cap="flat" cmpd="sng" w="12700">
            <a:solidFill>
              <a:schemeClr val="dk1"/>
            </a:solidFill>
            <a:prstDash val="solid"/>
            <a:miter lim="800000"/>
            <a:headEnd len="sm" w="sm" type="none"/>
            <a:tailEnd len="sm" w="sm" type="none"/>
          </a:ln>
        </p:spPr>
        <p:txBody>
          <a:bodyPr anchorCtr="0" anchor="ctr" bIns="61925" lIns="69050" spcFirstLastPara="1" rIns="69050" wrap="square" tIns="61925">
            <a:noAutofit/>
          </a:bodyPr>
          <a:lstStyle/>
          <a:p>
            <a:pPr indent="0" lvl="0" marL="0" marR="0" rtl="0" algn="l">
              <a:spcBef>
                <a:spcPts val="0"/>
              </a:spcBef>
              <a:spcAft>
                <a:spcPts val="0"/>
              </a:spcAft>
              <a:buNone/>
            </a:pPr>
            <a:r>
              <a:rPr b="1" i="0" lang="en" sz="1000" u="none" cap="none" strike="noStrike">
                <a:solidFill>
                  <a:srgbClr val="FFFFFF"/>
                </a:solidFill>
                <a:latin typeface="Arial"/>
                <a:ea typeface="Arial"/>
                <a:cs typeface="Arial"/>
                <a:sym typeface="Arial"/>
              </a:rPr>
              <a:t>Summary								Project Status					Financial Status</a:t>
            </a:r>
            <a:endParaRPr sz="1100"/>
          </a:p>
        </p:txBody>
      </p:sp>
      <p:sp>
        <p:nvSpPr>
          <p:cNvPr id="85" name="Google Shape;85;p15"/>
          <p:cNvSpPr txBox="1"/>
          <p:nvPr/>
        </p:nvSpPr>
        <p:spPr>
          <a:xfrm>
            <a:off x="127000" y="1027462"/>
            <a:ext cx="3823200" cy="900300"/>
          </a:xfrm>
          <a:prstGeom prst="rect">
            <a:avLst/>
          </a:prstGeom>
          <a:noFill/>
          <a:ln>
            <a:noFill/>
          </a:ln>
        </p:spPr>
        <p:txBody>
          <a:bodyPr anchorCtr="0" anchor="t" bIns="34275" lIns="54000" spcFirstLastPara="1" rIns="54000" wrap="square" tIns="34275">
            <a:noAutofit/>
          </a:bodyPr>
          <a:lstStyle/>
          <a:p>
            <a:pPr indent="0" lvl="0" marL="0" marR="0" rtl="0" algn="l">
              <a:spcBef>
                <a:spcPts val="0"/>
              </a:spcBef>
              <a:spcAft>
                <a:spcPts val="0"/>
              </a:spcAft>
              <a:buNone/>
            </a:pPr>
            <a:r>
              <a:rPr lang="en" sz="900"/>
              <a:t>We will design an AI that will perform a conglomeration of tests on a Amazon’s website and mobile application to maximize efficiency and productivity in the testing process. It will identify security weaknesses and vulnerabilities as well as conduct performance scans and other metrics. The </a:t>
            </a:r>
            <a:r>
              <a:rPr lang="en" sz="900"/>
              <a:t>features</a:t>
            </a:r>
            <a:r>
              <a:rPr lang="en" sz="900"/>
              <a:t> include performance testing, payment gateway testing, browser compatibility testing, workflow testing and security testing.</a:t>
            </a:r>
            <a:endParaRPr b="0"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1100"/>
          </a:p>
        </p:txBody>
      </p:sp>
      <p:sp>
        <p:nvSpPr>
          <p:cNvPr id="86" name="Google Shape;86;p15"/>
          <p:cNvSpPr/>
          <p:nvPr/>
        </p:nvSpPr>
        <p:spPr>
          <a:xfrm>
            <a:off x="109538" y="2124905"/>
            <a:ext cx="2133600" cy="121200"/>
          </a:xfrm>
          <a:prstGeom prst="rect">
            <a:avLst/>
          </a:prstGeom>
          <a:solidFill>
            <a:srgbClr val="00FF00"/>
          </a:solidFill>
          <a:ln cap="flat" cmpd="sng" w="12700">
            <a:solidFill>
              <a:schemeClr val="dk1"/>
            </a:solidFill>
            <a:prstDash val="solid"/>
            <a:miter lim="800000"/>
            <a:headEnd len="sm" w="sm" type="none"/>
            <a:tailEnd len="sm" w="sm" type="none"/>
          </a:ln>
        </p:spPr>
        <p:txBody>
          <a:bodyPr anchorCtr="0" anchor="ctr" bIns="61925" lIns="69050" spcFirstLastPara="1" rIns="69050" wrap="square" tIns="61925">
            <a:noAutofit/>
          </a:bodyPr>
          <a:lstStyle/>
          <a:p>
            <a:pPr indent="0" lvl="0" marL="0" marR="0" rtl="0" algn="l">
              <a:spcBef>
                <a:spcPts val="0"/>
              </a:spcBef>
              <a:spcAft>
                <a:spcPts val="0"/>
              </a:spcAft>
              <a:buNone/>
            </a:pPr>
            <a:r>
              <a:rPr b="1" i="0" lang="en" sz="1000" u="none" cap="none" strike="noStrike">
                <a:solidFill>
                  <a:srgbClr val="000000"/>
                </a:solidFill>
                <a:latin typeface="Arial"/>
                <a:ea typeface="Arial"/>
                <a:cs typeface="Arial"/>
                <a:sym typeface="Arial"/>
              </a:rPr>
              <a:t>Key Achievements</a:t>
            </a:r>
            <a:endParaRPr sz="1100"/>
          </a:p>
        </p:txBody>
      </p:sp>
      <p:sp>
        <p:nvSpPr>
          <p:cNvPr id="87" name="Google Shape;87;p15"/>
          <p:cNvSpPr/>
          <p:nvPr/>
        </p:nvSpPr>
        <p:spPr>
          <a:xfrm>
            <a:off x="112725" y="2316649"/>
            <a:ext cx="2135100" cy="27885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t" bIns="34275" lIns="54000" spcFirstLastPara="1" rIns="54000" wrap="square" tIns="34275">
            <a:noAutofit/>
          </a:bodyPr>
          <a:lstStyle/>
          <a:p>
            <a:pPr indent="-285750" lvl="0" marL="457200" rtl="0" algn="l">
              <a:spcBef>
                <a:spcPts val="200"/>
              </a:spcBef>
              <a:spcAft>
                <a:spcPts val="0"/>
              </a:spcAft>
              <a:buClr>
                <a:schemeClr val="dk1"/>
              </a:buClr>
              <a:buSzPts val="900"/>
              <a:buChar char="●"/>
            </a:pPr>
            <a:r>
              <a:rPr lang="en" sz="900">
                <a:solidFill>
                  <a:schemeClr val="dk1"/>
                </a:solidFill>
              </a:rPr>
              <a:t>Requirements Document Signed - 1/25/21</a:t>
            </a:r>
            <a:endParaRPr sz="900">
              <a:solidFill>
                <a:schemeClr val="dk1"/>
              </a:solidFill>
            </a:endParaRPr>
          </a:p>
          <a:p>
            <a:pPr indent="-285750" lvl="0" marL="457200" rtl="0" algn="l">
              <a:spcBef>
                <a:spcPts val="1000"/>
              </a:spcBef>
              <a:spcAft>
                <a:spcPts val="0"/>
              </a:spcAft>
              <a:buClr>
                <a:schemeClr val="dk1"/>
              </a:buClr>
              <a:buSzPts val="900"/>
              <a:buChar char="●"/>
            </a:pPr>
            <a:r>
              <a:rPr lang="en" sz="900">
                <a:solidFill>
                  <a:schemeClr val="dk1"/>
                </a:solidFill>
              </a:rPr>
              <a:t>Software Design Description was approved - 5/14/21</a:t>
            </a:r>
            <a:endParaRPr sz="900">
              <a:solidFill>
                <a:schemeClr val="dk1"/>
              </a:solidFill>
            </a:endParaRPr>
          </a:p>
          <a:p>
            <a:pPr indent="-285750" lvl="0" marL="457200" rtl="0" algn="l">
              <a:spcBef>
                <a:spcPts val="1000"/>
              </a:spcBef>
              <a:spcAft>
                <a:spcPts val="0"/>
              </a:spcAft>
              <a:buSzPts val="900"/>
              <a:buChar char="●"/>
            </a:pPr>
            <a:r>
              <a:rPr lang="en" sz="900"/>
              <a:t>Database successfully integrated - 8/4/21</a:t>
            </a:r>
            <a:endParaRPr sz="900"/>
          </a:p>
          <a:p>
            <a:pPr indent="-285750" lvl="0" marL="457200" rtl="0" algn="l">
              <a:spcBef>
                <a:spcPts val="1000"/>
              </a:spcBef>
              <a:spcAft>
                <a:spcPts val="0"/>
              </a:spcAft>
              <a:buClr>
                <a:srgbClr val="0000FF"/>
              </a:buClr>
              <a:buSzPts val="900"/>
              <a:buChar char="●"/>
            </a:pPr>
            <a:r>
              <a:rPr lang="en" sz="900">
                <a:solidFill>
                  <a:srgbClr val="0000FF"/>
                </a:solidFill>
              </a:rPr>
              <a:t>Front end coding complete - 10/25/21</a:t>
            </a:r>
            <a:endParaRPr sz="900">
              <a:solidFill>
                <a:srgbClr val="0000FF"/>
              </a:solidFill>
            </a:endParaRPr>
          </a:p>
          <a:p>
            <a:pPr indent="-285750" lvl="0" marL="457200" rtl="0" algn="l">
              <a:spcBef>
                <a:spcPts val="1000"/>
              </a:spcBef>
              <a:spcAft>
                <a:spcPts val="0"/>
              </a:spcAft>
              <a:buClr>
                <a:srgbClr val="0000FF"/>
              </a:buClr>
              <a:buSzPts val="900"/>
              <a:buChar char="●"/>
            </a:pPr>
            <a:r>
              <a:rPr lang="en" sz="900">
                <a:solidFill>
                  <a:srgbClr val="0000FF"/>
                </a:solidFill>
              </a:rPr>
              <a:t>Quality assurance meeting and coding review - 11/24/22</a:t>
            </a:r>
            <a:endParaRPr sz="900">
              <a:solidFill>
                <a:srgbClr val="0000FF"/>
              </a:solidFill>
            </a:endParaRPr>
          </a:p>
          <a:p>
            <a:pPr indent="-285750" lvl="0" marL="457200" rtl="0" algn="l">
              <a:spcBef>
                <a:spcPts val="1000"/>
              </a:spcBef>
              <a:spcAft>
                <a:spcPts val="0"/>
              </a:spcAft>
              <a:buClr>
                <a:srgbClr val="0000FF"/>
              </a:buClr>
              <a:buSzPts val="900"/>
              <a:buChar char="●"/>
            </a:pPr>
            <a:r>
              <a:rPr lang="en" sz="900">
                <a:solidFill>
                  <a:srgbClr val="0000FF"/>
                </a:solidFill>
              </a:rPr>
              <a:t>Back end coding complete - 12/13/22</a:t>
            </a:r>
            <a:endParaRPr sz="1100">
              <a:solidFill>
                <a:srgbClr val="0000FF"/>
              </a:solidFill>
            </a:endParaRPr>
          </a:p>
          <a:p>
            <a:pPr indent="-63500" lvl="0" marL="127000" marR="0" rtl="0" algn="l">
              <a:spcBef>
                <a:spcPts val="1000"/>
              </a:spcBef>
              <a:spcAft>
                <a:spcPts val="0"/>
              </a:spcAft>
              <a:buClr>
                <a:schemeClr val="dk1"/>
              </a:buClr>
              <a:buSzPts val="900"/>
              <a:buFont typeface="Arial"/>
              <a:buNone/>
            </a:pPr>
            <a:r>
              <a:t/>
            </a:r>
            <a:endParaRPr sz="900">
              <a:highlight>
                <a:srgbClr val="FFFF00"/>
              </a:highlight>
            </a:endParaRPr>
          </a:p>
          <a:p>
            <a:pPr indent="0" lvl="0" marL="0" marR="0" rtl="0" algn="l">
              <a:spcBef>
                <a:spcPts val="200"/>
              </a:spcBef>
              <a:spcAft>
                <a:spcPts val="0"/>
              </a:spcAft>
              <a:buNone/>
            </a:pPr>
            <a:r>
              <a:t/>
            </a:r>
            <a:endParaRPr b="0" i="0" sz="900" u="none" cap="none" strike="noStrike">
              <a:solidFill>
                <a:schemeClr val="dk1"/>
              </a:solidFill>
              <a:latin typeface="Arial"/>
              <a:ea typeface="Arial"/>
              <a:cs typeface="Arial"/>
              <a:sym typeface="Arial"/>
            </a:endParaRPr>
          </a:p>
          <a:p>
            <a:pPr indent="0" lvl="0" marL="0" marR="0" rtl="0" algn="l">
              <a:spcBef>
                <a:spcPts val="200"/>
              </a:spcBef>
              <a:spcAft>
                <a:spcPts val="0"/>
              </a:spcAft>
              <a:buNone/>
            </a:pPr>
            <a:r>
              <a:t/>
            </a:r>
            <a:endParaRPr b="0" i="0" sz="900" u="none" cap="none" strike="noStrike">
              <a:solidFill>
                <a:srgbClr val="000000"/>
              </a:solidFill>
              <a:latin typeface="Arial"/>
              <a:ea typeface="Arial"/>
              <a:cs typeface="Arial"/>
              <a:sym typeface="Arial"/>
            </a:endParaRPr>
          </a:p>
        </p:txBody>
      </p:sp>
      <p:sp>
        <p:nvSpPr>
          <p:cNvPr id="88" name="Google Shape;88;p15"/>
          <p:cNvSpPr/>
          <p:nvPr/>
        </p:nvSpPr>
        <p:spPr>
          <a:xfrm>
            <a:off x="2378075" y="2124905"/>
            <a:ext cx="2133600" cy="121200"/>
          </a:xfrm>
          <a:prstGeom prst="rect">
            <a:avLst/>
          </a:prstGeom>
          <a:solidFill>
            <a:srgbClr val="002060"/>
          </a:solidFill>
          <a:ln cap="flat" cmpd="sng" w="12700">
            <a:solidFill>
              <a:schemeClr val="dk1"/>
            </a:solidFill>
            <a:prstDash val="solid"/>
            <a:miter lim="800000"/>
            <a:headEnd len="sm" w="sm" type="none"/>
            <a:tailEnd len="sm" w="sm" type="none"/>
          </a:ln>
        </p:spPr>
        <p:txBody>
          <a:bodyPr anchorCtr="0" anchor="ctr" bIns="61925" lIns="69050" spcFirstLastPara="1" rIns="69050" wrap="square" tIns="61925">
            <a:noAutofit/>
          </a:bodyPr>
          <a:lstStyle/>
          <a:p>
            <a:pPr indent="0" lvl="0" marL="0" marR="0" rtl="0" algn="l">
              <a:spcBef>
                <a:spcPts val="0"/>
              </a:spcBef>
              <a:spcAft>
                <a:spcPts val="0"/>
              </a:spcAft>
              <a:buNone/>
            </a:pPr>
            <a:r>
              <a:rPr b="1" i="0" lang="en" sz="1000" u="none" cap="none" strike="noStrike">
                <a:solidFill>
                  <a:srgbClr val="FFFFFF"/>
                </a:solidFill>
                <a:latin typeface="Arial"/>
                <a:ea typeface="Arial"/>
                <a:cs typeface="Arial"/>
                <a:sym typeface="Arial"/>
              </a:rPr>
              <a:t>Planned Activities</a:t>
            </a:r>
            <a:endParaRPr sz="1100"/>
          </a:p>
        </p:txBody>
      </p:sp>
      <p:sp>
        <p:nvSpPr>
          <p:cNvPr id="89" name="Google Shape;89;p15"/>
          <p:cNvSpPr/>
          <p:nvPr/>
        </p:nvSpPr>
        <p:spPr>
          <a:xfrm>
            <a:off x="4645025" y="2124905"/>
            <a:ext cx="2133600" cy="1212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61925" lIns="69050" spcFirstLastPara="1" rIns="69050" wrap="square" tIns="61925">
            <a:noAutofit/>
          </a:bodyPr>
          <a:lstStyle/>
          <a:p>
            <a:pPr indent="0" lvl="0" marL="0" marR="0" rtl="0" algn="l">
              <a:spcBef>
                <a:spcPts val="0"/>
              </a:spcBef>
              <a:spcAft>
                <a:spcPts val="0"/>
              </a:spcAft>
              <a:buNone/>
            </a:pPr>
            <a:r>
              <a:rPr b="1" i="0" lang="en" sz="1000" u="none" cap="none" strike="noStrike">
                <a:solidFill>
                  <a:srgbClr val="FFFFFF"/>
                </a:solidFill>
                <a:latin typeface="Arial"/>
                <a:ea typeface="Arial"/>
                <a:cs typeface="Arial"/>
                <a:sym typeface="Arial"/>
              </a:rPr>
              <a:t>Risks</a:t>
            </a:r>
            <a:endParaRPr sz="1100"/>
          </a:p>
        </p:txBody>
      </p:sp>
      <p:sp>
        <p:nvSpPr>
          <p:cNvPr id="90" name="Google Shape;90;p15"/>
          <p:cNvSpPr/>
          <p:nvPr/>
        </p:nvSpPr>
        <p:spPr>
          <a:xfrm>
            <a:off x="6864350" y="2114188"/>
            <a:ext cx="2133600" cy="131100"/>
          </a:xfrm>
          <a:prstGeom prst="rect">
            <a:avLst/>
          </a:prstGeom>
          <a:solidFill>
            <a:srgbClr val="0070C0"/>
          </a:solidFill>
          <a:ln cap="flat" cmpd="sng" w="12700">
            <a:solidFill>
              <a:schemeClr val="dk1"/>
            </a:solidFill>
            <a:prstDash val="solid"/>
            <a:miter lim="800000"/>
            <a:headEnd len="sm" w="sm" type="none"/>
            <a:tailEnd len="sm" w="sm" type="none"/>
          </a:ln>
        </p:spPr>
        <p:txBody>
          <a:bodyPr anchorCtr="0" anchor="ctr" bIns="61925" lIns="69050" spcFirstLastPara="1" rIns="69050" wrap="square" tIns="61925">
            <a:noAutofit/>
          </a:bodyPr>
          <a:lstStyle/>
          <a:p>
            <a:pPr indent="0" lvl="0" marL="0" marR="0" rtl="0" algn="l">
              <a:spcBef>
                <a:spcPts val="0"/>
              </a:spcBef>
              <a:spcAft>
                <a:spcPts val="0"/>
              </a:spcAft>
              <a:buNone/>
            </a:pPr>
            <a:r>
              <a:rPr b="1" i="0" lang="en" sz="1000" u="none" cap="none" strike="noStrike">
                <a:solidFill>
                  <a:srgbClr val="FFFFFF"/>
                </a:solidFill>
                <a:latin typeface="Arial"/>
                <a:ea typeface="Arial"/>
                <a:cs typeface="Arial"/>
                <a:sym typeface="Arial"/>
              </a:rPr>
              <a:t>Major Milestones</a:t>
            </a:r>
            <a:endParaRPr sz="1100"/>
          </a:p>
        </p:txBody>
      </p:sp>
      <p:sp>
        <p:nvSpPr>
          <p:cNvPr id="91" name="Google Shape;91;p15"/>
          <p:cNvSpPr/>
          <p:nvPr/>
        </p:nvSpPr>
        <p:spPr>
          <a:xfrm>
            <a:off x="6842128" y="2311449"/>
            <a:ext cx="2135100" cy="2788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34275" lIns="54000" spcFirstLastPara="1" rIns="54000" wrap="square" tIns="34275">
            <a:noAutofit/>
          </a:bodyPr>
          <a:lstStyle/>
          <a:p>
            <a:pPr indent="-285750" lvl="0" marL="457200" rtl="0" algn="l">
              <a:spcBef>
                <a:spcPts val="0"/>
              </a:spcBef>
              <a:spcAft>
                <a:spcPts val="0"/>
              </a:spcAft>
              <a:buSzPts val="900"/>
              <a:buChar char="●"/>
            </a:pPr>
            <a:r>
              <a:rPr lang="en" sz="900" strike="sngStrike"/>
              <a:t>Project Start</a:t>
            </a:r>
            <a:endParaRPr sz="900" strike="sngStrike"/>
          </a:p>
          <a:p>
            <a:pPr indent="-285750" lvl="0" marL="457200" rtl="0" algn="l">
              <a:spcBef>
                <a:spcPts val="1000"/>
              </a:spcBef>
              <a:spcAft>
                <a:spcPts val="0"/>
              </a:spcAft>
              <a:buSzPts val="900"/>
              <a:buChar char="●"/>
            </a:pPr>
            <a:r>
              <a:rPr lang="en" sz="900" strike="sngStrike"/>
              <a:t>Create Governance Plan</a:t>
            </a:r>
            <a:endParaRPr sz="900" strike="sngStrike"/>
          </a:p>
          <a:p>
            <a:pPr indent="-285750" lvl="0" marL="457200" rtl="0" algn="l">
              <a:spcBef>
                <a:spcPts val="1000"/>
              </a:spcBef>
              <a:spcAft>
                <a:spcPts val="0"/>
              </a:spcAft>
              <a:buSzPts val="900"/>
              <a:buChar char="●"/>
            </a:pPr>
            <a:r>
              <a:rPr lang="en" sz="900" strike="sngStrike"/>
              <a:t>Requirements phase</a:t>
            </a:r>
            <a:endParaRPr sz="900" strike="sngStrike"/>
          </a:p>
          <a:p>
            <a:pPr indent="-285750" lvl="0" marL="457200" rtl="0" algn="l">
              <a:spcBef>
                <a:spcPts val="1000"/>
              </a:spcBef>
              <a:spcAft>
                <a:spcPts val="0"/>
              </a:spcAft>
              <a:buSzPts val="900"/>
              <a:buChar char="●"/>
            </a:pPr>
            <a:r>
              <a:rPr lang="en" sz="900" strike="sngStrike"/>
              <a:t>Design phase</a:t>
            </a:r>
            <a:endParaRPr sz="900" strike="sngStrike"/>
          </a:p>
          <a:p>
            <a:pPr indent="-285750" lvl="0" marL="457200" rtl="0" algn="l">
              <a:spcBef>
                <a:spcPts val="1000"/>
              </a:spcBef>
              <a:spcAft>
                <a:spcPts val="0"/>
              </a:spcAft>
              <a:buSzPts val="900"/>
              <a:buChar char="●"/>
            </a:pPr>
            <a:r>
              <a:rPr lang="en" sz="900" strike="sngStrike"/>
              <a:t>Coding phase</a:t>
            </a:r>
            <a:endParaRPr sz="900" strike="sngStrike"/>
          </a:p>
          <a:p>
            <a:pPr indent="-285750" lvl="0" marL="457200" rtl="0" algn="l">
              <a:spcBef>
                <a:spcPts val="1000"/>
              </a:spcBef>
              <a:spcAft>
                <a:spcPts val="0"/>
              </a:spcAft>
              <a:buSzPts val="900"/>
              <a:buChar char="●"/>
            </a:pPr>
            <a:r>
              <a:rPr lang="en" sz="900"/>
              <a:t>Testing phase</a:t>
            </a:r>
            <a:endParaRPr sz="900"/>
          </a:p>
          <a:p>
            <a:pPr indent="-285750" lvl="0" marL="457200" rtl="0" algn="l">
              <a:spcBef>
                <a:spcPts val="1000"/>
              </a:spcBef>
              <a:spcAft>
                <a:spcPts val="0"/>
              </a:spcAft>
              <a:buSzPts val="900"/>
              <a:buChar char="●"/>
            </a:pPr>
            <a:r>
              <a:rPr lang="en" sz="900"/>
              <a:t>Deployment phase</a:t>
            </a:r>
            <a:endParaRPr sz="900"/>
          </a:p>
          <a:p>
            <a:pPr indent="0" lvl="0" marL="0" rtl="0" algn="l">
              <a:spcBef>
                <a:spcPts val="1000"/>
              </a:spcBef>
              <a:spcAft>
                <a:spcPts val="0"/>
              </a:spcAft>
              <a:buNone/>
            </a:pPr>
            <a:r>
              <a:t/>
            </a:r>
            <a:endParaRPr sz="900"/>
          </a:p>
          <a:p>
            <a:pPr indent="0" lvl="0" marL="0" rtl="0" algn="l">
              <a:spcBef>
                <a:spcPts val="1000"/>
              </a:spcBef>
              <a:spcAft>
                <a:spcPts val="0"/>
              </a:spcAft>
              <a:buNone/>
            </a:pPr>
            <a:r>
              <a:t/>
            </a:r>
            <a:endParaRPr sz="900"/>
          </a:p>
          <a:p>
            <a:pPr indent="-63500" lvl="0" marL="127000" rtl="0" algn="l">
              <a:spcBef>
                <a:spcPts val="200"/>
              </a:spcBef>
              <a:spcAft>
                <a:spcPts val="0"/>
              </a:spcAft>
              <a:buClr>
                <a:schemeClr val="dk1"/>
              </a:buClr>
              <a:buSzPts val="900"/>
              <a:buFont typeface="Arial"/>
              <a:buNone/>
            </a:pPr>
            <a:r>
              <a:t/>
            </a:r>
            <a:endParaRPr sz="900"/>
          </a:p>
          <a:p>
            <a:pPr indent="0" lvl="0" marL="0" marR="0" rtl="0" algn="l">
              <a:spcBef>
                <a:spcPts val="200"/>
              </a:spcBef>
              <a:spcAft>
                <a:spcPts val="0"/>
              </a:spcAft>
              <a:buNone/>
            </a:pPr>
            <a:r>
              <a:t/>
            </a:r>
            <a:endParaRPr sz="900">
              <a:solidFill>
                <a:srgbClr val="FF0000"/>
              </a:solidFill>
            </a:endParaRPr>
          </a:p>
        </p:txBody>
      </p:sp>
      <p:sp>
        <p:nvSpPr>
          <p:cNvPr id="92" name="Google Shape;92;p15"/>
          <p:cNvSpPr/>
          <p:nvPr/>
        </p:nvSpPr>
        <p:spPr>
          <a:xfrm>
            <a:off x="4115250" y="1076902"/>
            <a:ext cx="2482200" cy="84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800"/>
              <a:buFont typeface="Arial"/>
              <a:buNone/>
            </a:pPr>
            <a:r>
              <a:rPr lang="en" sz="800">
                <a:solidFill>
                  <a:schemeClr val="dk1"/>
                </a:solidFill>
              </a:rPr>
              <a:t>T</a:t>
            </a:r>
            <a:r>
              <a:rPr lang="en" sz="800">
                <a:solidFill>
                  <a:schemeClr val="dk1"/>
                </a:solidFill>
              </a:rPr>
              <a:t>he project is 77% c</a:t>
            </a:r>
            <a:r>
              <a:rPr lang="en" sz="800">
                <a:solidFill>
                  <a:schemeClr val="dk1"/>
                </a:solidFill>
              </a:rPr>
              <a:t>omplete.</a:t>
            </a:r>
            <a:endParaRPr sz="800">
              <a:solidFill>
                <a:schemeClr val="dk1"/>
              </a:solidFill>
            </a:endParaRPr>
          </a:p>
          <a:p>
            <a:pPr indent="0" lvl="0" marL="0" marR="0" rtl="0" algn="l">
              <a:spcBef>
                <a:spcPts val="0"/>
              </a:spcBef>
              <a:spcAft>
                <a:spcPts val="0"/>
              </a:spcAft>
              <a:buClr>
                <a:srgbClr val="FF0000"/>
              </a:buClr>
              <a:buSzPts val="800"/>
              <a:buFont typeface="Arial"/>
              <a:buNone/>
            </a:pPr>
            <a:r>
              <a:rPr lang="en" sz="800">
                <a:solidFill>
                  <a:schemeClr val="dk1"/>
                </a:solidFill>
              </a:rPr>
              <a:t>Front and backend coding complete. All functionality has been coded, including all performance tests and security tools. We are on schedule to begin testing next week.</a:t>
            </a:r>
            <a:endParaRPr b="0" i="0" sz="800" u="none" cap="none" strike="noStrike">
              <a:solidFill>
                <a:schemeClr val="dk1"/>
              </a:solidFill>
              <a:highlight>
                <a:srgbClr val="FFFF00"/>
              </a:highlight>
              <a:latin typeface="Arial"/>
              <a:ea typeface="Arial"/>
              <a:cs typeface="Arial"/>
              <a:sym typeface="Arial"/>
            </a:endParaRPr>
          </a:p>
        </p:txBody>
      </p:sp>
      <p:cxnSp>
        <p:nvCxnSpPr>
          <p:cNvPr id="93" name="Google Shape;93;p15"/>
          <p:cNvCxnSpPr/>
          <p:nvPr/>
        </p:nvCxnSpPr>
        <p:spPr>
          <a:xfrm rot="10800000">
            <a:off x="4032727" y="1021432"/>
            <a:ext cx="0" cy="1029000"/>
          </a:xfrm>
          <a:prstGeom prst="straightConnector1">
            <a:avLst/>
          </a:prstGeom>
          <a:noFill/>
          <a:ln cap="flat" cmpd="sng" w="12700">
            <a:solidFill>
              <a:schemeClr val="dk1"/>
            </a:solidFill>
            <a:prstDash val="solid"/>
            <a:round/>
            <a:headEnd len="med" w="med" type="none"/>
            <a:tailEnd len="med" w="med" type="none"/>
          </a:ln>
        </p:spPr>
      </p:cxnSp>
      <p:sp>
        <p:nvSpPr>
          <p:cNvPr id="94" name="Google Shape;94;p15"/>
          <p:cNvSpPr/>
          <p:nvPr/>
        </p:nvSpPr>
        <p:spPr>
          <a:xfrm>
            <a:off x="5468405" y="434773"/>
            <a:ext cx="358200" cy="195300"/>
          </a:xfrm>
          <a:prstGeom prst="ellipse">
            <a:avLst/>
          </a:prstGeom>
          <a:solidFill>
            <a:srgbClr val="00FF00"/>
          </a:solidFill>
          <a:ln cap="flat" cmpd="sng" w="28575">
            <a:solidFill>
              <a:srgbClr val="00FF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95" name="Google Shape;95;p15"/>
          <p:cNvSpPr txBox="1"/>
          <p:nvPr/>
        </p:nvSpPr>
        <p:spPr>
          <a:xfrm>
            <a:off x="5974475" y="394600"/>
            <a:ext cx="2330400" cy="285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1" lang="en" sz="900" u="none" cap="none" strike="noStrike">
                <a:solidFill>
                  <a:schemeClr val="dk1"/>
                </a:solidFill>
                <a:latin typeface="Arial"/>
                <a:ea typeface="Arial"/>
                <a:cs typeface="Arial"/>
                <a:sym typeface="Arial"/>
              </a:rPr>
              <a:t>Project Status </a:t>
            </a:r>
            <a:r>
              <a:rPr i="1" lang="en" sz="900">
                <a:solidFill>
                  <a:schemeClr val="dk1"/>
                </a:solidFill>
              </a:rPr>
              <a:t>is On Time, On Budget</a:t>
            </a:r>
            <a:endParaRPr i="1" sz="900">
              <a:solidFill>
                <a:schemeClr val="dk1"/>
              </a:solidFill>
            </a:endParaRPr>
          </a:p>
          <a:p>
            <a:pPr indent="0" lvl="0" marL="0" marR="0" rtl="0" algn="l">
              <a:spcBef>
                <a:spcPts val="0"/>
              </a:spcBef>
              <a:spcAft>
                <a:spcPts val="0"/>
              </a:spcAft>
              <a:buNone/>
            </a:pPr>
            <a:r>
              <a:rPr i="1" lang="en" sz="900">
                <a:solidFill>
                  <a:schemeClr val="dk1"/>
                </a:solidFill>
              </a:rPr>
              <a:t>Criteria to continue development</a:t>
            </a:r>
            <a:endParaRPr i="1" sz="900">
              <a:solidFill>
                <a:schemeClr val="dk1"/>
              </a:solidFill>
            </a:endParaRPr>
          </a:p>
          <a:p>
            <a:pPr indent="0" lvl="0" marL="0" marR="0" rtl="0" algn="l">
              <a:spcBef>
                <a:spcPts val="0"/>
              </a:spcBef>
              <a:spcAft>
                <a:spcPts val="0"/>
              </a:spcAft>
              <a:buNone/>
            </a:pPr>
            <a:r>
              <a:t/>
            </a:r>
            <a:endParaRPr i="1" sz="900">
              <a:solidFill>
                <a:schemeClr val="dk1"/>
              </a:solidFill>
            </a:endParaRPr>
          </a:p>
        </p:txBody>
      </p:sp>
      <p:cxnSp>
        <p:nvCxnSpPr>
          <p:cNvPr id="96" name="Google Shape;96;p15"/>
          <p:cNvCxnSpPr/>
          <p:nvPr/>
        </p:nvCxnSpPr>
        <p:spPr>
          <a:xfrm rot="10800000">
            <a:off x="6629333" y="1037208"/>
            <a:ext cx="0" cy="1029000"/>
          </a:xfrm>
          <a:prstGeom prst="straightConnector1">
            <a:avLst/>
          </a:prstGeom>
          <a:noFill/>
          <a:ln cap="flat" cmpd="sng" w="12700">
            <a:solidFill>
              <a:schemeClr val="dk1"/>
            </a:solidFill>
            <a:prstDash val="solid"/>
            <a:round/>
            <a:headEnd len="med" w="med" type="none"/>
            <a:tailEnd len="med" w="med" type="none"/>
          </a:ln>
        </p:spPr>
      </p:cxnSp>
      <p:sp>
        <p:nvSpPr>
          <p:cNvPr id="97" name="Google Shape;97;p15"/>
          <p:cNvSpPr/>
          <p:nvPr/>
        </p:nvSpPr>
        <p:spPr>
          <a:xfrm>
            <a:off x="6629333" y="1042237"/>
            <a:ext cx="2325900" cy="875400"/>
          </a:xfrm>
          <a:prstGeom prst="rect">
            <a:avLst/>
          </a:prstGeom>
          <a:noFill/>
          <a:ln>
            <a:noFill/>
          </a:ln>
        </p:spPr>
        <p:txBody>
          <a:bodyPr anchorCtr="0" anchor="t" bIns="34275" lIns="68575" spcFirstLastPara="1" rIns="68575" wrap="square" tIns="34275">
            <a:noAutofit/>
          </a:bodyPr>
          <a:lstStyle/>
          <a:p>
            <a:pPr indent="-139700" lvl="0" marL="139700" marR="0" rtl="0" algn="l">
              <a:lnSpc>
                <a:spcPct val="90000"/>
              </a:lnSpc>
              <a:spcBef>
                <a:spcPts val="0"/>
              </a:spcBef>
              <a:spcAft>
                <a:spcPts val="0"/>
              </a:spcAft>
              <a:buClr>
                <a:srgbClr val="58585A"/>
              </a:buClr>
              <a:buSzPts val="800"/>
              <a:buFont typeface="Noto Sans Symbols"/>
              <a:buChar char="⮚"/>
            </a:pPr>
            <a:r>
              <a:rPr b="0" i="0" lang="en" sz="800" u="none" cap="none" strike="noStrike">
                <a:solidFill>
                  <a:srgbClr val="58585A"/>
                </a:solidFill>
                <a:latin typeface="Arial"/>
                <a:ea typeface="Arial"/>
                <a:cs typeface="Arial"/>
                <a:sym typeface="Arial"/>
              </a:rPr>
              <a:t>Total Contract Value: </a:t>
            </a:r>
            <a:r>
              <a:rPr lang="en" sz="800">
                <a:solidFill>
                  <a:srgbClr val="58585A"/>
                </a:solidFill>
              </a:rPr>
              <a:t>$3,000,000</a:t>
            </a:r>
            <a:endParaRPr sz="1100"/>
          </a:p>
          <a:p>
            <a:pPr indent="-139700" lvl="0" marL="139700" marR="0" rtl="0" algn="l">
              <a:lnSpc>
                <a:spcPct val="90000"/>
              </a:lnSpc>
              <a:spcBef>
                <a:spcPts val="200"/>
              </a:spcBef>
              <a:spcAft>
                <a:spcPts val="0"/>
              </a:spcAft>
              <a:buClr>
                <a:srgbClr val="58585A"/>
              </a:buClr>
              <a:buSzPts val="800"/>
              <a:buFont typeface="Noto Sans Symbols"/>
              <a:buChar char="⮚"/>
            </a:pPr>
            <a:r>
              <a:rPr b="0" i="0" lang="en" sz="800" u="none" cap="none" strike="noStrike">
                <a:solidFill>
                  <a:srgbClr val="58585A"/>
                </a:solidFill>
                <a:latin typeface="Arial"/>
                <a:ea typeface="Arial"/>
                <a:cs typeface="Arial"/>
                <a:sym typeface="Arial"/>
              </a:rPr>
              <a:t>Budget (Baselined): </a:t>
            </a:r>
            <a:r>
              <a:rPr lang="en" sz="800">
                <a:solidFill>
                  <a:srgbClr val="58585A"/>
                </a:solidFill>
              </a:rPr>
              <a:t>$2,314,920</a:t>
            </a:r>
            <a:endParaRPr sz="1100"/>
          </a:p>
          <a:p>
            <a:pPr indent="-139700" lvl="1" marL="482600" marR="0" rtl="0" algn="l">
              <a:lnSpc>
                <a:spcPct val="90000"/>
              </a:lnSpc>
              <a:spcBef>
                <a:spcPts val="200"/>
              </a:spcBef>
              <a:spcAft>
                <a:spcPts val="0"/>
              </a:spcAft>
              <a:buClr>
                <a:srgbClr val="58585A"/>
              </a:buClr>
              <a:buSzPts val="800"/>
              <a:buFont typeface="Noto Sans Symbols"/>
              <a:buChar char="⮚"/>
            </a:pPr>
            <a:r>
              <a:rPr b="0" i="0" lang="en" sz="800" u="none" cap="none" strike="noStrike">
                <a:solidFill>
                  <a:srgbClr val="58585A"/>
                </a:solidFill>
                <a:latin typeface="Arial"/>
                <a:ea typeface="Arial"/>
                <a:cs typeface="Arial"/>
                <a:sym typeface="Arial"/>
              </a:rPr>
              <a:t>Actual S</a:t>
            </a:r>
            <a:r>
              <a:rPr b="0" i="0" lang="en" sz="800" u="none" cap="none" strike="noStrike">
                <a:latin typeface="Arial"/>
                <a:ea typeface="Arial"/>
                <a:cs typeface="Arial"/>
                <a:sym typeface="Arial"/>
              </a:rPr>
              <a:t>pend:</a:t>
            </a:r>
            <a:r>
              <a:rPr b="0" i="0" lang="en" sz="800" u="none" cap="none" strike="noStrike">
                <a:solidFill>
                  <a:srgbClr val="F1C232"/>
                </a:solidFill>
                <a:latin typeface="Arial"/>
                <a:ea typeface="Arial"/>
                <a:cs typeface="Arial"/>
                <a:sym typeface="Arial"/>
              </a:rPr>
              <a:t> </a:t>
            </a:r>
            <a:r>
              <a:rPr b="0" i="0" lang="en" sz="800" u="none" cap="none" strike="noStrike">
                <a:latin typeface="Arial"/>
                <a:ea typeface="Arial"/>
                <a:cs typeface="Arial"/>
                <a:sym typeface="Arial"/>
              </a:rPr>
              <a:t>$</a:t>
            </a:r>
            <a:r>
              <a:rPr lang="en" sz="800"/>
              <a:t>2,065,440</a:t>
            </a:r>
            <a:endParaRPr sz="800"/>
          </a:p>
          <a:p>
            <a:pPr indent="-139700" lvl="1" marL="482600" marR="0" rtl="0" algn="l">
              <a:lnSpc>
                <a:spcPct val="90000"/>
              </a:lnSpc>
              <a:spcBef>
                <a:spcPts val="200"/>
              </a:spcBef>
              <a:spcAft>
                <a:spcPts val="0"/>
              </a:spcAft>
              <a:buSzPts val="800"/>
              <a:buFont typeface="Noto Sans Symbols"/>
              <a:buChar char="⮚"/>
            </a:pPr>
            <a:r>
              <a:rPr b="0" i="0" lang="en" sz="800" u="none" cap="none" strike="noStrike">
                <a:latin typeface="Arial"/>
                <a:ea typeface="Arial"/>
                <a:cs typeface="Arial"/>
                <a:sym typeface="Arial"/>
              </a:rPr>
              <a:t>ETC: </a:t>
            </a:r>
            <a:r>
              <a:rPr b="0" i="0" lang="en" sz="800" u="none" cap="none" strike="noStrike">
                <a:latin typeface="Arial"/>
                <a:ea typeface="Arial"/>
                <a:cs typeface="Arial"/>
                <a:sym typeface="Arial"/>
              </a:rPr>
              <a:t>$</a:t>
            </a:r>
            <a:r>
              <a:rPr lang="en" sz="800"/>
              <a:t>249,480</a:t>
            </a:r>
            <a:endParaRPr b="0" i="0" sz="800" u="none" cap="none" strike="noStrike">
              <a:latin typeface="Arial"/>
              <a:ea typeface="Arial"/>
              <a:cs typeface="Arial"/>
              <a:sym typeface="Arial"/>
            </a:endParaRPr>
          </a:p>
          <a:p>
            <a:pPr indent="-139700" lvl="1" marL="482600" marR="0" rtl="0" algn="l">
              <a:lnSpc>
                <a:spcPct val="90000"/>
              </a:lnSpc>
              <a:spcBef>
                <a:spcPts val="200"/>
              </a:spcBef>
              <a:spcAft>
                <a:spcPts val="0"/>
              </a:spcAft>
              <a:buSzPts val="800"/>
              <a:buFont typeface="Noto Sans Symbols"/>
              <a:buChar char="⮚"/>
            </a:pPr>
            <a:r>
              <a:rPr b="0" i="0" lang="en" sz="800" u="none" cap="none" strike="noStrike">
                <a:latin typeface="Arial"/>
                <a:ea typeface="Arial"/>
                <a:cs typeface="Arial"/>
                <a:sym typeface="Arial"/>
              </a:rPr>
              <a:t>EAC: $</a:t>
            </a:r>
            <a:r>
              <a:rPr lang="en" sz="800"/>
              <a:t>2,314,920</a:t>
            </a:r>
            <a:endParaRPr b="0" i="0" sz="800" u="none" cap="none" strike="noStrike">
              <a:latin typeface="Arial"/>
              <a:ea typeface="Arial"/>
              <a:cs typeface="Arial"/>
              <a:sym typeface="Arial"/>
            </a:endParaRPr>
          </a:p>
          <a:p>
            <a:pPr indent="-139700" lvl="0" marL="139700" marR="0" rtl="0" algn="l">
              <a:lnSpc>
                <a:spcPct val="90000"/>
              </a:lnSpc>
              <a:spcBef>
                <a:spcPts val="200"/>
              </a:spcBef>
              <a:spcAft>
                <a:spcPts val="0"/>
              </a:spcAft>
              <a:buSzPts val="800"/>
              <a:buFont typeface="Noto Sans Symbols"/>
              <a:buChar char="⮚"/>
            </a:pPr>
            <a:r>
              <a:rPr b="0" i="0" lang="en" sz="800" u="none" cap="none" strike="noStrike">
                <a:latin typeface="Arial"/>
                <a:ea typeface="Arial"/>
                <a:cs typeface="Arial"/>
                <a:sym typeface="Arial"/>
              </a:rPr>
              <a:t>Current Margin: $6</a:t>
            </a:r>
            <a:r>
              <a:rPr lang="en" sz="800"/>
              <a:t>85,080</a:t>
            </a:r>
            <a:endParaRPr b="0" i="0" sz="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93700" y="179775"/>
            <a:ext cx="7983900" cy="814500"/>
          </a:xfrm>
          <a:prstGeom prst="rect">
            <a:avLst/>
          </a:prstGeom>
        </p:spPr>
        <p:txBody>
          <a:bodyPr anchorCtr="0" anchor="ctr" bIns="0" lIns="54000" spcFirstLastPara="1" rIns="54000" wrap="square" tIns="0">
            <a:noAutofit/>
          </a:bodyPr>
          <a:lstStyle/>
          <a:p>
            <a:pPr indent="0" lvl="0" marL="0" rtl="0" algn="ctr">
              <a:lnSpc>
                <a:spcPct val="100000"/>
              </a:lnSpc>
              <a:spcBef>
                <a:spcPts val="0"/>
              </a:spcBef>
              <a:spcAft>
                <a:spcPts val="0"/>
              </a:spcAft>
              <a:buNone/>
            </a:pPr>
            <a:r>
              <a:rPr lang="en" sz="3100">
                <a:solidFill>
                  <a:srgbClr val="073763"/>
                </a:solidFill>
                <a:latin typeface="PT Serif"/>
                <a:ea typeface="PT Serif"/>
                <a:cs typeface="PT Serif"/>
                <a:sym typeface="PT Serif"/>
              </a:rPr>
              <a:t>Cost &amp; Pricing Comparison: Bottom Up v Top Down </a:t>
            </a:r>
            <a:endParaRPr/>
          </a:p>
        </p:txBody>
      </p:sp>
      <p:sp>
        <p:nvSpPr>
          <p:cNvPr id="222" name="Google Shape;222;p33"/>
          <p:cNvSpPr txBox="1"/>
          <p:nvPr>
            <p:ph idx="1" type="body"/>
          </p:nvPr>
        </p:nvSpPr>
        <p:spPr>
          <a:xfrm>
            <a:off x="396875" y="1350169"/>
            <a:ext cx="8351700" cy="2888400"/>
          </a:xfrm>
          <a:prstGeom prst="rect">
            <a:avLst/>
          </a:prstGeom>
        </p:spPr>
        <p:txBody>
          <a:bodyPr anchorCtr="0" anchor="t" bIns="0" lIns="54000" spcFirstLastPara="1" rIns="54000" wrap="square" tIns="0">
            <a:noAutofit/>
          </a:bodyPr>
          <a:lstStyle/>
          <a:p>
            <a:pPr indent="-317500" lvl="0" marL="457200" rtl="0" algn="l">
              <a:spcBef>
                <a:spcPts val="0"/>
              </a:spcBef>
              <a:spcAft>
                <a:spcPts val="0"/>
              </a:spcAft>
              <a:buClr>
                <a:srgbClr val="000000"/>
              </a:buClr>
              <a:buSzPts val="1400"/>
              <a:buFont typeface="PT Serif"/>
              <a:buChar char="●"/>
            </a:pPr>
            <a:r>
              <a:rPr lang="en">
                <a:solidFill>
                  <a:srgbClr val="000000"/>
                </a:solidFill>
                <a:latin typeface="PT Serif"/>
                <a:ea typeface="PT Serif"/>
                <a:cs typeface="PT Serif"/>
                <a:sym typeface="PT Serif"/>
              </a:rPr>
              <a:t>We originally estimated that the project would take two years to complete.</a:t>
            </a:r>
            <a:endParaRPr>
              <a:solidFill>
                <a:srgbClr val="000000"/>
              </a:solidFill>
              <a:latin typeface="PT Serif"/>
              <a:ea typeface="PT Serif"/>
              <a:cs typeface="PT Serif"/>
              <a:sym typeface="PT Serif"/>
            </a:endParaRPr>
          </a:p>
          <a:p>
            <a:pPr indent="-317500" lvl="0" marL="457200" rtl="0" algn="l">
              <a:spcBef>
                <a:spcPts val="0"/>
              </a:spcBef>
              <a:spcAft>
                <a:spcPts val="0"/>
              </a:spcAft>
              <a:buClr>
                <a:srgbClr val="000000"/>
              </a:buClr>
              <a:buSzPts val="1400"/>
              <a:buFont typeface="PT Serif"/>
              <a:buChar char="●"/>
            </a:pPr>
            <a:r>
              <a:rPr lang="en">
                <a:solidFill>
                  <a:srgbClr val="000000"/>
                </a:solidFill>
                <a:latin typeface="PT Serif"/>
                <a:ea typeface="PT Serif"/>
                <a:cs typeface="PT Serif"/>
                <a:sym typeface="PT Serif"/>
              </a:rPr>
              <a:t>We estimated the one year cost to be $3,003,449 and the two year cost to be $6,006,989</a:t>
            </a:r>
            <a:endParaRPr>
              <a:solidFill>
                <a:srgbClr val="000000"/>
              </a:solidFill>
              <a:latin typeface="PT Serif"/>
              <a:ea typeface="PT Serif"/>
              <a:cs typeface="PT Serif"/>
              <a:sym typeface="PT Serif"/>
            </a:endParaRPr>
          </a:p>
          <a:p>
            <a:pPr indent="-317500" lvl="0" marL="457200" rtl="0" algn="l">
              <a:spcBef>
                <a:spcPts val="0"/>
              </a:spcBef>
              <a:spcAft>
                <a:spcPts val="0"/>
              </a:spcAft>
              <a:buClr>
                <a:srgbClr val="000000"/>
              </a:buClr>
              <a:buSzPts val="1400"/>
              <a:buFont typeface="PT Serif"/>
              <a:buChar char="●"/>
            </a:pPr>
            <a:r>
              <a:rPr lang="en">
                <a:solidFill>
                  <a:srgbClr val="000000"/>
                </a:solidFill>
                <a:latin typeface="PT Serif"/>
                <a:ea typeface="PT Serif"/>
                <a:cs typeface="PT Serif"/>
                <a:sym typeface="PT Serif"/>
              </a:rPr>
              <a:t>Once we created the WBS and allocated schedules based on hourly rates our cost became $2,314,920</a:t>
            </a:r>
            <a:endParaRPr>
              <a:solidFill>
                <a:srgbClr val="000000"/>
              </a:solidFill>
              <a:latin typeface="PT Serif"/>
              <a:ea typeface="PT Serif"/>
              <a:cs typeface="PT Serif"/>
              <a:sym typeface="PT Serif"/>
            </a:endParaRPr>
          </a:p>
          <a:p>
            <a:pPr indent="-317500" lvl="0" marL="457200" rtl="0" algn="l">
              <a:spcBef>
                <a:spcPts val="0"/>
              </a:spcBef>
              <a:spcAft>
                <a:spcPts val="0"/>
              </a:spcAft>
              <a:buClr>
                <a:srgbClr val="000000"/>
              </a:buClr>
              <a:buSzPts val="1400"/>
              <a:buFont typeface="PT Serif"/>
              <a:buChar char="●"/>
            </a:pPr>
            <a:r>
              <a:rPr lang="en">
                <a:solidFill>
                  <a:srgbClr val="000000"/>
                </a:solidFill>
                <a:latin typeface="PT Serif"/>
                <a:ea typeface="PT Serif"/>
                <a:cs typeface="PT Serif"/>
                <a:sym typeface="PT Serif"/>
              </a:rPr>
              <a:t>This is because once the resources were allocated the project only required 716 days. </a:t>
            </a:r>
            <a:endParaRPr>
              <a:solidFill>
                <a:srgbClr val="000000"/>
              </a:solidFill>
              <a:latin typeface="PT Serif"/>
              <a:ea typeface="PT Serif"/>
              <a:cs typeface="PT Serif"/>
              <a:sym typeface="PT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Work Breakdown Structure</a:t>
            </a:r>
            <a:endParaRPr>
              <a:solidFill>
                <a:srgbClr val="073763"/>
              </a:solidFill>
              <a:latin typeface="PT Serif"/>
              <a:ea typeface="PT Serif"/>
              <a:cs typeface="PT Serif"/>
              <a:sym typeface="PT Serif"/>
            </a:endParaRPr>
          </a:p>
        </p:txBody>
      </p:sp>
      <p:sp>
        <p:nvSpPr>
          <p:cNvPr id="228" name="Google Shape;228;p34"/>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4"/>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4"/>
          <p:cNvPicPr preferRelativeResize="0"/>
          <p:nvPr/>
        </p:nvPicPr>
        <p:blipFill>
          <a:blip r:embed="rId3">
            <a:alphaModFix/>
          </a:blip>
          <a:stretch>
            <a:fillRect/>
          </a:stretch>
        </p:blipFill>
        <p:spPr>
          <a:xfrm>
            <a:off x="-451050" y="395450"/>
            <a:ext cx="9501577" cy="4237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Risk Management Plan Intro</a:t>
            </a:r>
            <a:endParaRPr>
              <a:solidFill>
                <a:srgbClr val="073763"/>
              </a:solidFill>
              <a:latin typeface="PT Serif"/>
              <a:ea typeface="PT Serif"/>
              <a:cs typeface="PT Serif"/>
              <a:sym typeface="PT Serif"/>
            </a:endParaRPr>
          </a:p>
        </p:txBody>
      </p:sp>
      <p:sp>
        <p:nvSpPr>
          <p:cNvPr id="236" name="Google Shape;236;p35"/>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txBox="1"/>
          <p:nvPr/>
        </p:nvSpPr>
        <p:spPr>
          <a:xfrm>
            <a:off x="451450" y="1073100"/>
            <a:ext cx="7859700" cy="3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PT Serif"/>
                <a:ea typeface="PT Serif"/>
                <a:cs typeface="PT Serif"/>
                <a:sym typeface="PT Serif"/>
              </a:rPr>
              <a:t>The following flowchart documents the overall risk management process that, once implemented, will help Artificial Systems to proactively foresee risks, estimate impacts, and define responses to risks.</a:t>
            </a:r>
            <a:endParaRPr sz="1800">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br>
              <a:rPr lang="en" sz="1800">
                <a:latin typeface="PT Serif"/>
                <a:ea typeface="PT Serif"/>
                <a:cs typeface="PT Serif"/>
                <a:sym typeface="PT Serif"/>
              </a:rPr>
            </a:br>
            <a:r>
              <a:rPr lang="en" sz="1800">
                <a:latin typeface="PT Serif"/>
                <a:ea typeface="PT Serif"/>
                <a:cs typeface="PT Serif"/>
                <a:sym typeface="PT Serif"/>
              </a:rPr>
              <a:t>The flowchart shows that the process begins with the identification of each risk, a validity check, which, if valid, pushes the risk to the evaluation process, from where control measures are implemented.</a:t>
            </a:r>
            <a:endParaRPr sz="1800">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800">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lang="en" sz="1800">
                <a:latin typeface="PT Serif"/>
                <a:ea typeface="PT Serif"/>
                <a:cs typeface="PT Serif"/>
                <a:sym typeface="PT Serif"/>
              </a:rPr>
              <a:t>The table that follows explains each of the elements that are involved in the chart, including the color schemes which appropriately shows the priorities of each associated risk.</a:t>
            </a:r>
            <a:endParaRPr sz="1800">
              <a:latin typeface="PT Serif"/>
              <a:ea typeface="PT Serif"/>
              <a:cs typeface="PT Serif"/>
              <a:sym typeface="PT Serif"/>
            </a:endParaRPr>
          </a:p>
          <a:p>
            <a:pPr indent="0" lvl="0" marL="0" rtl="0" algn="l">
              <a:spcBef>
                <a:spcPts val="0"/>
              </a:spcBef>
              <a:spcAft>
                <a:spcPts val="0"/>
              </a:spcAft>
              <a:buNone/>
            </a:pPr>
            <a:r>
              <a:t/>
            </a:r>
            <a:endParaRPr sz="1800">
              <a:latin typeface="PT Serif"/>
              <a:ea typeface="PT Serif"/>
              <a:cs typeface="PT Serif"/>
              <a:sym typeface="PT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395450"/>
            <a:ext cx="366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Risk Management Plan Diagram</a:t>
            </a:r>
            <a:endParaRPr>
              <a:solidFill>
                <a:srgbClr val="073763"/>
              </a:solidFill>
              <a:latin typeface="PT Serif"/>
              <a:ea typeface="PT Serif"/>
              <a:cs typeface="PT Serif"/>
              <a:sym typeface="PT Serif"/>
            </a:endParaRPr>
          </a:p>
        </p:txBody>
      </p:sp>
      <p:sp>
        <p:nvSpPr>
          <p:cNvPr id="244" name="Google Shape;244;p36"/>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3611575" y="91625"/>
            <a:ext cx="1093500" cy="5415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Risk Identification</a:t>
            </a:r>
            <a:endParaRPr sz="1000"/>
          </a:p>
        </p:txBody>
      </p:sp>
      <p:cxnSp>
        <p:nvCxnSpPr>
          <p:cNvPr id="247" name="Google Shape;247;p36"/>
          <p:cNvCxnSpPr/>
          <p:nvPr/>
        </p:nvCxnSpPr>
        <p:spPr>
          <a:xfrm>
            <a:off x="4158337" y="633125"/>
            <a:ext cx="900" cy="216900"/>
          </a:xfrm>
          <a:prstGeom prst="straightConnector1">
            <a:avLst/>
          </a:prstGeom>
          <a:noFill/>
          <a:ln cap="flat" cmpd="sng" w="9525">
            <a:solidFill>
              <a:srgbClr val="595959"/>
            </a:solidFill>
            <a:prstDash val="solid"/>
            <a:round/>
            <a:headEnd len="med" w="med" type="none"/>
            <a:tailEnd len="med" w="med" type="none"/>
          </a:ln>
        </p:spPr>
      </p:cxnSp>
      <p:sp>
        <p:nvSpPr>
          <p:cNvPr id="248" name="Google Shape;248;p36"/>
          <p:cNvSpPr/>
          <p:nvPr/>
        </p:nvSpPr>
        <p:spPr>
          <a:xfrm>
            <a:off x="3703976" y="818147"/>
            <a:ext cx="908700" cy="4023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Analysis</a:t>
            </a:r>
            <a:endParaRPr sz="900"/>
          </a:p>
        </p:txBody>
      </p:sp>
      <p:cxnSp>
        <p:nvCxnSpPr>
          <p:cNvPr id="249" name="Google Shape;249;p36"/>
          <p:cNvCxnSpPr>
            <a:stCxn id="248" idx="4"/>
          </p:cNvCxnSpPr>
          <p:nvPr/>
        </p:nvCxnSpPr>
        <p:spPr>
          <a:xfrm flipH="1">
            <a:off x="4153226" y="1220447"/>
            <a:ext cx="5100" cy="402300"/>
          </a:xfrm>
          <a:prstGeom prst="straightConnector1">
            <a:avLst/>
          </a:prstGeom>
          <a:noFill/>
          <a:ln cap="flat" cmpd="sng" w="9525">
            <a:solidFill>
              <a:srgbClr val="595959"/>
            </a:solidFill>
            <a:prstDash val="solid"/>
            <a:round/>
            <a:headEnd len="med" w="med" type="none"/>
            <a:tailEnd len="med" w="med" type="none"/>
          </a:ln>
        </p:spPr>
      </p:cxnSp>
      <p:cxnSp>
        <p:nvCxnSpPr>
          <p:cNvPr id="250" name="Google Shape;250;p36"/>
          <p:cNvCxnSpPr/>
          <p:nvPr/>
        </p:nvCxnSpPr>
        <p:spPr>
          <a:xfrm>
            <a:off x="4612675" y="1018148"/>
            <a:ext cx="1347900" cy="2400"/>
          </a:xfrm>
          <a:prstGeom prst="straightConnector1">
            <a:avLst/>
          </a:prstGeom>
          <a:noFill/>
          <a:ln cap="flat" cmpd="sng" w="9525">
            <a:solidFill>
              <a:srgbClr val="595959"/>
            </a:solidFill>
            <a:prstDash val="solid"/>
            <a:round/>
            <a:headEnd len="med" w="med" type="none"/>
            <a:tailEnd len="med" w="med" type="none"/>
          </a:ln>
        </p:spPr>
      </p:cxnSp>
      <p:sp>
        <p:nvSpPr>
          <p:cNvPr id="251" name="Google Shape;251;p36"/>
          <p:cNvSpPr txBox="1"/>
          <p:nvPr/>
        </p:nvSpPr>
        <p:spPr>
          <a:xfrm>
            <a:off x="3715200" y="1244244"/>
            <a:ext cx="5286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Valid</a:t>
            </a:r>
            <a:endParaRPr sz="700"/>
          </a:p>
        </p:txBody>
      </p:sp>
      <p:sp>
        <p:nvSpPr>
          <p:cNvPr id="252" name="Google Shape;252;p36"/>
          <p:cNvSpPr txBox="1"/>
          <p:nvPr/>
        </p:nvSpPr>
        <p:spPr>
          <a:xfrm>
            <a:off x="4790275" y="787732"/>
            <a:ext cx="9927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Not valid</a:t>
            </a:r>
            <a:endParaRPr sz="700"/>
          </a:p>
        </p:txBody>
      </p:sp>
      <p:sp>
        <p:nvSpPr>
          <p:cNvPr id="253" name="Google Shape;253;p36"/>
          <p:cNvSpPr/>
          <p:nvPr/>
        </p:nvSpPr>
        <p:spPr>
          <a:xfrm>
            <a:off x="5960574" y="787729"/>
            <a:ext cx="1053000" cy="4632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Risk denied</a:t>
            </a:r>
            <a:endParaRPr sz="1000"/>
          </a:p>
        </p:txBody>
      </p:sp>
      <p:cxnSp>
        <p:nvCxnSpPr>
          <p:cNvPr id="254" name="Google Shape;254;p36"/>
          <p:cNvCxnSpPr>
            <a:stCxn id="255" idx="2"/>
            <a:endCxn id="256" idx="0"/>
          </p:cNvCxnSpPr>
          <p:nvPr/>
        </p:nvCxnSpPr>
        <p:spPr>
          <a:xfrm>
            <a:off x="4158775" y="1889922"/>
            <a:ext cx="0" cy="98100"/>
          </a:xfrm>
          <a:prstGeom prst="straightConnector1">
            <a:avLst/>
          </a:prstGeom>
          <a:noFill/>
          <a:ln cap="flat" cmpd="sng" w="9525">
            <a:solidFill>
              <a:srgbClr val="595959"/>
            </a:solidFill>
            <a:prstDash val="solid"/>
            <a:round/>
            <a:headEnd len="med" w="med" type="none"/>
            <a:tailEnd len="med" w="med" type="none"/>
          </a:ln>
        </p:spPr>
      </p:cxnSp>
      <p:cxnSp>
        <p:nvCxnSpPr>
          <p:cNvPr id="257" name="Google Shape;257;p36"/>
          <p:cNvCxnSpPr>
            <a:stCxn id="255" idx="1"/>
            <a:endCxn id="258" idx="0"/>
          </p:cNvCxnSpPr>
          <p:nvPr/>
        </p:nvCxnSpPr>
        <p:spPr>
          <a:xfrm flipH="1">
            <a:off x="2943625" y="1688772"/>
            <a:ext cx="668400" cy="270900"/>
          </a:xfrm>
          <a:prstGeom prst="straightConnector1">
            <a:avLst/>
          </a:prstGeom>
          <a:noFill/>
          <a:ln cap="flat" cmpd="sng" w="9525">
            <a:solidFill>
              <a:srgbClr val="595959"/>
            </a:solidFill>
            <a:prstDash val="solid"/>
            <a:round/>
            <a:headEnd len="med" w="med" type="none"/>
            <a:tailEnd len="med" w="med" type="none"/>
          </a:ln>
        </p:spPr>
      </p:cxnSp>
      <p:sp>
        <p:nvSpPr>
          <p:cNvPr id="255" name="Google Shape;255;p36"/>
          <p:cNvSpPr/>
          <p:nvPr/>
        </p:nvSpPr>
        <p:spPr>
          <a:xfrm>
            <a:off x="3612025" y="1487622"/>
            <a:ext cx="1093500" cy="4023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Risk Evaluation Meeting</a:t>
            </a:r>
            <a:endParaRPr sz="1000"/>
          </a:p>
        </p:txBody>
      </p:sp>
      <p:sp>
        <p:nvSpPr>
          <p:cNvPr id="258" name="Google Shape;258;p36"/>
          <p:cNvSpPr/>
          <p:nvPr/>
        </p:nvSpPr>
        <p:spPr>
          <a:xfrm>
            <a:off x="2447325" y="1959625"/>
            <a:ext cx="992700" cy="658600"/>
          </a:xfrm>
          <a:prstGeom prst="flowChartDecision">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isGreen</a:t>
            </a:r>
            <a:endParaRPr sz="700"/>
          </a:p>
        </p:txBody>
      </p:sp>
      <p:sp>
        <p:nvSpPr>
          <p:cNvPr id="256" name="Google Shape;256;p36"/>
          <p:cNvSpPr/>
          <p:nvPr/>
        </p:nvSpPr>
        <p:spPr>
          <a:xfrm>
            <a:off x="3632275" y="1987875"/>
            <a:ext cx="1053000" cy="658600"/>
          </a:xfrm>
          <a:prstGeom prst="flowChartDecision">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isYellow</a:t>
            </a:r>
            <a:endParaRPr sz="700"/>
          </a:p>
        </p:txBody>
      </p:sp>
      <p:sp>
        <p:nvSpPr>
          <p:cNvPr id="259" name="Google Shape;259;p36"/>
          <p:cNvSpPr/>
          <p:nvPr/>
        </p:nvSpPr>
        <p:spPr>
          <a:xfrm>
            <a:off x="4857425" y="2018175"/>
            <a:ext cx="858375" cy="541500"/>
          </a:xfrm>
          <a:prstGeom prst="flowChartDecision">
            <a:avLst/>
          </a:prstGeom>
          <a:solidFill>
            <a:srgbClr val="EA9999"/>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isRed</a:t>
            </a:r>
            <a:endParaRPr sz="700"/>
          </a:p>
        </p:txBody>
      </p:sp>
      <p:sp>
        <p:nvSpPr>
          <p:cNvPr id="260" name="Google Shape;260;p36"/>
          <p:cNvSpPr/>
          <p:nvPr/>
        </p:nvSpPr>
        <p:spPr>
          <a:xfrm>
            <a:off x="7778625" y="4455175"/>
            <a:ext cx="1093500" cy="541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Risk Registry</a:t>
            </a:r>
            <a:endParaRPr sz="1000"/>
          </a:p>
        </p:txBody>
      </p:sp>
      <p:sp>
        <p:nvSpPr>
          <p:cNvPr id="261" name="Google Shape;261;p36"/>
          <p:cNvSpPr/>
          <p:nvPr/>
        </p:nvSpPr>
        <p:spPr>
          <a:xfrm>
            <a:off x="3632275" y="2744425"/>
            <a:ext cx="1053000" cy="3531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Risk Response Evaluation</a:t>
            </a:r>
            <a:endParaRPr sz="1000"/>
          </a:p>
        </p:txBody>
      </p:sp>
      <p:sp>
        <p:nvSpPr>
          <p:cNvPr id="262" name="Google Shape;262;p36"/>
          <p:cNvSpPr/>
          <p:nvPr/>
        </p:nvSpPr>
        <p:spPr>
          <a:xfrm>
            <a:off x="1686375" y="3244825"/>
            <a:ext cx="961950" cy="541500"/>
          </a:xfrm>
          <a:prstGeom prst="flowChartDecision">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toAvoid</a:t>
            </a:r>
            <a:endParaRPr sz="700"/>
          </a:p>
        </p:txBody>
      </p:sp>
      <p:sp>
        <p:nvSpPr>
          <p:cNvPr id="263" name="Google Shape;263;p36"/>
          <p:cNvSpPr/>
          <p:nvPr/>
        </p:nvSpPr>
        <p:spPr>
          <a:xfrm>
            <a:off x="4208863" y="3195463"/>
            <a:ext cx="1191250" cy="658600"/>
          </a:xfrm>
          <a:prstGeom prst="flowChartDecision">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toMitigate</a:t>
            </a:r>
            <a:endParaRPr sz="700"/>
          </a:p>
        </p:txBody>
      </p:sp>
      <p:sp>
        <p:nvSpPr>
          <p:cNvPr id="264" name="Google Shape;264;p36"/>
          <p:cNvSpPr/>
          <p:nvPr/>
        </p:nvSpPr>
        <p:spPr>
          <a:xfrm>
            <a:off x="2855750" y="3244825"/>
            <a:ext cx="1191250" cy="541500"/>
          </a:xfrm>
          <a:prstGeom prst="flowChartDecision">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toTransfer</a:t>
            </a:r>
            <a:endParaRPr sz="700"/>
          </a:p>
        </p:txBody>
      </p:sp>
      <p:sp>
        <p:nvSpPr>
          <p:cNvPr id="265" name="Google Shape;265;p36"/>
          <p:cNvSpPr/>
          <p:nvPr/>
        </p:nvSpPr>
        <p:spPr>
          <a:xfrm>
            <a:off x="5561963" y="3254013"/>
            <a:ext cx="1128975" cy="541500"/>
          </a:xfrm>
          <a:prstGeom prst="flowChartDecision">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toAccept</a:t>
            </a:r>
            <a:endParaRPr sz="700"/>
          </a:p>
        </p:txBody>
      </p:sp>
      <p:cxnSp>
        <p:nvCxnSpPr>
          <p:cNvPr id="266" name="Google Shape;266;p36"/>
          <p:cNvCxnSpPr>
            <a:stCxn id="255" idx="3"/>
            <a:endCxn id="259" idx="0"/>
          </p:cNvCxnSpPr>
          <p:nvPr/>
        </p:nvCxnSpPr>
        <p:spPr>
          <a:xfrm>
            <a:off x="4705525" y="1688772"/>
            <a:ext cx="581100" cy="329400"/>
          </a:xfrm>
          <a:prstGeom prst="straightConnector1">
            <a:avLst/>
          </a:prstGeom>
          <a:noFill/>
          <a:ln cap="flat" cmpd="sng" w="9525">
            <a:solidFill>
              <a:srgbClr val="595959"/>
            </a:solidFill>
            <a:prstDash val="solid"/>
            <a:round/>
            <a:headEnd len="med" w="med" type="none"/>
            <a:tailEnd len="med" w="med" type="none"/>
          </a:ln>
        </p:spPr>
      </p:cxnSp>
      <p:cxnSp>
        <p:nvCxnSpPr>
          <p:cNvPr id="267" name="Google Shape;267;p36"/>
          <p:cNvCxnSpPr>
            <a:stCxn id="259" idx="2"/>
            <a:endCxn id="261" idx="3"/>
          </p:cNvCxnSpPr>
          <p:nvPr/>
        </p:nvCxnSpPr>
        <p:spPr>
          <a:xfrm flipH="1">
            <a:off x="4685413" y="2559675"/>
            <a:ext cx="601200" cy="361200"/>
          </a:xfrm>
          <a:prstGeom prst="straightConnector1">
            <a:avLst/>
          </a:prstGeom>
          <a:noFill/>
          <a:ln cap="flat" cmpd="sng" w="9525">
            <a:solidFill>
              <a:srgbClr val="595959"/>
            </a:solidFill>
            <a:prstDash val="solid"/>
            <a:round/>
            <a:headEnd len="med" w="med" type="none"/>
            <a:tailEnd len="med" w="med" type="none"/>
          </a:ln>
        </p:spPr>
      </p:cxnSp>
      <p:cxnSp>
        <p:nvCxnSpPr>
          <p:cNvPr id="268" name="Google Shape;268;p36"/>
          <p:cNvCxnSpPr>
            <a:stCxn id="258" idx="2"/>
            <a:endCxn id="261" idx="1"/>
          </p:cNvCxnSpPr>
          <p:nvPr/>
        </p:nvCxnSpPr>
        <p:spPr>
          <a:xfrm>
            <a:off x="2943675" y="2618225"/>
            <a:ext cx="688500" cy="302700"/>
          </a:xfrm>
          <a:prstGeom prst="straightConnector1">
            <a:avLst/>
          </a:prstGeom>
          <a:noFill/>
          <a:ln cap="flat" cmpd="sng" w="9525">
            <a:solidFill>
              <a:srgbClr val="595959"/>
            </a:solidFill>
            <a:prstDash val="solid"/>
            <a:round/>
            <a:headEnd len="med" w="med" type="none"/>
            <a:tailEnd len="med" w="med" type="none"/>
          </a:ln>
        </p:spPr>
      </p:cxnSp>
      <p:cxnSp>
        <p:nvCxnSpPr>
          <p:cNvPr id="269" name="Google Shape;269;p36"/>
          <p:cNvCxnSpPr>
            <a:stCxn id="261" idx="0"/>
            <a:endCxn id="261" idx="0"/>
          </p:cNvCxnSpPr>
          <p:nvPr/>
        </p:nvCxnSpPr>
        <p:spPr>
          <a:xfrm>
            <a:off x="4158775" y="2744425"/>
            <a:ext cx="0" cy="0"/>
          </a:xfrm>
          <a:prstGeom prst="straightConnector1">
            <a:avLst/>
          </a:prstGeom>
          <a:noFill/>
          <a:ln cap="flat" cmpd="sng" w="9525">
            <a:solidFill>
              <a:srgbClr val="595959"/>
            </a:solidFill>
            <a:prstDash val="solid"/>
            <a:round/>
            <a:headEnd len="med" w="med" type="none"/>
            <a:tailEnd len="med" w="med" type="none"/>
          </a:ln>
        </p:spPr>
      </p:cxnSp>
      <p:cxnSp>
        <p:nvCxnSpPr>
          <p:cNvPr id="270" name="Google Shape;270;p36"/>
          <p:cNvCxnSpPr>
            <a:stCxn id="256" idx="2"/>
            <a:endCxn id="261" idx="0"/>
          </p:cNvCxnSpPr>
          <p:nvPr/>
        </p:nvCxnSpPr>
        <p:spPr>
          <a:xfrm>
            <a:off x="4158775" y="2646475"/>
            <a:ext cx="0" cy="98100"/>
          </a:xfrm>
          <a:prstGeom prst="straightConnector1">
            <a:avLst/>
          </a:prstGeom>
          <a:noFill/>
          <a:ln cap="flat" cmpd="sng" w="9525">
            <a:solidFill>
              <a:srgbClr val="595959"/>
            </a:solidFill>
            <a:prstDash val="solid"/>
            <a:round/>
            <a:headEnd len="med" w="med" type="none"/>
            <a:tailEnd len="med" w="med" type="none"/>
          </a:ln>
        </p:spPr>
      </p:cxnSp>
      <p:sp>
        <p:nvSpPr>
          <p:cNvPr id="271" name="Google Shape;271;p36"/>
          <p:cNvSpPr txBox="1"/>
          <p:nvPr/>
        </p:nvSpPr>
        <p:spPr>
          <a:xfrm>
            <a:off x="4950075" y="2661125"/>
            <a:ext cx="5286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Within 1 day</a:t>
            </a:r>
            <a:endParaRPr sz="700"/>
          </a:p>
        </p:txBody>
      </p:sp>
      <p:sp>
        <p:nvSpPr>
          <p:cNvPr id="272" name="Google Shape;272;p36"/>
          <p:cNvSpPr txBox="1"/>
          <p:nvPr/>
        </p:nvSpPr>
        <p:spPr>
          <a:xfrm>
            <a:off x="4290125" y="2429575"/>
            <a:ext cx="5286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Within 3 days</a:t>
            </a:r>
            <a:endParaRPr sz="700"/>
          </a:p>
        </p:txBody>
      </p:sp>
      <p:sp>
        <p:nvSpPr>
          <p:cNvPr id="273" name="Google Shape;273;p36"/>
          <p:cNvSpPr txBox="1"/>
          <p:nvPr/>
        </p:nvSpPr>
        <p:spPr>
          <a:xfrm>
            <a:off x="2783225" y="2646475"/>
            <a:ext cx="5286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Within 1 week</a:t>
            </a:r>
            <a:endParaRPr sz="700"/>
          </a:p>
        </p:txBody>
      </p:sp>
      <p:sp>
        <p:nvSpPr>
          <p:cNvPr id="274" name="Google Shape;274;p36"/>
          <p:cNvSpPr/>
          <p:nvPr/>
        </p:nvSpPr>
        <p:spPr>
          <a:xfrm>
            <a:off x="6536749" y="4494329"/>
            <a:ext cx="1053000" cy="4632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Contingency Meeting</a:t>
            </a:r>
            <a:endParaRPr sz="1000"/>
          </a:p>
        </p:txBody>
      </p:sp>
      <p:sp>
        <p:nvSpPr>
          <p:cNvPr id="275" name="Google Shape;275;p36"/>
          <p:cNvSpPr/>
          <p:nvPr/>
        </p:nvSpPr>
        <p:spPr>
          <a:xfrm>
            <a:off x="2924874" y="3950354"/>
            <a:ext cx="1053000" cy="4632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Submit Budget Change</a:t>
            </a:r>
            <a:endParaRPr sz="1000"/>
          </a:p>
        </p:txBody>
      </p:sp>
      <p:sp>
        <p:nvSpPr>
          <p:cNvPr id="276" name="Google Shape;276;p36"/>
          <p:cNvSpPr/>
          <p:nvPr/>
        </p:nvSpPr>
        <p:spPr>
          <a:xfrm>
            <a:off x="1640861" y="3938304"/>
            <a:ext cx="1053000" cy="4632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Meet with Sponsor</a:t>
            </a:r>
            <a:endParaRPr sz="1000"/>
          </a:p>
        </p:txBody>
      </p:sp>
      <p:sp>
        <p:nvSpPr>
          <p:cNvPr id="277" name="Google Shape;277;p36"/>
          <p:cNvSpPr/>
          <p:nvPr/>
        </p:nvSpPr>
        <p:spPr>
          <a:xfrm>
            <a:off x="4278011" y="3968104"/>
            <a:ext cx="1053000" cy="4632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Mitigation and Contingency Meeting</a:t>
            </a:r>
            <a:endParaRPr sz="1000"/>
          </a:p>
        </p:txBody>
      </p:sp>
      <p:cxnSp>
        <p:nvCxnSpPr>
          <p:cNvPr id="278" name="Google Shape;278;p36"/>
          <p:cNvCxnSpPr>
            <a:stCxn id="279" idx="0"/>
            <a:endCxn id="274" idx="1"/>
          </p:cNvCxnSpPr>
          <p:nvPr/>
        </p:nvCxnSpPr>
        <p:spPr>
          <a:xfrm>
            <a:off x="6347718" y="4724592"/>
            <a:ext cx="189000" cy="1200"/>
          </a:xfrm>
          <a:prstGeom prst="straightConnector1">
            <a:avLst/>
          </a:prstGeom>
          <a:noFill/>
          <a:ln cap="flat" cmpd="sng" w="9525">
            <a:solidFill>
              <a:srgbClr val="595959"/>
            </a:solidFill>
            <a:prstDash val="solid"/>
            <a:round/>
            <a:headEnd len="med" w="med" type="none"/>
            <a:tailEnd len="med" w="med" type="none"/>
          </a:ln>
        </p:spPr>
      </p:cxnSp>
      <p:sp>
        <p:nvSpPr>
          <p:cNvPr id="280" name="Google Shape;280;p36"/>
          <p:cNvSpPr/>
          <p:nvPr/>
        </p:nvSpPr>
        <p:spPr>
          <a:xfrm>
            <a:off x="3456125" y="4418225"/>
            <a:ext cx="2606130" cy="270887"/>
          </a:xfrm>
          <a:custGeom>
            <a:rect b="b" l="l" r="r" t="t"/>
            <a:pathLst>
              <a:path extrusionOk="0" h="13025" w="90585">
                <a:moveTo>
                  <a:pt x="0" y="0"/>
                </a:moveTo>
                <a:lnTo>
                  <a:pt x="296" y="13025"/>
                </a:lnTo>
                <a:lnTo>
                  <a:pt x="90585" y="12729"/>
                </a:lnTo>
              </a:path>
            </a:pathLst>
          </a:custGeom>
          <a:noFill/>
          <a:ln cap="flat" cmpd="sng" w="9525">
            <a:solidFill>
              <a:srgbClr val="595959"/>
            </a:solidFill>
            <a:prstDash val="solid"/>
            <a:round/>
            <a:headEnd len="med" w="med" type="none"/>
            <a:tailEnd len="med" w="med" type="none"/>
          </a:ln>
        </p:spPr>
      </p:sp>
      <p:cxnSp>
        <p:nvCxnSpPr>
          <p:cNvPr id="281" name="Google Shape;281;p36"/>
          <p:cNvCxnSpPr>
            <a:stCxn id="279" idx="5"/>
          </p:cNvCxnSpPr>
          <p:nvPr/>
        </p:nvCxnSpPr>
        <p:spPr>
          <a:xfrm flipH="1">
            <a:off x="2741644" y="4791634"/>
            <a:ext cx="3463500" cy="32400"/>
          </a:xfrm>
          <a:prstGeom prst="straightConnector1">
            <a:avLst/>
          </a:prstGeom>
          <a:noFill/>
          <a:ln cap="flat" cmpd="sng" w="9525">
            <a:solidFill>
              <a:srgbClr val="595959"/>
            </a:solidFill>
            <a:prstDash val="solid"/>
            <a:round/>
            <a:headEnd len="med" w="med" type="none"/>
            <a:tailEnd len="med" w="med" type="none"/>
          </a:ln>
        </p:spPr>
      </p:cxnSp>
      <p:sp>
        <p:nvSpPr>
          <p:cNvPr id="282" name="Google Shape;282;p36"/>
          <p:cNvSpPr/>
          <p:nvPr/>
        </p:nvSpPr>
        <p:spPr>
          <a:xfrm>
            <a:off x="1620588" y="4553477"/>
            <a:ext cx="1093500" cy="541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Submit Schedule and Budget Change</a:t>
            </a:r>
            <a:endParaRPr sz="1000"/>
          </a:p>
        </p:txBody>
      </p:sp>
      <p:cxnSp>
        <p:nvCxnSpPr>
          <p:cNvPr id="283" name="Google Shape;283;p36"/>
          <p:cNvCxnSpPr>
            <a:stCxn id="262" idx="0"/>
            <a:endCxn id="261" idx="2"/>
          </p:cNvCxnSpPr>
          <p:nvPr/>
        </p:nvCxnSpPr>
        <p:spPr>
          <a:xfrm flipH="1" rot="10800000">
            <a:off x="2167350" y="3097525"/>
            <a:ext cx="1991400" cy="147300"/>
          </a:xfrm>
          <a:prstGeom prst="straightConnector1">
            <a:avLst/>
          </a:prstGeom>
          <a:noFill/>
          <a:ln cap="flat" cmpd="sng" w="9525">
            <a:solidFill>
              <a:srgbClr val="595959"/>
            </a:solidFill>
            <a:prstDash val="solid"/>
            <a:round/>
            <a:headEnd len="med" w="med" type="none"/>
            <a:tailEnd len="med" w="med" type="none"/>
          </a:ln>
        </p:spPr>
      </p:cxnSp>
      <p:cxnSp>
        <p:nvCxnSpPr>
          <p:cNvPr id="284" name="Google Shape;284;p36"/>
          <p:cNvCxnSpPr>
            <a:stCxn id="264" idx="0"/>
            <a:endCxn id="261" idx="2"/>
          </p:cNvCxnSpPr>
          <p:nvPr/>
        </p:nvCxnSpPr>
        <p:spPr>
          <a:xfrm flipH="1" rot="10800000">
            <a:off x="3451375" y="3097525"/>
            <a:ext cx="707400" cy="147300"/>
          </a:xfrm>
          <a:prstGeom prst="straightConnector1">
            <a:avLst/>
          </a:prstGeom>
          <a:noFill/>
          <a:ln cap="flat" cmpd="sng" w="9525">
            <a:solidFill>
              <a:srgbClr val="595959"/>
            </a:solidFill>
            <a:prstDash val="solid"/>
            <a:round/>
            <a:headEnd len="med" w="med" type="none"/>
            <a:tailEnd len="med" w="med" type="none"/>
          </a:ln>
        </p:spPr>
      </p:cxnSp>
      <p:cxnSp>
        <p:nvCxnSpPr>
          <p:cNvPr id="285" name="Google Shape;285;p36"/>
          <p:cNvCxnSpPr>
            <a:stCxn id="263" idx="0"/>
            <a:endCxn id="261" idx="2"/>
          </p:cNvCxnSpPr>
          <p:nvPr/>
        </p:nvCxnSpPr>
        <p:spPr>
          <a:xfrm rot="10800000">
            <a:off x="4158888" y="3097663"/>
            <a:ext cx="645600" cy="97800"/>
          </a:xfrm>
          <a:prstGeom prst="straightConnector1">
            <a:avLst/>
          </a:prstGeom>
          <a:noFill/>
          <a:ln cap="flat" cmpd="sng" w="9525">
            <a:solidFill>
              <a:srgbClr val="595959"/>
            </a:solidFill>
            <a:prstDash val="solid"/>
            <a:round/>
            <a:headEnd len="med" w="med" type="none"/>
            <a:tailEnd len="med" w="med" type="none"/>
          </a:ln>
        </p:spPr>
      </p:cxnSp>
      <p:cxnSp>
        <p:nvCxnSpPr>
          <p:cNvPr id="286" name="Google Shape;286;p36"/>
          <p:cNvCxnSpPr>
            <a:stCxn id="265" idx="0"/>
            <a:endCxn id="261" idx="2"/>
          </p:cNvCxnSpPr>
          <p:nvPr/>
        </p:nvCxnSpPr>
        <p:spPr>
          <a:xfrm rot="10800000">
            <a:off x="4158750" y="3097413"/>
            <a:ext cx="1967700" cy="156600"/>
          </a:xfrm>
          <a:prstGeom prst="straightConnector1">
            <a:avLst/>
          </a:prstGeom>
          <a:noFill/>
          <a:ln cap="flat" cmpd="sng" w="9525">
            <a:solidFill>
              <a:srgbClr val="595959"/>
            </a:solidFill>
            <a:prstDash val="solid"/>
            <a:round/>
            <a:headEnd len="med" w="med" type="none"/>
            <a:tailEnd len="med" w="med" type="none"/>
          </a:ln>
        </p:spPr>
      </p:cxnSp>
      <p:cxnSp>
        <p:nvCxnSpPr>
          <p:cNvPr id="287" name="Google Shape;287;p36"/>
          <p:cNvCxnSpPr>
            <a:endCxn id="275" idx="0"/>
          </p:cNvCxnSpPr>
          <p:nvPr/>
        </p:nvCxnSpPr>
        <p:spPr>
          <a:xfrm>
            <a:off x="3451374" y="3786254"/>
            <a:ext cx="0" cy="164100"/>
          </a:xfrm>
          <a:prstGeom prst="straightConnector1">
            <a:avLst/>
          </a:prstGeom>
          <a:noFill/>
          <a:ln cap="flat" cmpd="sng" w="9525">
            <a:solidFill>
              <a:srgbClr val="595959"/>
            </a:solidFill>
            <a:prstDash val="solid"/>
            <a:round/>
            <a:headEnd len="med" w="med" type="none"/>
            <a:tailEnd len="med" w="med" type="none"/>
          </a:ln>
        </p:spPr>
      </p:cxnSp>
      <p:cxnSp>
        <p:nvCxnSpPr>
          <p:cNvPr id="288" name="Google Shape;288;p36"/>
          <p:cNvCxnSpPr>
            <a:stCxn id="263" idx="2"/>
            <a:endCxn id="277" idx="0"/>
          </p:cNvCxnSpPr>
          <p:nvPr/>
        </p:nvCxnSpPr>
        <p:spPr>
          <a:xfrm>
            <a:off x="4804488" y="3854063"/>
            <a:ext cx="0" cy="114000"/>
          </a:xfrm>
          <a:prstGeom prst="straightConnector1">
            <a:avLst/>
          </a:prstGeom>
          <a:noFill/>
          <a:ln cap="flat" cmpd="sng" w="9525">
            <a:solidFill>
              <a:srgbClr val="595959"/>
            </a:solidFill>
            <a:prstDash val="solid"/>
            <a:round/>
            <a:headEnd len="med" w="med" type="none"/>
            <a:tailEnd len="med" w="med" type="none"/>
          </a:ln>
        </p:spPr>
      </p:cxnSp>
      <p:sp>
        <p:nvSpPr>
          <p:cNvPr id="279" name="Google Shape;279;p36"/>
          <p:cNvSpPr/>
          <p:nvPr/>
        </p:nvSpPr>
        <p:spPr>
          <a:xfrm rot="5396116">
            <a:off x="6072320" y="4583275"/>
            <a:ext cx="265500" cy="285300"/>
          </a:xfrm>
          <a:prstGeom prst="triangle">
            <a:avLst>
              <a:gd fmla="val 49498"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36"/>
          <p:cNvCxnSpPr>
            <a:stCxn id="274" idx="3"/>
            <a:endCxn id="260" idx="1"/>
          </p:cNvCxnSpPr>
          <p:nvPr/>
        </p:nvCxnSpPr>
        <p:spPr>
          <a:xfrm>
            <a:off x="7589749" y="4725929"/>
            <a:ext cx="189000" cy="0"/>
          </a:xfrm>
          <a:prstGeom prst="straightConnector1">
            <a:avLst/>
          </a:prstGeom>
          <a:noFill/>
          <a:ln cap="flat" cmpd="sng" w="9525">
            <a:solidFill>
              <a:srgbClr val="595959"/>
            </a:solidFill>
            <a:prstDash val="solid"/>
            <a:round/>
            <a:headEnd len="med" w="med" type="none"/>
            <a:tailEnd len="med" w="med" type="none"/>
          </a:ln>
        </p:spPr>
      </p:cxnSp>
      <p:cxnSp>
        <p:nvCxnSpPr>
          <p:cNvPr id="290" name="Google Shape;290;p36"/>
          <p:cNvCxnSpPr>
            <a:stCxn id="265" idx="2"/>
            <a:endCxn id="279" idx="2"/>
          </p:cNvCxnSpPr>
          <p:nvPr/>
        </p:nvCxnSpPr>
        <p:spPr>
          <a:xfrm rot="5400000">
            <a:off x="5695500" y="4162263"/>
            <a:ext cx="797700" cy="64200"/>
          </a:xfrm>
          <a:prstGeom prst="bentConnector4">
            <a:avLst>
              <a:gd fmla="val 49998" name="adj1"/>
              <a:gd fmla="val 470881" name="adj2"/>
            </a:avLst>
          </a:prstGeom>
          <a:noFill/>
          <a:ln cap="flat" cmpd="sng" w="9525">
            <a:solidFill>
              <a:srgbClr val="595959"/>
            </a:solidFill>
            <a:prstDash val="solid"/>
            <a:round/>
            <a:headEnd len="med" w="med" type="none"/>
            <a:tailEnd len="med" w="med" type="none"/>
          </a:ln>
        </p:spPr>
      </p:cxnSp>
      <p:cxnSp>
        <p:nvCxnSpPr>
          <p:cNvPr id="291" name="Google Shape;291;p36"/>
          <p:cNvCxnSpPr>
            <a:stCxn id="277" idx="3"/>
            <a:endCxn id="260" idx="0"/>
          </p:cNvCxnSpPr>
          <p:nvPr/>
        </p:nvCxnSpPr>
        <p:spPr>
          <a:xfrm>
            <a:off x="5331011" y="4199704"/>
            <a:ext cx="2994300" cy="255600"/>
          </a:xfrm>
          <a:prstGeom prst="bentConnector2">
            <a:avLst/>
          </a:prstGeom>
          <a:noFill/>
          <a:ln cap="flat" cmpd="sng" w="9525">
            <a:solidFill>
              <a:srgbClr val="595959"/>
            </a:solidFill>
            <a:prstDash val="solid"/>
            <a:round/>
            <a:headEnd len="med" w="med" type="none"/>
            <a:tailEnd len="med" w="med" type="none"/>
          </a:ln>
        </p:spPr>
      </p:cxnSp>
      <p:cxnSp>
        <p:nvCxnSpPr>
          <p:cNvPr id="292" name="Google Shape;292;p36"/>
          <p:cNvCxnSpPr>
            <a:stCxn id="262" idx="2"/>
            <a:endCxn id="276" idx="0"/>
          </p:cNvCxnSpPr>
          <p:nvPr/>
        </p:nvCxnSpPr>
        <p:spPr>
          <a:xfrm>
            <a:off x="2167350" y="3786325"/>
            <a:ext cx="0" cy="1521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6"/>
          <p:cNvCxnSpPr>
            <a:stCxn id="276" idx="2"/>
            <a:endCxn id="282" idx="0"/>
          </p:cNvCxnSpPr>
          <p:nvPr/>
        </p:nvCxnSpPr>
        <p:spPr>
          <a:xfrm>
            <a:off x="2167361" y="4401504"/>
            <a:ext cx="0" cy="15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Risk Management Plan Table</a:t>
            </a:r>
            <a:endParaRPr>
              <a:solidFill>
                <a:srgbClr val="073763"/>
              </a:solidFill>
              <a:latin typeface="PT Serif"/>
              <a:ea typeface="PT Serif"/>
              <a:cs typeface="PT Serif"/>
              <a:sym typeface="PT Serif"/>
            </a:endParaRPr>
          </a:p>
        </p:txBody>
      </p:sp>
      <p:sp>
        <p:nvSpPr>
          <p:cNvPr id="299" name="Google Shape;299;p37"/>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1" name="Google Shape;301;p37"/>
          <p:cNvGraphicFramePr/>
          <p:nvPr/>
        </p:nvGraphicFramePr>
        <p:xfrm>
          <a:off x="378300" y="931150"/>
          <a:ext cx="3000000" cy="3000000"/>
        </p:xfrm>
        <a:graphic>
          <a:graphicData uri="http://schemas.openxmlformats.org/drawingml/2006/table">
            <a:tbl>
              <a:tblPr>
                <a:noFill/>
                <a:tableStyleId>{D17E2952-1FE6-43B3-B0FD-7A5C6699C085}</a:tableStyleId>
              </a:tblPr>
              <a:tblGrid>
                <a:gridCol w="2114700"/>
                <a:gridCol w="6405900"/>
              </a:tblGrid>
              <a:tr h="384225">
                <a:tc>
                  <a:txBody>
                    <a:bodyPr/>
                    <a:lstStyle/>
                    <a:p>
                      <a:pPr indent="0" lvl="0" marL="0" rtl="0" algn="l">
                        <a:spcBef>
                          <a:spcPts val="0"/>
                        </a:spcBef>
                        <a:spcAft>
                          <a:spcPts val="0"/>
                        </a:spcAft>
                        <a:buNone/>
                      </a:pPr>
                      <a:r>
                        <a:rPr lang="en"/>
                        <a:t>Step</a:t>
                      </a:r>
                      <a:endParaRPr/>
                    </a:p>
                  </a:txBody>
                  <a:tcPr marT="91425" marB="91425" marR="91425" marL="91425"/>
                </a:tc>
                <a:tc>
                  <a:txBody>
                    <a:bodyPr/>
                    <a:lstStyle/>
                    <a:p>
                      <a:pPr indent="0" lvl="0" marL="0" rtl="0" algn="l">
                        <a:spcBef>
                          <a:spcPts val="0"/>
                        </a:spcBef>
                        <a:spcAft>
                          <a:spcPts val="0"/>
                        </a:spcAft>
                        <a:buNone/>
                      </a:pPr>
                      <a:r>
                        <a:rPr lang="en"/>
                        <a:t>Details</a:t>
                      </a:r>
                      <a:endParaRPr/>
                    </a:p>
                  </a:txBody>
                  <a:tcPr marT="91425" marB="91425" marR="91425" marL="91425"/>
                </a:tc>
              </a:tr>
              <a:tr h="468900">
                <a:tc>
                  <a:txBody>
                    <a:bodyPr/>
                    <a:lstStyle/>
                    <a:p>
                      <a:pPr indent="0" lvl="0" marL="0" rtl="0" algn="l">
                        <a:spcBef>
                          <a:spcPts val="0"/>
                        </a:spcBef>
                        <a:spcAft>
                          <a:spcPts val="0"/>
                        </a:spcAft>
                        <a:buNone/>
                      </a:pPr>
                      <a:r>
                        <a:rPr lang="en"/>
                        <a:t>Risk Identification</a:t>
                      </a:r>
                      <a:endParaRPr/>
                    </a:p>
                  </a:txBody>
                  <a:tcPr marT="91425" marB="91425" marR="91425" marL="91425"/>
                </a:tc>
                <a:tc>
                  <a:txBody>
                    <a:bodyPr/>
                    <a:lstStyle/>
                    <a:p>
                      <a:pPr indent="0" lvl="0" marL="0" rtl="0" algn="l">
                        <a:spcBef>
                          <a:spcPts val="0"/>
                        </a:spcBef>
                        <a:spcAft>
                          <a:spcPts val="0"/>
                        </a:spcAft>
                        <a:buNone/>
                      </a:pPr>
                      <a:r>
                        <a:rPr lang="en"/>
                        <a:t>Analyze the project to identify sources of obvious risk</a:t>
                      </a:r>
                      <a:endParaRPr/>
                    </a:p>
                    <a:p>
                      <a:pPr indent="0" lvl="0" marL="0" rtl="0" algn="l">
                        <a:spcBef>
                          <a:spcPts val="0"/>
                        </a:spcBef>
                        <a:spcAft>
                          <a:spcPts val="0"/>
                        </a:spcAft>
                        <a:buNone/>
                      </a:pPr>
                      <a:r>
                        <a:rPr lang="en"/>
                        <a:t>Risks can be submitted by team leads via email</a:t>
                      </a:r>
                      <a:endParaRPr/>
                    </a:p>
                  </a:txBody>
                  <a:tcPr marT="91425" marB="91425" marR="91425" marL="91425"/>
                </a:tc>
              </a:tr>
              <a:tr h="468900">
                <a:tc>
                  <a:txBody>
                    <a:bodyPr/>
                    <a:lstStyle/>
                    <a:p>
                      <a:pPr indent="0" lvl="0" marL="0" rtl="0" algn="l">
                        <a:spcBef>
                          <a:spcPts val="0"/>
                        </a:spcBef>
                        <a:spcAft>
                          <a:spcPts val="0"/>
                        </a:spcAft>
                        <a:buClr>
                          <a:srgbClr val="000000"/>
                        </a:buClr>
                        <a:buSzPts val="1100"/>
                        <a:buFont typeface="Arial"/>
                        <a:buNone/>
                      </a:pPr>
                      <a:r>
                        <a:rPr lang="en">
                          <a:solidFill>
                            <a:srgbClr val="000000"/>
                          </a:solidFill>
                        </a:rPr>
                        <a:t>Analysis</a:t>
                      </a:r>
                      <a:endParaRPr/>
                    </a:p>
                  </a:txBody>
                  <a:tcPr marT="91425" marB="91425" marR="91425" marL="91425"/>
                </a:tc>
                <a:tc>
                  <a:txBody>
                    <a:bodyPr/>
                    <a:lstStyle/>
                    <a:p>
                      <a:pPr indent="0" lvl="0" marL="0" rtl="0" algn="l">
                        <a:spcBef>
                          <a:spcPts val="0"/>
                        </a:spcBef>
                        <a:spcAft>
                          <a:spcPts val="0"/>
                        </a:spcAft>
                        <a:buNone/>
                      </a:pPr>
                      <a:r>
                        <a:rPr lang="en">
                          <a:solidFill>
                            <a:srgbClr val="000000"/>
                          </a:solidFill>
                        </a:rPr>
                        <a:t>PM decides if the risk is worth looking more into based off of an initial review</a:t>
                      </a:r>
                      <a:endParaRPr>
                        <a:solidFill>
                          <a:srgbClr val="000000"/>
                        </a:solidFill>
                      </a:endParaRPr>
                    </a:p>
                  </a:txBody>
                  <a:tcPr marT="91425" marB="91425" marR="91425" marL="91425"/>
                </a:tc>
              </a:tr>
              <a:tr h="468900">
                <a:tc>
                  <a:txBody>
                    <a:bodyPr/>
                    <a:lstStyle/>
                    <a:p>
                      <a:pPr indent="0" lvl="0" marL="0" rtl="0" algn="l">
                        <a:spcBef>
                          <a:spcPts val="0"/>
                        </a:spcBef>
                        <a:spcAft>
                          <a:spcPts val="0"/>
                        </a:spcAft>
                        <a:buNone/>
                      </a:pPr>
                      <a:r>
                        <a:rPr lang="en"/>
                        <a:t>Risk Evaluation Meeting</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a:solidFill>
                            <a:srgbClr val="000000"/>
                          </a:solidFill>
                        </a:rPr>
                        <a:t>Project manager meets with team leads of teams who the risk will affect and gets counsel on the potential severity of the risk, the likelihood of it occurring, and the controllability of the risk. Together they use this information to decide if a risk is red (high risk), yellow (medium risk), or green (low risk).</a:t>
                      </a:r>
                      <a:endParaRPr/>
                    </a:p>
                  </a:txBody>
                  <a:tcPr marT="91425" marB="91425" marR="91425" marL="91425"/>
                </a:tc>
              </a:tr>
              <a:tr h="468900">
                <a:tc>
                  <a:txBody>
                    <a:bodyPr/>
                    <a:lstStyle/>
                    <a:p>
                      <a:pPr indent="0" lvl="0" marL="0" rtl="0" algn="l">
                        <a:spcBef>
                          <a:spcPts val="0"/>
                        </a:spcBef>
                        <a:spcAft>
                          <a:spcPts val="0"/>
                        </a:spcAft>
                        <a:buNone/>
                      </a:pPr>
                      <a:r>
                        <a:rPr lang="en"/>
                        <a:t>IsRed</a:t>
                      </a:r>
                      <a:endParaRPr/>
                    </a:p>
                  </a:txBody>
                  <a:tcPr marT="91425" marB="91425" marR="91425" marL="91425"/>
                </a:tc>
                <a:tc>
                  <a:txBody>
                    <a:bodyPr/>
                    <a:lstStyle/>
                    <a:p>
                      <a:pPr indent="0" lvl="0" marL="0" rtl="0" algn="l">
                        <a:spcBef>
                          <a:spcPts val="0"/>
                        </a:spcBef>
                        <a:spcAft>
                          <a:spcPts val="0"/>
                        </a:spcAft>
                        <a:buNone/>
                      </a:pPr>
                      <a:r>
                        <a:rPr lang="en">
                          <a:solidFill>
                            <a:srgbClr val="000000"/>
                          </a:solidFill>
                        </a:rPr>
                        <a:t>This risk is a priority and evaluated with urgency.</a:t>
                      </a:r>
                      <a:endParaRPr>
                        <a:solidFill>
                          <a:srgbClr val="000000"/>
                        </a:solidFill>
                      </a:endParaRPr>
                    </a:p>
                  </a:txBody>
                  <a:tcPr marT="91425" marB="91425" marR="91425" marL="91425"/>
                </a:tc>
              </a:tr>
              <a:tr h="468900">
                <a:tc>
                  <a:txBody>
                    <a:bodyPr/>
                    <a:lstStyle/>
                    <a:p>
                      <a:pPr indent="0" lvl="0" marL="0" rtl="0" algn="l">
                        <a:spcBef>
                          <a:spcPts val="0"/>
                        </a:spcBef>
                        <a:spcAft>
                          <a:spcPts val="0"/>
                        </a:spcAft>
                        <a:buNone/>
                      </a:pPr>
                      <a:r>
                        <a:rPr lang="en"/>
                        <a:t>IsYellow</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a:solidFill>
                            <a:srgbClr val="000000"/>
                          </a:solidFill>
                        </a:rPr>
                        <a:t>This risk is a mid level priority and evaluated after all red risks.</a:t>
                      </a:r>
                      <a:endParaRPr>
                        <a:solidFill>
                          <a:srgbClr val="000000"/>
                        </a:solidFill>
                      </a:endParaRPr>
                    </a:p>
                  </a:txBody>
                  <a:tcPr marT="91425" marB="91425" marR="91425" marL="91425"/>
                </a:tc>
              </a:tr>
              <a:tr h="468900">
                <a:tc>
                  <a:txBody>
                    <a:bodyPr/>
                    <a:lstStyle/>
                    <a:p>
                      <a:pPr indent="0" lvl="0" marL="0" rtl="0" algn="l">
                        <a:spcBef>
                          <a:spcPts val="0"/>
                        </a:spcBef>
                        <a:spcAft>
                          <a:spcPts val="0"/>
                        </a:spcAft>
                        <a:buNone/>
                      </a:pPr>
                      <a:r>
                        <a:rPr lang="en"/>
                        <a:t>IsGreen</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a:solidFill>
                            <a:srgbClr val="000000"/>
                          </a:solidFill>
                        </a:rPr>
                        <a:t>This risk is of the lowest priority and evaluated after yellow and red risks.</a:t>
                      </a:r>
                      <a:endParaRPr>
                        <a:solidFill>
                          <a:srgbClr val="000000"/>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Risk Management Plan Table</a:t>
            </a:r>
            <a:endParaRPr>
              <a:solidFill>
                <a:srgbClr val="073763"/>
              </a:solidFill>
              <a:latin typeface="PT Serif"/>
              <a:ea typeface="PT Serif"/>
              <a:cs typeface="PT Serif"/>
              <a:sym typeface="PT Serif"/>
            </a:endParaRPr>
          </a:p>
        </p:txBody>
      </p:sp>
      <p:sp>
        <p:nvSpPr>
          <p:cNvPr id="307" name="Google Shape;307;p38"/>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09" name="Google Shape;309;p38"/>
          <p:cNvGraphicFramePr/>
          <p:nvPr/>
        </p:nvGraphicFramePr>
        <p:xfrm>
          <a:off x="222900" y="1085850"/>
          <a:ext cx="3000000" cy="3000000"/>
        </p:xfrm>
        <a:graphic>
          <a:graphicData uri="http://schemas.openxmlformats.org/drawingml/2006/table">
            <a:tbl>
              <a:tblPr>
                <a:noFill/>
                <a:tableStyleId>{D17E2952-1FE6-43B3-B0FD-7A5C6699C085}</a:tableStyleId>
              </a:tblPr>
              <a:tblGrid>
                <a:gridCol w="2114700"/>
                <a:gridCol w="6405900"/>
              </a:tblGrid>
              <a:tr h="384225">
                <a:tc>
                  <a:txBody>
                    <a:bodyPr/>
                    <a:lstStyle/>
                    <a:p>
                      <a:pPr indent="0" lvl="0" marL="0" rtl="0" algn="l">
                        <a:spcBef>
                          <a:spcPts val="0"/>
                        </a:spcBef>
                        <a:spcAft>
                          <a:spcPts val="0"/>
                        </a:spcAft>
                        <a:buNone/>
                      </a:pPr>
                      <a:r>
                        <a:rPr lang="en"/>
                        <a:t>Step</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Details</a:t>
                      </a:r>
                      <a:endParaRPr/>
                    </a:p>
                  </a:txBody>
                  <a:tcPr marT="91425" marB="91425" marR="91425" marL="91425">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Risk Response Evaluation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uses the information they gathered from the team leads to decide how they will respond: mitigate, avoid, transfer or accept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toMitigate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has decided to mitigate the risk and will now schedule a meeting with affected team leads to decide how they will mitigate the risk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Mitigation and Contingency Meeting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meets with the affected team leads and they decide on how to mitigate the risk. After deciding how to mitigate they also come up with a contingency plan as well as the triggers for that plan and who is responsible.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toAvoid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has decided to avoid the risk. The PM must now evaluate the project plan to eliminate the risk or condition.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Meet with Sponsor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has to meet with the project sponsor to alter the project plan to eliminate the risk, they also discuss the changes to the schedule and budget that must be made.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Risk Management Plan Table</a:t>
            </a:r>
            <a:endParaRPr>
              <a:solidFill>
                <a:srgbClr val="073763"/>
              </a:solidFill>
              <a:latin typeface="PT Serif"/>
              <a:ea typeface="PT Serif"/>
              <a:cs typeface="PT Serif"/>
              <a:sym typeface="PT Serif"/>
            </a:endParaRPr>
          </a:p>
        </p:txBody>
      </p:sp>
      <p:sp>
        <p:nvSpPr>
          <p:cNvPr id="315" name="Google Shape;315;p39"/>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7" name="Google Shape;317;p39"/>
          <p:cNvGraphicFramePr/>
          <p:nvPr/>
        </p:nvGraphicFramePr>
        <p:xfrm>
          <a:off x="311700" y="853350"/>
          <a:ext cx="3000000" cy="3000000"/>
        </p:xfrm>
        <a:graphic>
          <a:graphicData uri="http://schemas.openxmlformats.org/drawingml/2006/table">
            <a:tbl>
              <a:tblPr>
                <a:noFill/>
                <a:tableStyleId>{D17E2952-1FE6-43B3-B0FD-7A5C6699C085}</a:tableStyleId>
              </a:tblPr>
              <a:tblGrid>
                <a:gridCol w="2114700"/>
                <a:gridCol w="6405900"/>
              </a:tblGrid>
              <a:tr h="384225">
                <a:tc>
                  <a:txBody>
                    <a:bodyPr/>
                    <a:lstStyle/>
                    <a:p>
                      <a:pPr indent="0" lvl="0" marL="0" rtl="0" algn="l">
                        <a:spcBef>
                          <a:spcPts val="0"/>
                        </a:spcBef>
                        <a:spcAft>
                          <a:spcPts val="0"/>
                        </a:spcAft>
                        <a:buNone/>
                      </a:pPr>
                      <a:r>
                        <a:rPr lang="en"/>
                        <a:t>Step</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Details</a:t>
                      </a:r>
                      <a:endParaRPr/>
                    </a:p>
                  </a:txBody>
                  <a:tcPr marT="91425" marB="91425" marR="91425" marL="91425">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solidFill>
                            <a:srgbClr val="000000"/>
                          </a:solidFill>
                        </a:rPr>
                        <a:t>Submit Schedule and Budget change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now submits a change to alter the schedule and budget to account for the change in the project plan.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toTransfer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has decided to transfer risk and must now evaluate/change the budget to transfer the risk to a contracted party or purchase insurance.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Submit Budget Change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submits a change to the budget to allocate funds for transferring risk.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toAccept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has decided to accept the risk and now must develop a contingency plan for the risk.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None/>
                      </a:pPr>
                      <a:r>
                        <a:rPr lang="en"/>
                        <a:t>Contingency Meeting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 PM meets with affected team leads to create contingency plans for the risk. They also decide on triggers for the contingency plans. The PM documents this information to be added to the Risk Registry.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8900">
                <a:tc>
                  <a:txBody>
                    <a:bodyPr/>
                    <a:lstStyle/>
                    <a:p>
                      <a:pPr indent="0" lvl="0" marL="0" rtl="0" algn="l">
                        <a:spcBef>
                          <a:spcPts val="0"/>
                        </a:spcBef>
                        <a:spcAft>
                          <a:spcPts val="0"/>
                        </a:spcAft>
                        <a:buClr>
                          <a:schemeClr val="dk1"/>
                        </a:buClr>
                        <a:buSzPts val="1100"/>
                        <a:buFont typeface="Arial"/>
                        <a:buNone/>
                      </a:pPr>
                      <a:r>
                        <a:rPr lang="en">
                          <a:solidFill>
                            <a:schemeClr val="dk1"/>
                          </a:solidFill>
                        </a:rPr>
                        <a:t>Risk Registry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PM documents the risk in the risk registry. It includes information about each risk (i.e. nature of the risk, reference and owner, mitigation measures, contingency plans and triggers). Organize and prioritize risks by color.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p:nvPr/>
        </p:nvSpPr>
        <p:spPr>
          <a:xfrm>
            <a:off x="0" y="4390575"/>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rot="10800000">
            <a:off x="7943700" y="-15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Communication Management Plan (1/4)</a:t>
            </a:r>
            <a:endParaRPr>
              <a:solidFill>
                <a:srgbClr val="073763"/>
              </a:solidFill>
              <a:latin typeface="PT Serif"/>
              <a:ea typeface="PT Serif"/>
              <a:cs typeface="PT Serif"/>
              <a:sym typeface="PT Serif"/>
            </a:endParaRPr>
          </a:p>
        </p:txBody>
      </p:sp>
      <p:graphicFrame>
        <p:nvGraphicFramePr>
          <p:cNvPr id="325" name="Google Shape;325;p40"/>
          <p:cNvGraphicFramePr/>
          <p:nvPr/>
        </p:nvGraphicFramePr>
        <p:xfrm>
          <a:off x="501225" y="1104475"/>
          <a:ext cx="3000000" cy="3000000"/>
        </p:xfrm>
        <a:graphic>
          <a:graphicData uri="http://schemas.openxmlformats.org/drawingml/2006/table">
            <a:tbl>
              <a:tblPr>
                <a:noFill/>
                <a:tableStyleId>{C8AC9884-F346-45DA-961B-3CEB250D213C}</a:tableStyleId>
              </a:tblPr>
              <a:tblGrid>
                <a:gridCol w="1356925"/>
                <a:gridCol w="1356925"/>
                <a:gridCol w="1356925"/>
                <a:gridCol w="1356925"/>
                <a:gridCol w="1356925"/>
                <a:gridCol w="1356925"/>
              </a:tblGrid>
              <a:tr h="817175">
                <a:tc>
                  <a:txBody>
                    <a:bodyPr/>
                    <a:lstStyle/>
                    <a:p>
                      <a:pPr indent="0" lvl="0" marL="0" rtl="0" algn="ctr">
                        <a:lnSpc>
                          <a:spcPct val="115000"/>
                        </a:lnSpc>
                        <a:spcBef>
                          <a:spcPts val="0"/>
                        </a:spcBef>
                        <a:spcAft>
                          <a:spcPts val="0"/>
                        </a:spcAft>
                        <a:buNone/>
                      </a:pPr>
                      <a:r>
                        <a:rPr b="1" lang="en" sz="1000">
                          <a:solidFill>
                            <a:srgbClr val="FFFFFF"/>
                          </a:solidFill>
                        </a:rPr>
                        <a:t>What Information are we Providing?</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often will we provide?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is the audience?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will we deliver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will send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Priority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1219050">
                <a:tc>
                  <a:txBody>
                    <a:bodyPr/>
                    <a:lstStyle/>
                    <a:p>
                      <a:pPr indent="0" lvl="0" marL="0" rtl="0" algn="ctr">
                        <a:lnSpc>
                          <a:spcPct val="115000"/>
                        </a:lnSpc>
                        <a:spcBef>
                          <a:spcPts val="0"/>
                        </a:spcBef>
                        <a:spcAft>
                          <a:spcPts val="0"/>
                        </a:spcAft>
                        <a:buNone/>
                      </a:pPr>
                      <a:r>
                        <a:rPr b="1" lang="en" sz="1000">
                          <a:solidFill>
                            <a:srgbClr val="FFFFFF"/>
                          </a:solidFill>
                        </a:rPr>
                        <a:t>Status Report – Project 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Weekly (Fridays by 5pm)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team, testers, department leads and engineers, UI designers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As part of weekly status meeting and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High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616200">
                <a:tc>
                  <a:txBody>
                    <a:bodyPr/>
                    <a:lstStyle/>
                    <a:p>
                      <a:pPr indent="0" lvl="0" marL="0" rtl="0" algn="ctr">
                        <a:lnSpc>
                          <a:spcPct val="115000"/>
                        </a:lnSpc>
                        <a:spcBef>
                          <a:spcPts val="0"/>
                        </a:spcBef>
                        <a:spcAft>
                          <a:spcPts val="0"/>
                        </a:spcAft>
                        <a:buNone/>
                      </a:pPr>
                      <a:r>
                        <a:rPr b="1" lang="en" sz="1000">
                          <a:solidFill>
                            <a:srgbClr val="FFFFFF"/>
                          </a:solidFill>
                        </a:rPr>
                        <a:t>Status Report – Project 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Weekly (Fridays by 4pm)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Amazon Senior level Managers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Email only</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Medium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1018125">
                <a:tc>
                  <a:txBody>
                    <a:bodyPr/>
                    <a:lstStyle/>
                    <a:p>
                      <a:pPr indent="0" lvl="0" marL="0" rtl="0" algn="ctr">
                        <a:lnSpc>
                          <a:spcPct val="115000"/>
                        </a:lnSpc>
                        <a:spcBef>
                          <a:spcPts val="0"/>
                        </a:spcBef>
                        <a:spcAft>
                          <a:spcPts val="0"/>
                        </a:spcAft>
                        <a:buNone/>
                      </a:pPr>
                      <a:r>
                        <a:rPr b="1" lang="en" sz="1000">
                          <a:solidFill>
                            <a:srgbClr val="FFFFFF"/>
                          </a:solidFill>
                        </a:rPr>
                        <a:t>Status Report – Program 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Monthly (Last working day of month by 4pm)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leads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As part of Monthly status meeting and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High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p:nvPr/>
        </p:nvSpPr>
        <p:spPr>
          <a:xfrm>
            <a:off x="0" y="4390575"/>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
          <p:cNvSpPr/>
          <p:nvPr/>
        </p:nvSpPr>
        <p:spPr>
          <a:xfrm rot="10800000">
            <a:off x="7943700" y="-15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Communication Management Plan (2/4)</a:t>
            </a:r>
            <a:endParaRPr>
              <a:solidFill>
                <a:srgbClr val="073763"/>
              </a:solidFill>
              <a:latin typeface="PT Serif"/>
              <a:ea typeface="PT Serif"/>
              <a:cs typeface="PT Serif"/>
              <a:sym typeface="PT Serif"/>
            </a:endParaRPr>
          </a:p>
        </p:txBody>
      </p:sp>
      <p:graphicFrame>
        <p:nvGraphicFramePr>
          <p:cNvPr id="333" name="Google Shape;333;p41"/>
          <p:cNvGraphicFramePr/>
          <p:nvPr/>
        </p:nvGraphicFramePr>
        <p:xfrm>
          <a:off x="428975" y="1043850"/>
          <a:ext cx="3000000" cy="3000000"/>
        </p:xfrm>
        <a:graphic>
          <a:graphicData uri="http://schemas.openxmlformats.org/drawingml/2006/table">
            <a:tbl>
              <a:tblPr>
                <a:noFill/>
                <a:tableStyleId>{C8AC9884-F346-45DA-961B-3CEB250D213C}</a:tableStyleId>
              </a:tblPr>
              <a:tblGrid>
                <a:gridCol w="1202450"/>
                <a:gridCol w="1355500"/>
                <a:gridCol w="1432025"/>
                <a:gridCol w="1432025"/>
                <a:gridCol w="1432025"/>
                <a:gridCol w="1432025"/>
              </a:tblGrid>
              <a:tr h="765575">
                <a:tc>
                  <a:txBody>
                    <a:bodyPr/>
                    <a:lstStyle/>
                    <a:p>
                      <a:pPr indent="0" lvl="0" marL="0" rtl="0" algn="ctr">
                        <a:lnSpc>
                          <a:spcPct val="115000"/>
                        </a:lnSpc>
                        <a:spcBef>
                          <a:spcPts val="0"/>
                        </a:spcBef>
                        <a:spcAft>
                          <a:spcPts val="0"/>
                        </a:spcAft>
                        <a:buNone/>
                      </a:pPr>
                      <a:r>
                        <a:rPr b="1" lang="en" sz="1000">
                          <a:solidFill>
                            <a:srgbClr val="FFFFFF"/>
                          </a:solidFill>
                        </a:rPr>
                        <a:t>What Information are we Providing?</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often will we provide?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is the audience?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will we deliver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will send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Priority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1186000">
                <a:tc>
                  <a:txBody>
                    <a:bodyPr/>
                    <a:lstStyle/>
                    <a:p>
                      <a:pPr indent="0" lvl="0" marL="0" rtl="0" algn="l">
                        <a:lnSpc>
                          <a:spcPct val="115000"/>
                        </a:lnSpc>
                        <a:spcBef>
                          <a:spcPts val="0"/>
                        </a:spcBef>
                        <a:spcAft>
                          <a:spcPts val="0"/>
                        </a:spcAft>
                        <a:buNone/>
                      </a:pPr>
                      <a:r>
                        <a:rPr b="1" lang="en" sz="1000">
                          <a:solidFill>
                            <a:srgbClr val="FFFFFF"/>
                          </a:solidFill>
                        </a:rPr>
                        <a:t>Milestone Report</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Quarterly, (by last working day of quarter by 4pm)</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leads, Amazon Senior level Managers, Amazon Senior Management, Amazon President</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Email only</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High</a:t>
                      </a:r>
                      <a:endParaRPr sz="10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868650">
                <a:tc>
                  <a:txBody>
                    <a:bodyPr/>
                    <a:lstStyle/>
                    <a:p>
                      <a:pPr indent="0" lvl="0" marL="0" rtl="0" algn="l">
                        <a:lnSpc>
                          <a:spcPct val="115000"/>
                        </a:lnSpc>
                        <a:spcBef>
                          <a:spcPts val="0"/>
                        </a:spcBef>
                        <a:spcAft>
                          <a:spcPts val="0"/>
                        </a:spcAft>
                        <a:buNone/>
                      </a:pPr>
                      <a:r>
                        <a:rPr b="1" lang="en" sz="1000">
                          <a:solidFill>
                            <a:srgbClr val="FFFFFF"/>
                          </a:solidFill>
                        </a:rPr>
                        <a:t>Financial Report</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Monthly (by last working day of the month by 4pm)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Amazon </a:t>
                      </a:r>
                      <a:r>
                        <a:rPr lang="en" sz="1000"/>
                        <a:t>Senior</a:t>
                      </a:r>
                      <a:r>
                        <a:rPr lang="en" sz="1000"/>
                        <a:t> management, Amazon senior level managers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Email only</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Project manager</a:t>
                      </a:r>
                      <a:r>
                        <a:rPr lang="en" sz="1000"/>
                        <a:t>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 High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953825">
                <a:tc>
                  <a:txBody>
                    <a:bodyPr/>
                    <a:lstStyle/>
                    <a:p>
                      <a:pPr indent="0" lvl="0" marL="0" rtl="0" algn="l">
                        <a:lnSpc>
                          <a:spcPct val="115000"/>
                        </a:lnSpc>
                        <a:spcBef>
                          <a:spcPts val="0"/>
                        </a:spcBef>
                        <a:spcAft>
                          <a:spcPts val="0"/>
                        </a:spcAft>
                        <a:buNone/>
                      </a:pPr>
                      <a:r>
                        <a:rPr b="1" lang="en" sz="1000">
                          <a:solidFill>
                            <a:srgbClr val="FFFFFF"/>
                          </a:solidFill>
                        </a:rPr>
                        <a:t>Risk Information</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Weekly (During internal risk meeting)</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Project manager, project leads, team engineers/testers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Weekly meeting and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 </a:t>
                      </a:r>
                      <a:r>
                        <a:rPr lang="en" sz="1000"/>
                        <a:t>Project</a:t>
                      </a:r>
                      <a:r>
                        <a:rPr lang="en" sz="1000"/>
                        <a: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 High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p:nvPr/>
        </p:nvSpPr>
        <p:spPr>
          <a:xfrm>
            <a:off x="0" y="4390575"/>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rot="10800000">
            <a:off x="7943700" y="-15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2"/>
          <p:cNvSpPr txBox="1"/>
          <p:nvPr>
            <p:ph type="title"/>
          </p:nvPr>
        </p:nvSpPr>
        <p:spPr>
          <a:xfrm>
            <a:off x="311688" y="387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Communication Management Plan (3/4)</a:t>
            </a:r>
            <a:endParaRPr>
              <a:solidFill>
                <a:srgbClr val="073763"/>
              </a:solidFill>
              <a:latin typeface="PT Serif"/>
              <a:ea typeface="PT Serif"/>
              <a:cs typeface="PT Serif"/>
              <a:sym typeface="PT Serif"/>
            </a:endParaRPr>
          </a:p>
        </p:txBody>
      </p:sp>
      <p:graphicFrame>
        <p:nvGraphicFramePr>
          <p:cNvPr id="341" name="Google Shape;341;p42"/>
          <p:cNvGraphicFramePr/>
          <p:nvPr/>
        </p:nvGraphicFramePr>
        <p:xfrm>
          <a:off x="463550" y="1043850"/>
          <a:ext cx="3000000" cy="3000000"/>
        </p:xfrm>
        <a:graphic>
          <a:graphicData uri="http://schemas.openxmlformats.org/drawingml/2006/table">
            <a:tbl>
              <a:tblPr>
                <a:noFill/>
                <a:tableStyleId>{C8AC9884-F346-45DA-961B-3CEB250D213C}</a:tableStyleId>
              </a:tblPr>
              <a:tblGrid>
                <a:gridCol w="1306100"/>
                <a:gridCol w="1432875"/>
                <a:gridCol w="1369475"/>
                <a:gridCol w="1369475"/>
                <a:gridCol w="1369475"/>
                <a:gridCol w="1369475"/>
              </a:tblGrid>
              <a:tr h="732350">
                <a:tc>
                  <a:txBody>
                    <a:bodyPr/>
                    <a:lstStyle/>
                    <a:p>
                      <a:pPr indent="0" lvl="0" marL="0" rtl="0" algn="ctr">
                        <a:lnSpc>
                          <a:spcPct val="115000"/>
                        </a:lnSpc>
                        <a:spcBef>
                          <a:spcPts val="0"/>
                        </a:spcBef>
                        <a:spcAft>
                          <a:spcPts val="0"/>
                        </a:spcAft>
                        <a:buNone/>
                      </a:pPr>
                      <a:r>
                        <a:rPr b="1" lang="en" sz="1000">
                          <a:solidFill>
                            <a:srgbClr val="FFFFFF"/>
                          </a:solidFill>
                        </a:rPr>
                        <a:t>What Information are we Providing?</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often will we provide?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is the audience?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will we deliver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will send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Priority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1092475">
                <a:tc>
                  <a:txBody>
                    <a:bodyPr/>
                    <a:lstStyle/>
                    <a:p>
                      <a:pPr indent="0" lvl="0" marL="0" rtl="0" algn="l">
                        <a:lnSpc>
                          <a:spcPct val="115000"/>
                        </a:lnSpc>
                        <a:spcBef>
                          <a:spcPts val="0"/>
                        </a:spcBef>
                        <a:spcAft>
                          <a:spcPts val="0"/>
                        </a:spcAft>
                        <a:buNone/>
                      </a:pPr>
                      <a:r>
                        <a:rPr b="1" lang="en" sz="1000">
                          <a:solidFill>
                            <a:srgbClr val="FFFFFF"/>
                          </a:solidFill>
                        </a:rPr>
                        <a:t>Issue Information</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Bi-Monthly (by 15th and 30th (Feb29) of every month)</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Engineers/testers/designers, project leads, 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Meeting and email</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Medium</a:t>
                      </a:r>
                      <a:endParaRPr sz="10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988775">
                <a:tc>
                  <a:txBody>
                    <a:bodyPr/>
                    <a:lstStyle/>
                    <a:p>
                      <a:pPr indent="0" lvl="0" marL="0" rtl="0" algn="l">
                        <a:lnSpc>
                          <a:spcPct val="115000"/>
                        </a:lnSpc>
                        <a:spcBef>
                          <a:spcPts val="0"/>
                        </a:spcBef>
                        <a:spcAft>
                          <a:spcPts val="0"/>
                        </a:spcAft>
                        <a:buNone/>
                      </a:pPr>
                      <a:r>
                        <a:rPr b="1" lang="en" sz="1000">
                          <a:solidFill>
                            <a:srgbClr val="FFFFFF"/>
                          </a:solidFill>
                        </a:rPr>
                        <a:t>Quality Reports</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Bi-</a:t>
                      </a:r>
                      <a:r>
                        <a:rPr lang="en" sz="1000">
                          <a:solidFill>
                            <a:schemeClr val="dk1"/>
                          </a:solidFill>
                        </a:rPr>
                        <a:t>Monthly (by 15th and 30th (Feb29) of every month)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E</a:t>
                      </a:r>
                      <a:r>
                        <a:rPr lang="en" sz="1000">
                          <a:solidFill>
                            <a:schemeClr val="dk1"/>
                          </a:solidFill>
                        </a:rPr>
                        <a:t>ngineers/testers/designers, project leads, project manager</a:t>
                      </a:r>
                      <a:endParaRPr sz="1000">
                        <a:solidFill>
                          <a:schemeClr val="dk1"/>
                        </a:solidFill>
                      </a:endParaRPr>
                    </a:p>
                    <a:p>
                      <a:pPr indent="0" lvl="0" marL="0" rtl="0" algn="l">
                        <a:lnSpc>
                          <a:spcPct val="115000"/>
                        </a:lnSpc>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 Meeting and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solidFill>
                            <a:schemeClr val="dk1"/>
                          </a:solidFill>
                        </a:rPr>
                        <a:t>Project manager</a:t>
                      </a:r>
                      <a:endParaRPr sz="1000">
                        <a:solidFill>
                          <a:schemeClr val="dk1"/>
                        </a:solidFill>
                      </a:endParaRPr>
                    </a:p>
                    <a:p>
                      <a:pPr indent="0" lvl="0" marL="0" rtl="0" algn="l">
                        <a:lnSpc>
                          <a:spcPct val="115000"/>
                        </a:lnSpc>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 Low</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912400">
                <a:tc>
                  <a:txBody>
                    <a:bodyPr/>
                    <a:lstStyle/>
                    <a:p>
                      <a:pPr indent="0" lvl="0" marL="0" rtl="0" algn="l">
                        <a:lnSpc>
                          <a:spcPct val="115000"/>
                        </a:lnSpc>
                        <a:spcBef>
                          <a:spcPts val="0"/>
                        </a:spcBef>
                        <a:spcAft>
                          <a:spcPts val="0"/>
                        </a:spcAft>
                        <a:buNone/>
                      </a:pPr>
                      <a:r>
                        <a:rPr b="1" lang="en" sz="1000">
                          <a:solidFill>
                            <a:srgbClr val="FFFFFF"/>
                          </a:solidFill>
                        </a:rPr>
                        <a:t>Change Requests</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When a change request has been received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E</a:t>
                      </a:r>
                      <a:r>
                        <a:rPr lang="en" sz="1000">
                          <a:solidFill>
                            <a:schemeClr val="dk1"/>
                          </a:solidFill>
                        </a:rPr>
                        <a:t>ngineers/testers/designers, project leads,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Send out email of change request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Amazon Senior management or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 High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337649" y="731879"/>
            <a:ext cx="8468700" cy="363300"/>
          </a:xfrm>
          <a:prstGeom prst="rect">
            <a:avLst/>
          </a:prstGeom>
          <a:solidFill>
            <a:srgbClr val="002060"/>
          </a:solidFill>
          <a:ln cap="flat" cmpd="sng" w="9525">
            <a:solidFill>
              <a:schemeClr val="dk1"/>
            </a:solidFill>
            <a:prstDash val="solid"/>
            <a:miter lim="800000"/>
            <a:headEnd len="sm" w="sm" type="none"/>
            <a:tailEnd len="sm" w="sm" type="none"/>
          </a:ln>
        </p:spPr>
        <p:txBody>
          <a:bodyPr anchorCtr="0" anchor="ctr" bIns="61925" lIns="69050" spcFirstLastPara="1" rIns="69050" wrap="square" tIns="61925">
            <a:noAutofit/>
          </a:bodyPr>
          <a:lstStyle/>
          <a:p>
            <a:pPr indent="0" lvl="0" marL="0" marR="0" rtl="0" algn="l">
              <a:spcBef>
                <a:spcPts val="0"/>
              </a:spcBef>
              <a:spcAft>
                <a:spcPts val="0"/>
              </a:spcAft>
              <a:buNone/>
            </a:pPr>
            <a:r>
              <a:rPr b="1" i="1" lang="en" sz="1400" u="none" cap="none" strike="noStrike">
                <a:solidFill>
                  <a:srgbClr val="FFFFFF"/>
                </a:solidFill>
                <a:latin typeface="Arial"/>
                <a:ea typeface="Arial"/>
                <a:cs typeface="Arial"/>
                <a:sym typeface="Arial"/>
              </a:rPr>
              <a:t>Critical Path / Key Milestones </a:t>
            </a:r>
            <a:r>
              <a:rPr b="0" i="1" lang="en" sz="1400" u="none" cap="none" strike="noStrike">
                <a:solidFill>
                  <a:srgbClr val="FFFFFF"/>
                </a:solidFill>
                <a:latin typeface="Arial"/>
                <a:ea typeface="Arial"/>
                <a:cs typeface="Arial"/>
                <a:sym typeface="Arial"/>
              </a:rPr>
              <a:t>&amp; </a:t>
            </a:r>
            <a:r>
              <a:rPr b="1" i="1" lang="en" sz="1400" u="none" cap="none" strike="noStrike">
                <a:solidFill>
                  <a:schemeClr val="lt1"/>
                </a:solidFill>
                <a:latin typeface="Arial"/>
                <a:ea typeface="Arial"/>
                <a:cs typeface="Arial"/>
                <a:sym typeface="Arial"/>
              </a:rPr>
              <a:t>Activities </a:t>
            </a:r>
            <a:endParaRPr sz="1100"/>
          </a:p>
          <a:p>
            <a:pPr indent="0" lvl="0" marL="0" marR="0" rtl="0" algn="l">
              <a:spcBef>
                <a:spcPts val="0"/>
              </a:spcBef>
              <a:spcAft>
                <a:spcPts val="0"/>
              </a:spcAft>
              <a:buNone/>
            </a:pPr>
            <a:r>
              <a:rPr b="1" i="0" lang="en" sz="800" u="none" cap="none" strike="noStrike">
                <a:solidFill>
                  <a:schemeClr val="lt1"/>
                </a:solidFill>
                <a:latin typeface="Arial"/>
                <a:ea typeface="Arial"/>
                <a:cs typeface="Arial"/>
                <a:sym typeface="Arial"/>
              </a:rPr>
              <a:t>(R/Y/G)</a:t>
            </a:r>
            <a:endParaRPr sz="1100"/>
          </a:p>
        </p:txBody>
      </p:sp>
      <p:graphicFrame>
        <p:nvGraphicFramePr>
          <p:cNvPr id="107" name="Google Shape;107;p16"/>
          <p:cNvGraphicFramePr/>
          <p:nvPr/>
        </p:nvGraphicFramePr>
        <p:xfrm>
          <a:off x="338574" y="1095177"/>
          <a:ext cx="3000000" cy="3000000"/>
        </p:xfrm>
        <a:graphic>
          <a:graphicData uri="http://schemas.openxmlformats.org/drawingml/2006/table">
            <a:tbl>
              <a:tblPr>
                <a:noFill/>
                <a:tableStyleId>{C8AC9884-F346-45DA-961B-3CEB250D213C}</a:tableStyleId>
              </a:tblPr>
              <a:tblGrid>
                <a:gridCol w="2664975"/>
                <a:gridCol w="548650"/>
                <a:gridCol w="617225"/>
                <a:gridCol w="939550"/>
                <a:gridCol w="932675"/>
                <a:gridCol w="2763775"/>
              </a:tblGrid>
              <a:tr h="282725">
                <a:tc>
                  <a:txBody>
                    <a:bodyPr/>
                    <a:lstStyle/>
                    <a:p>
                      <a:pPr indent="0" lvl="0" marL="0" marR="0" rtl="0" algn="ctr">
                        <a:lnSpc>
                          <a:spcPct val="100000"/>
                        </a:lnSpc>
                        <a:spcBef>
                          <a:spcPts val="0"/>
                        </a:spcBef>
                        <a:spcAft>
                          <a:spcPts val="0"/>
                        </a:spcAft>
                        <a:buClr>
                          <a:schemeClr val="dk1"/>
                        </a:buClr>
                        <a:buSzPts val="900"/>
                        <a:buFont typeface="Arial"/>
                        <a:buNone/>
                      </a:pPr>
                      <a:r>
                        <a:rPr b="1" i="0" lang="en" sz="900" u="none" cap="none" strike="noStrike">
                          <a:solidFill>
                            <a:schemeClr val="dk1"/>
                          </a:solidFill>
                          <a:latin typeface="Arial"/>
                          <a:ea typeface="Arial"/>
                          <a:cs typeface="Arial"/>
                          <a:sym typeface="Arial"/>
                        </a:rPr>
                        <a:t>Milestone</a:t>
                      </a:r>
                      <a:endParaRPr sz="1100"/>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 sz="900" u="none" cap="none" strike="noStrike">
                          <a:solidFill>
                            <a:schemeClr val="dk1"/>
                          </a:solidFill>
                          <a:latin typeface="Arial"/>
                          <a:ea typeface="Arial"/>
                          <a:cs typeface="Arial"/>
                          <a:sym typeface="Arial"/>
                        </a:rPr>
                        <a:t>Status</a:t>
                      </a:r>
                      <a:endParaRPr sz="1100"/>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 sz="900" u="none" cap="none" strike="noStrike">
                          <a:solidFill>
                            <a:schemeClr val="dk1"/>
                          </a:solidFill>
                          <a:latin typeface="Arial"/>
                          <a:ea typeface="Arial"/>
                          <a:cs typeface="Arial"/>
                          <a:sym typeface="Arial"/>
                        </a:rPr>
                        <a:t>% Done</a:t>
                      </a:r>
                      <a:endParaRPr sz="1100"/>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 sz="900" u="none" cap="none" strike="noStrike">
                          <a:solidFill>
                            <a:schemeClr val="dk1"/>
                          </a:solidFill>
                          <a:latin typeface="Arial"/>
                          <a:ea typeface="Arial"/>
                          <a:cs typeface="Arial"/>
                          <a:sym typeface="Arial"/>
                        </a:rPr>
                        <a:t>Start Date</a:t>
                      </a:r>
                      <a:endParaRPr sz="1100"/>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 sz="900" u="none" cap="none" strike="noStrike">
                          <a:solidFill>
                            <a:schemeClr val="dk1"/>
                          </a:solidFill>
                          <a:latin typeface="Arial"/>
                          <a:ea typeface="Arial"/>
                          <a:cs typeface="Arial"/>
                          <a:sym typeface="Arial"/>
                        </a:rPr>
                        <a:t>End Date</a:t>
                      </a:r>
                      <a:endParaRPr sz="1100"/>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900"/>
                        <a:buFont typeface="Arial"/>
                        <a:buNone/>
                      </a:pPr>
                      <a:r>
                        <a:rPr b="1" i="0" lang="en" sz="900" u="none" cap="none" strike="noStrike">
                          <a:solidFill>
                            <a:schemeClr val="dk1"/>
                          </a:solidFill>
                          <a:latin typeface="Arial"/>
                          <a:ea typeface="Arial"/>
                          <a:cs typeface="Arial"/>
                          <a:sym typeface="Arial"/>
                        </a:rPr>
                        <a:t>Comments</a:t>
                      </a:r>
                      <a:endParaRPr sz="1100"/>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r>
              <a:tr h="152675">
                <a:tc>
                  <a:txBody>
                    <a:bodyPr/>
                    <a:lstStyle/>
                    <a:p>
                      <a:pPr indent="0" lvl="0" marL="0" rtl="0" algn="l">
                        <a:spcBef>
                          <a:spcPts val="0"/>
                        </a:spcBef>
                        <a:spcAft>
                          <a:spcPts val="0"/>
                        </a:spcAft>
                        <a:buNone/>
                      </a:pPr>
                      <a:r>
                        <a:rPr lang="en"/>
                        <a:t>Project Start</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C</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10/15/20</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10/15/20</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None/>
                      </a:pPr>
                      <a:r>
                        <a:rPr lang="en">
                          <a:solidFill>
                            <a:srgbClr val="002060"/>
                          </a:solidFill>
                        </a:rPr>
                        <a:t>Completed on time</a:t>
                      </a:r>
                      <a:endParaRPr>
                        <a:solidFill>
                          <a:srgbClr val="002060"/>
                        </a:solidFil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52675">
                <a:tc>
                  <a:txBody>
                    <a:bodyPr/>
                    <a:lstStyle/>
                    <a:p>
                      <a:pPr indent="0" lvl="0" marL="0" rtl="0" algn="l">
                        <a:spcBef>
                          <a:spcPts val="0"/>
                        </a:spcBef>
                        <a:spcAft>
                          <a:spcPts val="0"/>
                        </a:spcAft>
                        <a:buNone/>
                      </a:pPr>
                      <a:r>
                        <a:rPr lang="en"/>
                        <a:t>Create Governance Plan</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C</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11/9/20</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11/13/20</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None/>
                      </a:pPr>
                      <a:r>
                        <a:rPr lang="en">
                          <a:solidFill>
                            <a:srgbClr val="002060"/>
                          </a:solidFill>
                        </a:rPr>
                        <a:t>Completed early</a:t>
                      </a:r>
                      <a:endParaRPr>
                        <a:solidFill>
                          <a:srgbClr val="002060"/>
                        </a:solidFil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52675">
                <a:tc>
                  <a:txBody>
                    <a:bodyPr/>
                    <a:lstStyle/>
                    <a:p>
                      <a:pPr indent="0" lvl="0" marL="0" rtl="0" algn="l">
                        <a:spcBef>
                          <a:spcPts val="0"/>
                        </a:spcBef>
                        <a:spcAft>
                          <a:spcPts val="0"/>
                        </a:spcAft>
                        <a:buNone/>
                      </a:pPr>
                      <a:r>
                        <a:rPr lang="en"/>
                        <a:t>Collect requirements</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C</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11/11/20</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11/12/20</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
                          <a:solidFill>
                            <a:srgbClr val="002060"/>
                          </a:solidFill>
                        </a:rPr>
                        <a:t>Completed on time</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05575">
                <a:tc>
                  <a:txBody>
                    <a:bodyPr/>
                    <a:lstStyle/>
                    <a:p>
                      <a:pPr indent="0" lvl="0" marL="0" rtl="0" algn="l">
                        <a:spcBef>
                          <a:spcPts val="0"/>
                        </a:spcBef>
                        <a:spcAft>
                          <a:spcPts val="0"/>
                        </a:spcAft>
                        <a:buNone/>
                      </a:pPr>
                      <a:r>
                        <a:rPr lang="en"/>
                        <a:t>Initial design meeting</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C</a:t>
                      </a:r>
                      <a:endParaRPr b="0" i="0" u="none" cap="none" strike="noStrike">
                        <a:solidFill>
                          <a:srgbClr val="FFFFFF"/>
                        </a:solidFill>
                        <a:highlight>
                          <a:srgbClr val="C0C0C0"/>
                        </a:highlight>
                        <a:latin typeface="Arial"/>
                        <a:ea typeface="Arial"/>
                        <a:cs typeface="Arial"/>
                        <a:sym typeface="Aria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1/25/21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1/26/21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None/>
                      </a:pPr>
                      <a:r>
                        <a:rPr lang="en">
                          <a:solidFill>
                            <a:srgbClr val="002060"/>
                          </a:solidFill>
                        </a:rPr>
                        <a:t>Completed on time</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05575">
                <a:tc>
                  <a:txBody>
                    <a:bodyPr/>
                    <a:lstStyle/>
                    <a:p>
                      <a:pPr indent="0" lvl="0" marL="0" rtl="0" algn="l">
                        <a:spcBef>
                          <a:spcPts val="0"/>
                        </a:spcBef>
                        <a:spcAft>
                          <a:spcPts val="0"/>
                        </a:spcAft>
                        <a:buNone/>
                      </a:pPr>
                      <a:r>
                        <a:rPr lang="en"/>
                        <a:t>Software design meeting</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C</a:t>
                      </a:r>
                      <a:endParaRPr b="0" i="0" u="none" cap="none" strike="noStrike">
                        <a:solidFill>
                          <a:srgbClr val="FFFFFF"/>
                        </a:solidFill>
                        <a:highlight>
                          <a:srgbClr val="C0C0C0"/>
                        </a:highlight>
                        <a:latin typeface="Arial"/>
                        <a:ea typeface="Arial"/>
                        <a:cs typeface="Arial"/>
                        <a:sym typeface="Aria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5/14/21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5/14/21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rgbClr val="002060"/>
                          </a:solidFill>
                        </a:rPr>
                        <a:t>Completed on time</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05575">
                <a:tc>
                  <a:txBody>
                    <a:bodyPr/>
                    <a:lstStyle/>
                    <a:p>
                      <a:pPr indent="0" lvl="0" marL="0" rtl="0" algn="l">
                        <a:spcBef>
                          <a:spcPts val="0"/>
                        </a:spcBef>
                        <a:spcAft>
                          <a:spcPts val="0"/>
                        </a:spcAft>
                        <a:buNone/>
                      </a:pPr>
                      <a:r>
                        <a:rPr lang="en"/>
                        <a:t>Front-end coding</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C</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5/17/21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10/25/21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rgbClr val="002060"/>
                          </a:solidFill>
                        </a:rPr>
                        <a:t>Completed on time</a:t>
                      </a:r>
                      <a:endParaRPr>
                        <a:solidFill>
                          <a:srgbClr val="002060"/>
                        </a:solidFil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05575">
                <a:tc>
                  <a:txBody>
                    <a:bodyPr/>
                    <a:lstStyle/>
                    <a:p>
                      <a:pPr indent="0" lvl="0" marL="0" rtl="0" algn="l">
                        <a:spcBef>
                          <a:spcPts val="0"/>
                        </a:spcBef>
                        <a:spcAft>
                          <a:spcPts val="0"/>
                        </a:spcAft>
                        <a:buNone/>
                      </a:pPr>
                      <a:r>
                        <a:rPr lang="en"/>
                        <a:t>Back-end coding</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5/17/21</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12/2/22</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rgbClr val="002060"/>
                          </a:solidFill>
                        </a:rPr>
                        <a:t>Completed on time</a:t>
                      </a:r>
                      <a:endParaRPr>
                        <a:solidFill>
                          <a:srgbClr val="002060"/>
                        </a:solidFil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105575">
                <a:tc>
                  <a:txBody>
                    <a:bodyPr/>
                    <a:lstStyle/>
                    <a:p>
                      <a:pPr indent="0" lvl="0" marL="0" rtl="0" algn="l">
                        <a:spcBef>
                          <a:spcPts val="0"/>
                        </a:spcBef>
                        <a:spcAft>
                          <a:spcPts val="0"/>
                        </a:spcAft>
                        <a:buNone/>
                      </a:pPr>
                      <a:r>
                        <a:rPr lang="en"/>
                        <a:t>Coding phase final review</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t>100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12/5/22</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12/13/22</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
                          <a:solidFill>
                            <a:srgbClr val="002060"/>
                          </a:solidFill>
                        </a:rPr>
                        <a:t>Completed on time</a:t>
                      </a:r>
                      <a:endParaRPr>
                        <a:solidFill>
                          <a:srgbClr val="002060"/>
                        </a:solidFil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270800">
                <a:tc>
                  <a:txBody>
                    <a:bodyPr/>
                    <a:lstStyle/>
                    <a:p>
                      <a:pPr indent="0" lvl="0" marL="0" rtl="0" algn="l">
                        <a:spcBef>
                          <a:spcPts val="0"/>
                        </a:spcBef>
                        <a:spcAft>
                          <a:spcPts val="0"/>
                        </a:spcAft>
                        <a:buNone/>
                      </a:pPr>
                      <a:r>
                        <a:rPr lang="en"/>
                        <a:t>Test Cases Creation phase</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b="0" i="0" u="none" cap="none" strike="noStrike">
                        <a:solidFill>
                          <a:srgbClr val="FFFFFF"/>
                        </a:solidFill>
                        <a:highlight>
                          <a:srgbClr val="C0C0C0"/>
                        </a:highlight>
                        <a:latin typeface="Arial"/>
                        <a:ea typeface="Arial"/>
                        <a:cs typeface="Arial"/>
                        <a:sym typeface="Aria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a:t>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12/14/22</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12/27/22</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
                          <a:solidFill>
                            <a:srgbClr val="002060"/>
                          </a:solidFill>
                        </a:rPr>
                        <a:t>About to start</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0">
                <a:tc>
                  <a:txBody>
                    <a:bodyPr/>
                    <a:lstStyle/>
                    <a:p>
                      <a:pPr indent="0" lvl="0" marL="0" rtl="0" algn="l">
                        <a:spcBef>
                          <a:spcPts val="0"/>
                        </a:spcBef>
                        <a:spcAft>
                          <a:spcPts val="0"/>
                        </a:spcAft>
                        <a:buNone/>
                      </a:pPr>
                      <a:r>
                        <a:rPr lang="en"/>
                        <a:t>Testing phase final review</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a:t>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4/7/23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4/12/23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None/>
                      </a:pPr>
                      <a:r>
                        <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217400">
                <a:tc>
                  <a:txBody>
                    <a:bodyPr/>
                    <a:lstStyle/>
                    <a:p>
                      <a:pPr indent="0" lvl="0" marL="0" rtl="0" algn="l">
                        <a:spcBef>
                          <a:spcPts val="0"/>
                        </a:spcBef>
                        <a:spcAft>
                          <a:spcPts val="0"/>
                        </a:spcAft>
                        <a:buNone/>
                      </a:pPr>
                      <a:r>
                        <a:rPr lang="en"/>
                        <a:t>Review project status</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b="0" i="0" u="none" cap="none" strike="noStrike">
                        <a:solidFill>
                          <a:srgbClr val="FFFFFF"/>
                        </a:solidFill>
                        <a:highlight>
                          <a:srgbClr val="C0C0C0"/>
                        </a:highlight>
                        <a:latin typeface="Arial"/>
                        <a:ea typeface="Arial"/>
                        <a:cs typeface="Arial"/>
                        <a:sym typeface="Aria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a:t>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4/13/23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4/20/23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Clr>
                          <a:schemeClr val="dk1"/>
                        </a:buClr>
                        <a:buSzPts val="800"/>
                        <a:buFont typeface="Arial"/>
                        <a:buNone/>
                      </a:pPr>
                      <a:r>
                        <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217400">
                <a:tc>
                  <a:txBody>
                    <a:bodyPr/>
                    <a:lstStyle/>
                    <a:p>
                      <a:pPr indent="0" lvl="0" marL="0" rtl="0" algn="l">
                        <a:spcBef>
                          <a:spcPts val="0"/>
                        </a:spcBef>
                        <a:spcAft>
                          <a:spcPts val="0"/>
                        </a:spcAft>
                        <a:buNone/>
                      </a:pPr>
                      <a:r>
                        <a:rPr lang="en"/>
                        <a:t>Transfer ownership</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a:t>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6/26/23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6/28/23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None/>
                      </a:pPr>
                      <a:r>
                        <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217400">
                <a:tc>
                  <a:txBody>
                    <a:bodyPr/>
                    <a:lstStyle/>
                    <a:p>
                      <a:pPr indent="0" lvl="0" marL="0" rtl="0" algn="l">
                        <a:spcBef>
                          <a:spcPts val="0"/>
                        </a:spcBef>
                        <a:spcAft>
                          <a:spcPts val="0"/>
                        </a:spcAft>
                        <a:buNone/>
                      </a:pPr>
                      <a:r>
                        <a:rPr lang="en"/>
                        <a:t>Post deployment review</a:t>
                      </a:r>
                      <a:endParaRPr/>
                    </a:p>
                  </a:txBody>
                  <a:tcPr marT="34275" marB="34275" marR="68575" marL="68575">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ctr">
                        <a:spcBef>
                          <a:spcPts val="0"/>
                        </a:spcBef>
                        <a:spcAft>
                          <a:spcPts val="0"/>
                        </a:spcAft>
                        <a:buNone/>
                      </a:pPr>
                      <a:r>
                        <a:rPr lang="en">
                          <a:solidFill>
                            <a:srgbClr val="FFFFFF"/>
                          </a:solidFill>
                        </a:rPr>
                        <a:t>G</a:t>
                      </a:r>
                      <a:endParaRPr>
                        <a:solidFill>
                          <a:srgbClr val="FFFFFF"/>
                        </a:solidFill>
                      </a:endParaRPr>
                    </a:p>
                  </a:txBody>
                  <a:tcPr marT="34275" marB="3427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a:t>0</a:t>
                      </a:r>
                      <a:endParaRPr/>
                    </a:p>
                  </a:txBody>
                  <a:tcPr marT="34275" marB="34275" marR="68575" marL="68575">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6/29/23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
                        <a:t>7/4/23</a:t>
                      </a:r>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None/>
                      </a:pPr>
                      <a:r>
                        <a:t/>
                      </a:r>
                      <a:endParaRPr b="0" i="0" u="none" cap="none" strike="noStrike">
                        <a:solidFill>
                          <a:srgbClr val="002060"/>
                        </a:solidFill>
                        <a:latin typeface="Arial"/>
                        <a:ea typeface="Arial"/>
                        <a:cs typeface="Arial"/>
                        <a:sym typeface="Arial"/>
                      </a:endParaRPr>
                    </a:p>
                  </a:txBody>
                  <a:tcPr marT="34275" marB="34275"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bl>
          </a:graphicData>
        </a:graphic>
      </p:graphicFrame>
      <p:sp>
        <p:nvSpPr>
          <p:cNvPr id="108" name="Google Shape;108;p16"/>
          <p:cNvSpPr txBox="1"/>
          <p:nvPr>
            <p:ph type="title"/>
          </p:nvPr>
        </p:nvSpPr>
        <p:spPr>
          <a:xfrm>
            <a:off x="424299" y="217366"/>
            <a:ext cx="8061900" cy="514500"/>
          </a:xfrm>
          <a:prstGeom prst="rect">
            <a:avLst/>
          </a:prstGeom>
          <a:noFill/>
          <a:ln>
            <a:noFill/>
          </a:ln>
        </p:spPr>
        <p:txBody>
          <a:bodyPr anchorCtr="0" anchor="ctr" bIns="0" lIns="54000" spcFirstLastPara="1" rIns="54000" wrap="square" tIns="0">
            <a:noAutofit/>
          </a:bodyPr>
          <a:lstStyle/>
          <a:p>
            <a:pPr indent="0" lvl="0" marL="0" rtl="0" algn="l">
              <a:lnSpc>
                <a:spcPct val="100000"/>
              </a:lnSpc>
              <a:spcBef>
                <a:spcPts val="0"/>
              </a:spcBef>
              <a:spcAft>
                <a:spcPts val="0"/>
              </a:spcAft>
              <a:buClr>
                <a:schemeClr val="dk1"/>
              </a:buClr>
              <a:buSzPts val="1100"/>
              <a:buFont typeface="Arial"/>
              <a:buNone/>
            </a:pPr>
            <a:r>
              <a:rPr lang="en" sz="3100">
                <a:solidFill>
                  <a:srgbClr val="073763"/>
                </a:solidFill>
                <a:latin typeface="PT Serif"/>
                <a:ea typeface="PT Serif"/>
                <a:cs typeface="PT Serif"/>
                <a:sym typeface="PT Serif"/>
              </a:rPr>
              <a:t>Major Milestones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p:nvPr/>
        </p:nvSpPr>
        <p:spPr>
          <a:xfrm>
            <a:off x="0" y="4390575"/>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3"/>
          <p:cNvSpPr/>
          <p:nvPr/>
        </p:nvSpPr>
        <p:spPr>
          <a:xfrm rot="10800000">
            <a:off x="7943700" y="-15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Communication Management Plan (4/4)</a:t>
            </a:r>
            <a:endParaRPr>
              <a:solidFill>
                <a:srgbClr val="073763"/>
              </a:solidFill>
              <a:latin typeface="PT Serif"/>
              <a:ea typeface="PT Serif"/>
              <a:cs typeface="PT Serif"/>
              <a:sym typeface="PT Serif"/>
            </a:endParaRPr>
          </a:p>
        </p:txBody>
      </p:sp>
      <p:graphicFrame>
        <p:nvGraphicFramePr>
          <p:cNvPr id="349" name="Google Shape;349;p43"/>
          <p:cNvGraphicFramePr/>
          <p:nvPr/>
        </p:nvGraphicFramePr>
        <p:xfrm>
          <a:off x="547200" y="1017725"/>
          <a:ext cx="3000000" cy="3000000"/>
        </p:xfrm>
        <a:graphic>
          <a:graphicData uri="http://schemas.openxmlformats.org/drawingml/2006/table">
            <a:tbl>
              <a:tblPr>
                <a:noFill/>
                <a:tableStyleId>{C8AC9884-F346-45DA-961B-3CEB250D213C}</a:tableStyleId>
              </a:tblPr>
              <a:tblGrid>
                <a:gridCol w="1341600"/>
                <a:gridCol w="1341600"/>
                <a:gridCol w="1341600"/>
                <a:gridCol w="1341600"/>
                <a:gridCol w="1341600"/>
                <a:gridCol w="1341600"/>
              </a:tblGrid>
              <a:tr h="719975">
                <a:tc>
                  <a:txBody>
                    <a:bodyPr/>
                    <a:lstStyle/>
                    <a:p>
                      <a:pPr indent="0" lvl="0" marL="0" rtl="0" algn="ctr">
                        <a:lnSpc>
                          <a:spcPct val="115000"/>
                        </a:lnSpc>
                        <a:spcBef>
                          <a:spcPts val="0"/>
                        </a:spcBef>
                        <a:spcAft>
                          <a:spcPts val="0"/>
                        </a:spcAft>
                        <a:buNone/>
                      </a:pPr>
                      <a:r>
                        <a:rPr b="1" lang="en" sz="1000">
                          <a:solidFill>
                            <a:srgbClr val="FFFFFF"/>
                          </a:solidFill>
                        </a:rPr>
                        <a:t>What Information are we Providing?</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often will we provide?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is the audience?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How will we deliver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Who will send the information?</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Priority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1074050">
                <a:tc>
                  <a:txBody>
                    <a:bodyPr/>
                    <a:lstStyle/>
                    <a:p>
                      <a:pPr indent="0" lvl="0" marL="0" rtl="0" algn="l">
                        <a:lnSpc>
                          <a:spcPct val="115000"/>
                        </a:lnSpc>
                        <a:spcBef>
                          <a:spcPts val="0"/>
                        </a:spcBef>
                        <a:spcAft>
                          <a:spcPts val="0"/>
                        </a:spcAft>
                        <a:buNone/>
                      </a:pPr>
                      <a:r>
                        <a:rPr b="1" lang="en" sz="1000">
                          <a:solidFill>
                            <a:srgbClr val="FFFFFF"/>
                          </a:solidFill>
                        </a:rPr>
                        <a:t>Technical Challenges</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spcBef>
                          <a:spcPts val="0"/>
                        </a:spcBef>
                        <a:spcAft>
                          <a:spcPts val="0"/>
                        </a:spcAft>
                        <a:buNone/>
                      </a:pPr>
                      <a:r>
                        <a:rPr lang="en" sz="1000"/>
                        <a:t>When there are </a:t>
                      </a:r>
                      <a:r>
                        <a:rPr lang="en" sz="1000"/>
                        <a:t>technical</a:t>
                      </a:r>
                      <a:r>
                        <a:rPr lang="en" sz="1000"/>
                        <a:t> challenges</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Necessary</a:t>
                      </a:r>
                      <a:r>
                        <a:rPr lang="en" sz="1000"/>
                        <a:t> team members, project leads, 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In-person meeting, </a:t>
                      </a:r>
                      <a:r>
                        <a:rPr lang="en" sz="1000"/>
                        <a:t>documentation</a:t>
                      </a:r>
                      <a:r>
                        <a:rPr lang="en" sz="1000"/>
                        <a:t> of meeting sent out to </a:t>
                      </a:r>
                      <a:r>
                        <a:rPr lang="en" sz="1000"/>
                        <a:t>attendees</a:t>
                      </a:r>
                      <a:r>
                        <a:rPr lang="en" sz="1000"/>
                        <a:t> via email</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Project lead, or 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Low</a:t>
                      </a:r>
                      <a:endParaRPr sz="10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1048375">
                <a:tc>
                  <a:txBody>
                    <a:bodyPr/>
                    <a:lstStyle/>
                    <a:p>
                      <a:pPr indent="0" lvl="0" marL="0" rtl="0" algn="l">
                        <a:lnSpc>
                          <a:spcPct val="115000"/>
                        </a:lnSpc>
                        <a:spcBef>
                          <a:spcPts val="0"/>
                        </a:spcBef>
                        <a:spcAft>
                          <a:spcPts val="0"/>
                        </a:spcAft>
                        <a:buNone/>
                      </a:pPr>
                      <a:r>
                        <a:rPr b="1" lang="en" sz="1000">
                          <a:solidFill>
                            <a:srgbClr val="FFFFFF"/>
                          </a:solidFill>
                        </a:rPr>
                        <a:t>Deployment Challenges</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When there are deployment challenges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solidFill>
                            <a:schemeClr val="dk1"/>
                          </a:solidFill>
                        </a:rPr>
                        <a:t>Necessary team members, project leads,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solidFill>
                            <a:schemeClr val="dk1"/>
                          </a:solidFill>
                        </a:rPr>
                        <a:t>In-person meeting, documentation of meeting sent out to attendees via email</a:t>
                      </a:r>
                      <a:endParaRPr sz="1000">
                        <a:solidFill>
                          <a:schemeClr val="dk1"/>
                        </a:solidFill>
                      </a:endParaRPr>
                    </a:p>
                    <a:p>
                      <a:pPr indent="0" lvl="0" marL="0" rtl="0" algn="l">
                        <a:lnSpc>
                          <a:spcPct val="115000"/>
                        </a:lnSpc>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solidFill>
                            <a:schemeClr val="dk1"/>
                          </a:solidFill>
                        </a:rPr>
                        <a:t>Project lead, or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 Low</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1048375">
                <a:tc>
                  <a:txBody>
                    <a:bodyPr/>
                    <a:lstStyle/>
                    <a:p>
                      <a:pPr indent="0" lvl="0" marL="0" rtl="0" algn="l">
                        <a:lnSpc>
                          <a:spcPct val="115000"/>
                        </a:lnSpc>
                        <a:spcBef>
                          <a:spcPts val="0"/>
                        </a:spcBef>
                        <a:spcAft>
                          <a:spcPts val="0"/>
                        </a:spcAft>
                        <a:buNone/>
                      </a:pPr>
                      <a:r>
                        <a:rPr b="1" lang="en" sz="1000">
                          <a:solidFill>
                            <a:srgbClr val="FFFFFF"/>
                          </a:solidFill>
                        </a:rPr>
                        <a:t>Resource Challenges</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lang="en" sz="1000"/>
                        <a:t>When there are resource challenges</a:t>
                      </a:r>
                      <a:r>
                        <a:rPr lang="en" sz="1000"/>
                        <a:t>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solidFill>
                            <a:schemeClr val="dk1"/>
                          </a:solidFill>
                        </a:rPr>
                        <a:t>Necessary team members, project leads,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solidFill>
                            <a:schemeClr val="dk1"/>
                          </a:solidFill>
                        </a:rPr>
                        <a:t>In-person meeting, documentation of meeting sent out to attendees via email</a:t>
                      </a:r>
                      <a:endParaRPr sz="1000">
                        <a:solidFill>
                          <a:schemeClr val="dk1"/>
                        </a:solidFill>
                      </a:endParaRPr>
                    </a:p>
                    <a:p>
                      <a:pPr indent="0" lvl="0" marL="0" rtl="0" algn="l">
                        <a:lnSpc>
                          <a:spcPct val="115000"/>
                        </a:lnSpc>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lead, or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lnSpc>
                          <a:spcPct val="115000"/>
                        </a:lnSpc>
                        <a:spcBef>
                          <a:spcPts val="0"/>
                        </a:spcBef>
                        <a:spcAft>
                          <a:spcPts val="0"/>
                        </a:spcAft>
                        <a:buNone/>
                      </a:pPr>
                      <a:r>
                        <a:rPr lang="en" sz="1000"/>
                        <a:t> Low</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Diagram</a:t>
            </a:r>
            <a:endParaRPr>
              <a:solidFill>
                <a:srgbClr val="073763"/>
              </a:solidFill>
              <a:latin typeface="PT Serif"/>
              <a:ea typeface="PT Serif"/>
              <a:cs typeface="PT Serif"/>
              <a:sym typeface="PT Serif"/>
            </a:endParaRPr>
          </a:p>
        </p:txBody>
      </p:sp>
      <p:sp>
        <p:nvSpPr>
          <p:cNvPr id="355" name="Google Shape;355;p44"/>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44"/>
          <p:cNvPicPr preferRelativeResize="0"/>
          <p:nvPr/>
        </p:nvPicPr>
        <p:blipFill>
          <a:blip r:embed="rId3">
            <a:alphaModFix/>
          </a:blip>
          <a:stretch>
            <a:fillRect/>
          </a:stretch>
        </p:blipFill>
        <p:spPr>
          <a:xfrm>
            <a:off x="2203300" y="1142750"/>
            <a:ext cx="4641722" cy="3870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Breakdown - Level 1</a:t>
            </a:r>
            <a:endParaRPr>
              <a:solidFill>
                <a:srgbClr val="073763"/>
              </a:solidFill>
              <a:latin typeface="PT Serif"/>
              <a:ea typeface="PT Serif"/>
              <a:cs typeface="PT Serif"/>
              <a:sym typeface="PT Serif"/>
            </a:endParaRPr>
          </a:p>
        </p:txBody>
      </p:sp>
      <p:sp>
        <p:nvSpPr>
          <p:cNvPr id="363" name="Google Shape;363;p45"/>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5"/>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5" name="Google Shape;365;p45"/>
          <p:cNvGraphicFramePr/>
          <p:nvPr/>
        </p:nvGraphicFramePr>
        <p:xfrm>
          <a:off x="103875" y="920525"/>
          <a:ext cx="3000000" cy="3000000"/>
        </p:xfrm>
        <a:graphic>
          <a:graphicData uri="http://schemas.openxmlformats.org/drawingml/2006/table">
            <a:tbl>
              <a:tblPr>
                <a:noFill/>
                <a:tableStyleId>{C8AC9884-F346-45DA-961B-3CEB250D213C}</a:tableStyleId>
              </a:tblPr>
              <a:tblGrid>
                <a:gridCol w="360325"/>
                <a:gridCol w="306675"/>
                <a:gridCol w="640500"/>
                <a:gridCol w="674975"/>
                <a:gridCol w="4673575"/>
                <a:gridCol w="733700"/>
                <a:gridCol w="835050"/>
                <a:gridCol w="755775"/>
              </a:tblGrid>
              <a:tr h="461950">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439150">
                <a:tc>
                  <a:txBody>
                    <a:bodyPr/>
                    <a:lstStyle/>
                    <a:p>
                      <a:pPr indent="0" lvl="0" marL="0" rtl="0" algn="l">
                        <a:spcBef>
                          <a:spcPts val="0"/>
                        </a:spcBef>
                        <a:spcAft>
                          <a:spcPts val="0"/>
                        </a:spcAft>
                        <a:buNone/>
                      </a:pPr>
                      <a:r>
                        <a:rPr lang="en" sz="1000"/>
                        <a:t>1</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A</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Felisa Ramen</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Responsible for managing the activities of the project.  He must ensure that the project goals are aligned with the organization’s goals and communicate with all the stakeholders to meet their needs and requirements and ensure the success of the project.  </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Artificial Systems Senior Management</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In-person, email, phone</a:t>
                      </a:r>
                      <a:endParaRPr sz="1000">
                        <a:solidFill>
                          <a:schemeClr val="dk1"/>
                        </a:solidFill>
                      </a:endParaRPr>
                    </a:p>
                    <a:p>
                      <a:pPr indent="0" lvl="0" marL="0" rtl="0" algn="l">
                        <a:spcBef>
                          <a:spcPts val="0"/>
                        </a:spcBef>
                        <a:spcAft>
                          <a:spcPts val="0"/>
                        </a:spcAft>
                        <a:buNone/>
                      </a:pPr>
                      <a:r>
                        <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framen@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32332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B</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Craig Rogers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Sponsor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providing funding to the project and approving budget, defining and approving changes to the scope, communicating the project goals, approving project charter and other subsequent documents. Also for performing all the business decision making of the project and handling issues raised by the 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Artificial Systems Senior Management</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crogers@asystems.com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34927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C</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Joe James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Business Analyst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assisting in gathering requirements from Amazon, documenting technical and business requirements,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verifying project deliverables meet requirements, and providing status reports to the client.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jjames@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solidFill>
                          <a:schemeClr val="dk1"/>
                        </a:solidFill>
                      </a:endParaRPr>
                    </a:p>
                    <a:p>
                      <a:pPr indent="0" lvl="0" marL="0" rtl="0" algn="l">
                        <a:lnSpc>
                          <a:spcPct val="115000"/>
                        </a:lnSpc>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lnSpc>
                          <a:spcPct val="115000"/>
                        </a:lnSpc>
                        <a:spcBef>
                          <a:spcPts val="0"/>
                        </a:spcBef>
                        <a:spcAft>
                          <a:spcPts val="0"/>
                        </a:spcAft>
                        <a:buNone/>
                      </a:pPr>
                      <a:r>
                        <a:rPr lang="en" sz="1000"/>
                        <a:t>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Johnny Lee</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Designer Lead</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leading the design of the user interface of Artificial Systems. Responsible for testing the different parts of Artificial Systems to ensure that they work in accordance to the requirements in terms of quality and functionality.Systems to comply with the requirements.</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jlee@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Breakdown - Level 1</a:t>
            </a:r>
            <a:endParaRPr>
              <a:solidFill>
                <a:srgbClr val="073763"/>
              </a:solidFill>
              <a:latin typeface="PT Serif"/>
              <a:ea typeface="PT Serif"/>
              <a:cs typeface="PT Serif"/>
              <a:sym typeface="PT Serif"/>
            </a:endParaRPr>
          </a:p>
          <a:p>
            <a:pPr indent="0" lvl="0" marL="0" rtl="0" algn="l">
              <a:spcBef>
                <a:spcPts val="0"/>
              </a:spcBef>
              <a:spcAft>
                <a:spcPts val="0"/>
              </a:spcAft>
              <a:buNone/>
            </a:pPr>
            <a:r>
              <a:t/>
            </a:r>
            <a:endParaRPr>
              <a:solidFill>
                <a:srgbClr val="073763"/>
              </a:solidFill>
              <a:latin typeface="PT Serif"/>
              <a:ea typeface="PT Serif"/>
              <a:cs typeface="PT Serif"/>
              <a:sym typeface="PT Serif"/>
            </a:endParaRPr>
          </a:p>
        </p:txBody>
      </p:sp>
      <p:sp>
        <p:nvSpPr>
          <p:cNvPr id="371" name="Google Shape;371;p46"/>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73" name="Google Shape;373;p46"/>
          <p:cNvGraphicFramePr/>
          <p:nvPr/>
        </p:nvGraphicFramePr>
        <p:xfrm>
          <a:off x="127775" y="572700"/>
          <a:ext cx="3000000" cy="3000000"/>
        </p:xfrm>
        <a:graphic>
          <a:graphicData uri="http://schemas.openxmlformats.org/drawingml/2006/table">
            <a:tbl>
              <a:tblPr>
                <a:noFill/>
                <a:tableStyleId>{C8AC9884-F346-45DA-961B-3CEB250D213C}</a:tableStyleId>
              </a:tblPr>
              <a:tblGrid>
                <a:gridCol w="360325"/>
                <a:gridCol w="306675"/>
                <a:gridCol w="640500"/>
                <a:gridCol w="674975"/>
                <a:gridCol w="4673575"/>
                <a:gridCol w="733700"/>
                <a:gridCol w="835050"/>
                <a:gridCol w="755775"/>
              </a:tblGrid>
              <a:tr h="461950">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633800">
                <a:tc>
                  <a:txBody>
                    <a:bodyPr/>
                    <a:lstStyle/>
                    <a:p>
                      <a:pPr indent="0" lvl="0" marL="0" rtl="0" algn="l">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E</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Tate Lee</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Architecture Lead</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leading the team that designs the architecture of the testing AI to ensure that it creates the best result that fulfills the requirements.</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Project Manager</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 email, phone</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tlee@asystems.com</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633800">
                <a:tc>
                  <a:txBody>
                    <a:bodyPr/>
                    <a:lstStyle/>
                    <a:p>
                      <a:pPr indent="0" lvl="0" marL="0" rtl="0" algn="l">
                        <a:spcBef>
                          <a:spcPts val="0"/>
                        </a:spcBef>
                        <a:spcAft>
                          <a:spcPts val="0"/>
                        </a:spcAft>
                        <a:buNone/>
                      </a:pPr>
                      <a:r>
                        <a:rPr lang="en" sz="1000"/>
                        <a:t>1</a:t>
                      </a:r>
                      <a:endParaRPr sz="1000"/>
                    </a:p>
                    <a:p>
                      <a:pPr indent="0" lvl="0" marL="0" rtl="0" algn="l">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F</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Lila Loney</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Testing Lead</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leading the testing of the different parts of Artificial Systems to ensure that they work in accordance to the requirements in terms of quality and functionality.</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 email, phone</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lloney@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32332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G</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Walter White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Deployment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leading the release of Artificial Systems, making sure it is available to users.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wwhite@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34927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H</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Bill Boney</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Back End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leading the development of the back end of Artificial Systems in accordance to the design created including all databases.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bboney@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I</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Jill Joney</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Front End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leading the development of the front end of Artificial Systems and its interface in accordance to the design created.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jjoney@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56985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J</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Buck Horseman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Database Team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Responsible for leading the creation and management of all of the databases that are used in the project.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In-person, email, phone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bhorseman@asystems.com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7"/>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0" name="Google Shape;380;p47"/>
          <p:cNvGraphicFramePr/>
          <p:nvPr/>
        </p:nvGraphicFramePr>
        <p:xfrm>
          <a:off x="-9175" y="54875"/>
          <a:ext cx="3000000" cy="3000000"/>
        </p:xfrm>
        <a:graphic>
          <a:graphicData uri="http://schemas.openxmlformats.org/drawingml/2006/table">
            <a:tbl>
              <a:tblPr>
                <a:noFill/>
                <a:tableStyleId>{C8AC9884-F346-45DA-961B-3CEB250D213C}</a:tableStyleId>
              </a:tblPr>
              <a:tblGrid>
                <a:gridCol w="360325"/>
                <a:gridCol w="337150"/>
                <a:gridCol w="807700"/>
                <a:gridCol w="700825"/>
                <a:gridCol w="4480525"/>
                <a:gridCol w="733700"/>
                <a:gridCol w="734975"/>
                <a:gridCol w="1007125"/>
              </a:tblGrid>
              <a:tr h="680275">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773200">
                <a:tc>
                  <a:txBody>
                    <a:bodyPr/>
                    <a:lstStyle/>
                    <a:p>
                      <a:pPr indent="0" lvl="0" marL="0" rtl="0" algn="l">
                        <a:spcBef>
                          <a:spcPts val="0"/>
                        </a:spcBef>
                        <a:spcAft>
                          <a:spcPts val="0"/>
                        </a:spcAft>
                        <a:buNone/>
                      </a:pPr>
                      <a:r>
                        <a:rPr lang="en" sz="1000"/>
                        <a:t>1</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K</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Ren Chen</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Security Lead</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leading the security team in ensuring the security of the software so that user’s data is not at risk. Responsible for leading the security of users using AI Testing software as well as the data security of Artificial Systems’ data.</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 email, phone</a:t>
                      </a:r>
                      <a:endParaRPr sz="1000">
                        <a:solidFill>
                          <a:schemeClr val="dk1"/>
                        </a:solidFill>
                      </a:endParaRPr>
                    </a:p>
                    <a:p>
                      <a:pPr indent="0" lvl="0" marL="0" rtl="0" algn="l">
                        <a:spcBef>
                          <a:spcPts val="0"/>
                        </a:spcBef>
                        <a:spcAft>
                          <a:spcPts val="0"/>
                        </a:spcAft>
                        <a:buNone/>
                      </a:pPr>
                      <a:r>
                        <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700" u="sng">
                          <a:solidFill>
                            <a:srgbClr val="1155CC"/>
                          </a:solidFill>
                          <a:hlinkClick r:id="rId3">
                            <a:extLst>
                              <a:ext uri="{A12FA001-AC4F-418D-AE19-62706E023703}">
                                <ahyp:hlinkClr val="tx"/>
                              </a:ext>
                            </a:extLst>
                          </a:hlinkClick>
                        </a:rPr>
                        <a:t>rchen@asystems.com</a:t>
                      </a:r>
                      <a:endParaRPr sz="700">
                        <a:solidFill>
                          <a:schemeClr val="dk1"/>
                        </a:solidFill>
                      </a:endParaRPr>
                    </a:p>
                    <a:p>
                      <a:pPr indent="0" lvl="0" marL="0" rtl="0" algn="l">
                        <a:spcBef>
                          <a:spcPts val="0"/>
                        </a:spcBef>
                        <a:spcAft>
                          <a:spcPts val="0"/>
                        </a:spcAft>
                        <a:buNone/>
                      </a:pPr>
                      <a:r>
                        <a:t/>
                      </a:r>
                      <a:endParaRPr sz="7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7732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Huck Finn</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IT Manager</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ensuring the security of Artificial Systems, ensuring appropriate environment setup and resource availability for the project to continue, and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software and hardware maintenance.</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Project Manager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a:t>
                      </a:r>
                      <a:r>
                        <a:rPr lang="en" sz="1000">
                          <a:solidFill>
                            <a:schemeClr val="dk1"/>
                          </a:solidFill>
                        </a:rPr>
                        <a:t>n-person, email, phone</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700">
                          <a:solidFill>
                            <a:schemeClr val="dk1"/>
                          </a:solidFill>
                        </a:rPr>
                        <a:t>hfinn@</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asystems.com</a:t>
                      </a:r>
                      <a:endParaRPr sz="7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7732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Tom Lee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Ash Burn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Joe Lee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Sky Rut</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Requirements Team (4)</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aiding the business analyst in gathering requirements. Responsible for defining, documenting, and maintaining requirements in the design process.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Requirements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700" u="sng">
                          <a:solidFill>
                            <a:srgbClr val="1155CC"/>
                          </a:solidFill>
                          <a:hlinkClick r:id="rId4">
                            <a:extLst>
                              <a:ext uri="{A12FA001-AC4F-418D-AE19-62706E023703}">
                                <ahyp:hlinkClr val="tx"/>
                              </a:ext>
                            </a:extLst>
                          </a:hlinkClick>
                        </a:rPr>
                        <a:t>tlee@asyystems.com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u="sng">
                          <a:solidFill>
                            <a:srgbClr val="1155CC"/>
                          </a:solidFill>
                          <a:hlinkClick r:id="rId5">
                            <a:extLst>
                              <a:ext uri="{A12FA001-AC4F-418D-AE19-62706E023703}">
                                <ahyp:hlinkClr val="tx"/>
                              </a:ext>
                            </a:extLst>
                          </a:hlinkClick>
                        </a:rPr>
                        <a:t>aburn@asystems.com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u="sng">
                          <a:solidFill>
                            <a:srgbClr val="1155CC"/>
                          </a:solidFill>
                          <a:hlinkClick r:id="rId6">
                            <a:extLst>
                              <a:ext uri="{A12FA001-AC4F-418D-AE19-62706E023703}">
                                <ahyp:hlinkClr val="tx"/>
                              </a:ext>
                            </a:extLst>
                          </a:hlinkClick>
                        </a:rPr>
                        <a:t>jlee@asystems.com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srut@asystems.com</a:t>
                      </a:r>
                      <a:endParaRPr sz="7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2667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N</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Hoster Lo</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Design Team (1)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designing the user interface of Artificial Systems to comply with the requirements.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UI Design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700">
                          <a:solidFill>
                            <a:schemeClr val="dk1"/>
                          </a:solidFill>
                        </a:rPr>
                        <a:t>hlo@asystems.com</a:t>
                      </a:r>
                      <a:endParaRPr sz="7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6245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O</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Berney Day</a:t>
                      </a:r>
                      <a:endParaRPr sz="1000">
                        <a:solidFill>
                          <a:schemeClr val="dk1"/>
                        </a:solidFill>
                      </a:endParaRPr>
                    </a:p>
                    <a:p>
                      <a:pPr indent="0" lvl="0" marL="0" rtl="0" algn="l">
                        <a:spcBef>
                          <a:spcPts val="0"/>
                        </a:spcBef>
                        <a:spcAft>
                          <a:spcPts val="0"/>
                        </a:spcAft>
                        <a:buNone/>
                      </a:pPr>
                      <a:r>
                        <a:rPr lang="en" sz="1000">
                          <a:solidFill>
                            <a:schemeClr val="dk1"/>
                          </a:solidFill>
                        </a:rPr>
                        <a:t>Fanny May</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Architecture Team (2)</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Responsible for designing the architecture of the testing AI to ensure that it creates the best result that fulfills the requirements.</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Architecture Lead</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Email</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700">
                          <a:solidFill>
                            <a:schemeClr val="dk1"/>
                          </a:solidFill>
                        </a:rPr>
                        <a:t>bday@asystems.com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fmay@asystems.com</a:t>
                      </a:r>
                      <a:endParaRPr sz="700">
                        <a:solidFill>
                          <a:schemeClr val="dk1"/>
                        </a:solidFill>
                      </a:endParaRPr>
                    </a:p>
                    <a:p>
                      <a:pPr indent="0" lvl="0" marL="0" rtl="0" algn="l">
                        <a:spcBef>
                          <a:spcPts val="0"/>
                        </a:spcBef>
                        <a:spcAft>
                          <a:spcPts val="0"/>
                        </a:spcAft>
                        <a:buNone/>
                      </a:pPr>
                      <a:r>
                        <a:t/>
                      </a:r>
                      <a:endParaRPr sz="7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7732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P</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Abe Line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Bell Ann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Tre Marts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Lin Day</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Testing Team (4)</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testing the different parts of Artificial Systems to ensure that they work in accordance to the requirements in terms of quality and functionality.</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Testing Team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Email</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700" u="sng">
                          <a:solidFill>
                            <a:srgbClr val="1155CC"/>
                          </a:solidFill>
                          <a:hlinkClick r:id="rId7">
                            <a:extLst>
                              <a:ext uri="{A12FA001-AC4F-418D-AE19-62706E023703}">
                                <ahyp:hlinkClr val="tx"/>
                              </a:ext>
                            </a:extLst>
                          </a:hlinkClick>
                        </a:rPr>
                        <a:t>aline@asystems.com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u="sng">
                          <a:solidFill>
                            <a:srgbClr val="1155CC"/>
                          </a:solidFill>
                          <a:hlinkClick r:id="rId8">
                            <a:extLst>
                              <a:ext uri="{A12FA001-AC4F-418D-AE19-62706E023703}">
                                <ahyp:hlinkClr val="tx"/>
                              </a:ext>
                            </a:extLst>
                          </a:hlinkClick>
                        </a:rPr>
                        <a:t>bann@asystems.com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u="sng">
                          <a:solidFill>
                            <a:srgbClr val="1155CC"/>
                          </a:solidFill>
                          <a:hlinkClick r:id="rId9">
                            <a:extLst>
                              <a:ext uri="{A12FA001-AC4F-418D-AE19-62706E023703}">
                                <ahyp:hlinkClr val="tx"/>
                              </a:ext>
                            </a:extLst>
                          </a:hlinkClick>
                        </a:rPr>
                        <a:t>tmarts@asystems.com</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lday@asystems.com</a:t>
                      </a:r>
                      <a:endParaRPr sz="7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311700" y="-6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Breakdown - Level 1</a:t>
            </a:r>
            <a:endParaRPr>
              <a:solidFill>
                <a:srgbClr val="073763"/>
              </a:solidFill>
              <a:latin typeface="PT Serif"/>
              <a:ea typeface="PT Serif"/>
              <a:cs typeface="PT Serif"/>
              <a:sym typeface="PT Serif"/>
            </a:endParaRPr>
          </a:p>
          <a:p>
            <a:pPr indent="0" lvl="0" marL="0" rtl="0" algn="l">
              <a:spcBef>
                <a:spcPts val="0"/>
              </a:spcBef>
              <a:spcAft>
                <a:spcPts val="0"/>
              </a:spcAft>
              <a:buNone/>
            </a:pPr>
            <a:r>
              <a:t/>
            </a:r>
            <a:endParaRPr>
              <a:solidFill>
                <a:srgbClr val="073763"/>
              </a:solidFill>
              <a:latin typeface="PT Serif"/>
              <a:ea typeface="PT Serif"/>
              <a:cs typeface="PT Serif"/>
              <a:sym typeface="PT Serif"/>
            </a:endParaRPr>
          </a:p>
        </p:txBody>
      </p:sp>
      <p:sp>
        <p:nvSpPr>
          <p:cNvPr id="386" name="Google Shape;386;p48"/>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8"/>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8" name="Google Shape;388;p48"/>
          <p:cNvGraphicFramePr/>
          <p:nvPr/>
        </p:nvGraphicFramePr>
        <p:xfrm>
          <a:off x="-12" y="450650"/>
          <a:ext cx="3000000" cy="3000000"/>
        </p:xfrm>
        <a:graphic>
          <a:graphicData uri="http://schemas.openxmlformats.org/drawingml/2006/table">
            <a:tbl>
              <a:tblPr>
                <a:noFill/>
                <a:tableStyleId>{C8AC9884-F346-45DA-961B-3CEB250D213C}</a:tableStyleId>
              </a:tblPr>
              <a:tblGrid>
                <a:gridCol w="360325"/>
                <a:gridCol w="306675"/>
                <a:gridCol w="759950"/>
                <a:gridCol w="555525"/>
                <a:gridCol w="4673575"/>
                <a:gridCol w="733700"/>
                <a:gridCol w="835050"/>
                <a:gridCol w="1066300"/>
              </a:tblGrid>
              <a:tr h="657400">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575575">
                <a:tc>
                  <a:txBody>
                    <a:bodyPr/>
                    <a:lstStyle/>
                    <a:p>
                      <a:pPr indent="0" lvl="0" marL="0" rtl="0" algn="l">
                        <a:spcBef>
                          <a:spcPts val="0"/>
                        </a:spcBef>
                        <a:spcAft>
                          <a:spcPts val="0"/>
                        </a:spcAft>
                        <a:buNone/>
                      </a:pPr>
                      <a:r>
                        <a:rPr lang="en" sz="1000"/>
                        <a:t>1</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Q</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Win Not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Tot Lot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Bot Cot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Foot Fung</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Deployment Team (4)</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the release of Artificial Systems’ AI Testing software, making sure it is available to Amazon.</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Deployment Team Lead</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Email</a:t>
                      </a:r>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600" u="sng">
                          <a:solidFill>
                            <a:srgbClr val="1155CC"/>
                          </a:solidFill>
                          <a:hlinkClick r:id="rId3">
                            <a:extLst>
                              <a:ext uri="{A12FA001-AC4F-418D-AE19-62706E023703}">
                                <ahyp:hlinkClr val="tx"/>
                              </a:ext>
                            </a:extLst>
                          </a:hlinkClick>
                        </a:rPr>
                        <a:t>wnot@asystems.com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4">
                            <a:extLst>
                              <a:ext uri="{A12FA001-AC4F-418D-AE19-62706E023703}">
                                <ahyp:hlinkClr val="tx"/>
                              </a:ext>
                            </a:extLst>
                          </a:hlinkClick>
                        </a:rPr>
                        <a:t>tlot@asystems.com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5">
                            <a:extLst>
                              <a:ext uri="{A12FA001-AC4F-418D-AE19-62706E023703}">
                                <ahyp:hlinkClr val="tx"/>
                              </a:ext>
                            </a:extLst>
                          </a:hlinkClick>
                        </a:rPr>
                        <a:t>bcot@asystems.com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ffung@asystems.com</a:t>
                      </a:r>
                      <a:endParaRPr sz="600">
                        <a:solidFill>
                          <a:schemeClr val="dk1"/>
                        </a:solidFill>
                      </a:endParaRPr>
                    </a:p>
                    <a:p>
                      <a:pPr indent="0" lvl="0" marL="0" rtl="0" algn="l">
                        <a:spcBef>
                          <a:spcPts val="0"/>
                        </a:spcBef>
                        <a:spcAft>
                          <a:spcPts val="0"/>
                        </a:spcAft>
                        <a:buNone/>
                      </a:pPr>
                      <a:r>
                        <a:t/>
                      </a:r>
                      <a:endParaRPr sz="6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32332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R</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Bill Nye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Char No</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Database Team (2)</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the creation and management of all of the databases that are used in the project.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Database Team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Email</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600" u="sng">
                          <a:solidFill>
                            <a:srgbClr val="1155CC"/>
                          </a:solidFill>
                          <a:hlinkClick r:id="rId6">
                            <a:extLst>
                              <a:ext uri="{A12FA001-AC4F-418D-AE19-62706E023703}">
                                <ahyp:hlinkClr val="tx"/>
                              </a:ext>
                            </a:extLst>
                          </a:hlinkClick>
                        </a:rPr>
                        <a:t>bnye@asystems.com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cno@asystems.com</a:t>
                      </a:r>
                      <a:endParaRPr sz="6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349275">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Windy Li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Bendi Chi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Fendi Ti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Rachel Fi</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Front End Team (4)</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developing the front end of Artificial Systems and its interface in accordance to the design created. Also assists back end development when needed.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Front End Team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Email</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600" u="sng">
                          <a:solidFill>
                            <a:srgbClr val="1155CC"/>
                          </a:solidFill>
                          <a:hlinkClick r:id="rId7">
                            <a:extLst>
                              <a:ext uri="{A12FA001-AC4F-418D-AE19-62706E023703}">
                                <ahyp:hlinkClr val="tx"/>
                              </a:ext>
                            </a:extLst>
                          </a:hlinkClick>
                        </a:rPr>
                        <a:t>wli@asystems.com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8">
                            <a:extLst>
                              <a:ext uri="{A12FA001-AC4F-418D-AE19-62706E023703}">
                                <ahyp:hlinkClr val="tx"/>
                              </a:ext>
                            </a:extLst>
                          </a:hlinkClick>
                        </a:rPr>
                        <a:t>bchi@asystems.com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9">
                            <a:extLst>
                              <a:ext uri="{A12FA001-AC4F-418D-AE19-62706E023703}">
                                <ahyp:hlinkClr val="tx"/>
                              </a:ext>
                            </a:extLst>
                          </a:hlinkClick>
                        </a:rPr>
                        <a:t>fti@asystems.com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rfi@asystems.com</a:t>
                      </a:r>
                      <a:endParaRPr sz="6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To Tom</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Bo Bom</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Lo Lom</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So Som</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Back End Team (4)</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developing the back end of Artificial Systems in accordance to the design.</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Back End Team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Email</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600" u="sng">
                          <a:solidFill>
                            <a:srgbClr val="1155CC"/>
                          </a:solidFill>
                          <a:hlinkClick r:id="rId10">
                            <a:extLst>
                              <a:ext uri="{A12FA001-AC4F-418D-AE19-62706E023703}">
                                <ahyp:hlinkClr val="tx"/>
                              </a:ext>
                            </a:extLst>
                          </a:hlinkClick>
                        </a:rPr>
                        <a:t>ttom@asystems.com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11">
                            <a:extLst>
                              <a:ext uri="{A12FA001-AC4F-418D-AE19-62706E023703}">
                                <ahyp:hlinkClr val="tx"/>
                              </a:ext>
                            </a:extLst>
                          </a:hlinkClick>
                        </a:rPr>
                        <a:t>bbom@asystems.com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12">
                            <a:extLst>
                              <a:ext uri="{A12FA001-AC4F-418D-AE19-62706E023703}">
                                <ahyp:hlinkClr val="tx"/>
                              </a:ext>
                            </a:extLst>
                          </a:hlinkClick>
                        </a:rPr>
                        <a:t>llom@asystems.com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ssom@asystems.com</a:t>
                      </a:r>
                      <a:endParaRPr sz="6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539800">
                <a:tc>
                  <a:txBody>
                    <a:bodyPr/>
                    <a:lstStyle/>
                    <a:p>
                      <a:pPr indent="0" lvl="0" marL="0" rtl="0" algn="l">
                        <a:lnSpc>
                          <a:spcPct val="115000"/>
                        </a:lnSpc>
                        <a:spcBef>
                          <a:spcPts val="0"/>
                        </a:spcBef>
                        <a:spcAft>
                          <a:spcPts val="0"/>
                        </a:spcAft>
                        <a:buNone/>
                      </a:pPr>
                      <a:r>
                        <a:rPr lang="en" sz="1000"/>
                        <a:t>1</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U</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Long Len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Ben Ten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Den Hen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Len Yen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Security Team (4)</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ensuring the security of the software so that user data is not at risk. Responsible for the security of users using AI Testing software as well as the data security of Artificial Systems’ data.</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Security Team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Email</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600" u="sng">
                          <a:solidFill>
                            <a:srgbClr val="1155CC"/>
                          </a:solidFill>
                          <a:hlinkClick r:id="rId13">
                            <a:extLst>
                              <a:ext uri="{A12FA001-AC4F-418D-AE19-62706E023703}">
                                <ahyp:hlinkClr val="tx"/>
                              </a:ext>
                            </a:extLst>
                          </a:hlinkClick>
                        </a:rPr>
                        <a:t>llen@asystems.com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u="sng">
                          <a:solidFill>
                            <a:srgbClr val="1155CC"/>
                          </a:solidFill>
                          <a:hlinkClick r:id="rId14">
                            <a:extLst>
                              <a:ext uri="{A12FA001-AC4F-418D-AE19-62706E023703}">
                                <ahyp:hlinkClr val="tx"/>
                              </a:ext>
                            </a:extLst>
                          </a:hlinkClick>
                        </a:rPr>
                        <a:t>dhen@asystems.com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lyen@asystems.com</a:t>
                      </a:r>
                      <a:endParaRPr sz="6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311700" y="23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Breakdown - Level 2 </a:t>
            </a:r>
            <a:endParaRPr>
              <a:solidFill>
                <a:srgbClr val="073763"/>
              </a:solidFill>
              <a:latin typeface="PT Serif"/>
              <a:ea typeface="PT Serif"/>
              <a:cs typeface="PT Serif"/>
              <a:sym typeface="PT Serif"/>
            </a:endParaRPr>
          </a:p>
        </p:txBody>
      </p:sp>
      <p:sp>
        <p:nvSpPr>
          <p:cNvPr id="394" name="Google Shape;394;p49"/>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96" name="Google Shape;396;p49"/>
          <p:cNvGraphicFramePr/>
          <p:nvPr/>
        </p:nvGraphicFramePr>
        <p:xfrm>
          <a:off x="81713" y="808350"/>
          <a:ext cx="3000000" cy="3000000"/>
        </p:xfrm>
        <a:graphic>
          <a:graphicData uri="http://schemas.openxmlformats.org/drawingml/2006/table">
            <a:tbl>
              <a:tblPr>
                <a:noFill/>
                <a:tableStyleId>{C8AC9884-F346-45DA-961B-3CEB250D213C}</a:tableStyleId>
              </a:tblPr>
              <a:tblGrid>
                <a:gridCol w="360325"/>
                <a:gridCol w="306675"/>
                <a:gridCol w="568375"/>
                <a:gridCol w="747100"/>
                <a:gridCol w="4673575"/>
                <a:gridCol w="733700"/>
                <a:gridCol w="835050"/>
                <a:gridCol w="755775"/>
              </a:tblGrid>
              <a:tr h="461950">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575575">
                <a:tc>
                  <a:txBody>
                    <a:bodyPr/>
                    <a:lstStyle/>
                    <a:p>
                      <a:pPr indent="0" lvl="0" marL="0" rtl="0" algn="l">
                        <a:spcBef>
                          <a:spcPts val="0"/>
                        </a:spcBef>
                        <a:spcAft>
                          <a:spcPts val="0"/>
                        </a:spcAft>
                        <a:buNone/>
                      </a:pPr>
                      <a:r>
                        <a:rPr lang="en" sz="1000"/>
                        <a:t>2</a:t>
                      </a:r>
                      <a:endParaRPr sz="1000"/>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V</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Jesse Pinkman</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Technical Director</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Responsible for providing computing, software, and communications support to the main development team. </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Artificial Systems Senior Management</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 meeting, email</a:t>
                      </a:r>
                      <a:endParaRPr sz="1000"/>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jpinkman@asystems.com</a:t>
                      </a:r>
                      <a:endParaRPr sz="1000"/>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323325">
                <a:tc>
                  <a:txBody>
                    <a:bodyPr/>
                    <a:lstStyle/>
                    <a:p>
                      <a:pPr indent="0" lvl="0" marL="0" rtl="0" algn="l">
                        <a:spcBef>
                          <a:spcPts val="0"/>
                        </a:spcBef>
                        <a:spcAft>
                          <a:spcPts val="0"/>
                        </a:spcAft>
                        <a:buNone/>
                      </a:pPr>
                      <a:r>
                        <a:rPr lang="en" sz="1000"/>
                        <a:t>2</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W</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Jimmy John</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President of Artificial Systems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ensuring that all projects taken on by Artificial Systems, including the project contracted with Amazon, is in accordance with Artificial Systems’ goals and principles.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CEO of Artificial Systems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 meeting,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jjohn@</a:t>
                      </a:r>
                      <a:endParaRPr sz="1000">
                        <a:solidFill>
                          <a:schemeClr val="dk1"/>
                        </a:solidFill>
                      </a:endParaRPr>
                    </a:p>
                    <a:p>
                      <a:pPr indent="0" lvl="0" marL="0" rtl="0" algn="l">
                        <a:spcBef>
                          <a:spcPts val="0"/>
                        </a:spcBef>
                        <a:spcAft>
                          <a:spcPts val="0"/>
                        </a:spcAft>
                        <a:buNone/>
                      </a:pPr>
                      <a:r>
                        <a:rPr lang="en" sz="1000">
                          <a:solidFill>
                            <a:schemeClr val="dk1"/>
                          </a:solidFill>
                        </a:rPr>
                        <a:t>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349275">
                <a:tc>
                  <a:txBody>
                    <a:bodyPr/>
                    <a:lstStyle/>
                    <a:p>
                      <a:pPr indent="0" lvl="0" marL="0" rtl="0" algn="l">
                        <a:spcBef>
                          <a:spcPts val="0"/>
                        </a:spcBef>
                        <a:spcAft>
                          <a:spcPts val="0"/>
                        </a:spcAft>
                        <a:buNone/>
                      </a:pPr>
                      <a:r>
                        <a:rPr lang="en" sz="1000"/>
                        <a:t>2</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X</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Yemen Simons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Artificial Systems Senior Management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Responsible for managing the different projects in which the organization is involved in. Project Manager of testing protocol software reports to them.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President of Artificial Systems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 meeting,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ysimons@asystems.com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spcBef>
                          <a:spcPts val="0"/>
                        </a:spcBef>
                        <a:spcAft>
                          <a:spcPts val="0"/>
                        </a:spcAft>
                        <a:buNone/>
                      </a:pPr>
                      <a:r>
                        <a:rPr lang="en" sz="1000"/>
                        <a:t>2</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Y</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Germaine Daniels</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Amazon App Quality Assurance Lead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the oversight of quality of Amazon’s mobile application. Requests the utilization of Artificial System’s software to help Amazon’s testing team achieve the maximum possible quality of Amazon’s mobile application. </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Amazon Senior Management</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 meeting, email</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gdaniels@amazon. com</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txBox="1"/>
          <p:nvPr>
            <p:ph type="title"/>
          </p:nvPr>
        </p:nvSpPr>
        <p:spPr>
          <a:xfrm>
            <a:off x="311700" y="23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Breakdown - Level 2</a:t>
            </a:r>
            <a:endParaRPr>
              <a:solidFill>
                <a:srgbClr val="073763"/>
              </a:solidFill>
              <a:latin typeface="PT Serif"/>
              <a:ea typeface="PT Serif"/>
              <a:cs typeface="PT Serif"/>
              <a:sym typeface="PT Serif"/>
            </a:endParaRPr>
          </a:p>
        </p:txBody>
      </p:sp>
      <p:sp>
        <p:nvSpPr>
          <p:cNvPr id="402" name="Google Shape;402;p50"/>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0"/>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4" name="Google Shape;404;p50"/>
          <p:cNvGraphicFramePr/>
          <p:nvPr/>
        </p:nvGraphicFramePr>
        <p:xfrm>
          <a:off x="81713" y="808350"/>
          <a:ext cx="3000000" cy="3000000"/>
        </p:xfrm>
        <a:graphic>
          <a:graphicData uri="http://schemas.openxmlformats.org/drawingml/2006/table">
            <a:tbl>
              <a:tblPr>
                <a:noFill/>
                <a:tableStyleId>{C8AC9884-F346-45DA-961B-3CEB250D213C}</a:tableStyleId>
              </a:tblPr>
              <a:tblGrid>
                <a:gridCol w="360325"/>
                <a:gridCol w="306675"/>
                <a:gridCol w="568375"/>
                <a:gridCol w="747100"/>
                <a:gridCol w="4673575"/>
                <a:gridCol w="733700"/>
                <a:gridCol w="835050"/>
                <a:gridCol w="755775"/>
              </a:tblGrid>
              <a:tr h="461950">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539800">
                <a:tc>
                  <a:txBody>
                    <a:bodyPr/>
                    <a:lstStyle/>
                    <a:p>
                      <a:pPr indent="0" lvl="0" marL="0" rtl="0" algn="l">
                        <a:spcBef>
                          <a:spcPts val="0"/>
                        </a:spcBef>
                        <a:spcAft>
                          <a:spcPts val="0"/>
                        </a:spcAft>
                        <a:buNone/>
                      </a:pPr>
                      <a:r>
                        <a:rPr lang="en" sz="1000"/>
                        <a:t>2</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Z</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Bob Builder</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Amazon Website Quality AssuranceLead</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Responsible for the oversight of quality of Amazon’s website. Requests the utilization of Artificial System’s software to help Amazon’s testing team achieve the maximum possible quality of Amazon’s website.</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Amazon Senior Management</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 meeting, email</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bbuilder@amazon. com</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spcBef>
                          <a:spcPts val="0"/>
                        </a:spcBef>
                        <a:spcAft>
                          <a:spcPts val="0"/>
                        </a:spcAft>
                        <a:buNone/>
                      </a:pPr>
                      <a:r>
                        <a:rPr lang="en" sz="1000"/>
                        <a:t>2</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Aa</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Doe Jon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Amazon End Users</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providing feedback about Amazon’s website and mobile app. Report to Quality Assurance Teams about user experience and bugs that they encounter.</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Amazon Quality Assurance Teams</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 meeting, email</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djon@</a:t>
                      </a:r>
                      <a:endParaRPr sz="1000">
                        <a:solidFill>
                          <a:schemeClr val="dk1"/>
                        </a:solidFill>
                      </a:endParaRPr>
                    </a:p>
                    <a:p>
                      <a:pPr indent="0" lvl="0" marL="0" rtl="0" algn="l">
                        <a:spcBef>
                          <a:spcPts val="0"/>
                        </a:spcBef>
                        <a:spcAft>
                          <a:spcPts val="0"/>
                        </a:spcAft>
                        <a:buNone/>
                      </a:pPr>
                      <a:r>
                        <a:rPr lang="en" sz="1000">
                          <a:solidFill>
                            <a:schemeClr val="dk1"/>
                          </a:solidFill>
                        </a:rPr>
                        <a:t>gmail.com</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311700" y="23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Stakeholder Analysis Breakdown - Level 3 &amp; 4</a:t>
            </a:r>
            <a:endParaRPr>
              <a:solidFill>
                <a:srgbClr val="073763"/>
              </a:solidFill>
              <a:latin typeface="PT Serif"/>
              <a:ea typeface="PT Serif"/>
              <a:cs typeface="PT Serif"/>
              <a:sym typeface="PT Serif"/>
            </a:endParaRPr>
          </a:p>
        </p:txBody>
      </p:sp>
      <p:sp>
        <p:nvSpPr>
          <p:cNvPr id="410" name="Google Shape;410;p51"/>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1"/>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12" name="Google Shape;412;p51"/>
          <p:cNvGraphicFramePr/>
          <p:nvPr/>
        </p:nvGraphicFramePr>
        <p:xfrm>
          <a:off x="81700" y="765050"/>
          <a:ext cx="3000000" cy="3000000"/>
        </p:xfrm>
        <a:graphic>
          <a:graphicData uri="http://schemas.openxmlformats.org/drawingml/2006/table">
            <a:tbl>
              <a:tblPr>
                <a:noFill/>
                <a:tableStyleId>{C8AC9884-F346-45DA-961B-3CEB250D213C}</a:tableStyleId>
              </a:tblPr>
              <a:tblGrid>
                <a:gridCol w="360325"/>
                <a:gridCol w="306675"/>
                <a:gridCol w="680950"/>
                <a:gridCol w="634525"/>
                <a:gridCol w="4673575"/>
                <a:gridCol w="733700"/>
                <a:gridCol w="835050"/>
                <a:gridCol w="755775"/>
              </a:tblGrid>
              <a:tr h="461950">
                <a:tc>
                  <a:txBody>
                    <a:bodyPr/>
                    <a:lstStyle/>
                    <a:p>
                      <a:pPr indent="0" lvl="0" marL="0" rtl="0" algn="ctr">
                        <a:lnSpc>
                          <a:spcPct val="115000"/>
                        </a:lnSpc>
                        <a:spcBef>
                          <a:spcPts val="0"/>
                        </a:spcBef>
                        <a:spcAft>
                          <a:spcPts val="0"/>
                        </a:spcAft>
                        <a:buNone/>
                      </a:pPr>
                      <a:r>
                        <a:rPr b="1" lang="en" sz="1000">
                          <a:solidFill>
                            <a:srgbClr val="FFFFFF"/>
                          </a:solidFill>
                        </a:rPr>
                        <a:t>Level</a:t>
                      </a:r>
                      <a:endParaRPr b="1" sz="1000">
                        <a:solidFill>
                          <a:srgbClr val="FFFFFF"/>
                        </a:solidFill>
                      </a:endParaRPr>
                    </a:p>
                  </a:txBody>
                  <a:tcPr marT="91425" marB="91425" marR="68575" marL="68575">
                    <a:lnL cap="flat" cmpd="sng" w="127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l">
                        <a:lnSpc>
                          <a:spcPct val="115000"/>
                        </a:lnSpc>
                        <a:spcBef>
                          <a:spcPts val="0"/>
                        </a:spcBef>
                        <a:spcAft>
                          <a:spcPts val="0"/>
                        </a:spcAft>
                        <a:buNone/>
                      </a:pPr>
                      <a:r>
                        <a:rPr b="1" lang="en" sz="1000">
                          <a:solidFill>
                            <a:srgbClr val="FFFFFF"/>
                          </a:solidFill>
                        </a:rPr>
                        <a:t>ID</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Stakeholder</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Title</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Responsibility</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Reports</a:t>
                      </a:r>
                      <a:endParaRPr b="1" sz="1000">
                        <a:solidFill>
                          <a:srgbClr val="FFFFFF"/>
                        </a:solidFill>
                      </a:endParaRPr>
                    </a:p>
                    <a:p>
                      <a:pPr indent="0" lvl="0" marL="0" rtl="0" algn="ctr">
                        <a:lnSpc>
                          <a:spcPct val="115000"/>
                        </a:lnSpc>
                        <a:spcBef>
                          <a:spcPts val="0"/>
                        </a:spcBef>
                        <a:spcAft>
                          <a:spcPts val="0"/>
                        </a:spcAft>
                        <a:buNone/>
                      </a:pPr>
                      <a:r>
                        <a:rPr b="1" lang="en" sz="1000">
                          <a:solidFill>
                            <a:srgbClr val="FFFFFF"/>
                          </a:solidFill>
                        </a:rPr>
                        <a:t>To</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Communication Modes</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b="1" lang="en" sz="1000">
                          <a:solidFill>
                            <a:srgbClr val="FFFFFF"/>
                          </a:solidFill>
                        </a:rPr>
                        <a:t>Email</a:t>
                      </a:r>
                      <a:endParaRPr b="1" sz="1000">
                        <a:solidFill>
                          <a:srgbClr val="FFFFFF"/>
                        </a:solidFill>
                      </a:endParaRPr>
                    </a:p>
                  </a:txBody>
                  <a:tcPr marT="91425" marB="91425" marR="68575" marL="68575">
                    <a:lnL cap="flat" cmpd="sng" w="9525">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B5394"/>
                    </a:solidFill>
                  </a:tcPr>
                </a:tc>
              </a:tr>
              <a:tr h="539800">
                <a:tc>
                  <a:txBody>
                    <a:bodyPr/>
                    <a:lstStyle/>
                    <a:p>
                      <a:pPr indent="0" lvl="0" marL="0" rtl="0" algn="l">
                        <a:spcBef>
                          <a:spcPts val="0"/>
                        </a:spcBef>
                        <a:spcAft>
                          <a:spcPts val="0"/>
                        </a:spcAft>
                        <a:buNone/>
                      </a:pPr>
                      <a:r>
                        <a:rPr lang="en" sz="1000"/>
                        <a:t>3</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Ab</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Maria Lopez</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Amazon Website Testing Team Lead</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Responsible for utilizing Artificial System’s software in order to expedite testing of Amazon’s website.</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Amazon Senior Management</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In-person</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mlopez@</a:t>
                      </a:r>
                      <a:endParaRPr sz="1000">
                        <a:solidFill>
                          <a:schemeClr val="dk1"/>
                        </a:solidFill>
                      </a:endParaRPr>
                    </a:p>
                    <a:p>
                      <a:pPr indent="0" lvl="0" marL="0" rtl="0" algn="l">
                        <a:spcBef>
                          <a:spcPts val="0"/>
                        </a:spcBef>
                        <a:spcAft>
                          <a:spcPts val="0"/>
                        </a:spcAft>
                        <a:buNone/>
                      </a:pPr>
                      <a:r>
                        <a:rPr lang="en" sz="1000">
                          <a:solidFill>
                            <a:schemeClr val="dk1"/>
                          </a:solidFill>
                        </a:rPr>
                        <a:t>a</a:t>
                      </a:r>
                      <a:r>
                        <a:rPr lang="en" sz="1000">
                          <a:solidFill>
                            <a:schemeClr val="dk1"/>
                          </a:solidFill>
                        </a:rPr>
                        <a:t>mazon.</a:t>
                      </a:r>
                      <a:endParaRPr sz="1000">
                        <a:solidFill>
                          <a:schemeClr val="dk1"/>
                        </a:solidFill>
                      </a:endParaRPr>
                    </a:p>
                    <a:p>
                      <a:pPr indent="0" lvl="0" marL="0" rtl="0" algn="l">
                        <a:spcBef>
                          <a:spcPts val="0"/>
                        </a:spcBef>
                        <a:spcAft>
                          <a:spcPts val="0"/>
                        </a:spcAft>
                        <a:buNone/>
                      </a:pPr>
                      <a:r>
                        <a:rPr lang="en" sz="1000">
                          <a:solidFill>
                            <a:schemeClr val="dk1"/>
                          </a:solidFill>
                        </a:rPr>
                        <a:t>com</a:t>
                      </a:r>
                      <a:endParaRPr sz="1000">
                        <a:solidFill>
                          <a:schemeClr val="dk1"/>
                        </a:solidFill>
                      </a:endParaRPr>
                    </a:p>
                    <a:p>
                      <a:pPr indent="0" lvl="0" marL="0" rtl="0" algn="l">
                        <a:spcBef>
                          <a:spcPts val="0"/>
                        </a:spcBef>
                        <a:spcAft>
                          <a:spcPts val="0"/>
                        </a:spcAft>
                        <a:buNone/>
                      </a:pPr>
                      <a:r>
                        <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spcBef>
                          <a:spcPts val="0"/>
                        </a:spcBef>
                        <a:spcAft>
                          <a:spcPts val="0"/>
                        </a:spcAft>
                        <a:buNone/>
                      </a:pPr>
                      <a:r>
                        <a:rPr lang="en" sz="1000"/>
                        <a:t>3</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Ac</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Christina Ronaldo</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Amazon App Testing Team Lead</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Responsible for utilizing Artificial System’s software in order to expedite testing of Amazon’s mobile application. </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Amazon Senior Management</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In-person</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cronaldo@amazon. com</a:t>
                      </a:r>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r h="539800">
                <a:tc>
                  <a:txBody>
                    <a:bodyPr/>
                    <a:lstStyle/>
                    <a:p>
                      <a:pPr indent="0" lvl="0" marL="0" rtl="0" algn="l">
                        <a:spcBef>
                          <a:spcPts val="0"/>
                        </a:spcBef>
                        <a:spcAft>
                          <a:spcPts val="0"/>
                        </a:spcAft>
                        <a:buNone/>
                      </a:pPr>
                      <a:r>
                        <a:rPr lang="en" sz="1000"/>
                        <a:t>4</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t>Ad</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Limma Bene</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President of Amazon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ensuring that all projects taken on by Amazon, including the Artificial System’s testing protocol, are in accordance with Amazon's goals and principles.</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CEO of Amazon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In-person meeting, email</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c>
                  <a:txBody>
                    <a:bodyPr/>
                    <a:lstStyle/>
                    <a:p>
                      <a:pPr indent="0" lvl="0" marL="0" rtl="0" algn="l">
                        <a:spcBef>
                          <a:spcPts val="0"/>
                        </a:spcBef>
                        <a:spcAft>
                          <a:spcPts val="0"/>
                        </a:spcAft>
                        <a:buNone/>
                      </a:pPr>
                      <a:r>
                        <a:rPr lang="en" sz="1000">
                          <a:solidFill>
                            <a:schemeClr val="dk1"/>
                          </a:solidFill>
                        </a:rPr>
                        <a:t>lbene@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a:t>
                      </a:r>
                      <a:r>
                        <a:rPr lang="en" sz="1000">
                          <a:solidFill>
                            <a:schemeClr val="dk1"/>
                          </a:solidFill>
                        </a:rPr>
                        <a:t>mazon. com</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3D85C6"/>
                    </a:solidFill>
                  </a:tcPr>
                </a:tc>
              </a:tr>
              <a:tr h="539800">
                <a:tc>
                  <a:txBody>
                    <a:bodyPr/>
                    <a:lstStyle/>
                    <a:p>
                      <a:pPr indent="0" lvl="0" marL="0" rtl="0" algn="l">
                        <a:spcBef>
                          <a:spcPts val="0"/>
                        </a:spcBef>
                        <a:spcAft>
                          <a:spcPts val="0"/>
                        </a:spcAft>
                        <a:buNone/>
                      </a:pPr>
                      <a:r>
                        <a:rPr lang="en" sz="1000"/>
                        <a:t>4</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t>Ae</a:t>
                      </a:r>
                      <a:endParaRPr sz="1000"/>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Dante Christopherson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Amazon Senior Management</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Responsible for overseeing all projects and offices and their activities, ensures the overall quality of Amazon services including their website and mobile application. </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President of Amazon</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In-person meeting, email</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c>
                  <a:txBody>
                    <a:bodyPr/>
                    <a:lstStyle/>
                    <a:p>
                      <a:pPr indent="0" lvl="0" marL="0" rtl="0" algn="l">
                        <a:spcBef>
                          <a:spcPts val="0"/>
                        </a:spcBef>
                        <a:spcAft>
                          <a:spcPts val="0"/>
                        </a:spcAft>
                        <a:buNone/>
                      </a:pPr>
                      <a:r>
                        <a:rPr lang="en" sz="1000">
                          <a:solidFill>
                            <a:schemeClr val="dk1"/>
                          </a:solidFill>
                        </a:rPr>
                        <a:t>dchristopherson@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a:t>
                      </a:r>
                      <a:r>
                        <a:rPr lang="en" sz="1000">
                          <a:solidFill>
                            <a:schemeClr val="dk1"/>
                          </a:solidFill>
                        </a:rPr>
                        <a:t>mazon. com</a:t>
                      </a:r>
                      <a:endParaRPr sz="1000">
                        <a:solidFill>
                          <a:schemeClr val="dk1"/>
                        </a:solidFill>
                      </a:endParaRPr>
                    </a:p>
                  </a:txBody>
                  <a:tcPr marT="91425" marB="914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Power/Influence Matrix</a:t>
            </a:r>
            <a:endParaRPr>
              <a:solidFill>
                <a:srgbClr val="073763"/>
              </a:solidFill>
              <a:latin typeface="PT Serif"/>
              <a:ea typeface="PT Serif"/>
              <a:cs typeface="PT Serif"/>
              <a:sym typeface="PT Serif"/>
            </a:endParaRPr>
          </a:p>
        </p:txBody>
      </p:sp>
      <p:sp>
        <p:nvSpPr>
          <p:cNvPr id="418" name="Google Shape;418;p52"/>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52"/>
          <p:cNvPicPr preferRelativeResize="0"/>
          <p:nvPr/>
        </p:nvPicPr>
        <p:blipFill>
          <a:blip r:embed="rId3">
            <a:alphaModFix/>
          </a:blip>
          <a:stretch>
            <a:fillRect/>
          </a:stretch>
        </p:blipFill>
        <p:spPr>
          <a:xfrm>
            <a:off x="2826538" y="1239675"/>
            <a:ext cx="3317875" cy="340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cxnSp>
        <p:nvCxnSpPr>
          <p:cNvPr id="113" name="Google Shape;113;p17"/>
          <p:cNvCxnSpPr/>
          <p:nvPr/>
        </p:nvCxnSpPr>
        <p:spPr>
          <a:xfrm>
            <a:off x="1521257" y="4107650"/>
            <a:ext cx="3843900" cy="0"/>
          </a:xfrm>
          <a:prstGeom prst="straightConnector1">
            <a:avLst/>
          </a:prstGeom>
          <a:solidFill>
            <a:schemeClr val="accent1"/>
          </a:solidFill>
          <a:ln cap="flat" cmpd="sng" w="9525">
            <a:solidFill>
              <a:srgbClr val="CCCCCC"/>
            </a:solidFill>
            <a:prstDash val="solid"/>
            <a:round/>
            <a:headEnd len="sm" w="sm" type="none"/>
            <a:tailEnd len="sm" w="sm" type="none"/>
          </a:ln>
        </p:spPr>
      </p:cxnSp>
      <p:sp>
        <p:nvSpPr>
          <p:cNvPr id="114" name="Google Shape;114;p17"/>
          <p:cNvSpPr txBox="1"/>
          <p:nvPr/>
        </p:nvSpPr>
        <p:spPr>
          <a:xfrm>
            <a:off x="393700" y="179767"/>
            <a:ext cx="7677300" cy="68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100">
                <a:solidFill>
                  <a:srgbClr val="073763"/>
                </a:solidFill>
                <a:latin typeface="PT Serif"/>
                <a:ea typeface="PT Serif"/>
                <a:cs typeface="PT Serif"/>
                <a:sym typeface="PT Serif"/>
              </a:rPr>
              <a:t>Timeline</a:t>
            </a:r>
            <a:endParaRPr sz="1100"/>
          </a:p>
        </p:txBody>
      </p:sp>
      <p:sp>
        <p:nvSpPr>
          <p:cNvPr id="115" name="Google Shape;115;p17"/>
          <p:cNvSpPr/>
          <p:nvPr/>
        </p:nvSpPr>
        <p:spPr>
          <a:xfrm>
            <a:off x="0" y="4107650"/>
            <a:ext cx="1331400" cy="10359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7977000" y="100"/>
            <a:ext cx="1167000" cy="1103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a:blip r:embed="rId3">
            <a:alphaModFix/>
          </a:blip>
          <a:stretch>
            <a:fillRect/>
          </a:stretch>
        </p:blipFill>
        <p:spPr>
          <a:xfrm>
            <a:off x="152400" y="1267275"/>
            <a:ext cx="8839200" cy="234454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Governance</a:t>
            </a:r>
            <a:r>
              <a:rPr lang="en">
                <a:solidFill>
                  <a:srgbClr val="073763"/>
                </a:solidFill>
                <a:latin typeface="PT Serif"/>
                <a:ea typeface="PT Serif"/>
                <a:cs typeface="PT Serif"/>
                <a:sym typeface="PT Serif"/>
              </a:rPr>
              <a:t> Plan</a:t>
            </a:r>
            <a:endParaRPr>
              <a:solidFill>
                <a:srgbClr val="073763"/>
              </a:solidFill>
              <a:latin typeface="PT Serif"/>
              <a:ea typeface="PT Serif"/>
              <a:cs typeface="PT Serif"/>
              <a:sym typeface="PT Serif"/>
            </a:endParaRPr>
          </a:p>
        </p:txBody>
      </p:sp>
      <p:sp>
        <p:nvSpPr>
          <p:cNvPr id="426" name="Google Shape;426;p53"/>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28" name="Google Shape;428;p53"/>
          <p:cNvGraphicFramePr/>
          <p:nvPr/>
        </p:nvGraphicFramePr>
        <p:xfrm>
          <a:off x="1048200" y="1146400"/>
          <a:ext cx="3000000" cy="3000000"/>
        </p:xfrm>
        <a:graphic>
          <a:graphicData uri="http://schemas.openxmlformats.org/drawingml/2006/table">
            <a:tbl>
              <a:tblPr firstCol="1" firstRow="1">
                <a:noFill/>
                <a:tableStyleId>{2D6F2998-CD24-4205-8617-A26225DCD9F6}</a:tableStyleId>
              </a:tblPr>
              <a:tblGrid>
                <a:gridCol w="788825"/>
                <a:gridCol w="891275"/>
                <a:gridCol w="717125"/>
                <a:gridCol w="859175"/>
                <a:gridCol w="1218425"/>
                <a:gridCol w="825725"/>
                <a:gridCol w="752650"/>
                <a:gridCol w="994400"/>
              </a:tblGrid>
              <a:tr h="562050">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Meeting</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Meeting Day</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Meeting Time</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Input</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Structure</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Output</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Owner</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Participants</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r>
              <a:tr h="1314600">
                <a:tc>
                  <a:txBody>
                    <a:bodyPr/>
                    <a:lstStyle/>
                    <a:p>
                      <a:pPr indent="0" lvl="0" marL="0" rtl="0" algn="ctr">
                        <a:spcBef>
                          <a:spcPts val="0"/>
                        </a:spcBef>
                        <a:spcAft>
                          <a:spcPts val="0"/>
                        </a:spcAft>
                        <a:buNone/>
                      </a:pPr>
                      <a:r>
                        <a:rPr lang="en" sz="1000">
                          <a:solidFill>
                            <a:srgbClr val="FFFFFF"/>
                          </a:solidFill>
                        </a:rPr>
                        <a:t>Project Kickoff Meeting</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en" sz="1000"/>
                        <a:t>Once (Upon Project Start)</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9:00am-</a:t>
                      </a:r>
                      <a:endParaRPr sz="1000"/>
                    </a:p>
                    <a:p>
                      <a:pPr indent="0" lvl="0" marL="0" rtl="0" algn="ctr">
                        <a:spcBef>
                          <a:spcPts val="0"/>
                        </a:spcBef>
                        <a:spcAft>
                          <a:spcPts val="0"/>
                        </a:spcAft>
                        <a:buNone/>
                      </a:pPr>
                      <a:r>
                        <a:rPr lang="en" sz="1000"/>
                        <a:t>10:00am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Project Summary</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All the project details will be discussed, all iterations described at the macro level, main topics sent out via email</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Project discussion and agreements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Amazon Senior Level Managers, Amazon QA team, all team members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r>
              <a:tr h="1020075">
                <a:tc>
                  <a:txBody>
                    <a:bodyPr/>
                    <a:lstStyle/>
                    <a:p>
                      <a:pPr indent="0" lvl="0" marL="0" rtl="0" algn="ctr">
                        <a:spcBef>
                          <a:spcPts val="0"/>
                        </a:spcBef>
                        <a:spcAft>
                          <a:spcPts val="0"/>
                        </a:spcAft>
                        <a:buNone/>
                      </a:pPr>
                      <a:r>
                        <a:rPr lang="en" sz="1000">
                          <a:solidFill>
                            <a:srgbClr val="FFFFFF"/>
                          </a:solidFill>
                        </a:rPr>
                        <a:t>Internal Technical Meeting</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en" sz="1000"/>
                        <a:t>Monday, Friday</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Before Noon</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Technical discussions which need to be reviewed</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Main topics from the agenda are discussed sent out by the Senior Management</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Technical discussion and revision on output of the deliverables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 Team lead</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Necessary tema leads and members, 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r>
              <a:tr h="783150">
                <a:tc>
                  <a:txBody>
                    <a:bodyPr/>
                    <a:lstStyle/>
                    <a:p>
                      <a:pPr indent="0" lvl="0" marL="0" rtl="0" algn="ctr">
                        <a:spcBef>
                          <a:spcPts val="0"/>
                        </a:spcBef>
                        <a:spcAft>
                          <a:spcPts val="0"/>
                        </a:spcAft>
                        <a:buNone/>
                      </a:pPr>
                      <a:r>
                        <a:rPr lang="en" sz="1000">
                          <a:solidFill>
                            <a:srgbClr val="FFFFFF"/>
                          </a:solidFill>
                        </a:rPr>
                        <a:t>Internal Program Meeting</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en" sz="1000"/>
                        <a:t>Wednesday</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9:00am-</a:t>
                      </a:r>
                      <a:endParaRPr sz="1000"/>
                    </a:p>
                    <a:p>
                      <a:pPr indent="0" lvl="0" marL="0" rtl="0" algn="ctr">
                        <a:spcBef>
                          <a:spcPts val="0"/>
                        </a:spcBef>
                        <a:spcAft>
                          <a:spcPts val="0"/>
                        </a:spcAft>
                        <a:buNone/>
                      </a:pPr>
                      <a:r>
                        <a:rPr lang="en" sz="1000"/>
                        <a:t>10:00am</a:t>
                      </a:r>
                      <a:endParaRPr b="1"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Review reports and deliverables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Review reports and deliverables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Updated reports and deliverables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 all team leads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Governance Plan</a:t>
            </a:r>
            <a:endParaRPr>
              <a:solidFill>
                <a:srgbClr val="073763"/>
              </a:solidFill>
              <a:latin typeface="PT Serif"/>
              <a:ea typeface="PT Serif"/>
              <a:cs typeface="PT Serif"/>
              <a:sym typeface="PT Serif"/>
            </a:endParaRPr>
          </a:p>
        </p:txBody>
      </p:sp>
      <p:sp>
        <p:nvSpPr>
          <p:cNvPr id="434" name="Google Shape;434;p54"/>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4"/>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36" name="Google Shape;436;p54"/>
          <p:cNvGraphicFramePr/>
          <p:nvPr/>
        </p:nvGraphicFramePr>
        <p:xfrm>
          <a:off x="1048200" y="1146400"/>
          <a:ext cx="3000000" cy="3000000"/>
        </p:xfrm>
        <a:graphic>
          <a:graphicData uri="http://schemas.openxmlformats.org/drawingml/2006/table">
            <a:tbl>
              <a:tblPr firstCol="1" firstRow="1">
                <a:noFill/>
                <a:tableStyleId>{2D6F2998-CD24-4205-8617-A26225DCD9F6}</a:tableStyleId>
              </a:tblPr>
              <a:tblGrid>
                <a:gridCol w="857125"/>
                <a:gridCol w="822975"/>
                <a:gridCol w="717125"/>
                <a:gridCol w="859175"/>
                <a:gridCol w="1218425"/>
                <a:gridCol w="825725"/>
                <a:gridCol w="752650"/>
                <a:gridCol w="994400"/>
              </a:tblGrid>
              <a:tr h="562050">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Meeting</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Meeting Day</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Meeting Time</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Input</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Structure</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Output</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Owner</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sz="1000">
                          <a:solidFill>
                            <a:srgbClr val="FFFFFF"/>
                          </a:solidFill>
                        </a:rPr>
                        <a:t>Participants</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0B5394"/>
                    </a:solidFill>
                  </a:tcPr>
                </a:tc>
              </a:tr>
              <a:tr h="863300">
                <a:tc>
                  <a:txBody>
                    <a:bodyPr/>
                    <a:lstStyle/>
                    <a:p>
                      <a:pPr indent="0" lvl="0" marL="0" rtl="0" algn="ctr">
                        <a:spcBef>
                          <a:spcPts val="0"/>
                        </a:spcBef>
                        <a:spcAft>
                          <a:spcPts val="0"/>
                        </a:spcAft>
                        <a:buNone/>
                      </a:pPr>
                      <a:r>
                        <a:rPr lang="en" sz="1000">
                          <a:solidFill>
                            <a:srgbClr val="FFFFFF"/>
                          </a:solidFill>
                        </a:rPr>
                        <a:t>Internal Leadership Meeting</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en" sz="1000"/>
                        <a:t>Tuesday</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9:00am-</a:t>
                      </a:r>
                      <a:endParaRPr sz="1000"/>
                    </a:p>
                    <a:p>
                      <a:pPr indent="0" lvl="0" marL="0" rtl="0" algn="ctr">
                        <a:spcBef>
                          <a:spcPts val="0"/>
                        </a:spcBef>
                        <a:spcAft>
                          <a:spcPts val="0"/>
                        </a:spcAft>
                        <a:buNone/>
                      </a:pPr>
                      <a:r>
                        <a:rPr lang="en" sz="1000"/>
                        <a:t>10:00am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Progress dashboard and budget review</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Project dashboard is reviewed to confirm scheduling and resources are in place</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Meeting minutes and dashboard </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 all team leads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r>
              <a:tr h="1135075">
                <a:tc>
                  <a:txBody>
                    <a:bodyPr/>
                    <a:lstStyle/>
                    <a:p>
                      <a:pPr indent="0" lvl="0" marL="0" rtl="0" algn="ctr">
                        <a:spcBef>
                          <a:spcPts val="0"/>
                        </a:spcBef>
                        <a:spcAft>
                          <a:spcPts val="0"/>
                        </a:spcAft>
                        <a:buNone/>
                      </a:pPr>
                      <a:r>
                        <a:rPr lang="en" sz="1000">
                          <a:solidFill>
                            <a:srgbClr val="FFFFFF"/>
                          </a:solidFill>
                        </a:rPr>
                        <a:t>Joint Technical Meeting (Customer)</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en" sz="1000"/>
                        <a:t>Last Monday of each month</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9:00am-</a:t>
                      </a:r>
                      <a:endParaRPr sz="1000"/>
                    </a:p>
                    <a:p>
                      <a:pPr indent="0" lvl="0" marL="0" rtl="0" algn="ctr">
                        <a:spcBef>
                          <a:spcPts val="0"/>
                        </a:spcBef>
                        <a:spcAft>
                          <a:spcPts val="0"/>
                        </a:spcAft>
                        <a:buNone/>
                      </a:pPr>
                      <a:r>
                        <a:rPr lang="en" sz="1000"/>
                        <a:t>10:00am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Technical discussions with Amazon AQ team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Agenda is set, main topics from the agenda are discussed if any sent out by the Senior Management</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Technical discussion and revision on output of the deliverables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Lead Amazon QA, 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Amazon QA team, all team leads, 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r>
              <a:tr h="1050950">
                <a:tc>
                  <a:txBody>
                    <a:bodyPr/>
                    <a:lstStyle/>
                    <a:p>
                      <a:pPr indent="0" lvl="0" marL="0" rtl="0" algn="ctr">
                        <a:spcBef>
                          <a:spcPts val="0"/>
                        </a:spcBef>
                        <a:spcAft>
                          <a:spcPts val="0"/>
                        </a:spcAft>
                        <a:buNone/>
                      </a:pPr>
                      <a:r>
                        <a:rPr lang="en" sz="1000">
                          <a:solidFill>
                            <a:srgbClr val="FFFFFF"/>
                          </a:solidFill>
                        </a:rPr>
                        <a:t>Joint External Program Meeting (Customer)</a:t>
                      </a:r>
                      <a:endParaRPr sz="1000">
                        <a:solidFill>
                          <a:srgbClr val="FFFFFF"/>
                        </a:solidFill>
                      </a:endParaRPr>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Last Monday of each month</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10:30am - 12:00pm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Program </a:t>
                      </a:r>
                      <a:r>
                        <a:rPr lang="en" sz="1000"/>
                        <a:t>dashboard</a:t>
                      </a:r>
                      <a:r>
                        <a:rPr lang="en" sz="1000"/>
                        <a:t> and oversight</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 and team leads will </a:t>
                      </a:r>
                      <a:r>
                        <a:rPr lang="en" sz="1000"/>
                        <a:t>walkthrough</a:t>
                      </a:r>
                      <a:r>
                        <a:rPr lang="en" sz="1000"/>
                        <a:t> advancements, risks, scheduling, and deliverables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Action Registry and meeting minutes</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PM, Lead Amazon AQ</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lang="en" sz="1000"/>
                        <a:t>Amazon QA team, all team leads, PM</a:t>
                      </a:r>
                      <a:endParaRPr sz="1000"/>
                    </a:p>
                  </a:txBody>
                  <a:tcPr marT="0" marB="0" marR="68575" marL="6857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73763"/>
                </a:solidFill>
              </a:rPr>
              <a:t>Action Registry</a:t>
            </a:r>
            <a:endParaRPr>
              <a:solidFill>
                <a:srgbClr val="073763"/>
              </a:solidFill>
            </a:endParaRPr>
          </a:p>
        </p:txBody>
      </p:sp>
      <p:sp>
        <p:nvSpPr>
          <p:cNvPr id="442" name="Google Shape;442;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Project Action List - Completed 8/26</a:t>
            </a:r>
            <a:endParaRPr>
              <a:solidFill>
                <a:srgbClr val="000000"/>
              </a:solidFill>
            </a:endParaRPr>
          </a:p>
        </p:txBody>
      </p:sp>
      <p:graphicFrame>
        <p:nvGraphicFramePr>
          <p:cNvPr id="443" name="Google Shape;443;p55"/>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045825"/>
                <a:gridCol w="1023600"/>
                <a:gridCol w="742425"/>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81800">
                <a:tc>
                  <a:txBody>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Brainstorm</a:t>
                      </a:r>
                      <a:endParaRPr sz="1000"/>
                    </a:p>
                    <a:p>
                      <a:pPr indent="0" lvl="0" marL="0" rtl="0" algn="l">
                        <a:lnSpc>
                          <a:spcPct val="115000"/>
                        </a:lnSpc>
                        <a:spcBef>
                          <a:spcPts val="0"/>
                        </a:spcBef>
                        <a:spcAft>
                          <a:spcPts val="0"/>
                        </a:spcAft>
                        <a:buNone/>
                      </a:pPr>
                      <a:r>
                        <a:rPr lang="en" sz="1000"/>
                        <a:t>project topics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Async communication: GroupMe</a:t>
                      </a:r>
                      <a:endParaRPr sz="1000"/>
                    </a:p>
                    <a:p>
                      <a:pPr indent="0" lvl="0" marL="0" rtl="0" algn="l">
                        <a:lnSpc>
                          <a:spcPct val="115000"/>
                        </a:lnSpc>
                        <a:spcBef>
                          <a:spcPts val="0"/>
                        </a:spcBef>
                        <a:spcAft>
                          <a:spcPts val="0"/>
                        </a:spcAft>
                        <a:buNone/>
                      </a:pPr>
                      <a:r>
                        <a:rPr lang="en" sz="1000"/>
                        <a:t>Meetings: MS Teams</a:t>
                      </a:r>
                      <a:endParaRPr sz="1000"/>
                    </a:p>
                    <a:p>
                      <a:pPr indent="0" lvl="0" marL="0" rtl="0" algn="l">
                        <a:lnSpc>
                          <a:spcPct val="115000"/>
                        </a:lnSpc>
                        <a:spcBef>
                          <a:spcPts val="0"/>
                        </a:spcBef>
                        <a:spcAft>
                          <a:spcPts val="0"/>
                        </a:spcAft>
                        <a:buNone/>
                      </a:pPr>
                      <a:r>
                        <a:rPr lang="en" sz="1000"/>
                        <a:t>Collaboration Platform: Google Drive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22300">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Fill out project dashboard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Garrett</a:t>
                      </a:r>
                      <a:endParaRPr sz="1000"/>
                    </a:p>
                    <a:p>
                      <a:pPr indent="0" lvl="0" marL="0" rtl="0" algn="l">
                        <a:lnSpc>
                          <a:spcPct val="115000"/>
                        </a:lnSpc>
                        <a:spcBef>
                          <a:spcPts val="0"/>
                        </a:spcBef>
                        <a:spcAft>
                          <a:spcPts val="0"/>
                        </a:spcAft>
                        <a:buClr>
                          <a:schemeClr val="dk1"/>
                        </a:buClr>
                        <a:buSzPts val="1100"/>
                        <a:buFont typeface="Arial"/>
                        <a:buNone/>
                      </a:pPr>
                      <a:r>
                        <a:rPr lang="en" sz="1000"/>
                        <a:t>Camryn</a:t>
                      </a:r>
                      <a:endParaRPr sz="1000"/>
                    </a:p>
                    <a:p>
                      <a:pPr indent="0" lvl="0" marL="0" rtl="0" algn="l">
                        <a:lnSpc>
                          <a:spcPct val="115000"/>
                        </a:lnSpc>
                        <a:spcBef>
                          <a:spcPts val="0"/>
                        </a:spcBef>
                        <a:spcAft>
                          <a:spcPts val="0"/>
                        </a:spcAft>
                        <a:buClr>
                          <a:schemeClr val="dk1"/>
                        </a:buClr>
                        <a:buSzPts val="1100"/>
                        <a:buFont typeface="Arial"/>
                        <a:buNone/>
                      </a:pPr>
                      <a:r>
                        <a:rPr lang="en" sz="1000"/>
                        <a:t>Michael</a:t>
                      </a:r>
                      <a:endParaRPr sz="1000"/>
                    </a:p>
                    <a:p>
                      <a:pPr indent="0" lvl="0" marL="0" rtl="0" algn="l">
                        <a:lnSpc>
                          <a:spcPct val="115000"/>
                        </a:lnSpc>
                        <a:spcBef>
                          <a:spcPts val="0"/>
                        </a:spcBef>
                        <a:spcAft>
                          <a:spcPts val="0"/>
                        </a:spcAft>
                        <a:buClr>
                          <a:schemeClr val="dk1"/>
                        </a:buClr>
                        <a:buSzPts val="1100"/>
                        <a:buFont typeface="Arial"/>
                        <a:buNone/>
                      </a:pPr>
                      <a:r>
                        <a:rPr lang="en" sz="1000"/>
                        <a:t>Bao</a:t>
                      </a:r>
                      <a:endParaRPr sz="1000"/>
                    </a:p>
                    <a:p>
                      <a:pPr indent="0" lvl="0" marL="0" rtl="0" algn="l">
                        <a:lnSpc>
                          <a:spcPct val="115000"/>
                        </a:lnSpc>
                        <a:spcBef>
                          <a:spcPts val="0"/>
                        </a:spcBef>
                        <a:spcAft>
                          <a:spcPts val="0"/>
                        </a:spcAft>
                        <a:buClr>
                          <a:schemeClr val="dk1"/>
                        </a:buClr>
                        <a:buSzPts val="1100"/>
                        <a:buFont typeface="Arial"/>
                        <a:buNone/>
                      </a:pPr>
                      <a:r>
                        <a:rPr lang="en" sz="1000"/>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t>Garrett</a:t>
                      </a:r>
                      <a:r>
                        <a:rPr lang="en" sz="1000"/>
                        <a:t>: Summary, key features, action registry</a:t>
                      </a:r>
                      <a:endParaRPr sz="1000"/>
                    </a:p>
                    <a:p>
                      <a:pPr indent="0" lvl="0" marL="0" rtl="0" algn="l">
                        <a:lnSpc>
                          <a:spcPct val="115000"/>
                        </a:lnSpc>
                        <a:spcBef>
                          <a:spcPts val="0"/>
                        </a:spcBef>
                        <a:spcAft>
                          <a:spcPts val="0"/>
                        </a:spcAft>
                        <a:buClr>
                          <a:schemeClr val="dk1"/>
                        </a:buClr>
                        <a:buSzPts val="1100"/>
                        <a:buFont typeface="Arial"/>
                        <a:buNone/>
                      </a:pPr>
                      <a:r>
                        <a:rPr lang="en" sz="1000" u="sng"/>
                        <a:t>Camryn</a:t>
                      </a:r>
                      <a:r>
                        <a:rPr lang="en" sz="1000"/>
                        <a:t>: Features, edited summary and intended audience</a:t>
                      </a:r>
                      <a:endParaRPr sz="1000"/>
                    </a:p>
                    <a:p>
                      <a:pPr indent="0" lvl="0" marL="0" rtl="0" algn="l">
                        <a:lnSpc>
                          <a:spcPct val="115000"/>
                        </a:lnSpc>
                        <a:spcBef>
                          <a:spcPts val="0"/>
                        </a:spcBef>
                        <a:spcAft>
                          <a:spcPts val="0"/>
                        </a:spcAft>
                        <a:buClr>
                          <a:schemeClr val="dk1"/>
                        </a:buClr>
                        <a:buSzPts val="1100"/>
                        <a:buFont typeface="Arial"/>
                        <a:buNone/>
                      </a:pPr>
                      <a:r>
                        <a:rPr lang="en" sz="1000" u="sng"/>
                        <a:t>Rakeen</a:t>
                      </a:r>
                      <a:r>
                        <a:rPr lang="en" sz="1000"/>
                        <a:t>: Business Value and Intended Audience</a:t>
                      </a:r>
                      <a:endParaRPr sz="1000"/>
                    </a:p>
                    <a:p>
                      <a:pPr indent="0" lvl="0" marL="0" rtl="0" algn="l">
                        <a:lnSpc>
                          <a:spcPct val="115000"/>
                        </a:lnSpc>
                        <a:spcBef>
                          <a:spcPts val="0"/>
                        </a:spcBef>
                        <a:spcAft>
                          <a:spcPts val="0"/>
                        </a:spcAft>
                        <a:buClr>
                          <a:schemeClr val="dk1"/>
                        </a:buClr>
                        <a:buSzPts val="1100"/>
                        <a:buFont typeface="Arial"/>
                        <a:buNone/>
                      </a:pPr>
                      <a:r>
                        <a:rPr lang="en" sz="1000" u="sng"/>
                        <a:t>Michael</a:t>
                      </a:r>
                      <a:r>
                        <a:rPr lang="en" sz="1000"/>
                        <a:t>: Key Features, ‘Why pick this solution’</a:t>
                      </a:r>
                      <a:endParaRPr sz="1000"/>
                    </a:p>
                    <a:p>
                      <a:pPr indent="0" lvl="0" marL="0" rtl="0" algn="l">
                        <a:lnSpc>
                          <a:spcPct val="115000"/>
                        </a:lnSpc>
                        <a:spcBef>
                          <a:spcPts val="0"/>
                        </a:spcBef>
                        <a:spcAft>
                          <a:spcPts val="0"/>
                        </a:spcAft>
                        <a:buClr>
                          <a:schemeClr val="dk1"/>
                        </a:buClr>
                        <a:buSzPts val="1100"/>
                        <a:buFont typeface="Arial"/>
                        <a:buNone/>
                      </a:pPr>
                      <a:r>
                        <a:rPr lang="en" sz="1000" u="sng"/>
                        <a:t>Bao</a:t>
                      </a:r>
                      <a:r>
                        <a:rPr lang="en" sz="1000"/>
                        <a:t>: why pick this solution, features, business value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44" name="Google Shape;444;p55"/>
          <p:cNvSpPr/>
          <p:nvPr/>
        </p:nvSpPr>
        <p:spPr>
          <a:xfrm rot="10800000">
            <a:off x="7906200" y="-25"/>
            <a:ext cx="1237800" cy="10626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5"/>
          <p:cNvSpPr/>
          <p:nvPr/>
        </p:nvSpPr>
        <p:spPr>
          <a:xfrm>
            <a:off x="0" y="4423400"/>
            <a:ext cx="888300" cy="720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p:nvPr/>
        </p:nvSpPr>
        <p:spPr>
          <a:xfrm>
            <a:off x="0" y="4395350"/>
            <a:ext cx="845400" cy="7479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73763"/>
                </a:solidFill>
              </a:rPr>
              <a:t>Action Registry</a:t>
            </a:r>
            <a:endParaRPr>
              <a:solidFill>
                <a:srgbClr val="073763"/>
              </a:solidFill>
            </a:endParaRPr>
          </a:p>
        </p:txBody>
      </p:sp>
      <p:sp>
        <p:nvSpPr>
          <p:cNvPr id="452" name="Google Shape;452;p56"/>
          <p:cNvSpPr txBox="1"/>
          <p:nvPr>
            <p:ph idx="1" type="body"/>
          </p:nvPr>
        </p:nvSpPr>
        <p:spPr>
          <a:xfrm>
            <a:off x="311700" y="1152475"/>
            <a:ext cx="8520600" cy="38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Project Action List - Completed 9/9</a:t>
            </a:r>
            <a:endParaRPr>
              <a:solidFill>
                <a:srgbClr val="000000"/>
              </a:solidFill>
            </a:endParaRPr>
          </a:p>
        </p:txBody>
      </p:sp>
      <p:graphicFrame>
        <p:nvGraphicFramePr>
          <p:cNvPr id="453" name="Google Shape;453;p56"/>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402325"/>
                <a:gridCol w="748575"/>
                <a:gridCol w="660950"/>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Worked on SOW, discussed services, analyzed components, expanded on the project features, delegated other documents to group members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t>Rakeen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SOW-scope, communication plan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SOW-purpose, stakeholder mapping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SOW-polish, delivery approach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SOW-services, price/cost analysis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SOW-services, price/cost analysis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22300">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Combined individual assignments into project dashboard, discussed and completed remaining SOW and dashboard components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Garrett</a:t>
                      </a:r>
                      <a:endParaRPr sz="1000"/>
                    </a:p>
                    <a:p>
                      <a:pPr indent="0" lvl="0" marL="0" rtl="0" algn="l">
                        <a:lnSpc>
                          <a:spcPct val="115000"/>
                        </a:lnSpc>
                        <a:spcBef>
                          <a:spcPts val="0"/>
                        </a:spcBef>
                        <a:spcAft>
                          <a:spcPts val="0"/>
                        </a:spcAft>
                        <a:buClr>
                          <a:schemeClr val="dk1"/>
                        </a:buClr>
                        <a:buSzPts val="1100"/>
                        <a:buFont typeface="Arial"/>
                        <a:buNone/>
                      </a:pPr>
                      <a:r>
                        <a:rPr lang="en" sz="1000"/>
                        <a:t>Camryn</a:t>
                      </a:r>
                      <a:endParaRPr sz="1000"/>
                    </a:p>
                    <a:p>
                      <a:pPr indent="0" lvl="0" marL="0" rtl="0" algn="l">
                        <a:lnSpc>
                          <a:spcPct val="115000"/>
                        </a:lnSpc>
                        <a:spcBef>
                          <a:spcPts val="0"/>
                        </a:spcBef>
                        <a:spcAft>
                          <a:spcPts val="0"/>
                        </a:spcAft>
                        <a:buClr>
                          <a:schemeClr val="dk1"/>
                        </a:buClr>
                        <a:buSzPts val="1100"/>
                        <a:buFont typeface="Arial"/>
                        <a:buNone/>
                      </a:pPr>
                      <a:r>
                        <a:rPr lang="en" sz="1000"/>
                        <a:t>Michael</a:t>
                      </a:r>
                      <a:endParaRPr sz="1000"/>
                    </a:p>
                    <a:p>
                      <a:pPr indent="0" lvl="0" marL="0" rtl="0" algn="l">
                        <a:lnSpc>
                          <a:spcPct val="115000"/>
                        </a:lnSpc>
                        <a:spcBef>
                          <a:spcPts val="0"/>
                        </a:spcBef>
                        <a:spcAft>
                          <a:spcPts val="0"/>
                        </a:spcAft>
                        <a:buClr>
                          <a:schemeClr val="dk1"/>
                        </a:buClr>
                        <a:buSzPts val="1100"/>
                        <a:buFont typeface="Arial"/>
                        <a:buNone/>
                      </a:pPr>
                      <a:r>
                        <a:rPr lang="en" sz="1000"/>
                        <a:t>Bao</a:t>
                      </a:r>
                      <a:endParaRPr sz="1000"/>
                    </a:p>
                    <a:p>
                      <a:pPr indent="0" lvl="0" marL="0" rtl="0" algn="l">
                        <a:lnSpc>
                          <a:spcPct val="115000"/>
                        </a:lnSpc>
                        <a:spcBef>
                          <a:spcPts val="0"/>
                        </a:spcBef>
                        <a:spcAft>
                          <a:spcPts val="0"/>
                        </a:spcAft>
                        <a:buClr>
                          <a:schemeClr val="dk1"/>
                        </a:buClr>
                        <a:buSzPts val="1100"/>
                        <a:buFont typeface="Arial"/>
                        <a:buNone/>
                      </a:pPr>
                      <a:r>
                        <a:rPr lang="en" sz="1000"/>
                        <a:t>Rakeen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t>Garrett</a:t>
                      </a:r>
                      <a:r>
                        <a:rPr lang="en" sz="1000"/>
                        <a:t>: Completed communication plan, organized dashboard</a:t>
                      </a:r>
                      <a:endParaRPr sz="1000"/>
                    </a:p>
                    <a:p>
                      <a:pPr indent="0" lvl="0" marL="0" rtl="0" algn="l">
                        <a:lnSpc>
                          <a:spcPct val="115000"/>
                        </a:lnSpc>
                        <a:spcBef>
                          <a:spcPts val="0"/>
                        </a:spcBef>
                        <a:spcAft>
                          <a:spcPts val="0"/>
                        </a:spcAft>
                        <a:buClr>
                          <a:schemeClr val="dk1"/>
                        </a:buClr>
                        <a:buSzPts val="1100"/>
                        <a:buFont typeface="Arial"/>
                        <a:buNone/>
                      </a:pPr>
                      <a:r>
                        <a:rPr lang="en" sz="1000" u="sng"/>
                        <a:t>Camryn</a:t>
                      </a:r>
                      <a:r>
                        <a:rPr lang="en" sz="1000"/>
                        <a:t>: Completed stakeholder analysis</a:t>
                      </a:r>
                      <a:endParaRPr sz="1000"/>
                    </a:p>
                    <a:p>
                      <a:pPr indent="0" lvl="0" marL="0" rtl="0" algn="l">
                        <a:lnSpc>
                          <a:spcPct val="115000"/>
                        </a:lnSpc>
                        <a:spcBef>
                          <a:spcPts val="0"/>
                        </a:spcBef>
                        <a:spcAft>
                          <a:spcPts val="0"/>
                        </a:spcAft>
                        <a:buClr>
                          <a:schemeClr val="dk1"/>
                        </a:buClr>
                        <a:buSzPts val="1100"/>
                        <a:buFont typeface="Arial"/>
                        <a:buNone/>
                      </a:pPr>
                      <a:r>
                        <a:rPr lang="en" sz="1000" u="sng"/>
                        <a:t>Rakeen</a:t>
                      </a:r>
                      <a:r>
                        <a:rPr lang="en" sz="1000"/>
                        <a:t>: Completed delivery approach, SOW components</a:t>
                      </a:r>
                      <a:endParaRPr sz="1000"/>
                    </a:p>
                    <a:p>
                      <a:pPr indent="0" lvl="0" marL="0" rtl="0" algn="l">
                        <a:lnSpc>
                          <a:spcPct val="115000"/>
                        </a:lnSpc>
                        <a:spcBef>
                          <a:spcPts val="0"/>
                        </a:spcBef>
                        <a:spcAft>
                          <a:spcPts val="0"/>
                        </a:spcAft>
                        <a:buClr>
                          <a:schemeClr val="dk1"/>
                        </a:buClr>
                        <a:buSzPts val="1100"/>
                        <a:buFont typeface="Arial"/>
                        <a:buNone/>
                      </a:pPr>
                      <a:r>
                        <a:rPr lang="en" sz="1000" u="sng"/>
                        <a:t>Michael</a:t>
                      </a:r>
                      <a:r>
                        <a:rPr lang="en" sz="1000"/>
                        <a:t>: Completed cost analysis, SOW pricing/payment milestones</a:t>
                      </a:r>
                      <a:endParaRPr sz="1000"/>
                    </a:p>
                    <a:p>
                      <a:pPr indent="0" lvl="0" marL="0" rtl="0" algn="l">
                        <a:lnSpc>
                          <a:spcPct val="115000"/>
                        </a:lnSpc>
                        <a:spcBef>
                          <a:spcPts val="0"/>
                        </a:spcBef>
                        <a:spcAft>
                          <a:spcPts val="0"/>
                        </a:spcAft>
                        <a:buClr>
                          <a:schemeClr val="dk1"/>
                        </a:buClr>
                        <a:buSzPts val="1100"/>
                        <a:buFont typeface="Arial"/>
                        <a:buNone/>
                      </a:pPr>
                      <a:r>
                        <a:rPr lang="en" sz="1000" u="sng"/>
                        <a:t>Bao</a:t>
                      </a:r>
                      <a:r>
                        <a:rPr lang="en" sz="1000"/>
                        <a:t>: Completed cost analysis, SOW pricing/payment milestones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4" name="Google Shape;454;p56"/>
          <p:cNvSpPr/>
          <p:nvPr/>
        </p:nvSpPr>
        <p:spPr>
          <a:xfrm rot="10800000">
            <a:off x="7906200" y="-25"/>
            <a:ext cx="1237800" cy="10626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73763"/>
                </a:solidFill>
              </a:rPr>
              <a:t>Action Registry</a:t>
            </a:r>
            <a:endParaRPr>
              <a:solidFill>
                <a:srgbClr val="073763"/>
              </a:solidFill>
            </a:endParaRPr>
          </a:p>
        </p:txBody>
      </p:sp>
      <p:sp>
        <p:nvSpPr>
          <p:cNvPr id="460" name="Google Shape;460;p57"/>
          <p:cNvSpPr txBox="1"/>
          <p:nvPr>
            <p:ph idx="1" type="body"/>
          </p:nvPr>
        </p:nvSpPr>
        <p:spPr>
          <a:xfrm>
            <a:off x="311700" y="1152475"/>
            <a:ext cx="8520600" cy="38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Project Action List - Completed 9/23</a:t>
            </a:r>
            <a:endParaRPr>
              <a:solidFill>
                <a:srgbClr val="000000"/>
              </a:solidFill>
            </a:endParaRPr>
          </a:p>
        </p:txBody>
      </p:sp>
      <p:graphicFrame>
        <p:nvGraphicFramePr>
          <p:cNvPr id="461" name="Google Shape;461;p57"/>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402325"/>
                <a:gridCol w="748575"/>
                <a:gridCol w="660950"/>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Discussed the PMP, project charter, and WBS of our project, as well as brainstormed deliverables. Delegated responsibilities to each member.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WBS, Governance plan, PMP WBS, Comm Plan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Stakeholders, PMP stakeholders &amp; roles and responsibilities, WBS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PMP Iteration deliverables and components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PMP Project Charter, milestones, budget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PMP Project charter, milestones, budget, delivery approach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22300">
                <a:tc>
                  <a:txBody>
                    <a:bodyPr/>
                    <a:lstStyle/>
                    <a:p>
                      <a:pPr indent="0" lvl="0" marL="0" rtl="0" algn="r">
                        <a:lnSpc>
                          <a:spcPct val="115000"/>
                        </a:lnSpc>
                        <a:spcBef>
                          <a:spcPts val="0"/>
                        </a:spcBef>
                        <a:spcAft>
                          <a:spcPts val="0"/>
                        </a:spcAft>
                        <a:buNone/>
                      </a:pPr>
                      <a:r>
                        <a:rPr lang="en" sz="1000"/>
                        <a:t>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Discussed deliverables from last meeting. Made relevant changes, worked on PMP/WBS.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Garrett</a:t>
                      </a:r>
                      <a:endParaRPr sz="1000"/>
                    </a:p>
                    <a:p>
                      <a:pPr indent="0" lvl="0" marL="0" rtl="0" algn="l">
                        <a:lnSpc>
                          <a:spcPct val="115000"/>
                        </a:lnSpc>
                        <a:spcBef>
                          <a:spcPts val="0"/>
                        </a:spcBef>
                        <a:spcAft>
                          <a:spcPts val="0"/>
                        </a:spcAft>
                        <a:buClr>
                          <a:schemeClr val="dk1"/>
                        </a:buClr>
                        <a:buSzPts val="1100"/>
                        <a:buFont typeface="Arial"/>
                        <a:buNone/>
                      </a:pPr>
                      <a:r>
                        <a:rPr lang="en" sz="1000"/>
                        <a:t>Camryn</a:t>
                      </a:r>
                      <a:endParaRPr sz="1000"/>
                    </a:p>
                    <a:p>
                      <a:pPr indent="0" lvl="0" marL="0" rtl="0" algn="l">
                        <a:lnSpc>
                          <a:spcPct val="115000"/>
                        </a:lnSpc>
                        <a:spcBef>
                          <a:spcPts val="0"/>
                        </a:spcBef>
                        <a:spcAft>
                          <a:spcPts val="0"/>
                        </a:spcAft>
                        <a:buClr>
                          <a:schemeClr val="dk1"/>
                        </a:buClr>
                        <a:buSzPts val="1100"/>
                        <a:buFont typeface="Arial"/>
                        <a:buNone/>
                      </a:pPr>
                      <a:r>
                        <a:rPr lang="en" sz="1000"/>
                        <a:t>Michael</a:t>
                      </a:r>
                      <a:endParaRPr sz="1000"/>
                    </a:p>
                    <a:p>
                      <a:pPr indent="0" lvl="0" marL="0" rtl="0" algn="l">
                        <a:lnSpc>
                          <a:spcPct val="115000"/>
                        </a:lnSpc>
                        <a:spcBef>
                          <a:spcPts val="0"/>
                        </a:spcBef>
                        <a:spcAft>
                          <a:spcPts val="0"/>
                        </a:spcAft>
                        <a:buClr>
                          <a:schemeClr val="dk1"/>
                        </a:buClr>
                        <a:buSzPts val="1100"/>
                        <a:buFont typeface="Arial"/>
                        <a:buNone/>
                      </a:pPr>
                      <a:r>
                        <a:rPr lang="en" sz="1000"/>
                        <a:t>Bao</a:t>
                      </a:r>
                      <a:endParaRPr sz="1000"/>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t>Garrett</a:t>
                      </a:r>
                      <a:r>
                        <a:rPr lang="en" sz="1000"/>
                        <a:t>: Completed WBS, governance plan, polished dashboard/PMP</a:t>
                      </a:r>
                      <a:endParaRPr sz="1000"/>
                    </a:p>
                    <a:p>
                      <a:pPr indent="0" lvl="0" marL="0" rtl="0" algn="l">
                        <a:lnSpc>
                          <a:spcPct val="115000"/>
                        </a:lnSpc>
                        <a:spcBef>
                          <a:spcPts val="0"/>
                        </a:spcBef>
                        <a:spcAft>
                          <a:spcPts val="0"/>
                        </a:spcAft>
                        <a:buClr>
                          <a:schemeClr val="dk1"/>
                        </a:buClr>
                        <a:buSzPts val="1100"/>
                        <a:buFont typeface="Arial"/>
                        <a:buNone/>
                      </a:pPr>
                      <a:r>
                        <a:rPr lang="en" sz="1000" u="sng"/>
                        <a:t>Camryn</a:t>
                      </a:r>
                      <a:r>
                        <a:rPr lang="en" sz="1000"/>
                        <a:t>: Completed stakeholders, roles and responsibilities</a:t>
                      </a:r>
                      <a:endParaRPr sz="1000"/>
                    </a:p>
                    <a:p>
                      <a:pPr indent="0" lvl="0" marL="0" rtl="0" algn="l">
                        <a:lnSpc>
                          <a:spcPct val="115000"/>
                        </a:lnSpc>
                        <a:spcBef>
                          <a:spcPts val="0"/>
                        </a:spcBef>
                        <a:spcAft>
                          <a:spcPts val="0"/>
                        </a:spcAft>
                        <a:buClr>
                          <a:schemeClr val="dk1"/>
                        </a:buClr>
                        <a:buSzPts val="1100"/>
                        <a:buFont typeface="Arial"/>
                        <a:buNone/>
                      </a:pPr>
                      <a:r>
                        <a:rPr lang="en" sz="1000" u="sng"/>
                        <a:t>Rakeen</a:t>
                      </a:r>
                      <a:r>
                        <a:rPr lang="en" sz="1000"/>
                        <a:t>: Completed </a:t>
                      </a:r>
                      <a:r>
                        <a:rPr lang="en" sz="1000">
                          <a:solidFill>
                            <a:schemeClr val="dk1"/>
                          </a:solidFill>
                        </a:rPr>
                        <a:t>Iteration deliverables and components</a:t>
                      </a:r>
                      <a:endParaRPr sz="1000"/>
                    </a:p>
                    <a:p>
                      <a:pPr indent="0" lvl="0" marL="0" rtl="0" algn="l">
                        <a:lnSpc>
                          <a:spcPct val="115000"/>
                        </a:lnSpc>
                        <a:spcBef>
                          <a:spcPts val="0"/>
                        </a:spcBef>
                        <a:spcAft>
                          <a:spcPts val="0"/>
                        </a:spcAft>
                        <a:buClr>
                          <a:schemeClr val="dk1"/>
                        </a:buClr>
                        <a:buSzPts val="1100"/>
                        <a:buFont typeface="Arial"/>
                        <a:buNone/>
                      </a:pPr>
                      <a:r>
                        <a:rPr lang="en" sz="1000" u="sng"/>
                        <a:t>Michael</a:t>
                      </a:r>
                      <a:r>
                        <a:rPr lang="en" sz="1000"/>
                        <a:t>: Completed </a:t>
                      </a:r>
                      <a:r>
                        <a:rPr lang="en" sz="1000">
                          <a:solidFill>
                            <a:schemeClr val="dk1"/>
                          </a:solidFill>
                        </a:rPr>
                        <a:t>Project Charter, milestones, budget</a:t>
                      </a:r>
                      <a:endParaRPr sz="1000"/>
                    </a:p>
                    <a:p>
                      <a:pPr indent="0" lvl="0" marL="0" rtl="0" algn="l">
                        <a:lnSpc>
                          <a:spcPct val="115000"/>
                        </a:lnSpc>
                        <a:spcBef>
                          <a:spcPts val="0"/>
                        </a:spcBef>
                        <a:spcAft>
                          <a:spcPts val="0"/>
                        </a:spcAft>
                        <a:buClr>
                          <a:schemeClr val="dk1"/>
                        </a:buClr>
                        <a:buSzPts val="1100"/>
                        <a:buFont typeface="Arial"/>
                        <a:buNone/>
                      </a:pPr>
                      <a:r>
                        <a:rPr lang="en" sz="1000" u="sng"/>
                        <a:t>Bao</a:t>
                      </a:r>
                      <a:r>
                        <a:rPr lang="en" sz="1000"/>
                        <a:t>: Completed </a:t>
                      </a:r>
                      <a:r>
                        <a:rPr lang="en" sz="1000">
                          <a:solidFill>
                            <a:schemeClr val="dk1"/>
                          </a:solidFill>
                        </a:rPr>
                        <a:t>Project milestones, budget, delivery approach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62" name="Google Shape;462;p57"/>
          <p:cNvSpPr/>
          <p:nvPr/>
        </p:nvSpPr>
        <p:spPr>
          <a:xfrm rot="10800000">
            <a:off x="7906200" y="-25"/>
            <a:ext cx="1237800" cy="10626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7"/>
          <p:cNvSpPr/>
          <p:nvPr/>
        </p:nvSpPr>
        <p:spPr>
          <a:xfrm>
            <a:off x="0" y="4488875"/>
            <a:ext cx="845400" cy="6546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73763"/>
                </a:solidFill>
              </a:rPr>
              <a:t>Action Registry</a:t>
            </a:r>
            <a:endParaRPr>
              <a:solidFill>
                <a:srgbClr val="073763"/>
              </a:solidFill>
            </a:endParaRPr>
          </a:p>
        </p:txBody>
      </p:sp>
      <p:sp>
        <p:nvSpPr>
          <p:cNvPr id="469" name="Google Shape;469;p58"/>
          <p:cNvSpPr txBox="1"/>
          <p:nvPr>
            <p:ph idx="1" type="body"/>
          </p:nvPr>
        </p:nvSpPr>
        <p:spPr>
          <a:xfrm>
            <a:off x="311700" y="1152475"/>
            <a:ext cx="8520600" cy="38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Project Action List - Completed 10/14</a:t>
            </a:r>
            <a:endParaRPr>
              <a:solidFill>
                <a:srgbClr val="000000"/>
              </a:solidFill>
            </a:endParaRPr>
          </a:p>
        </p:txBody>
      </p:sp>
      <p:graphicFrame>
        <p:nvGraphicFramePr>
          <p:cNvPr id="470" name="Google Shape;470;p58"/>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402325"/>
                <a:gridCol w="748575"/>
                <a:gridCol w="660950"/>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4</a:t>
                      </a: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Discussed the RAID, updating the SOW and PMP, creating new dashboard and the initial project schedule. Delegated responsibilities to each member.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Initial Project Schedule,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RAID, Update dashboard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Update SOW, PMP,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Update PMP, Cost and Budget slides,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Assisted with cost and budget, RAID (lead)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22300">
                <a:tc>
                  <a:txBody>
                    <a:bodyPr/>
                    <a:lstStyle/>
                    <a:p>
                      <a:pPr indent="0" lvl="0" marL="0" rtl="0" algn="r">
                        <a:lnSpc>
                          <a:spcPct val="115000"/>
                        </a:lnSpc>
                        <a:spcBef>
                          <a:spcPts val="0"/>
                        </a:spcBef>
                        <a:spcAft>
                          <a:spcPts val="0"/>
                        </a:spcAft>
                        <a:buNone/>
                      </a:pPr>
                      <a:r>
                        <a:rPr lang="en" sz="1000"/>
                        <a:t>4</a:t>
                      </a: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Discussed progress made on deliverables from last meeting. Made relevant changes, worked on PMP/SOW/Schedule/Dashboard/RAID.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Garrett</a:t>
                      </a:r>
                      <a:endParaRPr sz="1000"/>
                    </a:p>
                    <a:p>
                      <a:pPr indent="0" lvl="0" marL="0" rtl="0" algn="l">
                        <a:lnSpc>
                          <a:spcPct val="115000"/>
                        </a:lnSpc>
                        <a:spcBef>
                          <a:spcPts val="0"/>
                        </a:spcBef>
                        <a:spcAft>
                          <a:spcPts val="0"/>
                        </a:spcAft>
                        <a:buClr>
                          <a:schemeClr val="dk1"/>
                        </a:buClr>
                        <a:buSzPts val="1100"/>
                        <a:buFont typeface="Arial"/>
                        <a:buNone/>
                      </a:pPr>
                      <a:r>
                        <a:rPr lang="en" sz="1000"/>
                        <a:t>Camryn</a:t>
                      </a:r>
                      <a:endParaRPr sz="1000"/>
                    </a:p>
                    <a:p>
                      <a:pPr indent="0" lvl="0" marL="0" rtl="0" algn="l">
                        <a:lnSpc>
                          <a:spcPct val="115000"/>
                        </a:lnSpc>
                        <a:spcBef>
                          <a:spcPts val="0"/>
                        </a:spcBef>
                        <a:spcAft>
                          <a:spcPts val="0"/>
                        </a:spcAft>
                        <a:buClr>
                          <a:schemeClr val="dk1"/>
                        </a:buClr>
                        <a:buSzPts val="1100"/>
                        <a:buFont typeface="Arial"/>
                        <a:buNone/>
                      </a:pPr>
                      <a:r>
                        <a:rPr lang="en" sz="1000"/>
                        <a:t>Michael</a:t>
                      </a:r>
                      <a:endParaRPr sz="1000"/>
                    </a:p>
                    <a:p>
                      <a:pPr indent="0" lvl="0" marL="0" rtl="0" algn="l">
                        <a:lnSpc>
                          <a:spcPct val="115000"/>
                        </a:lnSpc>
                        <a:spcBef>
                          <a:spcPts val="0"/>
                        </a:spcBef>
                        <a:spcAft>
                          <a:spcPts val="0"/>
                        </a:spcAft>
                        <a:buClr>
                          <a:schemeClr val="dk1"/>
                        </a:buClr>
                        <a:buSzPts val="1100"/>
                        <a:buFont typeface="Arial"/>
                        <a:buNone/>
                      </a:pPr>
                      <a:r>
                        <a:rPr lang="en" sz="1000"/>
                        <a:t>Bao</a:t>
                      </a:r>
                      <a:endParaRPr sz="1000"/>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Completed Initial Project Schedule,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Completed RAID, Updated dashboard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Updated SOW, PMP, Completed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Updated PMP, Completed Cost and Budget slides,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Completed cost and budget, RAID (lead)</a:t>
                      </a:r>
                      <a:endParaRPr sz="1000" u="sng"/>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71" name="Google Shape;471;p58"/>
          <p:cNvSpPr/>
          <p:nvPr/>
        </p:nvSpPr>
        <p:spPr>
          <a:xfrm rot="10800000">
            <a:off x="7906200" y="-25"/>
            <a:ext cx="1237800" cy="10626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8"/>
          <p:cNvSpPr/>
          <p:nvPr/>
        </p:nvSpPr>
        <p:spPr>
          <a:xfrm>
            <a:off x="0" y="4488875"/>
            <a:ext cx="845400" cy="6546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73763"/>
                </a:solidFill>
              </a:rPr>
              <a:t>Action Registry</a:t>
            </a:r>
            <a:endParaRPr/>
          </a:p>
        </p:txBody>
      </p:sp>
      <p:sp>
        <p:nvSpPr>
          <p:cNvPr id="478" name="Google Shape;47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Project Action List - Completed 11/1</a:t>
            </a:r>
            <a:endParaRPr>
              <a:solidFill>
                <a:srgbClr val="000000"/>
              </a:solidFill>
            </a:endParaRPr>
          </a:p>
          <a:p>
            <a:pPr indent="0" lvl="0" marL="0" rtl="0" algn="l">
              <a:spcBef>
                <a:spcPts val="0"/>
              </a:spcBef>
              <a:spcAft>
                <a:spcPts val="1600"/>
              </a:spcAft>
              <a:buNone/>
            </a:pPr>
            <a:r>
              <a:t/>
            </a:r>
            <a:endParaRPr/>
          </a:p>
        </p:txBody>
      </p:sp>
      <p:graphicFrame>
        <p:nvGraphicFramePr>
          <p:cNvPr id="479" name="Google Shape;479;p59"/>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402325"/>
                <a:gridCol w="748575"/>
                <a:gridCol w="660950"/>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5</a:t>
                      </a: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Discussed the RAID, updating the SOW and PMP, creating new dashboard and the initial project schedule. Delegated responsibilities to each member.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a:t>
                      </a:r>
                      <a:r>
                        <a:rPr lang="en" sz="1000"/>
                        <a:t>/20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Added tasks to MPP, Risk Management Plan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Created tasks for MPP, Reworded RAID risks, Created New Actions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Updated RAID, Created tasks for MPP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Update PMP, Cost and Budget slides,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Schedule, Risk management plan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22300">
                <a:tc>
                  <a:txBody>
                    <a:bodyPr/>
                    <a:lstStyle/>
                    <a:p>
                      <a:pPr indent="0" lvl="0" marL="0" rtl="0" algn="r">
                        <a:lnSpc>
                          <a:spcPct val="115000"/>
                        </a:lnSpc>
                        <a:spcBef>
                          <a:spcPts val="0"/>
                        </a:spcBef>
                        <a:spcAft>
                          <a:spcPts val="0"/>
                        </a:spcAft>
                        <a:buNone/>
                      </a:pPr>
                      <a:r>
                        <a:rPr lang="en" sz="1000"/>
                        <a:t>5</a:t>
                      </a: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Discussed progress made on deliverables from last meeting. Made relevant changes, worked on PMP/SOW/Schedule/Dashboard/RAID.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t>Garrett</a:t>
                      </a:r>
                      <a:endParaRPr sz="1000"/>
                    </a:p>
                    <a:p>
                      <a:pPr indent="0" lvl="0" marL="0" rtl="0" algn="l">
                        <a:lnSpc>
                          <a:spcPct val="115000"/>
                        </a:lnSpc>
                        <a:spcBef>
                          <a:spcPts val="0"/>
                        </a:spcBef>
                        <a:spcAft>
                          <a:spcPts val="0"/>
                        </a:spcAft>
                        <a:buClr>
                          <a:schemeClr val="dk1"/>
                        </a:buClr>
                        <a:buSzPts val="1100"/>
                        <a:buFont typeface="Arial"/>
                        <a:buNone/>
                      </a:pPr>
                      <a:r>
                        <a:rPr lang="en" sz="1000"/>
                        <a:t>Camryn</a:t>
                      </a:r>
                      <a:endParaRPr sz="1000"/>
                    </a:p>
                    <a:p>
                      <a:pPr indent="0" lvl="0" marL="0" rtl="0" algn="l">
                        <a:lnSpc>
                          <a:spcPct val="115000"/>
                        </a:lnSpc>
                        <a:spcBef>
                          <a:spcPts val="0"/>
                        </a:spcBef>
                        <a:spcAft>
                          <a:spcPts val="0"/>
                        </a:spcAft>
                        <a:buClr>
                          <a:schemeClr val="dk1"/>
                        </a:buClr>
                        <a:buSzPts val="1100"/>
                        <a:buFont typeface="Arial"/>
                        <a:buNone/>
                      </a:pPr>
                      <a:r>
                        <a:rPr lang="en" sz="1000"/>
                        <a:t>Michael</a:t>
                      </a:r>
                      <a:endParaRPr sz="1000"/>
                    </a:p>
                    <a:p>
                      <a:pPr indent="0" lvl="0" marL="0" rtl="0" algn="l">
                        <a:lnSpc>
                          <a:spcPct val="115000"/>
                        </a:lnSpc>
                        <a:spcBef>
                          <a:spcPts val="0"/>
                        </a:spcBef>
                        <a:spcAft>
                          <a:spcPts val="0"/>
                        </a:spcAft>
                        <a:buClr>
                          <a:schemeClr val="dk1"/>
                        </a:buClr>
                        <a:buSzPts val="1100"/>
                        <a:buFont typeface="Arial"/>
                        <a:buNone/>
                      </a:pPr>
                      <a:r>
                        <a:rPr lang="en" sz="1000"/>
                        <a:t>Bao</a:t>
                      </a:r>
                      <a:endParaRPr sz="1000"/>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Added Actions, Updated RAID, Timeline on Dashboard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Risk Management Plan, Updated PMP, SOW, and Dashboard, Finalized MPP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Updated RAID, Risk Management Plan Table and Intro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a:t>
                      </a:r>
                      <a:r>
                        <a:rPr lang="en" sz="1000">
                          <a:solidFill>
                            <a:schemeClr val="dk1"/>
                          </a:solidFill>
                        </a:rPr>
                        <a:t> Update SOW. PMP, Cost and Budget slides,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RAID, Milestones and RAID Dashboard, action registry, SOW and PMP update</a:t>
                      </a:r>
                      <a:endParaRPr sz="1000" u="sng"/>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73763"/>
                </a:solidFill>
              </a:rPr>
              <a:t>Action Registry</a:t>
            </a:r>
            <a:endParaRPr/>
          </a:p>
        </p:txBody>
      </p:sp>
      <p:sp>
        <p:nvSpPr>
          <p:cNvPr id="485" name="Google Shape;485;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Project Action List - Completed 11/1</a:t>
            </a:r>
            <a:endParaRPr>
              <a:solidFill>
                <a:srgbClr val="000000"/>
              </a:solidFill>
            </a:endParaRPr>
          </a:p>
          <a:p>
            <a:pPr indent="0" lvl="0" marL="0" rtl="0" algn="l">
              <a:spcBef>
                <a:spcPts val="0"/>
              </a:spcBef>
              <a:spcAft>
                <a:spcPts val="1600"/>
              </a:spcAft>
              <a:buNone/>
            </a:pPr>
            <a:r>
              <a:t/>
            </a:r>
            <a:endParaRPr/>
          </a:p>
        </p:txBody>
      </p:sp>
      <p:graphicFrame>
        <p:nvGraphicFramePr>
          <p:cNvPr id="486" name="Google Shape;486;p60"/>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402325"/>
                <a:gridCol w="748575"/>
                <a:gridCol w="660950"/>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6</a:t>
                      </a: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Updated dashboard, RAID, schedule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Updated RAID, milestones, timeline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Updated RAID and Dashboard Status Report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Updated RAID, Created tasks for MPP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Updated Cost and Budget slides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Updated Actions and Status Report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Updated dashboard, RAID, schedule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Garrett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Camryn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Michael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Bao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Updated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Updated RAID, Updated Dashboard Status Report, Fixed the MPP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Updated RAID, Fixed MPP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Updated RAID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Updated RAID, Updated risks in dashboard</a:t>
                      </a:r>
                      <a:endParaRPr sz="1000" u="sng">
                        <a:solidFill>
                          <a:schemeClr val="dk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73763"/>
                </a:solidFill>
              </a:rPr>
              <a:t>Action Registry</a:t>
            </a:r>
            <a:endParaRPr/>
          </a:p>
        </p:txBody>
      </p:sp>
      <p:sp>
        <p:nvSpPr>
          <p:cNvPr id="492" name="Google Shape;49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Project Action List - Completed 11/1</a:t>
            </a:r>
            <a:endParaRPr>
              <a:solidFill>
                <a:srgbClr val="000000"/>
              </a:solidFill>
            </a:endParaRPr>
          </a:p>
          <a:p>
            <a:pPr indent="0" lvl="0" marL="0" rtl="0" algn="l">
              <a:spcBef>
                <a:spcPts val="0"/>
              </a:spcBef>
              <a:spcAft>
                <a:spcPts val="1600"/>
              </a:spcAft>
              <a:buNone/>
            </a:pPr>
            <a:r>
              <a:t/>
            </a:r>
            <a:endParaRPr/>
          </a:p>
        </p:txBody>
      </p:sp>
      <p:graphicFrame>
        <p:nvGraphicFramePr>
          <p:cNvPr id="493" name="Google Shape;493;p61"/>
          <p:cNvGraphicFramePr/>
          <p:nvPr/>
        </p:nvGraphicFramePr>
        <p:xfrm>
          <a:off x="311700" y="1715975"/>
          <a:ext cx="3000000" cy="3000000"/>
        </p:xfrm>
        <a:graphic>
          <a:graphicData uri="http://schemas.openxmlformats.org/drawingml/2006/table">
            <a:tbl>
              <a:tblPr>
                <a:noFill/>
                <a:tableStyleId>{D17E2952-1FE6-43B3-B0FD-7A5C6699C085}</a:tableStyleId>
              </a:tblPr>
              <a:tblGrid>
                <a:gridCol w="642350"/>
                <a:gridCol w="1402325"/>
                <a:gridCol w="748575"/>
                <a:gridCol w="660950"/>
                <a:gridCol w="641675"/>
                <a:gridCol w="661400"/>
                <a:gridCol w="3647050"/>
              </a:tblGrid>
              <a:tr h="427825">
                <a:tc>
                  <a:txBody>
                    <a:bodyPr/>
                    <a:lstStyle/>
                    <a:p>
                      <a:pPr indent="0" lvl="0" marL="0" rtl="0" algn="l">
                        <a:lnSpc>
                          <a:spcPct val="115000"/>
                        </a:lnSpc>
                        <a:spcBef>
                          <a:spcPts val="0"/>
                        </a:spcBef>
                        <a:spcAft>
                          <a:spcPts val="0"/>
                        </a:spcAft>
                        <a:buNone/>
                      </a:pPr>
                      <a:r>
                        <a:rPr lang="en" sz="1000"/>
                        <a:t>Meeting</a:t>
                      </a:r>
                      <a:endParaRPr sz="1000"/>
                    </a:p>
                    <a:p>
                      <a:pPr indent="0" lvl="0" marL="0" rtl="0" algn="l">
                        <a:lnSpc>
                          <a:spcPct val="115000"/>
                        </a:lnSpc>
                        <a:spcBef>
                          <a:spcPts val="0"/>
                        </a:spcBef>
                        <a:spcAft>
                          <a:spcPts val="0"/>
                        </a:spcAft>
                        <a:buNone/>
                      </a:pPr>
                      <a:r>
                        <a:rPr lang="en"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Description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Attendees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Assigned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Needed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Date Closed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Responsibilities/Comments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7</a:t>
                      </a: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Discussed Project Assignment 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Garrett</a:t>
                      </a:r>
                      <a:endParaRPr sz="1000"/>
                    </a:p>
                    <a:p>
                      <a:pPr indent="0" lvl="0" marL="0" rtl="0" algn="l">
                        <a:lnSpc>
                          <a:spcPct val="115000"/>
                        </a:lnSpc>
                        <a:spcBef>
                          <a:spcPts val="0"/>
                        </a:spcBef>
                        <a:spcAft>
                          <a:spcPts val="0"/>
                        </a:spcAft>
                        <a:buNone/>
                      </a:pPr>
                      <a:r>
                        <a:rPr lang="en" sz="1000"/>
                        <a:t>Camryn</a:t>
                      </a:r>
                      <a:endParaRPr sz="1000"/>
                    </a:p>
                    <a:p>
                      <a:pPr indent="0" lvl="0" marL="0" rtl="0" algn="l">
                        <a:lnSpc>
                          <a:spcPct val="115000"/>
                        </a:lnSpc>
                        <a:spcBef>
                          <a:spcPts val="0"/>
                        </a:spcBef>
                        <a:spcAft>
                          <a:spcPts val="0"/>
                        </a:spcAft>
                        <a:buNone/>
                      </a:pPr>
                      <a:r>
                        <a:rPr lang="en" sz="1000"/>
                        <a:t>Michael</a:t>
                      </a:r>
                      <a:endParaRPr sz="1000"/>
                    </a:p>
                    <a:p>
                      <a:pPr indent="0" lvl="0" marL="0" rtl="0" algn="l">
                        <a:lnSpc>
                          <a:spcPct val="115000"/>
                        </a:lnSpc>
                        <a:spcBef>
                          <a:spcPts val="0"/>
                        </a:spcBef>
                        <a:spcAft>
                          <a:spcPts val="0"/>
                        </a:spcAft>
                        <a:buNone/>
                      </a:pPr>
                      <a:r>
                        <a:rPr lang="en" sz="1000"/>
                        <a:t>Bao</a:t>
                      </a:r>
                      <a:endParaRPr sz="1000"/>
                    </a:p>
                    <a:p>
                      <a:pPr indent="0" lvl="0" marL="0" rtl="0" algn="l">
                        <a:lnSpc>
                          <a:spcPct val="115000"/>
                        </a:lnSpc>
                        <a:spcBef>
                          <a:spcPts val="0"/>
                        </a:spcBef>
                        <a:spcAft>
                          <a:spcPts val="0"/>
                        </a:spcAft>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Added 1 risk and action, added 2 </a:t>
                      </a:r>
                      <a:r>
                        <a:rPr lang="en" sz="1000">
                          <a:solidFill>
                            <a:schemeClr val="dk1"/>
                          </a:solidFill>
                        </a:rPr>
                        <a:t>lessons</a:t>
                      </a:r>
                      <a:r>
                        <a:rPr lang="en" sz="1000">
                          <a:solidFill>
                            <a:schemeClr val="dk1"/>
                          </a:solidFill>
                        </a:rPr>
                        <a:t> learned, updated project status and milestones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Added 1 risk and 1 action, updated MPP to 75%, updated status report, added 2 lessons learned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a:t>
                      </a:r>
                      <a:r>
                        <a:rPr lang="en" sz="1000">
                          <a:solidFill>
                            <a:schemeClr val="dk1"/>
                          </a:solidFill>
                        </a:rPr>
                        <a:t>Added 1 risk and action, added 2 lessons learned, presented PA, KA and FS on Home Page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Update RAID, Risks and Actions slide, lessons learned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55400">
                <a:tc>
                  <a:txBody>
                    <a:bodyPr/>
                    <a:lstStyle/>
                    <a:p>
                      <a:pPr indent="0" lvl="0" marL="0" rtl="0" algn="r">
                        <a:lnSpc>
                          <a:spcPct val="115000"/>
                        </a:lnSpc>
                        <a:spcBef>
                          <a:spcPts val="0"/>
                        </a:spcBef>
                        <a:spcAft>
                          <a:spcPts val="0"/>
                        </a:spcAft>
                        <a:buNone/>
                      </a:pPr>
                      <a:r>
                        <a:rPr lang="en" sz="1000"/>
                        <a:t>7</a:t>
                      </a: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Garrett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Camryn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Michael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Bao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Rakeen- (Async)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Garrett</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Camryn</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Rakeen</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Michael</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u="sng">
                          <a:solidFill>
                            <a:schemeClr val="dk1"/>
                          </a:solidFill>
                        </a:rPr>
                        <a:t>Bao</a:t>
                      </a:r>
                      <a:r>
                        <a:rPr lang="en" sz="1000">
                          <a:solidFill>
                            <a:schemeClr val="dk1"/>
                          </a:solidFill>
                        </a:rPr>
                        <a:t>: </a:t>
                      </a:r>
                      <a:endParaRPr sz="1000" u="sng">
                        <a:solidFill>
                          <a:schemeClr val="dk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76625" y="0"/>
            <a:ext cx="5520000" cy="610800"/>
          </a:xfrm>
          <a:prstGeom prst="rect">
            <a:avLst/>
          </a:prstGeom>
          <a:noFill/>
          <a:ln>
            <a:noFill/>
          </a:ln>
        </p:spPr>
        <p:txBody>
          <a:bodyPr anchorCtr="0" anchor="ctr" bIns="0" lIns="54000" spcFirstLastPara="1" rIns="54000" wrap="square" tIns="0">
            <a:noAutofit/>
          </a:bodyPr>
          <a:lstStyle/>
          <a:p>
            <a:pPr indent="0" lvl="0" marL="0" rtl="0" algn="l">
              <a:lnSpc>
                <a:spcPct val="100000"/>
              </a:lnSpc>
              <a:spcBef>
                <a:spcPts val="0"/>
              </a:spcBef>
              <a:spcAft>
                <a:spcPts val="0"/>
              </a:spcAft>
              <a:buClr>
                <a:schemeClr val="dk1"/>
              </a:buClr>
              <a:buSzPts val="1100"/>
              <a:buFont typeface="Arial"/>
              <a:buNone/>
            </a:pPr>
            <a:r>
              <a:rPr lang="en" sz="3100">
                <a:solidFill>
                  <a:srgbClr val="073763"/>
                </a:solidFill>
                <a:latin typeface="PT Serif"/>
                <a:ea typeface="PT Serif"/>
                <a:cs typeface="PT Serif"/>
                <a:sym typeface="PT Serif"/>
              </a:rPr>
              <a:t>Project Key Risks</a:t>
            </a:r>
            <a:endParaRPr/>
          </a:p>
        </p:txBody>
      </p:sp>
      <p:graphicFrame>
        <p:nvGraphicFramePr>
          <p:cNvPr id="123" name="Google Shape;123;p18"/>
          <p:cNvGraphicFramePr/>
          <p:nvPr/>
        </p:nvGraphicFramePr>
        <p:xfrm>
          <a:off x="182891" y="724187"/>
          <a:ext cx="3000000" cy="3000000"/>
        </p:xfrm>
        <a:graphic>
          <a:graphicData uri="http://schemas.openxmlformats.org/drawingml/2006/table">
            <a:tbl>
              <a:tblPr bandRow="1" firstRow="1">
                <a:noFill/>
                <a:tableStyleId>{A37606C8-4A6F-4750-9E6D-F93E5D619DE8}</a:tableStyleId>
              </a:tblPr>
              <a:tblGrid>
                <a:gridCol w="337200"/>
                <a:gridCol w="3118100"/>
                <a:gridCol w="1736525"/>
                <a:gridCol w="1514325"/>
                <a:gridCol w="605675"/>
                <a:gridCol w="719500"/>
                <a:gridCol w="746875"/>
              </a:tblGrid>
              <a:tr h="320575">
                <a:tc>
                  <a:txBody>
                    <a:bodyPr/>
                    <a:lstStyle/>
                    <a:p>
                      <a:pPr indent="0" lvl="0" marL="0" marR="0" rtl="0" algn="l">
                        <a:spcBef>
                          <a:spcPts val="0"/>
                        </a:spcBef>
                        <a:spcAft>
                          <a:spcPts val="0"/>
                        </a:spcAft>
                        <a:buNone/>
                      </a:pPr>
                      <a:r>
                        <a:rPr b="1" lang="en" sz="900" u="none" cap="none" strike="noStrike"/>
                        <a:t>#</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Risk </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Mitigation </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Contingency</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Owner</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Due Date</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Comments</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r>
              <a:tr h="1113675">
                <a:tc>
                  <a:txBody>
                    <a:bodyPr/>
                    <a:lstStyle/>
                    <a:p>
                      <a:pPr indent="0" lvl="0" marL="0" rtl="0" algn="l">
                        <a:lnSpc>
                          <a:spcPct val="115000"/>
                        </a:lnSpc>
                        <a:spcBef>
                          <a:spcPts val="0"/>
                        </a:spcBef>
                        <a:spcAft>
                          <a:spcPts val="0"/>
                        </a:spcAft>
                        <a:buNone/>
                      </a:pPr>
                      <a:r>
                        <a:rPr lang="en" sz="900">
                          <a:latin typeface="Calibri"/>
                          <a:ea typeface="Calibri"/>
                          <a:cs typeface="Calibri"/>
                          <a:sym typeface="Calibri"/>
                        </a:rPr>
                        <a:t>R-30</a:t>
                      </a:r>
                      <a:endParaRPr b="1" sz="9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Task Name</a:t>
                      </a:r>
                      <a:r>
                        <a:rPr lang="en" sz="900">
                          <a:solidFill>
                            <a:srgbClr val="0000FF"/>
                          </a:solidFill>
                          <a:latin typeface="Calibri"/>
                          <a:ea typeface="Calibri"/>
                          <a:cs typeface="Calibri"/>
                          <a:sym typeface="Calibri"/>
                        </a:rPr>
                        <a:t>: Train Application Users</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Risk</a:t>
                      </a:r>
                      <a:r>
                        <a:rPr lang="en" sz="900">
                          <a:solidFill>
                            <a:srgbClr val="0000FF"/>
                          </a:solidFill>
                          <a:latin typeface="Calibri"/>
                          <a:ea typeface="Calibri"/>
                          <a:cs typeface="Calibri"/>
                          <a:sym typeface="Calibri"/>
                        </a:rPr>
                        <a:t>: Training users could be delayed because the preceding task, integrating the application with AWS, has the potential to take longer than 3 days, especially if our team is not very experienced in AWS architecture</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Impact</a:t>
                      </a:r>
                      <a:r>
                        <a:rPr lang="en" sz="900">
                          <a:solidFill>
                            <a:srgbClr val="0000FF"/>
                          </a:solidFill>
                          <a:latin typeface="Calibri"/>
                          <a:ea typeface="Calibri"/>
                          <a:cs typeface="Calibri"/>
                          <a:sym typeface="Calibri"/>
                        </a:rPr>
                        <a:t>: Since training application users is on the CP, this delay can cause us to release company resources to other projects later than expected, delaying the start of other company projects.</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Ask Amazon for a few of their AWS engineers to help our team integrate the application with AWS within 3 days</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Start training users to use features that aren't dependent on AWS functionality first to give our engineering team time to catch up.</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0000FF"/>
                          </a:solidFill>
                          <a:latin typeface="Calibri"/>
                          <a:ea typeface="Calibri"/>
                          <a:cs typeface="Calibri"/>
                          <a:sym typeface="Calibri"/>
                        </a:rPr>
                        <a:t>Backend Developer Lead</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6/20/23</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High</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9800">
                <a:tc>
                  <a:txBody>
                    <a:bodyPr/>
                    <a:lstStyle/>
                    <a:p>
                      <a:pPr indent="0" lvl="0" marL="0" rtl="0" algn="l">
                        <a:lnSpc>
                          <a:spcPct val="115000"/>
                        </a:lnSpc>
                        <a:spcBef>
                          <a:spcPts val="0"/>
                        </a:spcBef>
                        <a:spcAft>
                          <a:spcPts val="0"/>
                        </a:spcAft>
                        <a:buNone/>
                      </a:pPr>
                      <a:r>
                        <a:rPr lang="en" sz="900">
                          <a:latin typeface="Calibri"/>
                          <a:ea typeface="Calibri"/>
                          <a:cs typeface="Calibri"/>
                          <a:sym typeface="Calibri"/>
                        </a:rPr>
                        <a:t>R-31</a:t>
                      </a:r>
                      <a:endParaRPr sz="9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Task Name:</a:t>
                      </a:r>
                      <a:r>
                        <a:rPr lang="en" sz="900">
                          <a:solidFill>
                            <a:srgbClr val="0000FF"/>
                          </a:solidFill>
                          <a:latin typeface="Calibri"/>
                          <a:ea typeface="Calibri"/>
                          <a:cs typeface="Calibri"/>
                          <a:sym typeface="Calibri"/>
                        </a:rPr>
                        <a:t> Transfer Ownership to customer</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Risk:</a:t>
                      </a:r>
                      <a:r>
                        <a:rPr lang="en" sz="900">
                          <a:solidFill>
                            <a:srgbClr val="0000FF"/>
                          </a:solidFill>
                          <a:latin typeface="Calibri"/>
                          <a:ea typeface="Calibri"/>
                          <a:cs typeface="Calibri"/>
                          <a:sym typeface="Calibri"/>
                        </a:rPr>
                        <a:t> This stage is critical, a technical transfer delay or software bugs from transferring from one system to another will delay clients ability to use and profit off final product</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Impact:</a:t>
                      </a:r>
                      <a:r>
                        <a:rPr lang="en" sz="900">
                          <a:solidFill>
                            <a:srgbClr val="0000FF"/>
                          </a:solidFill>
                          <a:latin typeface="Calibri"/>
                          <a:ea typeface="Calibri"/>
                          <a:cs typeface="Calibri"/>
                          <a:sym typeface="Calibri"/>
                        </a:rPr>
                        <a:t> This is where the customer will see the polished final product and make any final decisions that they may wish, it's crucial for the finalization of the project that transfer goes smoothly</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Use extra slack into post development review and/or disband/re-assign resources tasks to confirm that transfer to client has been completed effectively</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Have the Amazon QA or their product transfer team come in a few days before so that they may tailor their system based upon the development of the product so that transfering the product is as easy as possible</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0000FF"/>
                          </a:solidFill>
                          <a:latin typeface="Calibri"/>
                          <a:ea typeface="Calibri"/>
                          <a:cs typeface="Calibri"/>
                          <a:sym typeface="Calibri"/>
                        </a:rPr>
                        <a:t>Project Manager</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0000FF"/>
                          </a:solidFill>
                          <a:latin typeface="Calibri"/>
                          <a:ea typeface="Calibri"/>
                          <a:cs typeface="Calibri"/>
                          <a:sym typeface="Calibri"/>
                        </a:rPr>
                        <a:t>6/28/23</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000FF"/>
                          </a:solidFill>
                          <a:latin typeface="Calibri"/>
                          <a:ea typeface="Calibri"/>
                          <a:cs typeface="Calibri"/>
                          <a:sym typeface="Calibri"/>
                        </a:rPr>
                        <a:t>High</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41825">
                <a:tc>
                  <a:txBody>
                    <a:bodyPr/>
                    <a:lstStyle/>
                    <a:p>
                      <a:pPr indent="0" lvl="0" marL="0" rtl="0" algn="l">
                        <a:lnSpc>
                          <a:spcPct val="115000"/>
                        </a:lnSpc>
                        <a:spcBef>
                          <a:spcPts val="0"/>
                        </a:spcBef>
                        <a:spcAft>
                          <a:spcPts val="0"/>
                        </a:spcAft>
                        <a:buNone/>
                      </a:pPr>
                      <a:r>
                        <a:rPr lang="en" sz="900">
                          <a:latin typeface="Calibri"/>
                          <a:ea typeface="Calibri"/>
                          <a:cs typeface="Calibri"/>
                          <a:sym typeface="Calibri"/>
                        </a:rPr>
                        <a:t>R-32</a:t>
                      </a:r>
                      <a:endParaRPr b="1" sz="900">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9138"/>
                    </a:solidFill>
                  </a:tcPr>
                </a:tc>
                <a:tc>
                  <a:txBody>
                    <a:bodyPr/>
                    <a:lstStyle/>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Task Name:</a:t>
                      </a:r>
                      <a:r>
                        <a:rPr lang="en" sz="900">
                          <a:solidFill>
                            <a:srgbClr val="0000FF"/>
                          </a:solidFill>
                          <a:latin typeface="Calibri"/>
                          <a:ea typeface="Calibri"/>
                          <a:cs typeface="Calibri"/>
                          <a:sym typeface="Calibri"/>
                        </a:rPr>
                        <a:t> End-to-end Testing</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Risk:</a:t>
                      </a:r>
                      <a:r>
                        <a:rPr lang="en" sz="900">
                          <a:solidFill>
                            <a:srgbClr val="0000FF"/>
                          </a:solidFill>
                          <a:latin typeface="Calibri"/>
                          <a:ea typeface="Calibri"/>
                          <a:cs typeface="Calibri"/>
                          <a:sym typeface="Calibri"/>
                        </a:rPr>
                        <a:t> The components of the application might not be cohesive and do not produce valid results.</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b="1" lang="en" sz="900">
                          <a:solidFill>
                            <a:srgbClr val="0000FF"/>
                          </a:solidFill>
                          <a:latin typeface="Calibri"/>
                          <a:ea typeface="Calibri"/>
                          <a:cs typeface="Calibri"/>
                          <a:sym typeface="Calibri"/>
                        </a:rPr>
                        <a:t>Impact:</a:t>
                      </a:r>
                      <a:r>
                        <a:rPr lang="en" sz="900">
                          <a:solidFill>
                            <a:srgbClr val="0000FF"/>
                          </a:solidFill>
                          <a:latin typeface="Calibri"/>
                          <a:ea typeface="Calibri"/>
                          <a:cs typeface="Calibri"/>
                          <a:sym typeface="Calibri"/>
                        </a:rPr>
                        <a:t> The final review of the testing phase will be delayed, which delays the start of the deployment phase</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a:t>
                      </a:r>
                      <a:r>
                        <a:rPr lang="en" sz="900">
                          <a:solidFill>
                            <a:srgbClr val="0000FF"/>
                          </a:solidFill>
                          <a:latin typeface="Calibri"/>
                          <a:ea typeface="Calibri"/>
                          <a:cs typeface="Calibri"/>
                          <a:sym typeface="Calibri"/>
                        </a:rPr>
                        <a:t>Emphasize integration review in the backend final review task to make sure that the cohesion of the components is checked before moving on to the </a:t>
                      </a:r>
                      <a:r>
                        <a:rPr lang="en" sz="900">
                          <a:solidFill>
                            <a:srgbClr val="0000FF"/>
                          </a:solidFill>
                          <a:latin typeface="Calibri"/>
                          <a:ea typeface="Calibri"/>
                          <a:cs typeface="Calibri"/>
                          <a:sym typeface="Calibri"/>
                        </a:rPr>
                        <a:t>testing</a:t>
                      </a:r>
                      <a:r>
                        <a:rPr lang="en" sz="900">
                          <a:solidFill>
                            <a:srgbClr val="0000FF"/>
                          </a:solidFill>
                          <a:latin typeface="Calibri"/>
                          <a:ea typeface="Calibri"/>
                          <a:cs typeface="Calibri"/>
                          <a:sym typeface="Calibri"/>
                        </a:rPr>
                        <a:t> phase.</a:t>
                      </a:r>
                      <a:endParaRPr sz="900">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-Create test cases that test integration of components.</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Meet with developers of faulty components to discuss issue. Have them help the testers to figure out solutions.</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0000FF"/>
                          </a:solidFill>
                          <a:latin typeface="Calibri"/>
                          <a:ea typeface="Calibri"/>
                          <a:cs typeface="Calibri"/>
                          <a:sym typeface="Calibri"/>
                        </a:rPr>
                        <a:t>Testing Engineer Lead</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4/6</a:t>
                      </a:r>
                      <a:r>
                        <a:rPr lang="en" sz="900">
                          <a:solidFill>
                            <a:srgbClr val="0000FF"/>
                          </a:solidFill>
                          <a:latin typeface="Calibri"/>
                          <a:ea typeface="Calibri"/>
                          <a:cs typeface="Calibri"/>
                          <a:sym typeface="Calibri"/>
                        </a:rPr>
                        <a:t>/23</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0000FF"/>
                          </a:solidFill>
                          <a:latin typeface="Calibri"/>
                          <a:ea typeface="Calibri"/>
                          <a:cs typeface="Calibri"/>
                          <a:sym typeface="Calibri"/>
                        </a:rPr>
                        <a:t>Medium</a:t>
                      </a:r>
                      <a:endParaRPr sz="900">
                        <a:solidFill>
                          <a:srgbClr val="0000FF"/>
                        </a:solidFill>
                        <a:latin typeface="Calibri"/>
                        <a:ea typeface="Calibri"/>
                        <a:cs typeface="Calibri"/>
                        <a:sym typeface="Calibri"/>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96475" y="134850"/>
            <a:ext cx="5520000" cy="610800"/>
          </a:xfrm>
          <a:prstGeom prst="rect">
            <a:avLst/>
          </a:prstGeom>
          <a:noFill/>
          <a:ln>
            <a:noFill/>
          </a:ln>
        </p:spPr>
        <p:txBody>
          <a:bodyPr anchorCtr="0" anchor="ctr" bIns="0" lIns="54000" spcFirstLastPara="1" rIns="54000" wrap="square" tIns="0">
            <a:noAutofit/>
          </a:bodyPr>
          <a:lstStyle/>
          <a:p>
            <a:pPr indent="0" lvl="0" marL="0" rtl="0" algn="l">
              <a:lnSpc>
                <a:spcPct val="100000"/>
              </a:lnSpc>
              <a:spcBef>
                <a:spcPts val="0"/>
              </a:spcBef>
              <a:spcAft>
                <a:spcPts val="0"/>
              </a:spcAft>
              <a:buClr>
                <a:schemeClr val="dk1"/>
              </a:buClr>
              <a:buSzPts val="1100"/>
              <a:buFont typeface="Arial"/>
              <a:buNone/>
            </a:pPr>
            <a:r>
              <a:rPr lang="en" sz="3100">
                <a:solidFill>
                  <a:srgbClr val="073763"/>
                </a:solidFill>
                <a:latin typeface="PT Serif"/>
                <a:ea typeface="PT Serif"/>
                <a:cs typeface="PT Serif"/>
                <a:sym typeface="PT Serif"/>
              </a:rPr>
              <a:t>Project Key Actions</a:t>
            </a:r>
            <a:endParaRPr/>
          </a:p>
        </p:txBody>
      </p:sp>
      <p:graphicFrame>
        <p:nvGraphicFramePr>
          <p:cNvPr id="129" name="Google Shape;129;p19"/>
          <p:cNvGraphicFramePr/>
          <p:nvPr/>
        </p:nvGraphicFramePr>
        <p:xfrm>
          <a:off x="321266" y="745662"/>
          <a:ext cx="3000000" cy="3000000"/>
        </p:xfrm>
        <a:graphic>
          <a:graphicData uri="http://schemas.openxmlformats.org/drawingml/2006/table">
            <a:tbl>
              <a:tblPr bandRow="1" firstRow="1">
                <a:noFill/>
                <a:tableStyleId>{A37606C8-4A6F-4750-9E6D-F93E5D619DE8}</a:tableStyleId>
              </a:tblPr>
              <a:tblGrid>
                <a:gridCol w="798175"/>
                <a:gridCol w="1768450"/>
                <a:gridCol w="807225"/>
                <a:gridCol w="955300"/>
                <a:gridCol w="704975"/>
                <a:gridCol w="653250"/>
                <a:gridCol w="2018250"/>
                <a:gridCol w="795850"/>
              </a:tblGrid>
              <a:tr h="397650">
                <a:tc>
                  <a:txBody>
                    <a:bodyPr/>
                    <a:lstStyle/>
                    <a:p>
                      <a:pPr indent="0" lvl="0" marL="0" marR="0" rtl="0" algn="l">
                        <a:spcBef>
                          <a:spcPts val="0"/>
                        </a:spcBef>
                        <a:spcAft>
                          <a:spcPts val="0"/>
                        </a:spcAft>
                        <a:buNone/>
                      </a:pPr>
                      <a:r>
                        <a:rPr b="1" lang="en" sz="700"/>
                        <a:t>#</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Description</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Originator</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Owner</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Date Assigned</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Date Needed</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Comments</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700"/>
                        <a:t>Status</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r>
              <a:tr h="609550">
                <a:tc>
                  <a:txBody>
                    <a:bodyPr/>
                    <a:lstStyle/>
                    <a:p>
                      <a:pPr indent="0" lvl="0" marL="0" rtl="0" algn="ctr">
                        <a:lnSpc>
                          <a:spcPct val="115000"/>
                        </a:lnSpc>
                        <a:spcBef>
                          <a:spcPts val="0"/>
                        </a:spcBef>
                        <a:spcAft>
                          <a:spcPts val="0"/>
                        </a:spcAft>
                        <a:buNone/>
                      </a:pPr>
                      <a:r>
                        <a:rPr lang="en" sz="900">
                          <a:solidFill>
                            <a:srgbClr val="0000FF"/>
                          </a:solidFill>
                        </a:rPr>
                        <a:t>A17 (Camryn Rogers)</a:t>
                      </a:r>
                      <a:endParaRPr sz="900">
                        <a:solidFill>
                          <a:srgbClr val="0000FF"/>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000FF"/>
                          </a:solidFill>
                        </a:rPr>
                        <a:t>Call Amazon senior management and ask if they can lend a few of their AWS engineers to help our backend dev team integrate the application with AWS from 5/29/23 to 5/31/23</a:t>
                      </a:r>
                      <a:endParaRPr sz="900">
                        <a:solidFill>
                          <a:srgbClr val="0000FF"/>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Back End Engineering Team Lead</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Project Manager</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4/1/23</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5/1/23</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If they can't find the right people to lend, ask to speak to the AWS team lead</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Not Started</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41800">
                <a:tc>
                  <a:txBody>
                    <a:bodyPr/>
                    <a:lstStyle/>
                    <a:p>
                      <a:pPr indent="0" lvl="0" marL="0" rtl="0" algn="ctr">
                        <a:lnSpc>
                          <a:spcPct val="115000"/>
                        </a:lnSpc>
                        <a:spcBef>
                          <a:spcPts val="0"/>
                        </a:spcBef>
                        <a:spcAft>
                          <a:spcPts val="0"/>
                        </a:spcAft>
                        <a:buNone/>
                      </a:pPr>
                      <a:r>
                        <a:rPr lang="en" sz="900">
                          <a:solidFill>
                            <a:srgbClr val="0000FF"/>
                          </a:solidFill>
                        </a:rPr>
                        <a:t>A18 (Garrett Herington)</a:t>
                      </a:r>
                      <a:endParaRPr sz="900">
                        <a:solidFill>
                          <a:srgbClr val="0000FF"/>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000FF"/>
                          </a:solidFill>
                        </a:rPr>
                        <a:t>Have Amazon QA or deployment teams (whichever team is responsible for integration) come into office for </a:t>
                      </a:r>
                      <a:r>
                        <a:rPr lang="en" sz="900">
                          <a:solidFill>
                            <a:srgbClr val="0000FF"/>
                          </a:solidFill>
                        </a:rPr>
                        <a:t>expedited</a:t>
                      </a:r>
                      <a:r>
                        <a:rPr lang="en" sz="900">
                          <a:solidFill>
                            <a:srgbClr val="0000FF"/>
                          </a:solidFill>
                        </a:rPr>
                        <a:t> training session and system testing to ensure project transfer is smooth and switching ownership can be completed in the alloted time</a:t>
                      </a:r>
                      <a:endParaRPr sz="900">
                        <a:solidFill>
                          <a:srgbClr val="0000FF"/>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Project Manager</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Project Manager</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06/21/23</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06/28/23</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Anytime in Q2 of the deployment phase is acceptable to ensure project transfer fluidity</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Not Started</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79050">
                <a:tc>
                  <a:txBody>
                    <a:bodyPr/>
                    <a:lstStyle/>
                    <a:p>
                      <a:pPr indent="0" lvl="0" marL="0" rtl="0" algn="ctr">
                        <a:lnSpc>
                          <a:spcPct val="115000"/>
                        </a:lnSpc>
                        <a:spcBef>
                          <a:spcPts val="0"/>
                        </a:spcBef>
                        <a:spcAft>
                          <a:spcPts val="0"/>
                        </a:spcAft>
                        <a:buNone/>
                      </a:pPr>
                      <a:r>
                        <a:rPr lang="en" sz="900">
                          <a:solidFill>
                            <a:srgbClr val="0000FF"/>
                          </a:solidFill>
                        </a:rPr>
                        <a:t>A19 (To Kim Bao Pham)</a:t>
                      </a:r>
                      <a:endParaRPr sz="900">
                        <a:solidFill>
                          <a:srgbClr val="0000FF"/>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900">
                          <a:solidFill>
                            <a:srgbClr val="0000FF"/>
                          </a:solidFill>
                        </a:rPr>
                        <a:t>Set up meeting with testers to discuss testing criteria and emphasis on the important parts of the application that needs testing.</a:t>
                      </a:r>
                      <a:endParaRPr sz="900">
                        <a:solidFill>
                          <a:srgbClr val="0000FF"/>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Project Manager</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Project Manager</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12/5/22</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12/14/22</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0000FF"/>
                          </a:solidFill>
                          <a:latin typeface="Calibri"/>
                          <a:ea typeface="Calibri"/>
                          <a:cs typeface="Calibri"/>
                          <a:sym typeface="Calibri"/>
                        </a:rPr>
                        <a:t>The meeting needs to occur before the start of task "Create Test Cases"</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solidFill>
                            <a:srgbClr val="0000FF"/>
                          </a:solidFill>
                          <a:latin typeface="Calibri"/>
                          <a:ea typeface="Calibri"/>
                          <a:cs typeface="Calibri"/>
                          <a:sym typeface="Calibri"/>
                        </a:rPr>
                        <a:t>Started</a:t>
                      </a:r>
                      <a:endParaRPr sz="900">
                        <a:solidFill>
                          <a:srgbClr val="0000FF"/>
                        </a:solidFill>
                        <a:latin typeface="Calibri"/>
                        <a:ea typeface="Calibri"/>
                        <a:cs typeface="Calibri"/>
                        <a:sym typeface="Calibri"/>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96475" y="134850"/>
            <a:ext cx="5520000" cy="610800"/>
          </a:xfrm>
          <a:prstGeom prst="rect">
            <a:avLst/>
          </a:prstGeom>
          <a:noFill/>
          <a:ln>
            <a:noFill/>
          </a:ln>
        </p:spPr>
        <p:txBody>
          <a:bodyPr anchorCtr="0" anchor="ctr" bIns="0" lIns="54000" spcFirstLastPara="1" rIns="54000" wrap="square" tIns="0">
            <a:noAutofit/>
          </a:bodyPr>
          <a:lstStyle/>
          <a:p>
            <a:pPr indent="0" lvl="0" marL="0" rtl="0" algn="l">
              <a:lnSpc>
                <a:spcPct val="100000"/>
              </a:lnSpc>
              <a:spcBef>
                <a:spcPts val="0"/>
              </a:spcBef>
              <a:spcAft>
                <a:spcPts val="0"/>
              </a:spcAft>
              <a:buClr>
                <a:schemeClr val="dk1"/>
              </a:buClr>
              <a:buSzPts val="1100"/>
              <a:buFont typeface="Arial"/>
              <a:buNone/>
            </a:pPr>
            <a:r>
              <a:rPr lang="en" sz="3100">
                <a:solidFill>
                  <a:srgbClr val="073763"/>
                </a:solidFill>
                <a:latin typeface="PT Serif"/>
                <a:ea typeface="PT Serif"/>
                <a:cs typeface="PT Serif"/>
                <a:sym typeface="PT Serif"/>
              </a:rPr>
              <a:t>Project Decisions</a:t>
            </a:r>
            <a:endParaRPr/>
          </a:p>
        </p:txBody>
      </p:sp>
      <p:graphicFrame>
        <p:nvGraphicFramePr>
          <p:cNvPr id="135" name="Google Shape;135;p20"/>
          <p:cNvGraphicFramePr/>
          <p:nvPr/>
        </p:nvGraphicFramePr>
        <p:xfrm>
          <a:off x="129566" y="795962"/>
          <a:ext cx="3000000" cy="3000000"/>
        </p:xfrm>
        <a:graphic>
          <a:graphicData uri="http://schemas.openxmlformats.org/drawingml/2006/table">
            <a:tbl>
              <a:tblPr bandRow="1" firstRow="1">
                <a:noFill/>
                <a:tableStyleId>{A37606C8-4A6F-4750-9E6D-F93E5D619DE8}</a:tableStyleId>
              </a:tblPr>
              <a:tblGrid>
                <a:gridCol w="725250"/>
                <a:gridCol w="2675775"/>
                <a:gridCol w="1286300"/>
                <a:gridCol w="884225"/>
                <a:gridCol w="3243825"/>
              </a:tblGrid>
              <a:tr h="238700">
                <a:tc>
                  <a:txBody>
                    <a:bodyPr/>
                    <a:lstStyle/>
                    <a:p>
                      <a:pPr indent="0" lvl="0" marL="0" marR="0" rtl="0" algn="l">
                        <a:spcBef>
                          <a:spcPts val="0"/>
                        </a:spcBef>
                        <a:spcAft>
                          <a:spcPts val="0"/>
                        </a:spcAft>
                        <a:buNone/>
                      </a:pPr>
                      <a:r>
                        <a:rPr b="1" lang="en" sz="900"/>
                        <a:t>#</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Description</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Owner</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Due Date</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c>
                  <a:txBody>
                    <a:bodyPr/>
                    <a:lstStyle/>
                    <a:p>
                      <a:pPr indent="0" lvl="0" marL="0" marR="0" rtl="0" algn="l">
                        <a:spcBef>
                          <a:spcPts val="0"/>
                        </a:spcBef>
                        <a:spcAft>
                          <a:spcPts val="0"/>
                        </a:spcAft>
                        <a:buNone/>
                      </a:pPr>
                      <a:r>
                        <a:rPr b="1" lang="en" sz="900"/>
                        <a:t>Comments</a:t>
                      </a:r>
                      <a:endParaRPr sz="1100"/>
                    </a:p>
                  </a:txBody>
                  <a:tcPr marT="34300" marB="34300" marR="68600" marL="68600">
                    <a:lnB cap="flat" cmpd="sng" w="9525">
                      <a:solidFill>
                        <a:srgbClr val="000000"/>
                      </a:solidFill>
                      <a:prstDash val="solid"/>
                      <a:round/>
                      <a:headEnd len="sm" w="sm" type="none"/>
                      <a:tailEnd len="sm" w="sm" type="none"/>
                    </a:lnB>
                    <a:solidFill>
                      <a:srgbClr val="002060"/>
                    </a:solidFill>
                  </a:tcPr>
                </a:tc>
              </a:tr>
              <a:tr h="401475">
                <a:tc>
                  <a:txBody>
                    <a:bodyPr/>
                    <a:lstStyle/>
                    <a:p>
                      <a:pPr indent="0" lvl="0" marL="0" rtl="0" algn="ctr">
                        <a:lnSpc>
                          <a:spcPct val="115000"/>
                        </a:lnSpc>
                        <a:spcBef>
                          <a:spcPts val="0"/>
                        </a:spcBef>
                        <a:spcAft>
                          <a:spcPts val="0"/>
                        </a:spcAft>
                        <a:buNone/>
                      </a:pPr>
                      <a:r>
                        <a:rPr lang="en" sz="1000">
                          <a:solidFill>
                            <a:srgbClr val="0000FF"/>
                          </a:solidFill>
                        </a:rPr>
                        <a:t>D-6 (Camryn Rogers)</a:t>
                      </a:r>
                      <a:endParaRPr sz="1000">
                        <a:solidFill>
                          <a:srgbClr val="0000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0000FF"/>
                          </a:solidFill>
                        </a:rPr>
                        <a:t>If Amazon has pre-existing security tools, we will use their tools and modify them to meet our project requirements. We will not build the tool from scratch.</a:t>
                      </a:r>
                      <a:endParaRPr sz="1000">
                        <a:solidFill>
                          <a:srgbClr val="0000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0000FF"/>
                          </a:solidFill>
                        </a:rPr>
                        <a:t>Technical Director, Amazon Senior Management</a:t>
                      </a:r>
                      <a:endParaRPr sz="1000">
                        <a:solidFill>
                          <a:srgbClr val="0000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0000FF"/>
                          </a:solidFill>
                        </a:rPr>
                        <a:t>10-30-2020</a:t>
                      </a:r>
                      <a:endParaRPr sz="1000">
                        <a:solidFill>
                          <a:srgbClr val="0000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0000FF"/>
                          </a:solidFill>
                        </a:rPr>
                        <a:t>Agreement with Sponsors/Stakeholders, Project Manager, Amazon Senior Management and Technical Director</a:t>
                      </a:r>
                      <a:endParaRPr sz="1000">
                        <a:solidFill>
                          <a:srgbClr val="0000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475">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D-7 (Md Rakeen Murtaza)</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Utilize TensorFlow library to implement state-of-the-art ML algorithms (goes with our previous decision to code in Python since this is a Python Library)</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IT Manager, Backend Development Lead</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0000FF"/>
                          </a:solidFill>
                        </a:rPr>
                        <a:t>28-Dec-20</a:t>
                      </a:r>
                      <a:endParaRPr sz="1000">
                        <a:solidFill>
                          <a:srgbClr val="0000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Agreement with Stakeholders, Technical Project Manager, Backend Development Lead with Senior Software Engineers, IT Manager</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475">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D-8(Michael Efughu)</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Use Doxygen to create clear and neat documentation that can easily be edited and modified.</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Front End Development Lead, Backend Development Lead</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0000FF"/>
                          </a:solidFill>
                          <a:latin typeface="Calibri"/>
                          <a:ea typeface="Calibri"/>
                          <a:cs typeface="Calibri"/>
                          <a:sym typeface="Calibri"/>
                        </a:rPr>
                        <a:t>10-31-2020</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Agreement with Stakeholders, Backend Development Lead, Testing engineer lead, Project Manager</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475">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D-9 (Garrett Herington)</a:t>
                      </a:r>
                      <a:endParaRPr sz="1100">
                        <a:solidFill>
                          <a:srgbClr val="0000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Testing engineer lead will sit in at the end of back-end iteration closing meetings to effectively create test cases</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Project manager, technical director, testing engineer lead, backend developer lead</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0000FF"/>
                          </a:solidFill>
                          <a:latin typeface="Calibri"/>
                          <a:ea typeface="Calibri"/>
                          <a:cs typeface="Calibri"/>
                          <a:sym typeface="Calibri"/>
                        </a:rPr>
                        <a:t>Thu 11/11/21</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Agreement with Stakeholders, Backend Development Lead, Front End development Lead, Project Manager</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475">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D-10 (To Kim Bao Pham)</a:t>
                      </a:r>
                      <a:endParaRPr sz="1100">
                        <a:solidFill>
                          <a:srgbClr val="0000FF"/>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The project design will be presented in logical and process view to highlight functionalities and performance</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0000FF"/>
                          </a:solidFill>
                          <a:latin typeface="Calibri"/>
                          <a:ea typeface="Calibri"/>
                          <a:cs typeface="Calibri"/>
                          <a:sym typeface="Calibri"/>
                        </a:rPr>
                        <a:t>Project manager, architecture engineer lead</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solidFill>
                            <a:srgbClr val="0000FF"/>
                          </a:solidFill>
                          <a:latin typeface="Calibri"/>
                          <a:ea typeface="Calibri"/>
                          <a:cs typeface="Calibri"/>
                          <a:sym typeface="Calibri"/>
                        </a:rPr>
                        <a:t>Tue 01/26/21</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FF"/>
                          </a:solidFill>
                          <a:latin typeface="Calibri"/>
                          <a:ea typeface="Calibri"/>
                          <a:cs typeface="Calibri"/>
                          <a:sym typeface="Calibri"/>
                        </a:rPr>
                        <a:t>Initial design meeting with Architecture engineer 1 and 2, architecture engineer lead, IT Manager, Design engineer</a:t>
                      </a:r>
                      <a:endParaRPr sz="1100">
                        <a:solidFill>
                          <a:srgbClr val="0000FF"/>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14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Lessons Learned</a:t>
            </a:r>
            <a:endParaRPr>
              <a:solidFill>
                <a:srgbClr val="073763"/>
              </a:solidFill>
              <a:latin typeface="PT Serif"/>
              <a:ea typeface="PT Serif"/>
              <a:cs typeface="PT Serif"/>
              <a:sym typeface="PT Serif"/>
            </a:endParaRPr>
          </a:p>
        </p:txBody>
      </p:sp>
      <p:sp>
        <p:nvSpPr>
          <p:cNvPr id="141" name="Google Shape;141;p21"/>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idx="1" type="body"/>
          </p:nvPr>
        </p:nvSpPr>
        <p:spPr>
          <a:xfrm>
            <a:off x="396150" y="620300"/>
            <a:ext cx="8351700" cy="42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T Serif"/>
                <a:ea typeface="PT Serif"/>
                <a:cs typeface="PT Serif"/>
                <a:sym typeface="PT Serif"/>
              </a:rPr>
              <a:t>Camryn</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1 : Mitigating risks requires action</a:t>
            </a:r>
            <a:endParaRPr sz="1400">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a:solidFill>
                  <a:schemeClr val="dk1"/>
                </a:solidFill>
                <a:latin typeface="PT Serif"/>
                <a:ea typeface="PT Serif"/>
                <a:cs typeface="PT Serif"/>
                <a:sym typeface="PT Serif"/>
              </a:rPr>
              <a:t>The first time we created risks and mitigations to go along with them, I gave little thought to how these mitigations would actually happen. I’ve since come to realize that everything on the RAID is connected and risks are only mitigated if an action is taken, those mitigations don’t just happen on their own. This connection led me to understand that actions can be used as a dated to-do list to keep risks from becoming issues, giving the RAID more meaning to me.</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2 : Dashboards are generated for the purpose of presenting</a:t>
            </a:r>
            <a:endParaRPr>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a:solidFill>
                  <a:schemeClr val="dk1"/>
                </a:solidFill>
                <a:latin typeface="PT Serif"/>
                <a:ea typeface="PT Serif"/>
                <a:cs typeface="PT Serif"/>
                <a:sym typeface="PT Serif"/>
              </a:rPr>
              <a:t>For the first few submissions of the dashboard, we were lacking in detail because we were creating the dashboard as if it was meant for us to refer to for progression. We were writing status reports and milestones based on our own knowledge of the project, instead of thinking about it as if we were presenting that information the customer. We were making references that an outsider wouldn’t understand. I’ve since learned that the purpose of the dashboard is to help people not involved in the knitty gritty of the project understand where we’re at and what we’re trying to accomplish. </a:t>
            </a:r>
            <a:endParaRPr>
              <a:solidFill>
                <a:schemeClr val="dk1"/>
              </a:solidFill>
              <a:latin typeface="PT Serif"/>
              <a:ea typeface="PT Serif"/>
              <a:cs typeface="PT Serif"/>
              <a:sym typeface="PT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14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PT Serif"/>
                <a:ea typeface="PT Serif"/>
                <a:cs typeface="PT Serif"/>
                <a:sym typeface="PT Serif"/>
              </a:rPr>
              <a:t>Lessons Learned</a:t>
            </a:r>
            <a:endParaRPr>
              <a:solidFill>
                <a:srgbClr val="073763"/>
              </a:solidFill>
              <a:latin typeface="PT Serif"/>
              <a:ea typeface="PT Serif"/>
              <a:cs typeface="PT Serif"/>
              <a:sym typeface="PT Serif"/>
            </a:endParaRPr>
          </a:p>
        </p:txBody>
      </p:sp>
      <p:sp>
        <p:nvSpPr>
          <p:cNvPr id="149" name="Google Shape;149;p22"/>
          <p:cNvSpPr/>
          <p:nvPr/>
        </p:nvSpPr>
        <p:spPr>
          <a:xfrm>
            <a:off x="0" y="4390800"/>
            <a:ext cx="1029600" cy="7527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rot="10800000">
            <a:off x="7943700" y="0"/>
            <a:ext cx="1200300" cy="1044000"/>
          </a:xfrm>
          <a:prstGeom prst="rtTriangle">
            <a:avLst/>
          </a:prstGeom>
          <a:solidFill>
            <a:srgbClr val="07376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idx="1" type="body"/>
          </p:nvPr>
        </p:nvSpPr>
        <p:spPr>
          <a:xfrm>
            <a:off x="396150" y="620300"/>
            <a:ext cx="8351700" cy="42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T Serif"/>
                <a:ea typeface="PT Serif"/>
                <a:cs typeface="PT Serif"/>
                <a:sym typeface="PT Serif"/>
              </a:rPr>
              <a:t>Garrett</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3: Sticking to the schedule</a:t>
            </a:r>
            <a:endParaRPr>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a:solidFill>
                  <a:schemeClr val="dk1"/>
                </a:solidFill>
                <a:latin typeface="PT Serif"/>
                <a:ea typeface="PT Serif"/>
                <a:cs typeface="PT Serif"/>
                <a:sym typeface="PT Serif"/>
              </a:rPr>
              <a:t>The</a:t>
            </a:r>
            <a:r>
              <a:rPr lang="en">
                <a:solidFill>
                  <a:schemeClr val="dk1"/>
                </a:solidFill>
                <a:latin typeface="PT Serif"/>
                <a:ea typeface="PT Serif"/>
                <a:cs typeface="PT Serif"/>
                <a:sym typeface="PT Serif"/>
              </a:rPr>
              <a:t> project </a:t>
            </a:r>
            <a:r>
              <a:rPr lang="en">
                <a:solidFill>
                  <a:schemeClr val="dk1"/>
                </a:solidFill>
                <a:latin typeface="PT Serif"/>
                <a:ea typeface="PT Serif"/>
                <a:cs typeface="PT Serif"/>
                <a:sym typeface="PT Serif"/>
              </a:rPr>
              <a:t>assignments</a:t>
            </a:r>
            <a:r>
              <a:rPr lang="en">
                <a:solidFill>
                  <a:schemeClr val="dk1"/>
                </a:solidFill>
                <a:latin typeface="PT Serif"/>
                <a:ea typeface="PT Serif"/>
                <a:cs typeface="PT Serif"/>
                <a:sym typeface="PT Serif"/>
              </a:rPr>
              <a:t> </a:t>
            </a:r>
            <a:r>
              <a:rPr lang="en">
                <a:solidFill>
                  <a:schemeClr val="dk1"/>
                </a:solidFill>
                <a:latin typeface="PT Serif"/>
                <a:ea typeface="PT Serif"/>
                <a:cs typeface="PT Serif"/>
                <a:sym typeface="PT Serif"/>
              </a:rPr>
              <a:t>were</a:t>
            </a:r>
            <a:r>
              <a:rPr lang="en">
                <a:solidFill>
                  <a:schemeClr val="dk1"/>
                </a:solidFill>
                <a:latin typeface="PT Serif"/>
                <a:ea typeface="PT Serif"/>
                <a:cs typeface="PT Serif"/>
                <a:sym typeface="PT Serif"/>
              </a:rPr>
              <a:t> going </a:t>
            </a:r>
            <a:r>
              <a:rPr lang="en">
                <a:solidFill>
                  <a:schemeClr val="dk1"/>
                </a:solidFill>
                <a:latin typeface="PT Serif"/>
                <a:ea typeface="PT Serif"/>
                <a:cs typeface="PT Serif"/>
                <a:sym typeface="PT Serif"/>
              </a:rPr>
              <a:t>swimmingly up until the creation of the project schedule. When it comes time to put hard dates and duration on tasks, things can get disorganized quick. Being able to visualize the schedule and see the progression through the project made it easier to picture the project in tangible ways. Assigning resources and delegating tasks between the individual teams became a real eye-opening factor. Seeing which resources are over/under-valued, and being able to visualize where slack is in the project.</a:t>
            </a:r>
            <a:endParaRPr>
              <a:solidFill>
                <a:schemeClr val="dk1"/>
              </a:solidFill>
              <a:latin typeface="PT Serif"/>
              <a:ea typeface="PT Serif"/>
              <a:cs typeface="PT Serif"/>
              <a:sym typeface="PT Serif"/>
            </a:endParaRPr>
          </a:p>
          <a:p>
            <a:pPr indent="-342900" lvl="0" marL="457200" rtl="0" algn="l">
              <a:spcBef>
                <a:spcPts val="0"/>
              </a:spcBef>
              <a:spcAft>
                <a:spcPts val="0"/>
              </a:spcAft>
              <a:buClr>
                <a:schemeClr val="dk1"/>
              </a:buClr>
              <a:buSzPts val="1800"/>
              <a:buFont typeface="PT Serif"/>
              <a:buChar char="●"/>
            </a:pPr>
            <a:r>
              <a:rPr lang="en">
                <a:solidFill>
                  <a:schemeClr val="dk1"/>
                </a:solidFill>
                <a:latin typeface="PT Serif"/>
                <a:ea typeface="PT Serif"/>
                <a:cs typeface="PT Serif"/>
                <a:sym typeface="PT Serif"/>
              </a:rPr>
              <a:t>Lesson 4: </a:t>
            </a:r>
            <a:r>
              <a:rPr lang="en">
                <a:solidFill>
                  <a:schemeClr val="dk1"/>
                </a:solidFill>
                <a:latin typeface="PT Serif"/>
                <a:ea typeface="PT Serif"/>
                <a:cs typeface="PT Serif"/>
                <a:sym typeface="PT Serif"/>
              </a:rPr>
              <a:t>Communication</a:t>
            </a:r>
            <a:r>
              <a:rPr lang="en">
                <a:solidFill>
                  <a:schemeClr val="dk1"/>
                </a:solidFill>
                <a:latin typeface="PT Serif"/>
                <a:ea typeface="PT Serif"/>
                <a:cs typeface="PT Serif"/>
                <a:sym typeface="PT Serif"/>
              </a:rPr>
              <a:t> is key</a:t>
            </a:r>
            <a:endParaRPr>
              <a:solidFill>
                <a:schemeClr val="dk1"/>
              </a:solidFill>
              <a:latin typeface="PT Serif"/>
              <a:ea typeface="PT Serif"/>
              <a:cs typeface="PT Serif"/>
              <a:sym typeface="PT Serif"/>
            </a:endParaRPr>
          </a:p>
          <a:p>
            <a:pPr indent="-317500" lvl="1" marL="914400" rtl="0" algn="l">
              <a:spcBef>
                <a:spcPts val="0"/>
              </a:spcBef>
              <a:spcAft>
                <a:spcPts val="0"/>
              </a:spcAft>
              <a:buClr>
                <a:schemeClr val="dk1"/>
              </a:buClr>
              <a:buSzPts val="1400"/>
              <a:buFont typeface="PT Serif"/>
              <a:buChar char="○"/>
            </a:pPr>
            <a:r>
              <a:rPr lang="en">
                <a:solidFill>
                  <a:schemeClr val="dk1"/>
                </a:solidFill>
                <a:latin typeface="PT Serif"/>
                <a:ea typeface="PT Serif"/>
                <a:cs typeface="PT Serif"/>
                <a:sym typeface="PT Serif"/>
              </a:rPr>
              <a:t>Running a successful project requires cooperation from each member of the team. Just one cog running out of place creates disruptions in other areas of the project, perhaps they are immediately seen, perhaps it will take time for consequence to make themselves present. Being overly clear when discussing project tasks, over expanainling to make sure the </a:t>
            </a:r>
            <a:r>
              <a:rPr lang="en">
                <a:solidFill>
                  <a:schemeClr val="dk1"/>
                </a:solidFill>
                <a:latin typeface="PT Serif"/>
                <a:ea typeface="PT Serif"/>
                <a:cs typeface="PT Serif"/>
                <a:sym typeface="PT Serif"/>
              </a:rPr>
              <a:t>project</a:t>
            </a:r>
            <a:r>
              <a:rPr lang="en">
                <a:solidFill>
                  <a:schemeClr val="dk1"/>
                </a:solidFill>
                <a:latin typeface="PT Serif"/>
                <a:ea typeface="PT Serif"/>
                <a:cs typeface="PT Serif"/>
                <a:sym typeface="PT Serif"/>
              </a:rPr>
              <a:t> team is on the same page, and </a:t>
            </a:r>
            <a:r>
              <a:rPr lang="en">
                <a:solidFill>
                  <a:schemeClr val="dk1"/>
                </a:solidFill>
                <a:latin typeface="PT Serif"/>
                <a:ea typeface="PT Serif"/>
                <a:cs typeface="PT Serif"/>
                <a:sym typeface="PT Serif"/>
              </a:rPr>
              <a:t>redundancy</a:t>
            </a:r>
            <a:r>
              <a:rPr lang="en">
                <a:solidFill>
                  <a:schemeClr val="dk1"/>
                </a:solidFill>
                <a:latin typeface="PT Serif"/>
                <a:ea typeface="PT Serif"/>
                <a:cs typeface="PT Serif"/>
                <a:sym typeface="PT Serif"/>
              </a:rPr>
              <a:t> help </a:t>
            </a:r>
            <a:r>
              <a:rPr lang="en">
                <a:solidFill>
                  <a:schemeClr val="dk1"/>
                </a:solidFill>
                <a:latin typeface="PT Serif"/>
                <a:ea typeface="PT Serif"/>
                <a:cs typeface="PT Serif"/>
                <a:sym typeface="PT Serif"/>
              </a:rPr>
              <a:t>i'm</a:t>
            </a:r>
            <a:r>
              <a:rPr lang="en">
                <a:solidFill>
                  <a:schemeClr val="dk1"/>
                </a:solidFill>
                <a:latin typeface="PT Serif"/>
                <a:ea typeface="PT Serif"/>
                <a:cs typeface="PT Serif"/>
                <a:sym typeface="PT Serif"/>
              </a:rPr>
              <a:t> making sure the </a:t>
            </a:r>
            <a:r>
              <a:rPr lang="en">
                <a:solidFill>
                  <a:schemeClr val="dk1"/>
                </a:solidFill>
                <a:latin typeface="PT Serif"/>
                <a:ea typeface="PT Serif"/>
                <a:cs typeface="PT Serif"/>
                <a:sym typeface="PT Serif"/>
              </a:rPr>
              <a:t>channels</a:t>
            </a:r>
            <a:r>
              <a:rPr lang="en">
                <a:solidFill>
                  <a:schemeClr val="dk1"/>
                </a:solidFill>
                <a:latin typeface="PT Serif"/>
                <a:ea typeface="PT Serif"/>
                <a:cs typeface="PT Serif"/>
                <a:sym typeface="PT Serif"/>
              </a:rPr>
              <a:t> of </a:t>
            </a:r>
            <a:r>
              <a:rPr lang="en">
                <a:solidFill>
                  <a:schemeClr val="dk1"/>
                </a:solidFill>
                <a:latin typeface="PT Serif"/>
                <a:ea typeface="PT Serif"/>
                <a:cs typeface="PT Serif"/>
                <a:sym typeface="PT Serif"/>
              </a:rPr>
              <a:t>communication</a:t>
            </a:r>
            <a:r>
              <a:rPr lang="en">
                <a:solidFill>
                  <a:schemeClr val="dk1"/>
                </a:solidFill>
                <a:latin typeface="PT Serif"/>
                <a:ea typeface="PT Serif"/>
                <a:cs typeface="PT Serif"/>
                <a:sym typeface="PT Serif"/>
              </a:rPr>
              <a:t> within the </a:t>
            </a:r>
            <a:r>
              <a:rPr lang="en">
                <a:solidFill>
                  <a:schemeClr val="dk1"/>
                </a:solidFill>
                <a:latin typeface="PT Serif"/>
                <a:ea typeface="PT Serif"/>
                <a:cs typeface="PT Serif"/>
                <a:sym typeface="PT Serif"/>
              </a:rPr>
              <a:t>project</a:t>
            </a:r>
            <a:r>
              <a:rPr lang="en">
                <a:solidFill>
                  <a:schemeClr val="dk1"/>
                </a:solidFill>
                <a:latin typeface="PT Serif"/>
                <a:ea typeface="PT Serif"/>
                <a:cs typeface="PT Serif"/>
                <a:sym typeface="PT Serif"/>
              </a:rPr>
              <a:t> team are strong.</a:t>
            </a:r>
            <a:endParaRPr>
              <a:solidFill>
                <a:schemeClr val="dk1"/>
              </a:solidFill>
              <a:latin typeface="PT Serif"/>
              <a:ea typeface="PT Serif"/>
              <a:cs typeface="PT Serif"/>
              <a:sym typeface="PT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