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82" r:id="rId6"/>
    <p:sldId id="264" r:id="rId7"/>
    <p:sldId id="265" r:id="rId8"/>
    <p:sldId id="284"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8C8E-2D5D-C7D1-4995-E72C64597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C943F5-5A59-5590-5498-6A07003636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9E5E40-22A7-39D4-DDAB-5E8FF3D48515}"/>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5" name="Footer Placeholder 4">
            <a:extLst>
              <a:ext uri="{FF2B5EF4-FFF2-40B4-BE49-F238E27FC236}">
                <a16:creationId xmlns:a16="http://schemas.microsoft.com/office/drawing/2014/main" id="{181A3D02-D829-2080-FC14-AE79D2B1A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E3E39-916C-D1B7-2E15-BD4F7F9BCA10}"/>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247407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ADA2-E1AC-5A17-2C69-2EC06861B6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264FDA-99C1-9E45-6DB9-34E0A4C6C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AE2CCC-EB11-AA20-D866-08FE29364782}"/>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5" name="Footer Placeholder 4">
            <a:extLst>
              <a:ext uri="{FF2B5EF4-FFF2-40B4-BE49-F238E27FC236}">
                <a16:creationId xmlns:a16="http://schemas.microsoft.com/office/drawing/2014/main" id="{1E1E17E8-4BC4-3338-1F4F-281F417CE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4A4A6-F993-C1B9-F67C-5C56478D11E7}"/>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215747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023B9-828F-095A-E257-A4C755268D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6C5618-A7E9-8F27-426D-AAF5BAAEE7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83611-8D96-B3CF-CC48-8C971E39971B}"/>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5" name="Footer Placeholder 4">
            <a:extLst>
              <a:ext uri="{FF2B5EF4-FFF2-40B4-BE49-F238E27FC236}">
                <a16:creationId xmlns:a16="http://schemas.microsoft.com/office/drawing/2014/main" id="{DEE24A70-B3BA-91C0-1BE3-33B0BB41C9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32606-4974-B209-18A7-642E09CC39E3}"/>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181970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69C5-9340-BD47-9BCF-60A41A1299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DEF399-58EF-8E63-2D46-C2929A07C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01F60-0010-5DEC-925D-251555DF2A65}"/>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5" name="Footer Placeholder 4">
            <a:extLst>
              <a:ext uri="{FF2B5EF4-FFF2-40B4-BE49-F238E27FC236}">
                <a16:creationId xmlns:a16="http://schemas.microsoft.com/office/drawing/2014/main" id="{C5FE700E-A75A-D81B-2DB6-8B0CE599E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6A2DF-3730-FCA5-B8F8-61FDA579E32E}"/>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244098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50AE-BC29-FBC9-4DD4-E2910EC31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E42CB2-4B08-3F4C-EF6A-21B6648F1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E0597D-DC9F-2763-C15E-C31AA0920B72}"/>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5" name="Footer Placeholder 4">
            <a:extLst>
              <a:ext uri="{FF2B5EF4-FFF2-40B4-BE49-F238E27FC236}">
                <a16:creationId xmlns:a16="http://schemas.microsoft.com/office/drawing/2014/main" id="{83A03FDE-E9CF-B9EE-A50B-E7CBF242B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F4741-B6AB-5022-FE7E-17C177926E6B}"/>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8687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575-60B8-1427-A4E9-BDD42C083F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6AD51F-91C5-0870-D23D-6E447407E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174266-5991-65F7-17C4-DDEDAA3571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AD094B-EBFF-84B6-B22F-C3EE30FFC9AD}"/>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6" name="Footer Placeholder 5">
            <a:extLst>
              <a:ext uri="{FF2B5EF4-FFF2-40B4-BE49-F238E27FC236}">
                <a16:creationId xmlns:a16="http://schemas.microsoft.com/office/drawing/2014/main" id="{24BE471C-DECA-808C-8EAD-56F9BFD290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CDA91D-618A-A55D-C5CD-E77789370E78}"/>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292723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5802-4C00-6A04-F053-1407F6B38F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986BF1-4E69-5A3F-57D6-3DC4476F1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0FC87-301B-AA78-FFCE-DD186B8F4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54993C-1E71-9127-B8F3-EAE95DFF2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60088-ED23-14EB-CEFE-FD1244328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EE6473-94FC-6ED8-AD5C-1B10E2973F04}"/>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8" name="Footer Placeholder 7">
            <a:extLst>
              <a:ext uri="{FF2B5EF4-FFF2-40B4-BE49-F238E27FC236}">
                <a16:creationId xmlns:a16="http://schemas.microsoft.com/office/drawing/2014/main" id="{9300F859-F59A-5BDD-024C-3B7D5701A6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FFE8CD-5534-B5A9-FEE0-25364298E015}"/>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98988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56FE-312F-052F-1226-94FEB5BA5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795B01-9514-658B-3DCD-48B94B757734}"/>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4" name="Footer Placeholder 3">
            <a:extLst>
              <a:ext uri="{FF2B5EF4-FFF2-40B4-BE49-F238E27FC236}">
                <a16:creationId xmlns:a16="http://schemas.microsoft.com/office/drawing/2014/main" id="{D4F19505-7257-46D9-8AB1-1DCADDD678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68CAEB-8E30-0551-5F1C-30111D468C63}"/>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169785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52EF2-9A40-8EDF-0FCD-0C55D276F190}"/>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3" name="Footer Placeholder 2">
            <a:extLst>
              <a:ext uri="{FF2B5EF4-FFF2-40B4-BE49-F238E27FC236}">
                <a16:creationId xmlns:a16="http://schemas.microsoft.com/office/drawing/2014/main" id="{7442B033-CBC7-660F-8172-57C6203FC5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31F814-F790-A3DA-7510-CF8A767E4209}"/>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399018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340D-758A-0898-D7EE-53F6A1F45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7641C-1E34-C1D0-0FCD-B0BEB0980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320B03-36E8-FE3B-6D03-96016A4A9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17427-8707-ECAA-DDBC-093F24BBCAB7}"/>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6" name="Footer Placeholder 5">
            <a:extLst>
              <a:ext uri="{FF2B5EF4-FFF2-40B4-BE49-F238E27FC236}">
                <a16:creationId xmlns:a16="http://schemas.microsoft.com/office/drawing/2014/main" id="{3A0A185B-2DFD-1B2B-80C2-94B038F413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E5EB1-6EA1-53F6-9140-F1309D979D3C}"/>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99647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471A-B908-DF1D-5606-C60F0E911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5A75A9-6D4F-3A6A-8D09-AB33B5341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EB9347-FDEB-4029-3E56-4AC84AB02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10495-E8AC-2DB6-EC91-93352FED2F6F}"/>
              </a:ext>
            </a:extLst>
          </p:cNvPr>
          <p:cNvSpPr>
            <a:spLocks noGrp="1"/>
          </p:cNvSpPr>
          <p:nvPr>
            <p:ph type="dt" sz="half" idx="10"/>
          </p:nvPr>
        </p:nvSpPr>
        <p:spPr/>
        <p:txBody>
          <a:bodyPr/>
          <a:lstStyle/>
          <a:p>
            <a:fld id="{740895D3-680D-42D3-B882-08C91A89A7B1}" type="datetimeFigureOut">
              <a:rPr lang="en-IN" smtClean="0"/>
              <a:t>27-08-2024</a:t>
            </a:fld>
            <a:endParaRPr lang="en-IN"/>
          </a:p>
        </p:txBody>
      </p:sp>
      <p:sp>
        <p:nvSpPr>
          <p:cNvPr id="6" name="Footer Placeholder 5">
            <a:extLst>
              <a:ext uri="{FF2B5EF4-FFF2-40B4-BE49-F238E27FC236}">
                <a16:creationId xmlns:a16="http://schemas.microsoft.com/office/drawing/2014/main" id="{13125433-7D30-232B-D357-DAF8226933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14ED1-7E0E-7A76-5780-7173EF747757}"/>
              </a:ext>
            </a:extLst>
          </p:cNvPr>
          <p:cNvSpPr>
            <a:spLocks noGrp="1"/>
          </p:cNvSpPr>
          <p:nvPr>
            <p:ph type="sldNum" sz="quarter" idx="12"/>
          </p:nvPr>
        </p:nvSpPr>
        <p:spPr/>
        <p:txBody>
          <a:bodyPr/>
          <a:lstStyle/>
          <a:p>
            <a:fld id="{F43D74AF-789A-4513-A5F8-992889410614}" type="slidenum">
              <a:rPr lang="en-IN" smtClean="0"/>
              <a:t>‹#›</a:t>
            </a:fld>
            <a:endParaRPr lang="en-IN"/>
          </a:p>
        </p:txBody>
      </p:sp>
    </p:spTree>
    <p:extLst>
      <p:ext uri="{BB962C8B-B14F-4D97-AF65-F5344CB8AC3E}">
        <p14:creationId xmlns:p14="http://schemas.microsoft.com/office/powerpoint/2010/main" val="47975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195DE8-3F59-BC90-403C-C753C7C42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686F86-10DB-3978-775F-3D79757C0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67A829-4AF8-C592-0B9E-14A3019B0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895D3-680D-42D3-B882-08C91A89A7B1}" type="datetimeFigureOut">
              <a:rPr lang="en-IN" smtClean="0"/>
              <a:t>27-08-2024</a:t>
            </a:fld>
            <a:endParaRPr lang="en-IN"/>
          </a:p>
        </p:txBody>
      </p:sp>
      <p:sp>
        <p:nvSpPr>
          <p:cNvPr id="5" name="Footer Placeholder 4">
            <a:extLst>
              <a:ext uri="{FF2B5EF4-FFF2-40B4-BE49-F238E27FC236}">
                <a16:creationId xmlns:a16="http://schemas.microsoft.com/office/drawing/2014/main" id="{1114B9D1-0F15-9BDF-5D2A-F5D264C57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046411-E7B1-D72D-0A85-CED8E1BB6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D74AF-789A-4513-A5F8-992889410614}" type="slidenum">
              <a:rPr lang="en-IN" smtClean="0"/>
              <a:t>‹#›</a:t>
            </a:fld>
            <a:endParaRPr lang="en-IN"/>
          </a:p>
        </p:txBody>
      </p:sp>
    </p:spTree>
    <p:extLst>
      <p:ext uri="{BB962C8B-B14F-4D97-AF65-F5344CB8AC3E}">
        <p14:creationId xmlns:p14="http://schemas.microsoft.com/office/powerpoint/2010/main" val="407995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htapps.redhat.com/verify?certId=140-235-748"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47FB3C-E790-5F5C-430C-2A8651BEE000}"/>
              </a:ext>
            </a:extLst>
          </p:cNvPr>
          <p:cNvPicPr>
            <a:picLocks noChangeAspect="1"/>
          </p:cNvPicPr>
          <p:nvPr/>
        </p:nvPicPr>
        <p:blipFill>
          <a:blip r:embed="rId2"/>
          <a:stretch>
            <a:fillRect/>
          </a:stretch>
        </p:blipFill>
        <p:spPr>
          <a:xfrm>
            <a:off x="708212" y="453134"/>
            <a:ext cx="8383812" cy="4183937"/>
          </a:xfrm>
          <a:prstGeom prst="rect">
            <a:avLst/>
          </a:prstGeom>
        </p:spPr>
      </p:pic>
      <p:sp>
        <p:nvSpPr>
          <p:cNvPr id="7" name="TextBox 6">
            <a:extLst>
              <a:ext uri="{FF2B5EF4-FFF2-40B4-BE49-F238E27FC236}">
                <a16:creationId xmlns:a16="http://schemas.microsoft.com/office/drawing/2014/main" id="{9684E132-E66E-61C9-04E9-A668EE1DDB8A}"/>
              </a:ext>
            </a:extLst>
          </p:cNvPr>
          <p:cNvSpPr txBox="1"/>
          <p:nvPr/>
        </p:nvSpPr>
        <p:spPr>
          <a:xfrm>
            <a:off x="1111624" y="5280213"/>
            <a:ext cx="8854413" cy="923330"/>
          </a:xfrm>
          <a:prstGeom prst="rect">
            <a:avLst/>
          </a:prstGeom>
          <a:noFill/>
        </p:spPr>
        <p:txBody>
          <a:bodyPr wrap="square">
            <a:spAutoFit/>
          </a:bodyPr>
          <a:lstStyle/>
          <a:p>
            <a:r>
              <a:rPr lang="en-IN" b="1" dirty="0">
                <a:solidFill>
                  <a:schemeClr val="accent1">
                    <a:lumMod val="75000"/>
                  </a:schemeClr>
                </a:solidFill>
              </a:rPr>
              <a:t>Presenter:</a:t>
            </a:r>
            <a:r>
              <a:rPr lang="en-IN" dirty="0">
                <a:solidFill>
                  <a:schemeClr val="accent1">
                    <a:lumMod val="75000"/>
                  </a:schemeClr>
                </a:solidFill>
              </a:rPr>
              <a:t> Chandra Prakash </a:t>
            </a:r>
          </a:p>
          <a:p>
            <a:r>
              <a:rPr lang="en-IN" b="1" dirty="0">
                <a:solidFill>
                  <a:schemeClr val="accent1">
                    <a:lumMod val="75000"/>
                  </a:schemeClr>
                </a:solidFill>
              </a:rPr>
              <a:t>Designation: </a:t>
            </a:r>
            <a:r>
              <a:rPr lang="en-IN" dirty="0">
                <a:solidFill>
                  <a:schemeClr val="accent1">
                    <a:lumMod val="75000"/>
                  </a:schemeClr>
                </a:solidFill>
              </a:rPr>
              <a:t>Solution Architect &amp; Principal trainer </a:t>
            </a:r>
            <a:r>
              <a:rPr lang="en-IN" b="1" dirty="0">
                <a:solidFill>
                  <a:schemeClr val="accent1">
                    <a:lumMod val="75000"/>
                  </a:schemeClr>
                </a:solidFill>
              </a:rPr>
              <a:t>(RHCA/RHCI) </a:t>
            </a:r>
          </a:p>
          <a:p>
            <a:r>
              <a:rPr lang="en-IN" b="1" dirty="0">
                <a:solidFill>
                  <a:schemeClr val="accent1">
                    <a:lumMod val="75000"/>
                  </a:schemeClr>
                </a:solidFill>
              </a:rPr>
              <a:t>Certification Verification link: </a:t>
            </a:r>
            <a:r>
              <a:rPr lang="en-IN" u="sng" dirty="0">
                <a:solidFill>
                  <a:schemeClr val="accent1">
                    <a:lumMod val="75000"/>
                  </a:schemeClr>
                </a:solidFill>
              </a:rPr>
              <a:t>https://rhtapps.redhat.com/verify?certId=</a:t>
            </a:r>
            <a:r>
              <a:rPr lang="en-IN" u="sng" dirty="0">
                <a:solidFill>
                  <a:schemeClr val="accent1">
                    <a:lumMod val="75000"/>
                  </a:schemeClr>
                </a:solidFill>
                <a:hlinkClick r:id="rId3"/>
              </a:rPr>
              <a:t>140-235-748</a:t>
            </a:r>
            <a:endParaRPr lang="en-IN" u="sng" dirty="0">
              <a:solidFill>
                <a:schemeClr val="accent1">
                  <a:lumMod val="75000"/>
                </a:schemeClr>
              </a:solidFill>
            </a:endParaRPr>
          </a:p>
        </p:txBody>
      </p:sp>
      <p:sp>
        <p:nvSpPr>
          <p:cNvPr id="8" name="Left Brace 7">
            <a:extLst>
              <a:ext uri="{FF2B5EF4-FFF2-40B4-BE49-F238E27FC236}">
                <a16:creationId xmlns:a16="http://schemas.microsoft.com/office/drawing/2014/main" id="{364F0164-C038-3A7D-E96C-437B2F979467}"/>
              </a:ext>
            </a:extLst>
          </p:cNvPr>
          <p:cNvSpPr/>
          <p:nvPr/>
        </p:nvSpPr>
        <p:spPr>
          <a:xfrm>
            <a:off x="528918" y="5074024"/>
            <a:ext cx="376517" cy="12371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a:extLst>
              <a:ext uri="{FF2B5EF4-FFF2-40B4-BE49-F238E27FC236}">
                <a16:creationId xmlns:a16="http://schemas.microsoft.com/office/drawing/2014/main" id="{E7A267B0-F5C5-C669-D2B7-1872668B5FE2}"/>
              </a:ext>
            </a:extLst>
          </p:cNvPr>
          <p:cNvSpPr/>
          <p:nvPr/>
        </p:nvSpPr>
        <p:spPr>
          <a:xfrm>
            <a:off x="9646024" y="4787153"/>
            <a:ext cx="320013"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24475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D13A1-9274-4EEA-3F22-90D25131CD95}"/>
              </a:ext>
            </a:extLst>
          </p:cNvPr>
          <p:cNvSpPr txBox="1"/>
          <p:nvPr/>
        </p:nvSpPr>
        <p:spPr>
          <a:xfrm>
            <a:off x="0" y="79793"/>
            <a:ext cx="10255624" cy="461665"/>
          </a:xfrm>
          <a:prstGeom prst="rect">
            <a:avLst/>
          </a:prstGeom>
          <a:noFill/>
        </p:spPr>
        <p:txBody>
          <a:bodyPr wrap="square">
            <a:spAutoFit/>
          </a:bodyPr>
          <a:lstStyle/>
          <a:p>
            <a:r>
              <a:rPr lang="en-IN" sz="2400" b="1" u="sng" dirty="0">
                <a:solidFill>
                  <a:schemeClr val="accent1"/>
                </a:solidFill>
              </a:rPr>
              <a:t>The Open Container Initiative (OCI)</a:t>
            </a:r>
          </a:p>
        </p:txBody>
      </p:sp>
      <p:sp>
        <p:nvSpPr>
          <p:cNvPr id="5" name="TextBox 4">
            <a:extLst>
              <a:ext uri="{FF2B5EF4-FFF2-40B4-BE49-F238E27FC236}">
                <a16:creationId xmlns:a16="http://schemas.microsoft.com/office/drawing/2014/main" id="{A070E98F-52AE-A542-B952-F76E760DED97}"/>
              </a:ext>
            </a:extLst>
          </p:cNvPr>
          <p:cNvSpPr txBox="1"/>
          <p:nvPr/>
        </p:nvSpPr>
        <p:spPr>
          <a:xfrm>
            <a:off x="123263" y="439272"/>
            <a:ext cx="12185277" cy="830997"/>
          </a:xfrm>
          <a:prstGeom prst="rect">
            <a:avLst/>
          </a:prstGeom>
          <a:noFill/>
        </p:spPr>
        <p:txBody>
          <a:bodyPr wrap="square">
            <a:spAutoFit/>
          </a:bodyPr>
          <a:lstStyle/>
          <a:p>
            <a:r>
              <a:rPr lang="en-IN" sz="1600" dirty="0">
                <a:solidFill>
                  <a:schemeClr val="accent6">
                    <a:lumMod val="75000"/>
                  </a:schemeClr>
                </a:solidFill>
              </a:rPr>
              <a:t>The Open Container Initiative (OCI) maintains standards about containers, container images, and container runtimes. Because most container engine implementations are designed to conform to the OCI specifications, applications that are packaged according to the specification can run on any conforming platform.</a:t>
            </a:r>
          </a:p>
        </p:txBody>
      </p:sp>
      <p:sp>
        <p:nvSpPr>
          <p:cNvPr id="7" name="TextBox 6">
            <a:extLst>
              <a:ext uri="{FF2B5EF4-FFF2-40B4-BE49-F238E27FC236}">
                <a16:creationId xmlns:a16="http://schemas.microsoft.com/office/drawing/2014/main" id="{C0C34C0E-C9D7-65B3-5CFA-5BBBCAB91CEE}"/>
              </a:ext>
            </a:extLst>
          </p:cNvPr>
          <p:cNvSpPr txBox="1"/>
          <p:nvPr/>
        </p:nvSpPr>
        <p:spPr>
          <a:xfrm>
            <a:off x="123264" y="1372455"/>
            <a:ext cx="12068736" cy="1446550"/>
          </a:xfrm>
          <a:prstGeom prst="rect">
            <a:avLst/>
          </a:prstGeom>
          <a:noFill/>
        </p:spPr>
        <p:txBody>
          <a:bodyPr wrap="square">
            <a:spAutoFit/>
          </a:bodyPr>
          <a:lstStyle/>
          <a:p>
            <a:r>
              <a:rPr lang="en-IN" sz="1400" dirty="0">
                <a:solidFill>
                  <a:schemeClr val="accent1"/>
                </a:solidFill>
              </a:rPr>
              <a:t>Example illustrating how containers, adhering to OCI standards, leverage Linux kernel features such as namespaces and control groups (cgroups).</a:t>
            </a:r>
          </a:p>
          <a:p>
            <a:endParaRPr lang="en-IN" sz="1400" dirty="0">
              <a:solidFill>
                <a:schemeClr val="accent1"/>
              </a:solidFill>
            </a:endParaRPr>
          </a:p>
          <a:p>
            <a:r>
              <a:rPr lang="en-IN" sz="1400" dirty="0">
                <a:solidFill>
                  <a:schemeClr val="accent1"/>
                </a:solidFill>
              </a:rPr>
              <a:t>Suppose you have a Python web application that you want to deploy using containers. You've packaged your application according to OCI specifications, ensuring it can run on any conforming platform.</a:t>
            </a:r>
          </a:p>
          <a:p>
            <a:r>
              <a:rPr lang="en-IN" sz="1400" dirty="0">
                <a:solidFill>
                  <a:schemeClr val="accent1"/>
                </a:solidFill>
              </a:rPr>
              <a:t>Here's how namespaces and cgroups come into play:</a:t>
            </a:r>
          </a:p>
          <a:p>
            <a:endParaRPr lang="en-IN" dirty="0"/>
          </a:p>
        </p:txBody>
      </p:sp>
      <p:sp>
        <p:nvSpPr>
          <p:cNvPr id="9" name="TextBox 8">
            <a:extLst>
              <a:ext uri="{FF2B5EF4-FFF2-40B4-BE49-F238E27FC236}">
                <a16:creationId xmlns:a16="http://schemas.microsoft.com/office/drawing/2014/main" id="{1B03CA76-49FA-37E6-D2B0-0BF4D68E4CDE}"/>
              </a:ext>
            </a:extLst>
          </p:cNvPr>
          <p:cNvSpPr txBox="1"/>
          <p:nvPr/>
        </p:nvSpPr>
        <p:spPr>
          <a:xfrm>
            <a:off x="162481" y="2563448"/>
            <a:ext cx="6053420" cy="2031325"/>
          </a:xfrm>
          <a:prstGeom prst="rect">
            <a:avLst/>
          </a:prstGeom>
          <a:noFill/>
        </p:spPr>
        <p:txBody>
          <a:bodyPr wrap="square">
            <a:spAutoFit/>
          </a:bodyPr>
          <a:lstStyle/>
          <a:p>
            <a:r>
              <a:rPr lang="en-IN" sz="1400" b="1" u="sng" dirty="0"/>
              <a:t>Namespaces:</a:t>
            </a:r>
          </a:p>
          <a:p>
            <a:r>
              <a:rPr lang="en-IN" sz="1400" dirty="0">
                <a:solidFill>
                  <a:schemeClr val="accent6">
                    <a:lumMod val="75000"/>
                  </a:schemeClr>
                </a:solidFill>
              </a:rPr>
              <a:t>When you run your Python web application inside a container, namespaces ensure that the application perceives its own isolated environment.</a:t>
            </a:r>
          </a:p>
          <a:p>
            <a:r>
              <a:rPr lang="en-IN" sz="1400" dirty="0">
                <a:solidFill>
                  <a:schemeClr val="accent6">
                    <a:lumMod val="75000"/>
                  </a:schemeClr>
                </a:solidFill>
              </a:rPr>
              <a:t>For example, the container's PID (Process ID) namespace provides the illusion to the application that it has its own PID space. Thus, the process IDs used inside the container are separate from those on the host system, enhancing isolation.</a:t>
            </a:r>
          </a:p>
          <a:p>
            <a:r>
              <a:rPr lang="en-IN" sz="1400" dirty="0">
                <a:solidFill>
                  <a:schemeClr val="accent6">
                    <a:lumMod val="75000"/>
                  </a:schemeClr>
                </a:solidFill>
              </a:rPr>
              <a:t>Similarly, the container's network namespace isolates network interfaces and configurations, preventing the application from directly interacting with the host network or other containers' networks.</a:t>
            </a:r>
          </a:p>
        </p:txBody>
      </p:sp>
      <p:sp>
        <p:nvSpPr>
          <p:cNvPr id="11" name="TextBox 10">
            <a:extLst>
              <a:ext uri="{FF2B5EF4-FFF2-40B4-BE49-F238E27FC236}">
                <a16:creationId xmlns:a16="http://schemas.microsoft.com/office/drawing/2014/main" id="{2F88DFA6-B79D-39BC-C337-EADA26715615}"/>
              </a:ext>
            </a:extLst>
          </p:cNvPr>
          <p:cNvSpPr txBox="1"/>
          <p:nvPr/>
        </p:nvSpPr>
        <p:spPr>
          <a:xfrm>
            <a:off x="6215901" y="2563448"/>
            <a:ext cx="5911104" cy="2462213"/>
          </a:xfrm>
          <a:prstGeom prst="rect">
            <a:avLst/>
          </a:prstGeom>
          <a:noFill/>
        </p:spPr>
        <p:txBody>
          <a:bodyPr wrap="square">
            <a:spAutoFit/>
          </a:bodyPr>
          <a:lstStyle/>
          <a:p>
            <a:r>
              <a:rPr lang="en-IN" sz="1400" b="1" dirty="0"/>
              <a:t>Control Groups (cgroups):</a:t>
            </a:r>
          </a:p>
          <a:p>
            <a:r>
              <a:rPr lang="en-IN" sz="1400" dirty="0">
                <a:solidFill>
                  <a:schemeClr val="accent6">
                    <a:lumMod val="75000"/>
                  </a:schemeClr>
                </a:solidFill>
              </a:rPr>
              <a:t>Cgroups help in managing resource allocation and usage for the containerized application.</a:t>
            </a:r>
          </a:p>
          <a:p>
            <a:r>
              <a:rPr lang="en-IN" sz="1400" dirty="0">
                <a:solidFill>
                  <a:schemeClr val="accent6">
                    <a:lumMod val="75000"/>
                  </a:schemeClr>
                </a:solidFill>
              </a:rPr>
              <a:t>Let's say you want to restrict the CPU and memory usage of your Python web application. By utilizing cgroups, you can impose limits on CPU cores and memory usage, preventing the application from consuming excessive resources and ensuring fair resource distribution among other containers. Additionally, cgroups allow you to prioritize or throttle I/O operations, ensuring that disk and network access by the containerized application does not adversely impact other applications running on the same host.</a:t>
            </a:r>
          </a:p>
          <a:p>
            <a:endParaRPr lang="en-IN" sz="1400" dirty="0"/>
          </a:p>
        </p:txBody>
      </p:sp>
      <p:cxnSp>
        <p:nvCxnSpPr>
          <p:cNvPr id="13" name="Straight Connector 12">
            <a:extLst>
              <a:ext uri="{FF2B5EF4-FFF2-40B4-BE49-F238E27FC236}">
                <a16:creationId xmlns:a16="http://schemas.microsoft.com/office/drawing/2014/main" id="{48ADBD01-FF5C-D959-CEAB-1957E92691A1}"/>
              </a:ext>
            </a:extLst>
          </p:cNvPr>
          <p:cNvCxnSpPr>
            <a:cxnSpLocks/>
          </p:cNvCxnSpPr>
          <p:nvPr/>
        </p:nvCxnSpPr>
        <p:spPr>
          <a:xfrm>
            <a:off x="6150906" y="2545959"/>
            <a:ext cx="0" cy="233460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BF28F4-1845-AE52-DD93-677A6FF68A64}"/>
              </a:ext>
            </a:extLst>
          </p:cNvPr>
          <p:cNvSpPr txBox="1"/>
          <p:nvPr/>
        </p:nvSpPr>
        <p:spPr>
          <a:xfrm>
            <a:off x="0" y="4788226"/>
            <a:ext cx="11881599" cy="307777"/>
          </a:xfrm>
          <a:prstGeom prst="rect">
            <a:avLst/>
          </a:prstGeom>
          <a:noFill/>
        </p:spPr>
        <p:txBody>
          <a:bodyPr wrap="square">
            <a:spAutoFit/>
          </a:bodyPr>
          <a:lstStyle/>
          <a:p>
            <a:r>
              <a:rPr lang="en-IN" sz="1400" b="1" dirty="0">
                <a:solidFill>
                  <a:schemeClr val="accent1"/>
                </a:solidFill>
              </a:rPr>
              <a:t>By leveraging namespaces and cgroups, your Python web application, packaged as a container according to OCI specifications, gains benefits such as:</a:t>
            </a:r>
          </a:p>
        </p:txBody>
      </p:sp>
      <p:sp>
        <p:nvSpPr>
          <p:cNvPr id="18" name="TextBox 17">
            <a:extLst>
              <a:ext uri="{FF2B5EF4-FFF2-40B4-BE49-F238E27FC236}">
                <a16:creationId xmlns:a16="http://schemas.microsoft.com/office/drawing/2014/main" id="{246E354F-D33B-796F-3DDA-544A8965FC42}"/>
              </a:ext>
            </a:extLst>
          </p:cNvPr>
          <p:cNvSpPr txBox="1"/>
          <p:nvPr/>
        </p:nvSpPr>
        <p:spPr>
          <a:xfrm>
            <a:off x="-1" y="5182800"/>
            <a:ext cx="12711953" cy="2308324"/>
          </a:xfrm>
          <a:prstGeom prst="rect">
            <a:avLst/>
          </a:prstGeom>
          <a:noFill/>
        </p:spPr>
        <p:txBody>
          <a:bodyPr wrap="square">
            <a:spAutoFit/>
          </a:bodyPr>
          <a:lstStyle/>
          <a:p>
            <a:r>
              <a:rPr lang="en-IN" sz="1600" dirty="0">
                <a:solidFill>
                  <a:schemeClr val="accent6"/>
                </a:solidFill>
              </a:rPr>
              <a:t>- Isolation: The application runs in an isolated environment, shielding it from interference and conflicts with other applications.</a:t>
            </a:r>
          </a:p>
          <a:p>
            <a:endParaRPr lang="en-IN" sz="1600" dirty="0">
              <a:solidFill>
                <a:schemeClr val="accent6"/>
              </a:solidFill>
            </a:endParaRPr>
          </a:p>
          <a:p>
            <a:r>
              <a:rPr lang="en-IN" sz="1600" dirty="0">
                <a:solidFill>
                  <a:schemeClr val="accent6"/>
                </a:solidFill>
              </a:rPr>
              <a:t>- Resource Management: You can control and allocate resources efficiently, preventing resource contention and ensuring optimal performance.</a:t>
            </a:r>
          </a:p>
          <a:p>
            <a:endParaRPr lang="en-IN" sz="1600" dirty="0">
              <a:solidFill>
                <a:schemeClr val="accent6"/>
              </a:solidFill>
            </a:endParaRPr>
          </a:p>
          <a:p>
            <a:r>
              <a:rPr lang="en-IN" sz="1600" dirty="0">
                <a:solidFill>
                  <a:schemeClr val="accent6"/>
                </a:solidFill>
              </a:rPr>
              <a:t>- Portability: Since most container engines conform to OCI standards, your containerized application can run seamlessly across different platforms without modification.</a:t>
            </a:r>
          </a:p>
          <a:p>
            <a:endParaRPr lang="en-IN" sz="1600" dirty="0"/>
          </a:p>
          <a:p>
            <a:r>
              <a:rPr lang="en-IN" sz="1600" dirty="0"/>
              <a:t>- In essence, the combination of OCI standards, Linux namespaces, and cgroups empowers developers to build, deploy, and run applications reliably and consistently across various container platforms.</a:t>
            </a:r>
          </a:p>
        </p:txBody>
      </p:sp>
    </p:spTree>
    <p:extLst>
      <p:ext uri="{BB962C8B-B14F-4D97-AF65-F5344CB8AC3E}">
        <p14:creationId xmlns:p14="http://schemas.microsoft.com/office/powerpoint/2010/main" val="2912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C98FF4-02A8-B4C8-4E78-0214017B25BF}"/>
              </a:ext>
            </a:extLst>
          </p:cNvPr>
          <p:cNvSpPr txBox="1"/>
          <p:nvPr/>
        </p:nvSpPr>
        <p:spPr>
          <a:xfrm>
            <a:off x="215156" y="-1"/>
            <a:ext cx="11089338" cy="584775"/>
          </a:xfrm>
          <a:prstGeom prst="rect">
            <a:avLst/>
          </a:prstGeom>
          <a:noFill/>
        </p:spPr>
        <p:txBody>
          <a:bodyPr wrap="square">
            <a:spAutoFit/>
          </a:bodyPr>
          <a:lstStyle/>
          <a:p>
            <a:r>
              <a:rPr lang="en-US" sz="3200" b="1" u="sng" dirty="0">
                <a:solidFill>
                  <a:schemeClr val="accent2">
                    <a:lumMod val="75000"/>
                  </a:schemeClr>
                </a:solidFill>
              </a:rPr>
              <a:t>Table to Contents DO280V412 – OpenShift Lab based Training  </a:t>
            </a:r>
            <a:endParaRPr lang="en-IN" sz="3200" u="sng" dirty="0"/>
          </a:p>
        </p:txBody>
      </p:sp>
      <p:sp>
        <p:nvSpPr>
          <p:cNvPr id="7" name="TextBox 6">
            <a:extLst>
              <a:ext uri="{FF2B5EF4-FFF2-40B4-BE49-F238E27FC236}">
                <a16:creationId xmlns:a16="http://schemas.microsoft.com/office/drawing/2014/main" id="{5859DD14-B335-2683-BD29-0CB5CF7C722E}"/>
              </a:ext>
            </a:extLst>
          </p:cNvPr>
          <p:cNvSpPr txBox="1"/>
          <p:nvPr/>
        </p:nvSpPr>
        <p:spPr>
          <a:xfrm>
            <a:off x="215156" y="1021976"/>
            <a:ext cx="2214279" cy="4647426"/>
          </a:xfrm>
          <a:prstGeom prst="rect">
            <a:avLst/>
          </a:prstGeom>
          <a:noFill/>
        </p:spPr>
        <p:txBody>
          <a:bodyPr wrap="square">
            <a:spAutoFit/>
          </a:bodyPr>
          <a:lstStyle/>
          <a:p>
            <a:r>
              <a:rPr lang="en-IN" sz="1200" b="1" dirty="0">
                <a:solidFill>
                  <a:schemeClr val="accent6">
                    <a:lumMod val="75000"/>
                  </a:schemeClr>
                </a:solidFill>
              </a:rPr>
              <a:t>         </a:t>
            </a:r>
            <a:r>
              <a:rPr lang="en-IN" sz="2800" b="1" u="sng" dirty="0">
                <a:solidFill>
                  <a:schemeClr val="accent1"/>
                </a:solidFill>
              </a:rPr>
              <a:t>Day 1</a:t>
            </a:r>
            <a:r>
              <a:rPr lang="en-IN" sz="2800" b="1" u="sng" baseline="30000" dirty="0">
                <a:solidFill>
                  <a:schemeClr val="accent1"/>
                </a:solidFill>
              </a:rPr>
              <a:t>st</a:t>
            </a:r>
            <a:r>
              <a:rPr lang="en-IN" sz="2800" b="1" u="sng" dirty="0">
                <a:solidFill>
                  <a:schemeClr val="accent1"/>
                </a:solidFill>
              </a:rPr>
              <a:t> </a:t>
            </a:r>
          </a:p>
          <a:p>
            <a:r>
              <a:rPr lang="en-IN" sz="1600" dirty="0">
                <a:solidFill>
                  <a:schemeClr val="accent6">
                    <a:lumMod val="50000"/>
                  </a:schemeClr>
                </a:solidFill>
              </a:rPr>
              <a:t>1. Declarative Resource Management</a:t>
            </a:r>
          </a:p>
          <a:p>
            <a:r>
              <a:rPr lang="en-IN" sz="1600" dirty="0">
                <a:solidFill>
                  <a:schemeClr val="accent6">
                    <a:lumMod val="50000"/>
                  </a:schemeClr>
                </a:solidFill>
              </a:rPr>
              <a:t>Resource Manifests </a:t>
            </a:r>
          </a:p>
          <a:p>
            <a:r>
              <a:rPr lang="en-IN" sz="1600" dirty="0">
                <a:solidFill>
                  <a:schemeClr val="accent6">
                    <a:lumMod val="50000"/>
                  </a:schemeClr>
                </a:solidFill>
              </a:rPr>
              <a:t>Kustomize Overlays</a:t>
            </a:r>
          </a:p>
          <a:p>
            <a:endParaRPr lang="en-IN" sz="1600" dirty="0">
              <a:solidFill>
                <a:schemeClr val="accent6">
                  <a:lumMod val="50000"/>
                </a:schemeClr>
              </a:solidFill>
            </a:endParaRPr>
          </a:p>
          <a:p>
            <a:r>
              <a:rPr lang="en-IN" sz="1600" dirty="0">
                <a:solidFill>
                  <a:schemeClr val="accent6">
                    <a:lumMod val="50000"/>
                  </a:schemeClr>
                </a:solidFill>
              </a:rPr>
              <a:t>2. Deploy Packaged Applications</a:t>
            </a:r>
          </a:p>
          <a:p>
            <a:r>
              <a:rPr lang="en-IN" sz="1600" dirty="0">
                <a:solidFill>
                  <a:schemeClr val="accent6">
                    <a:lumMod val="50000"/>
                  </a:schemeClr>
                </a:solidFill>
              </a:rPr>
              <a:t>OpenShift Templates</a:t>
            </a:r>
          </a:p>
          <a:p>
            <a:r>
              <a:rPr lang="en-IN" sz="1600" dirty="0">
                <a:solidFill>
                  <a:schemeClr val="accent6">
                    <a:lumMod val="50000"/>
                  </a:schemeClr>
                </a:solidFill>
              </a:rPr>
              <a:t>Helm Charts</a:t>
            </a:r>
          </a:p>
          <a:p>
            <a:endParaRPr lang="en-IN" sz="1600" dirty="0">
              <a:solidFill>
                <a:schemeClr val="accent6">
                  <a:lumMod val="50000"/>
                </a:schemeClr>
              </a:solidFill>
            </a:endParaRPr>
          </a:p>
          <a:p>
            <a:r>
              <a:rPr lang="en-IN" sz="1600" dirty="0">
                <a:solidFill>
                  <a:schemeClr val="accent6">
                    <a:lumMod val="50000"/>
                  </a:schemeClr>
                </a:solidFill>
              </a:rPr>
              <a:t>3. Authentication and Authorization</a:t>
            </a:r>
          </a:p>
          <a:p>
            <a:r>
              <a:rPr lang="en-IN" sz="1600" dirty="0">
                <a:solidFill>
                  <a:schemeClr val="accent6">
                    <a:lumMod val="50000"/>
                  </a:schemeClr>
                </a:solidFill>
              </a:rPr>
              <a:t>Configure Identity Providers</a:t>
            </a:r>
          </a:p>
          <a:p>
            <a:r>
              <a:rPr lang="en-IN" sz="1600" dirty="0">
                <a:solidFill>
                  <a:schemeClr val="accent6">
                    <a:lumMod val="50000"/>
                  </a:schemeClr>
                </a:solidFill>
              </a:rPr>
              <a:t>Define and Apply Permissions with RBAC </a:t>
            </a:r>
          </a:p>
          <a:p>
            <a:r>
              <a:rPr lang="en-IN" sz="1200" dirty="0"/>
              <a:t>		</a:t>
            </a:r>
          </a:p>
        </p:txBody>
      </p:sp>
      <p:sp>
        <p:nvSpPr>
          <p:cNvPr id="11" name="TextBox 10">
            <a:extLst>
              <a:ext uri="{FF2B5EF4-FFF2-40B4-BE49-F238E27FC236}">
                <a16:creationId xmlns:a16="http://schemas.microsoft.com/office/drawing/2014/main" id="{E0BBA728-2176-3405-2EC4-F5F0EA171990}"/>
              </a:ext>
            </a:extLst>
          </p:cNvPr>
          <p:cNvSpPr txBox="1"/>
          <p:nvPr/>
        </p:nvSpPr>
        <p:spPr>
          <a:xfrm>
            <a:off x="2859742" y="910953"/>
            <a:ext cx="2608729" cy="5386090"/>
          </a:xfrm>
          <a:prstGeom prst="rect">
            <a:avLst/>
          </a:prstGeom>
          <a:noFill/>
        </p:spPr>
        <p:txBody>
          <a:bodyPr wrap="square">
            <a:spAutoFit/>
          </a:bodyPr>
          <a:lstStyle/>
          <a:p>
            <a:r>
              <a:rPr lang="en-IN" sz="4000" b="1" dirty="0">
                <a:solidFill>
                  <a:schemeClr val="accent6">
                    <a:lumMod val="50000"/>
                  </a:schemeClr>
                </a:solidFill>
              </a:rPr>
              <a:t>  </a:t>
            </a:r>
            <a:r>
              <a:rPr lang="en-IN" sz="2800" b="1" u="sng" dirty="0">
                <a:solidFill>
                  <a:schemeClr val="accent1"/>
                </a:solidFill>
              </a:rPr>
              <a:t>Day 2</a:t>
            </a:r>
            <a:r>
              <a:rPr lang="en-IN" b="1" u="sng" baseline="30000" dirty="0">
                <a:solidFill>
                  <a:schemeClr val="accent1"/>
                </a:solidFill>
              </a:rPr>
              <a:t>nd</a:t>
            </a:r>
            <a:r>
              <a:rPr lang="en-IN" b="1" u="sng" dirty="0">
                <a:solidFill>
                  <a:schemeClr val="accent1"/>
                </a:solidFill>
              </a:rPr>
              <a:t> </a:t>
            </a:r>
            <a:endParaRPr lang="en-IN" sz="1800" b="1" u="sng" dirty="0">
              <a:solidFill>
                <a:schemeClr val="accent1"/>
              </a:solidFill>
            </a:endParaRPr>
          </a:p>
          <a:p>
            <a:r>
              <a:rPr lang="en-IN" sz="1600" dirty="0">
                <a:solidFill>
                  <a:schemeClr val="accent6">
                    <a:lumMod val="50000"/>
                  </a:schemeClr>
                </a:solidFill>
              </a:rPr>
              <a:t>4. Network Security </a:t>
            </a:r>
          </a:p>
          <a:p>
            <a:r>
              <a:rPr lang="en-IN" sz="1600" dirty="0">
                <a:solidFill>
                  <a:schemeClr val="accent6">
                    <a:lumMod val="50000"/>
                  </a:schemeClr>
                </a:solidFill>
              </a:rPr>
              <a:t>Protect External Traffic with TLS</a:t>
            </a:r>
          </a:p>
          <a:p>
            <a:r>
              <a:rPr lang="en-IN" sz="1600" dirty="0">
                <a:solidFill>
                  <a:schemeClr val="accent6">
                    <a:lumMod val="50000"/>
                  </a:schemeClr>
                </a:solidFill>
              </a:rPr>
              <a:t>Configure Network Policies </a:t>
            </a:r>
          </a:p>
          <a:p>
            <a:r>
              <a:rPr lang="en-IN" sz="1600" dirty="0">
                <a:solidFill>
                  <a:schemeClr val="accent6">
                    <a:lumMod val="50000"/>
                  </a:schemeClr>
                </a:solidFill>
              </a:rPr>
              <a:t>Protect Internal Traffic with TLS</a:t>
            </a:r>
          </a:p>
          <a:p>
            <a:endParaRPr lang="en-IN" sz="1600" dirty="0">
              <a:solidFill>
                <a:schemeClr val="accent6">
                  <a:lumMod val="50000"/>
                </a:schemeClr>
              </a:solidFill>
            </a:endParaRPr>
          </a:p>
          <a:p>
            <a:r>
              <a:rPr lang="en-IN" sz="1600" dirty="0">
                <a:solidFill>
                  <a:schemeClr val="accent6">
                    <a:lumMod val="50000"/>
                  </a:schemeClr>
                </a:solidFill>
              </a:rPr>
              <a:t>5. Expose non-HTTP/SNI Applications</a:t>
            </a:r>
          </a:p>
          <a:p>
            <a:r>
              <a:rPr lang="en-IN" sz="1600" dirty="0">
                <a:solidFill>
                  <a:schemeClr val="accent6">
                    <a:lumMod val="50000"/>
                  </a:schemeClr>
                </a:solidFill>
              </a:rPr>
              <a:t>Load Balancer Services</a:t>
            </a:r>
          </a:p>
          <a:p>
            <a:r>
              <a:rPr lang="en-IN" sz="1600" dirty="0">
                <a:solidFill>
                  <a:schemeClr val="accent6">
                    <a:lumMod val="50000"/>
                  </a:schemeClr>
                </a:solidFill>
              </a:rPr>
              <a:t>Multus Secondary Networks </a:t>
            </a:r>
          </a:p>
          <a:p>
            <a:endParaRPr lang="en-IN" sz="1600" dirty="0">
              <a:solidFill>
                <a:schemeClr val="accent6">
                  <a:lumMod val="50000"/>
                </a:schemeClr>
              </a:solidFill>
            </a:endParaRPr>
          </a:p>
          <a:p>
            <a:r>
              <a:rPr lang="en-IN" sz="1600" dirty="0">
                <a:solidFill>
                  <a:schemeClr val="accent6">
                    <a:lumMod val="50000"/>
                  </a:schemeClr>
                </a:solidFill>
              </a:rPr>
              <a:t>6. Enable Developer Self-Service</a:t>
            </a:r>
          </a:p>
          <a:p>
            <a:r>
              <a:rPr lang="en-IN" sz="1600" dirty="0">
                <a:solidFill>
                  <a:schemeClr val="accent6">
                    <a:lumMod val="50000"/>
                  </a:schemeClr>
                </a:solidFill>
              </a:rPr>
              <a:t>Project and Cluster Quotas </a:t>
            </a:r>
          </a:p>
          <a:p>
            <a:r>
              <a:rPr lang="en-IN" sz="1600" dirty="0">
                <a:solidFill>
                  <a:schemeClr val="accent6">
                    <a:lumMod val="50000"/>
                  </a:schemeClr>
                </a:solidFill>
              </a:rPr>
              <a:t>Per-Project Resource Constraints: Limit Ranges </a:t>
            </a:r>
          </a:p>
          <a:p>
            <a:r>
              <a:rPr lang="en-IN" sz="1600" dirty="0">
                <a:solidFill>
                  <a:schemeClr val="accent6">
                    <a:lumMod val="50000"/>
                  </a:schemeClr>
                </a:solidFill>
              </a:rPr>
              <a:t>The Project Template and the Self-Provisioner</a:t>
            </a:r>
          </a:p>
        </p:txBody>
      </p:sp>
      <p:sp>
        <p:nvSpPr>
          <p:cNvPr id="6" name="TextBox 5">
            <a:extLst>
              <a:ext uri="{FF2B5EF4-FFF2-40B4-BE49-F238E27FC236}">
                <a16:creationId xmlns:a16="http://schemas.microsoft.com/office/drawing/2014/main" id="{ED4C0AAB-95A8-4E2B-C789-04B3A75C7696}"/>
              </a:ext>
            </a:extLst>
          </p:cNvPr>
          <p:cNvSpPr txBox="1"/>
          <p:nvPr/>
        </p:nvSpPr>
        <p:spPr>
          <a:xfrm>
            <a:off x="5898778" y="1021976"/>
            <a:ext cx="2626657" cy="5232202"/>
          </a:xfrm>
          <a:prstGeom prst="rect">
            <a:avLst/>
          </a:prstGeom>
          <a:noFill/>
        </p:spPr>
        <p:txBody>
          <a:bodyPr wrap="square">
            <a:spAutoFit/>
          </a:bodyPr>
          <a:lstStyle/>
          <a:p>
            <a:r>
              <a:rPr lang="en-IN" sz="2800" b="1" dirty="0">
                <a:solidFill>
                  <a:schemeClr val="accent1"/>
                </a:solidFill>
              </a:rPr>
              <a:t>    </a:t>
            </a:r>
            <a:r>
              <a:rPr lang="en-IN" sz="2800" b="1" u="sng" dirty="0">
                <a:solidFill>
                  <a:schemeClr val="accent1"/>
                </a:solidFill>
              </a:rPr>
              <a:t>Day 3</a:t>
            </a:r>
            <a:r>
              <a:rPr lang="en-IN" sz="2800" b="1" u="sng" baseline="30000" dirty="0">
                <a:solidFill>
                  <a:schemeClr val="accent1"/>
                </a:solidFill>
              </a:rPr>
              <a:t>rd</a:t>
            </a:r>
            <a:r>
              <a:rPr lang="en-IN" sz="2800" b="1" u="sng" dirty="0">
                <a:solidFill>
                  <a:schemeClr val="accent1"/>
                </a:solidFill>
              </a:rPr>
              <a:t> </a:t>
            </a:r>
          </a:p>
          <a:p>
            <a:endParaRPr lang="en-IN" dirty="0"/>
          </a:p>
          <a:p>
            <a:r>
              <a:rPr lang="en-IN" sz="1600" dirty="0">
                <a:solidFill>
                  <a:schemeClr val="accent6">
                    <a:lumMod val="50000"/>
                  </a:schemeClr>
                </a:solidFill>
              </a:rPr>
              <a:t>7. Manage Kubernetes Operators </a:t>
            </a:r>
          </a:p>
          <a:p>
            <a:r>
              <a:rPr lang="en-IN" sz="1600" dirty="0">
                <a:solidFill>
                  <a:schemeClr val="accent6">
                    <a:lumMod val="50000"/>
                  </a:schemeClr>
                </a:solidFill>
              </a:rPr>
              <a:t>Kubernetes Operators and the Operator Lifecycle Manager </a:t>
            </a:r>
          </a:p>
          <a:p>
            <a:r>
              <a:rPr lang="en-IN" sz="1600" dirty="0">
                <a:solidFill>
                  <a:schemeClr val="accent6">
                    <a:lumMod val="50000"/>
                  </a:schemeClr>
                </a:solidFill>
              </a:rPr>
              <a:t>Install Operators with the Web Console </a:t>
            </a:r>
          </a:p>
          <a:p>
            <a:r>
              <a:rPr lang="en-IN" sz="1600" dirty="0">
                <a:solidFill>
                  <a:schemeClr val="accent6">
                    <a:lumMod val="50000"/>
                  </a:schemeClr>
                </a:solidFill>
              </a:rPr>
              <a:t>Install Operators with the CLI</a:t>
            </a:r>
          </a:p>
          <a:p>
            <a:endParaRPr lang="en-IN" sz="1600" dirty="0">
              <a:solidFill>
                <a:schemeClr val="accent6">
                  <a:lumMod val="50000"/>
                </a:schemeClr>
              </a:solidFill>
            </a:endParaRPr>
          </a:p>
          <a:p>
            <a:r>
              <a:rPr lang="en-IN" sz="1600" dirty="0">
                <a:solidFill>
                  <a:schemeClr val="accent6">
                    <a:lumMod val="50000"/>
                  </a:schemeClr>
                </a:solidFill>
              </a:rPr>
              <a:t>8. Application Security</a:t>
            </a:r>
          </a:p>
          <a:p>
            <a:r>
              <a:rPr lang="en-IN" sz="1600" dirty="0">
                <a:solidFill>
                  <a:schemeClr val="accent6">
                    <a:lumMod val="50000"/>
                  </a:schemeClr>
                </a:solidFill>
              </a:rPr>
              <a:t>Control Application Permissions with Security Context Constraints </a:t>
            </a:r>
          </a:p>
          <a:p>
            <a:r>
              <a:rPr lang="en-IN" sz="1600" dirty="0">
                <a:solidFill>
                  <a:schemeClr val="accent6">
                    <a:lumMod val="50000"/>
                  </a:schemeClr>
                </a:solidFill>
              </a:rPr>
              <a:t>Allow Application Access to Kubernetes APIs </a:t>
            </a:r>
          </a:p>
          <a:p>
            <a:r>
              <a:rPr lang="en-IN" sz="1600" dirty="0">
                <a:solidFill>
                  <a:schemeClr val="accent6">
                    <a:lumMod val="50000"/>
                  </a:schemeClr>
                </a:solidFill>
              </a:rPr>
              <a:t>Cluster and Node Maintenance with Kubernetes Cron Jobs</a:t>
            </a:r>
          </a:p>
        </p:txBody>
      </p:sp>
      <p:sp>
        <p:nvSpPr>
          <p:cNvPr id="8" name="TextBox 7">
            <a:extLst>
              <a:ext uri="{FF2B5EF4-FFF2-40B4-BE49-F238E27FC236}">
                <a16:creationId xmlns:a16="http://schemas.microsoft.com/office/drawing/2014/main" id="{D8EE677E-5094-3C25-476A-4BCB6F1835A1}"/>
              </a:ext>
            </a:extLst>
          </p:cNvPr>
          <p:cNvSpPr txBox="1"/>
          <p:nvPr/>
        </p:nvSpPr>
        <p:spPr>
          <a:xfrm>
            <a:off x="8677837" y="1129553"/>
            <a:ext cx="2626657" cy="4247317"/>
          </a:xfrm>
          <a:prstGeom prst="rect">
            <a:avLst/>
          </a:prstGeom>
          <a:noFill/>
        </p:spPr>
        <p:txBody>
          <a:bodyPr wrap="square">
            <a:spAutoFit/>
          </a:bodyPr>
          <a:lstStyle/>
          <a:p>
            <a:r>
              <a:rPr lang="en-IN" sz="2800" b="1" dirty="0">
                <a:solidFill>
                  <a:schemeClr val="accent1"/>
                </a:solidFill>
              </a:rPr>
              <a:t>    </a:t>
            </a:r>
            <a:r>
              <a:rPr lang="en-IN" sz="2800" b="1" u="sng" dirty="0">
                <a:solidFill>
                  <a:schemeClr val="accent1"/>
                </a:solidFill>
              </a:rPr>
              <a:t>Day 4</a:t>
            </a:r>
            <a:r>
              <a:rPr lang="en-IN" sz="2800" b="1" u="sng" baseline="30000" dirty="0">
                <a:solidFill>
                  <a:schemeClr val="accent1"/>
                </a:solidFill>
              </a:rPr>
              <a:t>th</a:t>
            </a:r>
            <a:r>
              <a:rPr lang="en-IN" sz="2800" b="1" u="sng" dirty="0">
                <a:solidFill>
                  <a:schemeClr val="accent1"/>
                </a:solidFill>
              </a:rPr>
              <a:t> </a:t>
            </a:r>
          </a:p>
          <a:p>
            <a:endParaRPr lang="en-IN" dirty="0"/>
          </a:p>
          <a:p>
            <a:r>
              <a:rPr lang="en-IN" sz="1600" dirty="0">
                <a:solidFill>
                  <a:schemeClr val="accent6">
                    <a:lumMod val="50000"/>
                  </a:schemeClr>
                </a:solidFill>
              </a:rPr>
              <a:t>9. OpenShift Updates</a:t>
            </a:r>
          </a:p>
          <a:p>
            <a:r>
              <a:rPr lang="en-IN" sz="1600" dirty="0">
                <a:solidFill>
                  <a:schemeClr val="accent6">
                    <a:lumMod val="50000"/>
                  </a:schemeClr>
                </a:solidFill>
              </a:rPr>
              <a:t>The Cluster Update Process </a:t>
            </a:r>
          </a:p>
          <a:p>
            <a:r>
              <a:rPr lang="en-IN" sz="1600" dirty="0">
                <a:solidFill>
                  <a:schemeClr val="accent6">
                    <a:lumMod val="50000"/>
                  </a:schemeClr>
                </a:solidFill>
              </a:rPr>
              <a:t>Detect Deprecated Kubernetes API Usage </a:t>
            </a:r>
          </a:p>
          <a:p>
            <a:r>
              <a:rPr lang="en-IN" sz="1600" dirty="0">
                <a:solidFill>
                  <a:schemeClr val="accent6">
                    <a:lumMod val="50000"/>
                  </a:schemeClr>
                </a:solidFill>
              </a:rPr>
              <a:t>Update Operators with the OLM </a:t>
            </a:r>
          </a:p>
          <a:p>
            <a:endParaRPr lang="en-IN" sz="1600" dirty="0">
              <a:solidFill>
                <a:schemeClr val="accent6">
                  <a:lumMod val="50000"/>
                </a:schemeClr>
              </a:solidFill>
            </a:endParaRPr>
          </a:p>
          <a:p>
            <a:r>
              <a:rPr lang="en-IN" sz="1600" dirty="0">
                <a:solidFill>
                  <a:schemeClr val="accent6">
                    <a:lumMod val="50000"/>
                  </a:schemeClr>
                </a:solidFill>
              </a:rPr>
              <a:t>10. Comprehensive Review</a:t>
            </a:r>
          </a:p>
          <a:p>
            <a:endParaRPr lang="en-IN" sz="1600" dirty="0">
              <a:solidFill>
                <a:schemeClr val="accent6">
                  <a:lumMod val="50000"/>
                </a:schemeClr>
              </a:solidFill>
            </a:endParaRPr>
          </a:p>
          <a:p>
            <a:r>
              <a:rPr lang="en-IN" sz="1600" b="1" u="sng" dirty="0">
                <a:solidFill>
                  <a:schemeClr val="accent6">
                    <a:lumMod val="50000"/>
                  </a:schemeClr>
                </a:solidFill>
              </a:rPr>
              <a:t>Additional contents:-</a:t>
            </a:r>
          </a:p>
          <a:p>
            <a:r>
              <a:rPr lang="en-IN" sz="1600" dirty="0">
                <a:solidFill>
                  <a:schemeClr val="accent6">
                    <a:lumMod val="50000"/>
                  </a:schemeClr>
                </a:solidFill>
              </a:rPr>
              <a:t>Production Use cases discussion and one Project implementation based on overall learning  </a:t>
            </a:r>
          </a:p>
        </p:txBody>
      </p:sp>
    </p:spTree>
    <p:extLst>
      <p:ext uri="{BB962C8B-B14F-4D97-AF65-F5344CB8AC3E}">
        <p14:creationId xmlns:p14="http://schemas.microsoft.com/office/powerpoint/2010/main" val="61860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88B31B-7CEE-8B9E-3521-2667D9C95740}"/>
              </a:ext>
            </a:extLst>
          </p:cNvPr>
          <p:cNvPicPr>
            <a:picLocks noChangeAspect="1"/>
          </p:cNvPicPr>
          <p:nvPr/>
        </p:nvPicPr>
        <p:blipFill>
          <a:blip r:embed="rId2"/>
          <a:stretch>
            <a:fillRect/>
          </a:stretch>
        </p:blipFill>
        <p:spPr>
          <a:xfrm>
            <a:off x="195133" y="5399616"/>
            <a:ext cx="4961050" cy="1150720"/>
          </a:xfrm>
          <a:prstGeom prst="rect">
            <a:avLst/>
          </a:prstGeom>
        </p:spPr>
      </p:pic>
      <p:sp>
        <p:nvSpPr>
          <p:cNvPr id="5" name="Arrow: Down 4">
            <a:extLst>
              <a:ext uri="{FF2B5EF4-FFF2-40B4-BE49-F238E27FC236}">
                <a16:creationId xmlns:a16="http://schemas.microsoft.com/office/drawing/2014/main" id="{BA43E4AE-242F-418E-9979-33632BC42262}"/>
              </a:ext>
            </a:extLst>
          </p:cNvPr>
          <p:cNvSpPr/>
          <p:nvPr/>
        </p:nvSpPr>
        <p:spPr>
          <a:xfrm>
            <a:off x="3119718" y="4069976"/>
            <a:ext cx="313764" cy="1004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Curved Right 5">
            <a:extLst>
              <a:ext uri="{FF2B5EF4-FFF2-40B4-BE49-F238E27FC236}">
                <a16:creationId xmlns:a16="http://schemas.microsoft.com/office/drawing/2014/main" id="{9FA56D67-7A28-E563-37A5-BB0E6530E737}"/>
              </a:ext>
            </a:extLst>
          </p:cNvPr>
          <p:cNvSpPr/>
          <p:nvPr/>
        </p:nvSpPr>
        <p:spPr>
          <a:xfrm rot="18694721">
            <a:off x="4973690" y="3417815"/>
            <a:ext cx="726141"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Picture 11">
            <a:extLst>
              <a:ext uri="{FF2B5EF4-FFF2-40B4-BE49-F238E27FC236}">
                <a16:creationId xmlns:a16="http://schemas.microsoft.com/office/drawing/2014/main" id="{01EEB02A-6537-A993-CF6D-A1BDC9C7D23B}"/>
              </a:ext>
            </a:extLst>
          </p:cNvPr>
          <p:cNvPicPr>
            <a:picLocks noChangeAspect="1"/>
          </p:cNvPicPr>
          <p:nvPr/>
        </p:nvPicPr>
        <p:blipFill>
          <a:blip r:embed="rId3"/>
          <a:stretch>
            <a:fillRect/>
          </a:stretch>
        </p:blipFill>
        <p:spPr>
          <a:xfrm>
            <a:off x="165507" y="932865"/>
            <a:ext cx="6081287" cy="2972058"/>
          </a:xfrm>
          <a:prstGeom prst="rect">
            <a:avLst/>
          </a:prstGeom>
        </p:spPr>
      </p:pic>
      <p:pic>
        <p:nvPicPr>
          <p:cNvPr id="15" name="Picture 14">
            <a:extLst>
              <a:ext uri="{FF2B5EF4-FFF2-40B4-BE49-F238E27FC236}">
                <a16:creationId xmlns:a16="http://schemas.microsoft.com/office/drawing/2014/main" id="{805A5A10-A8E6-5CDA-C0CA-B6467BA493F6}"/>
              </a:ext>
            </a:extLst>
          </p:cNvPr>
          <p:cNvPicPr>
            <a:picLocks noChangeAspect="1"/>
          </p:cNvPicPr>
          <p:nvPr/>
        </p:nvPicPr>
        <p:blipFill>
          <a:blip r:embed="rId4"/>
          <a:stretch>
            <a:fillRect/>
          </a:stretch>
        </p:blipFill>
        <p:spPr>
          <a:xfrm>
            <a:off x="6375726" y="1089699"/>
            <a:ext cx="5688168" cy="2073196"/>
          </a:xfrm>
          <a:prstGeom prst="rect">
            <a:avLst/>
          </a:prstGeom>
        </p:spPr>
      </p:pic>
      <p:pic>
        <p:nvPicPr>
          <p:cNvPr id="19" name="Picture 18">
            <a:extLst>
              <a:ext uri="{FF2B5EF4-FFF2-40B4-BE49-F238E27FC236}">
                <a16:creationId xmlns:a16="http://schemas.microsoft.com/office/drawing/2014/main" id="{D1ED40AB-DAF2-29A1-BC23-59B2C194CBFE}"/>
              </a:ext>
            </a:extLst>
          </p:cNvPr>
          <p:cNvPicPr>
            <a:picLocks noChangeAspect="1"/>
          </p:cNvPicPr>
          <p:nvPr/>
        </p:nvPicPr>
        <p:blipFill>
          <a:blip r:embed="rId5"/>
          <a:stretch>
            <a:fillRect/>
          </a:stretch>
        </p:blipFill>
        <p:spPr>
          <a:xfrm>
            <a:off x="6375726" y="3162895"/>
            <a:ext cx="5709350" cy="1768909"/>
          </a:xfrm>
          <a:prstGeom prst="rect">
            <a:avLst/>
          </a:prstGeom>
        </p:spPr>
      </p:pic>
    </p:spTree>
    <p:extLst>
      <p:ext uri="{BB962C8B-B14F-4D97-AF65-F5344CB8AC3E}">
        <p14:creationId xmlns:p14="http://schemas.microsoft.com/office/powerpoint/2010/main" val="333870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254FE-33D9-61DA-0050-90B7072EFBC4}"/>
              </a:ext>
            </a:extLst>
          </p:cNvPr>
          <p:cNvSpPr txBox="1"/>
          <p:nvPr/>
        </p:nvSpPr>
        <p:spPr>
          <a:xfrm>
            <a:off x="0" y="746051"/>
            <a:ext cx="4025153" cy="2092881"/>
          </a:xfrm>
          <a:prstGeom prst="rect">
            <a:avLst/>
          </a:prstGeom>
          <a:noFill/>
        </p:spPr>
        <p:txBody>
          <a:bodyPr wrap="square">
            <a:spAutoFit/>
          </a:bodyPr>
          <a:lstStyle/>
          <a:p>
            <a:pPr marL="285750" indent="-285750">
              <a:buFont typeface="Wingdings" panose="05000000000000000000" pitchFamily="2" charset="2"/>
              <a:buChar char="q"/>
            </a:pPr>
            <a:r>
              <a:rPr lang="en-IN" sz="1600" dirty="0">
                <a:solidFill>
                  <a:schemeClr val="accent4">
                    <a:lumMod val="75000"/>
                  </a:schemeClr>
                </a:solidFill>
              </a:rPr>
              <a:t>RHOCP is based on the Kubernetes open source project and extends the platform with features that bring a robust, flexible, and scalable container platform to customer data centers, enabling developers to run workloads in a high availability environment.</a:t>
            </a:r>
          </a:p>
          <a:p>
            <a:endParaRPr lang="en-IN" dirty="0"/>
          </a:p>
        </p:txBody>
      </p:sp>
      <p:sp>
        <p:nvSpPr>
          <p:cNvPr id="5" name="TextBox 4">
            <a:extLst>
              <a:ext uri="{FF2B5EF4-FFF2-40B4-BE49-F238E27FC236}">
                <a16:creationId xmlns:a16="http://schemas.microsoft.com/office/drawing/2014/main" id="{0F67F97A-6475-C709-3F85-AFE35FE20B52}"/>
              </a:ext>
            </a:extLst>
          </p:cNvPr>
          <p:cNvSpPr txBox="1"/>
          <p:nvPr/>
        </p:nvSpPr>
        <p:spPr>
          <a:xfrm>
            <a:off x="1299882" y="98612"/>
            <a:ext cx="8211671" cy="523220"/>
          </a:xfrm>
          <a:prstGeom prst="rect">
            <a:avLst/>
          </a:prstGeom>
          <a:noFill/>
        </p:spPr>
        <p:txBody>
          <a:bodyPr wrap="square">
            <a:spAutoFit/>
          </a:bodyPr>
          <a:lstStyle/>
          <a:p>
            <a:r>
              <a:rPr lang="en-IN" sz="2800" b="1" dirty="0">
                <a:solidFill>
                  <a:schemeClr val="accent2">
                    <a:lumMod val="75000"/>
                  </a:schemeClr>
                </a:solidFill>
              </a:rPr>
              <a:t>Red Hat OpenShift Container Platform (RHOCPv4.X)</a:t>
            </a:r>
          </a:p>
        </p:txBody>
      </p:sp>
      <p:pic>
        <p:nvPicPr>
          <p:cNvPr id="9" name="Picture 8">
            <a:extLst>
              <a:ext uri="{FF2B5EF4-FFF2-40B4-BE49-F238E27FC236}">
                <a16:creationId xmlns:a16="http://schemas.microsoft.com/office/drawing/2014/main" id="{217E5F81-FED2-E47A-DC7D-46B2225528D1}"/>
              </a:ext>
            </a:extLst>
          </p:cNvPr>
          <p:cNvPicPr>
            <a:picLocks noChangeAspect="1"/>
          </p:cNvPicPr>
          <p:nvPr/>
        </p:nvPicPr>
        <p:blipFill>
          <a:blip r:embed="rId2"/>
          <a:stretch>
            <a:fillRect/>
          </a:stretch>
        </p:blipFill>
        <p:spPr>
          <a:xfrm>
            <a:off x="4075102" y="848812"/>
            <a:ext cx="7827700" cy="4243141"/>
          </a:xfrm>
          <a:prstGeom prst="rect">
            <a:avLst/>
          </a:prstGeom>
        </p:spPr>
      </p:pic>
      <p:sp>
        <p:nvSpPr>
          <p:cNvPr id="4" name="TextBox 3">
            <a:extLst>
              <a:ext uri="{FF2B5EF4-FFF2-40B4-BE49-F238E27FC236}">
                <a16:creationId xmlns:a16="http://schemas.microsoft.com/office/drawing/2014/main" id="{F7009F3B-B2EC-0CB7-089D-FEF2D57DE1D9}"/>
              </a:ext>
            </a:extLst>
          </p:cNvPr>
          <p:cNvSpPr txBox="1"/>
          <p:nvPr/>
        </p:nvSpPr>
        <p:spPr>
          <a:xfrm>
            <a:off x="44822" y="2738276"/>
            <a:ext cx="6096000" cy="369332"/>
          </a:xfrm>
          <a:prstGeom prst="rect">
            <a:avLst/>
          </a:prstGeom>
          <a:noFill/>
        </p:spPr>
        <p:txBody>
          <a:bodyPr wrap="square">
            <a:spAutoFit/>
          </a:bodyPr>
          <a:lstStyle/>
          <a:p>
            <a:pPr marL="285750" indent="-285750">
              <a:buFont typeface="Wingdings" panose="05000000000000000000" pitchFamily="2" charset="2"/>
              <a:buChar char="q"/>
            </a:pPr>
            <a:r>
              <a:rPr lang="en-IN" sz="1800" b="1" u="sng" dirty="0">
                <a:solidFill>
                  <a:schemeClr val="accent5"/>
                </a:solidFill>
              </a:rPr>
              <a:t>Red Hat OpenShift product categories </a:t>
            </a:r>
            <a:endParaRPr lang="en-IN" dirty="0">
              <a:solidFill>
                <a:schemeClr val="accent5"/>
              </a:solidFill>
            </a:endParaRPr>
          </a:p>
        </p:txBody>
      </p:sp>
      <p:sp>
        <p:nvSpPr>
          <p:cNvPr id="7" name="TextBox 6">
            <a:extLst>
              <a:ext uri="{FF2B5EF4-FFF2-40B4-BE49-F238E27FC236}">
                <a16:creationId xmlns:a16="http://schemas.microsoft.com/office/drawing/2014/main" id="{F3E6DCC7-F639-BE86-3046-5A25673F7291}"/>
              </a:ext>
            </a:extLst>
          </p:cNvPr>
          <p:cNvSpPr txBox="1"/>
          <p:nvPr/>
        </p:nvSpPr>
        <p:spPr>
          <a:xfrm>
            <a:off x="-31378" y="3138736"/>
            <a:ext cx="6100482" cy="338554"/>
          </a:xfrm>
          <a:prstGeom prst="rect">
            <a:avLst/>
          </a:prstGeom>
          <a:noFill/>
        </p:spPr>
        <p:txBody>
          <a:bodyPr wrap="square">
            <a:spAutoFit/>
          </a:bodyPr>
          <a:lstStyle/>
          <a:p>
            <a:r>
              <a:rPr lang="en-IN" sz="1600" dirty="0"/>
              <a:t>1-Red Hat OpenShift Container Platform</a:t>
            </a:r>
          </a:p>
        </p:txBody>
      </p:sp>
      <p:sp>
        <p:nvSpPr>
          <p:cNvPr id="10" name="TextBox 9">
            <a:extLst>
              <a:ext uri="{FF2B5EF4-FFF2-40B4-BE49-F238E27FC236}">
                <a16:creationId xmlns:a16="http://schemas.microsoft.com/office/drawing/2014/main" id="{FAA0A724-8A1E-B2A3-68C8-E59D64F33F93}"/>
              </a:ext>
            </a:extLst>
          </p:cNvPr>
          <p:cNvSpPr txBox="1"/>
          <p:nvPr/>
        </p:nvSpPr>
        <p:spPr>
          <a:xfrm>
            <a:off x="-17928" y="3480955"/>
            <a:ext cx="6113928" cy="338554"/>
          </a:xfrm>
          <a:prstGeom prst="rect">
            <a:avLst/>
          </a:prstGeom>
          <a:noFill/>
        </p:spPr>
        <p:txBody>
          <a:bodyPr wrap="square">
            <a:spAutoFit/>
          </a:bodyPr>
          <a:lstStyle/>
          <a:p>
            <a:r>
              <a:rPr lang="en-IN" sz="1600" dirty="0"/>
              <a:t>2-Red Hat OpenShift Dedicated</a:t>
            </a:r>
          </a:p>
        </p:txBody>
      </p:sp>
      <p:sp>
        <p:nvSpPr>
          <p:cNvPr id="12" name="TextBox 11">
            <a:extLst>
              <a:ext uri="{FF2B5EF4-FFF2-40B4-BE49-F238E27FC236}">
                <a16:creationId xmlns:a16="http://schemas.microsoft.com/office/drawing/2014/main" id="{3C3DE051-3EF4-DE56-12A9-7C6AE38A23CC}"/>
              </a:ext>
            </a:extLst>
          </p:cNvPr>
          <p:cNvSpPr txBox="1"/>
          <p:nvPr/>
        </p:nvSpPr>
        <p:spPr>
          <a:xfrm>
            <a:off x="-26894" y="3777094"/>
            <a:ext cx="6122894" cy="369332"/>
          </a:xfrm>
          <a:prstGeom prst="rect">
            <a:avLst/>
          </a:prstGeom>
          <a:noFill/>
        </p:spPr>
        <p:txBody>
          <a:bodyPr wrap="square">
            <a:spAutoFit/>
          </a:bodyPr>
          <a:lstStyle/>
          <a:p>
            <a:r>
              <a:rPr lang="en-IN" dirty="0"/>
              <a:t>3-Red Hat OpenShift Online</a:t>
            </a:r>
          </a:p>
        </p:txBody>
      </p:sp>
      <p:sp>
        <p:nvSpPr>
          <p:cNvPr id="14" name="TextBox 13">
            <a:extLst>
              <a:ext uri="{FF2B5EF4-FFF2-40B4-BE49-F238E27FC236}">
                <a16:creationId xmlns:a16="http://schemas.microsoft.com/office/drawing/2014/main" id="{98A5B769-0A2B-7416-A1C7-41B5139D3C45}"/>
              </a:ext>
            </a:extLst>
          </p:cNvPr>
          <p:cNvSpPr txBox="1"/>
          <p:nvPr/>
        </p:nvSpPr>
        <p:spPr>
          <a:xfrm>
            <a:off x="-49307" y="4116496"/>
            <a:ext cx="6136340" cy="369332"/>
          </a:xfrm>
          <a:prstGeom prst="rect">
            <a:avLst/>
          </a:prstGeom>
          <a:noFill/>
        </p:spPr>
        <p:txBody>
          <a:bodyPr wrap="square">
            <a:spAutoFit/>
          </a:bodyPr>
          <a:lstStyle/>
          <a:p>
            <a:r>
              <a:rPr lang="en-IN" dirty="0"/>
              <a:t>4-Red Hat OpenShift Kubernetes Engine</a:t>
            </a:r>
          </a:p>
        </p:txBody>
      </p:sp>
      <p:sp>
        <p:nvSpPr>
          <p:cNvPr id="16" name="TextBox 15">
            <a:extLst>
              <a:ext uri="{FF2B5EF4-FFF2-40B4-BE49-F238E27FC236}">
                <a16:creationId xmlns:a16="http://schemas.microsoft.com/office/drawing/2014/main" id="{AA1EE995-1E19-5A4B-8C57-D431D0469665}"/>
              </a:ext>
            </a:extLst>
          </p:cNvPr>
          <p:cNvSpPr txBox="1"/>
          <p:nvPr/>
        </p:nvSpPr>
        <p:spPr>
          <a:xfrm>
            <a:off x="-42582" y="4510202"/>
            <a:ext cx="6154270" cy="369332"/>
          </a:xfrm>
          <a:prstGeom prst="rect">
            <a:avLst/>
          </a:prstGeom>
          <a:noFill/>
        </p:spPr>
        <p:txBody>
          <a:bodyPr wrap="square">
            <a:spAutoFit/>
          </a:bodyPr>
          <a:lstStyle/>
          <a:p>
            <a:r>
              <a:rPr lang="en-IN" dirty="0"/>
              <a:t>5-Red Hat Code Ready Containers</a:t>
            </a:r>
          </a:p>
        </p:txBody>
      </p:sp>
    </p:spTree>
    <p:extLst>
      <p:ext uri="{BB962C8B-B14F-4D97-AF65-F5344CB8AC3E}">
        <p14:creationId xmlns:p14="http://schemas.microsoft.com/office/powerpoint/2010/main" val="365094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6B92B-E001-E213-A760-80688ED10A6F}"/>
              </a:ext>
            </a:extLst>
          </p:cNvPr>
          <p:cNvSpPr txBox="1"/>
          <p:nvPr/>
        </p:nvSpPr>
        <p:spPr>
          <a:xfrm>
            <a:off x="322730" y="724851"/>
            <a:ext cx="11537576" cy="1754326"/>
          </a:xfrm>
          <a:prstGeom prst="rect">
            <a:avLst/>
          </a:prstGeom>
          <a:noFill/>
        </p:spPr>
        <p:txBody>
          <a:bodyPr wrap="square">
            <a:spAutoFit/>
          </a:bodyPr>
          <a:lstStyle/>
          <a:p>
            <a:r>
              <a:rPr lang="en-IN" dirty="0">
                <a:solidFill>
                  <a:schemeClr val="accent1">
                    <a:lumMod val="50000"/>
                  </a:schemeClr>
                </a:solidFill>
              </a:rPr>
              <a:t>OpenShift is a comprehensive platform-as-a-service (PaaS) solution that leverages the power of Kubernetes to provide advanced features for managing and scaling containerized applications in a production environment. </a:t>
            </a:r>
          </a:p>
          <a:p>
            <a:endParaRPr lang="en-IN" dirty="0">
              <a:solidFill>
                <a:schemeClr val="accent1">
                  <a:lumMod val="50000"/>
                </a:schemeClr>
              </a:solidFill>
            </a:endParaRPr>
          </a:p>
          <a:p>
            <a:r>
              <a:rPr lang="en-IN" dirty="0">
                <a:solidFill>
                  <a:schemeClr val="accent1">
                    <a:lumMod val="50000"/>
                  </a:schemeClr>
                </a:solidFill>
              </a:rPr>
              <a:t>It offers robust capabilities such as automatic scaling, self-healing, and automated upgrades, as well as a web-based user interface and command-line tools for managing and monitoring applications, making it an ideal choice for organizations looking for a streamlined and efficient way to deploy and manage their containerized workloads.</a:t>
            </a:r>
          </a:p>
        </p:txBody>
      </p:sp>
      <p:sp>
        <p:nvSpPr>
          <p:cNvPr id="5" name="TextBox 4">
            <a:extLst>
              <a:ext uri="{FF2B5EF4-FFF2-40B4-BE49-F238E27FC236}">
                <a16:creationId xmlns:a16="http://schemas.microsoft.com/office/drawing/2014/main" id="{1F839231-59A6-FE6E-FA2C-8D5C5C4CA126}"/>
              </a:ext>
            </a:extLst>
          </p:cNvPr>
          <p:cNvSpPr txBox="1"/>
          <p:nvPr/>
        </p:nvSpPr>
        <p:spPr>
          <a:xfrm>
            <a:off x="322730" y="133581"/>
            <a:ext cx="6096000" cy="584775"/>
          </a:xfrm>
          <a:prstGeom prst="rect">
            <a:avLst/>
          </a:prstGeom>
          <a:noFill/>
        </p:spPr>
        <p:txBody>
          <a:bodyPr wrap="square">
            <a:spAutoFit/>
          </a:bodyPr>
          <a:lstStyle/>
          <a:p>
            <a:r>
              <a:rPr lang="en-IN" sz="3200" b="1" dirty="0">
                <a:solidFill>
                  <a:schemeClr val="accent2">
                    <a:lumMod val="75000"/>
                  </a:schemeClr>
                </a:solidFill>
              </a:rPr>
              <a:t>Introducing OpenShift Features</a:t>
            </a:r>
          </a:p>
        </p:txBody>
      </p:sp>
      <p:sp>
        <p:nvSpPr>
          <p:cNvPr id="11" name="TextBox 10">
            <a:extLst>
              <a:ext uri="{FF2B5EF4-FFF2-40B4-BE49-F238E27FC236}">
                <a16:creationId xmlns:a16="http://schemas.microsoft.com/office/drawing/2014/main" id="{27D7529F-5FE6-7122-F0A4-6CCA2C8CB99E}"/>
              </a:ext>
            </a:extLst>
          </p:cNvPr>
          <p:cNvSpPr txBox="1"/>
          <p:nvPr/>
        </p:nvSpPr>
        <p:spPr>
          <a:xfrm>
            <a:off x="251012" y="2991369"/>
            <a:ext cx="5970493" cy="3416320"/>
          </a:xfrm>
          <a:prstGeom prst="rect">
            <a:avLst/>
          </a:prstGeom>
          <a:noFill/>
        </p:spPr>
        <p:txBody>
          <a:bodyPr wrap="square">
            <a:spAutoFit/>
          </a:bodyPr>
          <a:lstStyle/>
          <a:p>
            <a:r>
              <a:rPr lang="en-IN" sz="2400" b="1" dirty="0">
                <a:solidFill>
                  <a:schemeClr val="accent3">
                    <a:lumMod val="75000"/>
                  </a:schemeClr>
                </a:solidFill>
              </a:rPr>
              <a:t>1. High Availability</a:t>
            </a:r>
          </a:p>
          <a:p>
            <a:r>
              <a:rPr lang="en-IN" sz="2400" b="1" dirty="0">
                <a:solidFill>
                  <a:schemeClr val="accent3">
                    <a:lumMod val="75000"/>
                  </a:schemeClr>
                </a:solidFill>
              </a:rPr>
              <a:t>2. Lightweight Operating System</a:t>
            </a:r>
          </a:p>
          <a:p>
            <a:r>
              <a:rPr lang="en-IN" sz="2400" b="1" dirty="0">
                <a:solidFill>
                  <a:schemeClr val="accent3">
                    <a:lumMod val="75000"/>
                  </a:schemeClr>
                </a:solidFill>
              </a:rPr>
              <a:t>3. Load Balancing</a:t>
            </a:r>
          </a:p>
          <a:p>
            <a:r>
              <a:rPr lang="en-IN" sz="2400" b="1" dirty="0">
                <a:solidFill>
                  <a:schemeClr val="accent3">
                    <a:lumMod val="75000"/>
                  </a:schemeClr>
                </a:solidFill>
              </a:rPr>
              <a:t>4. Automating Scaling</a:t>
            </a:r>
          </a:p>
          <a:p>
            <a:r>
              <a:rPr lang="en-IN" sz="2400" b="1" dirty="0">
                <a:solidFill>
                  <a:schemeClr val="accent3">
                    <a:lumMod val="75000"/>
                  </a:schemeClr>
                </a:solidFill>
              </a:rPr>
              <a:t>5. Logging and Monitoring</a:t>
            </a:r>
          </a:p>
          <a:p>
            <a:r>
              <a:rPr lang="en-IN" sz="2400" b="1" dirty="0">
                <a:solidFill>
                  <a:schemeClr val="accent3">
                    <a:lumMod val="75000"/>
                  </a:schemeClr>
                </a:solidFill>
              </a:rPr>
              <a:t>6. Services Discovery</a:t>
            </a:r>
          </a:p>
          <a:p>
            <a:r>
              <a:rPr lang="en-IN" sz="2400" b="1" dirty="0">
                <a:solidFill>
                  <a:schemeClr val="accent3">
                    <a:lumMod val="75000"/>
                  </a:schemeClr>
                </a:solidFill>
              </a:rPr>
              <a:t>7. Storage</a:t>
            </a:r>
          </a:p>
          <a:p>
            <a:r>
              <a:rPr lang="en-IN" sz="2400" b="1" dirty="0">
                <a:solidFill>
                  <a:schemeClr val="accent3">
                    <a:lumMod val="75000"/>
                  </a:schemeClr>
                </a:solidFill>
              </a:rPr>
              <a:t>8. Application Management</a:t>
            </a:r>
          </a:p>
          <a:p>
            <a:r>
              <a:rPr lang="en-IN" sz="2400" b="1" dirty="0">
                <a:solidFill>
                  <a:schemeClr val="accent3">
                    <a:lumMod val="75000"/>
                  </a:schemeClr>
                </a:solidFill>
              </a:rPr>
              <a:t>9. Cluster Extensibility</a:t>
            </a:r>
          </a:p>
        </p:txBody>
      </p:sp>
    </p:spTree>
    <p:extLst>
      <p:ext uri="{BB962C8B-B14F-4D97-AF65-F5344CB8AC3E}">
        <p14:creationId xmlns:p14="http://schemas.microsoft.com/office/powerpoint/2010/main" val="15017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xEl>
                                              <p:pRg st="2" end="2"/>
                                            </p:txEl>
                                          </p:spTgt>
                                        </p:tgtEl>
                                        <p:attrNameLst>
                                          <p:attrName>style.visibility</p:attrName>
                                        </p:attrNameLst>
                                      </p:cBhvr>
                                      <p:to>
                                        <p:strVal val="visible"/>
                                      </p:to>
                                    </p:set>
                                    <p:anim calcmode="lin" valueType="num">
                                      <p:cBhvr additive="base">
                                        <p:cTn id="38"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 calcmode="lin" valueType="num">
                                      <p:cBhvr additive="base">
                                        <p:cTn id="44"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1">
                                            <p:txEl>
                                              <p:pRg st="4" end="4"/>
                                            </p:txEl>
                                          </p:spTgt>
                                        </p:tgtEl>
                                        <p:attrNameLst>
                                          <p:attrName>style.visibility</p:attrName>
                                        </p:attrNameLst>
                                      </p:cBhvr>
                                      <p:to>
                                        <p:strVal val="visible"/>
                                      </p:to>
                                    </p:set>
                                    <p:anim calcmode="lin" valueType="num">
                                      <p:cBhvr additive="base">
                                        <p:cTn id="50"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xEl>
                                              <p:pRg st="5" end="5"/>
                                            </p:txEl>
                                          </p:spTgt>
                                        </p:tgtEl>
                                        <p:attrNameLst>
                                          <p:attrName>style.visibility</p:attrName>
                                        </p:attrNameLst>
                                      </p:cBhvr>
                                      <p:to>
                                        <p:strVal val="visible"/>
                                      </p:to>
                                    </p:set>
                                    <p:anim calcmode="lin" valueType="num">
                                      <p:cBhvr additive="base">
                                        <p:cTn id="56"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
                                            <p:txEl>
                                              <p:pRg st="6" end="6"/>
                                            </p:txEl>
                                          </p:spTgt>
                                        </p:tgtEl>
                                        <p:attrNameLst>
                                          <p:attrName>style.visibility</p:attrName>
                                        </p:attrNameLst>
                                      </p:cBhvr>
                                      <p:to>
                                        <p:strVal val="visible"/>
                                      </p:to>
                                    </p:set>
                                    <p:anim calcmode="lin" valueType="num">
                                      <p:cBhvr additive="base">
                                        <p:cTn id="62"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1">
                                            <p:txEl>
                                              <p:pRg st="7" end="7"/>
                                            </p:txEl>
                                          </p:spTgt>
                                        </p:tgtEl>
                                        <p:attrNameLst>
                                          <p:attrName>style.visibility</p:attrName>
                                        </p:attrNameLst>
                                      </p:cBhvr>
                                      <p:to>
                                        <p:strVal val="visible"/>
                                      </p:to>
                                    </p:set>
                                    <p:anim calcmode="lin" valueType="num">
                                      <p:cBhvr additive="base">
                                        <p:cTn id="68"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1">
                                            <p:txEl>
                                              <p:pRg st="8" end="8"/>
                                            </p:txEl>
                                          </p:spTgt>
                                        </p:tgtEl>
                                        <p:attrNameLst>
                                          <p:attrName>style.visibility</p:attrName>
                                        </p:attrNameLst>
                                      </p:cBhvr>
                                      <p:to>
                                        <p:strVal val="visible"/>
                                      </p:to>
                                    </p:set>
                                    <p:anim calcmode="lin" valueType="num">
                                      <p:cBhvr additive="base">
                                        <p:cTn id="74"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54B3D2-F4A7-812D-018F-F66EE00F6A31}"/>
              </a:ext>
            </a:extLst>
          </p:cNvPr>
          <p:cNvPicPr>
            <a:picLocks noChangeAspect="1"/>
          </p:cNvPicPr>
          <p:nvPr/>
        </p:nvPicPr>
        <p:blipFill>
          <a:blip r:embed="rId2"/>
          <a:stretch>
            <a:fillRect/>
          </a:stretch>
        </p:blipFill>
        <p:spPr>
          <a:xfrm>
            <a:off x="175950" y="745250"/>
            <a:ext cx="6875658" cy="5188804"/>
          </a:xfrm>
          <a:prstGeom prst="rect">
            <a:avLst/>
          </a:prstGeom>
        </p:spPr>
      </p:pic>
      <p:sp>
        <p:nvSpPr>
          <p:cNvPr id="9" name="TextBox 8">
            <a:extLst>
              <a:ext uri="{FF2B5EF4-FFF2-40B4-BE49-F238E27FC236}">
                <a16:creationId xmlns:a16="http://schemas.microsoft.com/office/drawing/2014/main" id="{15D30DC5-F421-CF08-373B-1147E0DA702E}"/>
              </a:ext>
            </a:extLst>
          </p:cNvPr>
          <p:cNvSpPr txBox="1"/>
          <p:nvPr/>
        </p:nvSpPr>
        <p:spPr>
          <a:xfrm>
            <a:off x="1057835" y="160475"/>
            <a:ext cx="6096000" cy="584775"/>
          </a:xfrm>
          <a:prstGeom prst="rect">
            <a:avLst/>
          </a:prstGeom>
          <a:noFill/>
        </p:spPr>
        <p:txBody>
          <a:bodyPr wrap="square">
            <a:spAutoFit/>
          </a:bodyPr>
          <a:lstStyle/>
          <a:p>
            <a:r>
              <a:rPr lang="en-IN" sz="3200" b="1" dirty="0">
                <a:solidFill>
                  <a:schemeClr val="accent2">
                    <a:lumMod val="75000"/>
                  </a:schemeClr>
                </a:solidFill>
              </a:rPr>
              <a:t>OpenShift Terminology</a:t>
            </a:r>
          </a:p>
        </p:txBody>
      </p:sp>
      <p:sp>
        <p:nvSpPr>
          <p:cNvPr id="3" name="TextBox 2">
            <a:extLst>
              <a:ext uri="{FF2B5EF4-FFF2-40B4-BE49-F238E27FC236}">
                <a16:creationId xmlns:a16="http://schemas.microsoft.com/office/drawing/2014/main" id="{2167A1AD-853C-0B2D-3EEB-25F49BBE44A5}"/>
              </a:ext>
            </a:extLst>
          </p:cNvPr>
          <p:cNvSpPr txBox="1"/>
          <p:nvPr/>
        </p:nvSpPr>
        <p:spPr>
          <a:xfrm>
            <a:off x="7377953" y="430307"/>
            <a:ext cx="4733365" cy="5262979"/>
          </a:xfrm>
          <a:prstGeom prst="rect">
            <a:avLst/>
          </a:prstGeom>
          <a:noFill/>
        </p:spPr>
        <p:txBody>
          <a:bodyPr wrap="square">
            <a:spAutoFit/>
          </a:bodyPr>
          <a:lstStyle/>
          <a:p>
            <a:pPr marL="285750" indent="-285750">
              <a:buFont typeface="Wingdings" panose="05000000000000000000" pitchFamily="2" charset="2"/>
              <a:buChar char="ü"/>
            </a:pPr>
            <a:r>
              <a:rPr lang="en-IN" sz="1600" dirty="0">
                <a:solidFill>
                  <a:schemeClr val="accent6">
                    <a:lumMod val="75000"/>
                  </a:schemeClr>
                </a:solidFill>
              </a:rPr>
              <a:t>  A ReplicaSet (RS) is a Kubernetes object used to maintain a stable set of replicated pods running within a cluster at any given time. A Kubernetes pod is a cluster deployment unit that typically contains one or more containers.</a:t>
            </a:r>
          </a:p>
          <a:p>
            <a:endParaRPr lang="en-IN" sz="1600" dirty="0">
              <a:solidFill>
                <a:schemeClr val="accent6">
                  <a:lumMod val="75000"/>
                </a:schemeClr>
              </a:solidFill>
            </a:endParaRPr>
          </a:p>
          <a:p>
            <a:pPr marL="285750" indent="-285750">
              <a:buFont typeface="Wingdings" panose="05000000000000000000" pitchFamily="2" charset="2"/>
              <a:buChar char="ü"/>
            </a:pPr>
            <a:r>
              <a:rPr lang="en-IN" sz="1600" dirty="0">
                <a:solidFill>
                  <a:schemeClr val="accent4">
                    <a:lumMod val="75000"/>
                  </a:schemeClr>
                </a:solidFill>
              </a:rPr>
              <a:t>A ReplicationController ensures that a specified number of pod replicas are running at any one time. In other words, a ReplicationController makes sure that a pod or a homogeneous set of pods is always up and available.</a:t>
            </a:r>
          </a:p>
          <a:p>
            <a:endParaRPr lang="en-IN" sz="1600" dirty="0">
              <a:solidFill>
                <a:schemeClr val="accent4">
                  <a:lumMod val="75000"/>
                </a:schemeClr>
              </a:solidFill>
            </a:endParaRPr>
          </a:p>
          <a:p>
            <a:pPr marL="285750" indent="-285750">
              <a:buFont typeface="Wingdings" panose="05000000000000000000" pitchFamily="2" charset="2"/>
              <a:buChar char="ü"/>
            </a:pPr>
            <a:r>
              <a:rPr lang="en-IN" sz="1600" b="1" dirty="0">
                <a:solidFill>
                  <a:schemeClr val="accent6">
                    <a:lumMod val="75000"/>
                  </a:schemeClr>
                </a:solidFill>
              </a:rPr>
              <a:t>What is the difference between replication controller and deployment in Kubernetes?</a:t>
            </a:r>
          </a:p>
          <a:p>
            <a:pPr marL="285750" indent="-285750">
              <a:buFont typeface="Wingdings" panose="05000000000000000000" pitchFamily="2" charset="2"/>
              <a:buChar char="q"/>
            </a:pPr>
            <a:r>
              <a:rPr lang="en-IN" sz="1600" dirty="0">
                <a:solidFill>
                  <a:schemeClr val="accent4">
                    <a:lumMod val="50000"/>
                  </a:schemeClr>
                </a:solidFill>
              </a:rPr>
              <a:t>Deployments are a newer and higher level concept than Replication Controllers. They manage the deployment of Replica Sets (also a newer concept, but pretty much equivalent to Replication Controllers), and allow for easy updating of a Replica Set as well as the ability to roll back to a previous deployment.</a:t>
            </a:r>
          </a:p>
        </p:txBody>
      </p:sp>
    </p:spTree>
    <p:extLst>
      <p:ext uri="{BB962C8B-B14F-4D97-AF65-F5344CB8AC3E}">
        <p14:creationId xmlns:p14="http://schemas.microsoft.com/office/powerpoint/2010/main" val="295999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599FB0-842D-B239-0D70-7455E6B995BA}"/>
              </a:ext>
            </a:extLst>
          </p:cNvPr>
          <p:cNvPicPr>
            <a:picLocks noChangeAspect="1"/>
          </p:cNvPicPr>
          <p:nvPr/>
        </p:nvPicPr>
        <p:blipFill>
          <a:blip r:embed="rId2"/>
          <a:stretch>
            <a:fillRect/>
          </a:stretch>
        </p:blipFill>
        <p:spPr>
          <a:xfrm>
            <a:off x="757297" y="448235"/>
            <a:ext cx="10297532" cy="5802696"/>
          </a:xfrm>
          <a:prstGeom prst="rect">
            <a:avLst/>
          </a:prstGeom>
        </p:spPr>
      </p:pic>
    </p:spTree>
    <p:extLst>
      <p:ext uri="{BB962C8B-B14F-4D97-AF65-F5344CB8AC3E}">
        <p14:creationId xmlns:p14="http://schemas.microsoft.com/office/powerpoint/2010/main" val="424154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13748D-DB02-008D-3D7A-64CAA495B657}"/>
              </a:ext>
            </a:extLst>
          </p:cNvPr>
          <p:cNvPicPr>
            <a:picLocks noChangeAspect="1"/>
          </p:cNvPicPr>
          <p:nvPr/>
        </p:nvPicPr>
        <p:blipFill>
          <a:blip r:embed="rId2"/>
          <a:stretch>
            <a:fillRect/>
          </a:stretch>
        </p:blipFill>
        <p:spPr>
          <a:xfrm>
            <a:off x="5626826" y="1798241"/>
            <a:ext cx="6338502" cy="3555603"/>
          </a:xfrm>
          <a:prstGeom prst="rect">
            <a:avLst/>
          </a:prstGeom>
        </p:spPr>
      </p:pic>
      <p:sp>
        <p:nvSpPr>
          <p:cNvPr id="7" name="TextBox 6">
            <a:extLst>
              <a:ext uri="{FF2B5EF4-FFF2-40B4-BE49-F238E27FC236}">
                <a16:creationId xmlns:a16="http://schemas.microsoft.com/office/drawing/2014/main" id="{DE526A4B-B5A5-2711-9563-6A5896EF235A}"/>
              </a:ext>
            </a:extLst>
          </p:cNvPr>
          <p:cNvSpPr txBox="1"/>
          <p:nvPr/>
        </p:nvSpPr>
        <p:spPr>
          <a:xfrm>
            <a:off x="157507" y="191644"/>
            <a:ext cx="11622118" cy="1692771"/>
          </a:xfrm>
          <a:prstGeom prst="rect">
            <a:avLst/>
          </a:prstGeom>
          <a:noFill/>
        </p:spPr>
        <p:txBody>
          <a:bodyPr wrap="square">
            <a:spAutoFit/>
          </a:bodyPr>
          <a:lstStyle/>
          <a:p>
            <a:r>
              <a:rPr lang="en-IN" sz="3200" b="1" u="sng" dirty="0">
                <a:solidFill>
                  <a:schemeClr val="accent2">
                    <a:lumMod val="75000"/>
                  </a:schemeClr>
                </a:solidFill>
              </a:rPr>
              <a:t>Clusters provide three types of load balancers: </a:t>
            </a:r>
          </a:p>
          <a:p>
            <a:pPr marL="342900" indent="-342900">
              <a:buAutoNum type="arabicPeriod"/>
            </a:pPr>
            <a:r>
              <a:rPr lang="en-IN" dirty="0">
                <a:solidFill>
                  <a:schemeClr val="accent1">
                    <a:lumMod val="50000"/>
                  </a:schemeClr>
                </a:solidFill>
              </a:rPr>
              <a:t>An external load balancer, which manages access to the OpenShift API; </a:t>
            </a:r>
          </a:p>
          <a:p>
            <a:pPr marL="342900" indent="-342900">
              <a:buAutoNum type="arabicPeriod"/>
            </a:pPr>
            <a:r>
              <a:rPr lang="en-IN" dirty="0">
                <a:solidFill>
                  <a:schemeClr val="accent1">
                    <a:lumMod val="50000"/>
                  </a:schemeClr>
                </a:solidFill>
              </a:rPr>
              <a:t>The HAProxy load balancer, for external access to applications; </a:t>
            </a:r>
          </a:p>
          <a:p>
            <a:pPr marL="342900" indent="-342900">
              <a:buAutoNum type="arabicPeriod"/>
            </a:pPr>
            <a:r>
              <a:rPr lang="en-IN" dirty="0">
                <a:solidFill>
                  <a:schemeClr val="accent1">
                    <a:lumMod val="50000"/>
                  </a:schemeClr>
                </a:solidFill>
              </a:rPr>
              <a:t>The internal load balancer, which uses Netfilter rules for internal access to applications and services.</a:t>
            </a:r>
          </a:p>
          <a:p>
            <a:endParaRPr lang="en-IN" dirty="0">
              <a:solidFill>
                <a:schemeClr val="accent1">
                  <a:lumMod val="50000"/>
                </a:schemeClr>
              </a:solidFill>
            </a:endParaRPr>
          </a:p>
        </p:txBody>
      </p:sp>
      <p:sp>
        <p:nvSpPr>
          <p:cNvPr id="9" name="TextBox 8">
            <a:extLst>
              <a:ext uri="{FF2B5EF4-FFF2-40B4-BE49-F238E27FC236}">
                <a16:creationId xmlns:a16="http://schemas.microsoft.com/office/drawing/2014/main" id="{7BFF0E18-D5F8-61D4-36D4-98753CCA7FEA}"/>
              </a:ext>
            </a:extLst>
          </p:cNvPr>
          <p:cNvSpPr txBox="1"/>
          <p:nvPr/>
        </p:nvSpPr>
        <p:spPr>
          <a:xfrm>
            <a:off x="94753" y="1810870"/>
            <a:ext cx="5469319" cy="2031325"/>
          </a:xfrm>
          <a:prstGeom prst="rect">
            <a:avLst/>
          </a:prstGeom>
          <a:noFill/>
        </p:spPr>
        <p:txBody>
          <a:bodyPr wrap="square">
            <a:spAutoFit/>
          </a:bodyPr>
          <a:lstStyle/>
          <a:p>
            <a:pPr marL="285750" indent="-285750">
              <a:buFont typeface="Courier New" panose="02070309020205020404" pitchFamily="49" charset="0"/>
              <a:buChar char="o"/>
            </a:pPr>
            <a:r>
              <a:rPr lang="en-IN" dirty="0">
                <a:solidFill>
                  <a:schemeClr val="accent4">
                    <a:lumMod val="75000"/>
                  </a:schemeClr>
                </a:solidFill>
              </a:rPr>
              <a:t>Route resources use HAProxy to manage external access to the cluster. Service resources use Netfilter rules to manage traffic from inside the cluster. </a:t>
            </a:r>
          </a:p>
          <a:p>
            <a:pPr marL="285750" indent="-285750">
              <a:buFont typeface="Courier New" panose="02070309020205020404" pitchFamily="49" charset="0"/>
              <a:buChar char="o"/>
            </a:pPr>
            <a:endParaRPr lang="en-IN" dirty="0">
              <a:solidFill>
                <a:schemeClr val="accent4">
                  <a:lumMod val="75000"/>
                </a:schemeClr>
              </a:solidFill>
            </a:endParaRPr>
          </a:p>
          <a:p>
            <a:pPr marL="285750" indent="-285750">
              <a:buFont typeface="Courier New" panose="02070309020205020404" pitchFamily="49" charset="0"/>
              <a:buChar char="o"/>
            </a:pPr>
            <a:r>
              <a:rPr lang="en-IN" dirty="0">
                <a:solidFill>
                  <a:schemeClr val="accent4">
                    <a:lumMod val="75000"/>
                  </a:schemeClr>
                </a:solidFill>
              </a:rPr>
              <a:t>The technology that external load balancers use is dependent on the cloud provider that runs your cluster.</a:t>
            </a:r>
          </a:p>
        </p:txBody>
      </p:sp>
      <p:pic>
        <p:nvPicPr>
          <p:cNvPr id="12" name="Picture 11">
            <a:extLst>
              <a:ext uri="{FF2B5EF4-FFF2-40B4-BE49-F238E27FC236}">
                <a16:creationId xmlns:a16="http://schemas.microsoft.com/office/drawing/2014/main" id="{06EC7D7B-14FB-7F0F-FC91-4DCB4D8EBBAD}"/>
              </a:ext>
            </a:extLst>
          </p:cNvPr>
          <p:cNvPicPr>
            <a:picLocks noChangeAspect="1"/>
          </p:cNvPicPr>
          <p:nvPr/>
        </p:nvPicPr>
        <p:blipFill>
          <a:blip r:embed="rId3"/>
          <a:stretch>
            <a:fillRect/>
          </a:stretch>
        </p:blipFill>
        <p:spPr>
          <a:xfrm>
            <a:off x="157507" y="3956224"/>
            <a:ext cx="5196349" cy="2669637"/>
          </a:xfrm>
          <a:prstGeom prst="rect">
            <a:avLst/>
          </a:prstGeom>
        </p:spPr>
      </p:pic>
    </p:spTree>
    <p:extLst>
      <p:ext uri="{BB962C8B-B14F-4D97-AF65-F5344CB8AC3E}">
        <p14:creationId xmlns:p14="http://schemas.microsoft.com/office/powerpoint/2010/main" val="129666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additive="base">
                                        <p:cTn id="1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additive="base">
                                        <p:cTn id="2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 calcmode="lin" valueType="num">
                                      <p:cBhvr additive="base">
                                        <p:cTn id="3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F1C70C-93AA-6B0B-4996-7F48EB965DEE}"/>
              </a:ext>
            </a:extLst>
          </p:cNvPr>
          <p:cNvSpPr txBox="1"/>
          <p:nvPr/>
        </p:nvSpPr>
        <p:spPr>
          <a:xfrm>
            <a:off x="0" y="0"/>
            <a:ext cx="12281647" cy="461665"/>
          </a:xfrm>
          <a:prstGeom prst="rect">
            <a:avLst/>
          </a:prstGeom>
          <a:noFill/>
        </p:spPr>
        <p:txBody>
          <a:bodyPr wrap="square">
            <a:spAutoFit/>
          </a:bodyPr>
          <a:lstStyle/>
          <a:p>
            <a:pPr marL="342900" indent="-342900">
              <a:buFont typeface="Courier New" panose="02070309020205020404" pitchFamily="49" charset="0"/>
              <a:buChar char="o"/>
            </a:pPr>
            <a:r>
              <a:rPr lang="en-IN" sz="2400" b="1" u="sng" dirty="0">
                <a:solidFill>
                  <a:schemeClr val="accent1"/>
                </a:solidFill>
              </a:rPr>
              <a:t>Containers use Linux kernel features, such as namespaces and control groups (cgroups).</a:t>
            </a:r>
          </a:p>
        </p:txBody>
      </p:sp>
      <p:sp>
        <p:nvSpPr>
          <p:cNvPr id="5" name="TextBox 4">
            <a:extLst>
              <a:ext uri="{FF2B5EF4-FFF2-40B4-BE49-F238E27FC236}">
                <a16:creationId xmlns:a16="http://schemas.microsoft.com/office/drawing/2014/main" id="{B99399B7-3AC8-8604-BDA8-9A36DD7BF8C9}"/>
              </a:ext>
            </a:extLst>
          </p:cNvPr>
          <p:cNvSpPr txBox="1"/>
          <p:nvPr/>
        </p:nvSpPr>
        <p:spPr>
          <a:xfrm>
            <a:off x="0" y="660467"/>
            <a:ext cx="12048564" cy="369332"/>
          </a:xfrm>
          <a:prstGeom prst="rect">
            <a:avLst/>
          </a:prstGeom>
          <a:noFill/>
        </p:spPr>
        <p:txBody>
          <a:bodyPr wrap="square">
            <a:spAutoFit/>
          </a:bodyPr>
          <a:lstStyle/>
          <a:p>
            <a:r>
              <a:rPr lang="en-IN" dirty="0">
                <a:solidFill>
                  <a:schemeClr val="accent6">
                    <a:lumMod val="75000"/>
                  </a:schemeClr>
                </a:solidFill>
              </a:rPr>
              <a:t>Let's break down how containers utilize Linux kernel features like </a:t>
            </a:r>
            <a:r>
              <a:rPr lang="en-IN" b="1" dirty="0">
                <a:solidFill>
                  <a:schemeClr val="accent6">
                    <a:lumMod val="75000"/>
                  </a:schemeClr>
                </a:solidFill>
              </a:rPr>
              <a:t>namespaces</a:t>
            </a:r>
            <a:r>
              <a:rPr lang="en-IN" dirty="0">
                <a:solidFill>
                  <a:schemeClr val="accent6">
                    <a:lumMod val="75000"/>
                  </a:schemeClr>
                </a:solidFill>
              </a:rPr>
              <a:t> and </a:t>
            </a:r>
            <a:r>
              <a:rPr lang="en-IN" b="1" dirty="0">
                <a:solidFill>
                  <a:schemeClr val="accent6">
                    <a:lumMod val="75000"/>
                  </a:schemeClr>
                </a:solidFill>
              </a:rPr>
              <a:t>control groups (cgroups) </a:t>
            </a:r>
            <a:r>
              <a:rPr lang="en-IN" dirty="0">
                <a:solidFill>
                  <a:schemeClr val="accent6">
                    <a:lumMod val="75000"/>
                  </a:schemeClr>
                </a:solidFill>
              </a:rPr>
              <a:t>with an example.</a:t>
            </a:r>
          </a:p>
        </p:txBody>
      </p:sp>
      <p:sp>
        <p:nvSpPr>
          <p:cNvPr id="7" name="TextBox 6">
            <a:extLst>
              <a:ext uri="{FF2B5EF4-FFF2-40B4-BE49-F238E27FC236}">
                <a16:creationId xmlns:a16="http://schemas.microsoft.com/office/drawing/2014/main" id="{6A77294B-A176-552F-D2EE-12BCA2F39B3F}"/>
              </a:ext>
            </a:extLst>
          </p:cNvPr>
          <p:cNvSpPr txBox="1"/>
          <p:nvPr/>
        </p:nvSpPr>
        <p:spPr>
          <a:xfrm>
            <a:off x="125504" y="1239868"/>
            <a:ext cx="11923059" cy="1323439"/>
          </a:xfrm>
          <a:prstGeom prst="rect">
            <a:avLst/>
          </a:prstGeom>
          <a:noFill/>
        </p:spPr>
        <p:txBody>
          <a:bodyPr wrap="square">
            <a:spAutoFit/>
          </a:bodyPr>
          <a:lstStyle/>
          <a:p>
            <a:r>
              <a:rPr lang="en-IN" sz="1600" dirty="0">
                <a:solidFill>
                  <a:schemeClr val="accent1"/>
                </a:solidFill>
              </a:rPr>
              <a:t>Consider you have a web application that you want to run on your server. Traditionally, you might install the necessary software directly on the server's operating system. However, this can lead to dependency issues and conflicts with other applications running on the same system.</a:t>
            </a:r>
          </a:p>
          <a:p>
            <a:endParaRPr lang="en-IN" sz="1600" dirty="0">
              <a:solidFill>
                <a:schemeClr val="accent1"/>
              </a:solidFill>
            </a:endParaRPr>
          </a:p>
          <a:p>
            <a:r>
              <a:rPr lang="en-IN" sz="1600" dirty="0">
                <a:solidFill>
                  <a:schemeClr val="accent1"/>
                </a:solidFill>
              </a:rPr>
              <a:t>Instead, you decide to use containers to isolate your web application and its dependencies from the rest of the system using namespaces and cgroups.</a:t>
            </a:r>
          </a:p>
        </p:txBody>
      </p:sp>
      <p:sp>
        <p:nvSpPr>
          <p:cNvPr id="9" name="TextBox 8">
            <a:extLst>
              <a:ext uri="{FF2B5EF4-FFF2-40B4-BE49-F238E27FC236}">
                <a16:creationId xmlns:a16="http://schemas.microsoft.com/office/drawing/2014/main" id="{42707231-A5D5-A969-25B9-774557EC956A}"/>
              </a:ext>
            </a:extLst>
          </p:cNvPr>
          <p:cNvSpPr txBox="1"/>
          <p:nvPr/>
        </p:nvSpPr>
        <p:spPr>
          <a:xfrm>
            <a:off x="143433" y="2563307"/>
            <a:ext cx="5459508" cy="3143727"/>
          </a:xfrm>
          <a:prstGeom prst="rect">
            <a:avLst/>
          </a:prstGeom>
          <a:noFill/>
        </p:spPr>
        <p:txBody>
          <a:bodyPr wrap="square">
            <a:spAutoFit/>
          </a:bodyPr>
          <a:lstStyle/>
          <a:p>
            <a:r>
              <a:rPr lang="en-IN" sz="1600" b="1" u="sng" dirty="0">
                <a:solidFill>
                  <a:schemeClr val="accent1">
                    <a:lumMod val="60000"/>
                    <a:lumOff val="40000"/>
                  </a:schemeClr>
                </a:solidFill>
                <a:highlight>
                  <a:srgbClr val="FFFF00"/>
                </a:highlight>
              </a:rPr>
              <a:t>Namespaces:</a:t>
            </a:r>
            <a:r>
              <a:rPr lang="en-IN" sz="1600" b="1" u="sng" dirty="0">
                <a:solidFill>
                  <a:schemeClr val="accent1">
                    <a:lumMod val="60000"/>
                    <a:lumOff val="40000"/>
                  </a:schemeClr>
                </a:solidFill>
              </a:rPr>
              <a:t> </a:t>
            </a:r>
            <a:r>
              <a:rPr lang="en-IN" sz="1600" dirty="0">
                <a:solidFill>
                  <a:schemeClr val="accent1">
                    <a:lumMod val="60000"/>
                    <a:lumOff val="40000"/>
                  </a:schemeClr>
                </a:solidFill>
              </a:rPr>
              <a:t>Namespaces provide isolation for various system resources. They allow a process and its children to have their own view of the system. For instance, a process running inside a container can have its own isolated namespaces for processes, network, file system, etc., which are separate from those of the host system.</a:t>
            </a:r>
          </a:p>
          <a:p>
            <a:endParaRPr lang="en-IN" sz="1600" dirty="0">
              <a:solidFill>
                <a:schemeClr val="accent1">
                  <a:lumMod val="60000"/>
                  <a:lumOff val="40000"/>
                </a:schemeClr>
              </a:solidFill>
            </a:endParaRPr>
          </a:p>
          <a:p>
            <a:r>
              <a:rPr lang="en-IN" sz="1600" dirty="0">
                <a:solidFill>
                  <a:schemeClr val="accent1">
                    <a:lumMod val="60000"/>
                    <a:lumOff val="40000"/>
                  </a:schemeClr>
                </a:solidFill>
              </a:rPr>
              <a:t>Example: When you run a web server inside a container, it sees its own isolated file system, network interfaces, process IDs, and other resources. This isolation ensures that processes inside the container cannot interfere with processes outside of it, providing a secure and isolated environment.</a:t>
            </a:r>
          </a:p>
        </p:txBody>
      </p:sp>
      <p:sp>
        <p:nvSpPr>
          <p:cNvPr id="11" name="TextBox 10">
            <a:extLst>
              <a:ext uri="{FF2B5EF4-FFF2-40B4-BE49-F238E27FC236}">
                <a16:creationId xmlns:a16="http://schemas.microsoft.com/office/drawing/2014/main" id="{2EC18639-A8A5-D454-F0E5-0E8640E3968A}"/>
              </a:ext>
            </a:extLst>
          </p:cNvPr>
          <p:cNvSpPr txBox="1"/>
          <p:nvPr/>
        </p:nvSpPr>
        <p:spPr>
          <a:xfrm>
            <a:off x="5710518" y="2498607"/>
            <a:ext cx="6481482" cy="3293209"/>
          </a:xfrm>
          <a:prstGeom prst="rect">
            <a:avLst/>
          </a:prstGeom>
          <a:noFill/>
        </p:spPr>
        <p:txBody>
          <a:bodyPr wrap="square">
            <a:spAutoFit/>
          </a:bodyPr>
          <a:lstStyle/>
          <a:p>
            <a:r>
              <a:rPr lang="en-IN" sz="1600" b="1" u="sng" dirty="0">
                <a:solidFill>
                  <a:schemeClr val="accent1">
                    <a:lumMod val="60000"/>
                    <a:lumOff val="40000"/>
                  </a:schemeClr>
                </a:solidFill>
                <a:highlight>
                  <a:srgbClr val="FFFF00"/>
                </a:highlight>
              </a:rPr>
              <a:t>Control Groups (cgroups):</a:t>
            </a:r>
            <a:r>
              <a:rPr lang="en-IN" sz="1600" u="sng" dirty="0">
                <a:solidFill>
                  <a:schemeClr val="accent1">
                    <a:lumMod val="60000"/>
                    <a:lumOff val="40000"/>
                  </a:schemeClr>
                </a:solidFill>
              </a:rPr>
              <a:t> </a:t>
            </a:r>
            <a:r>
              <a:rPr lang="en-IN" sz="1600" dirty="0">
                <a:solidFill>
                  <a:schemeClr val="accent1">
                    <a:lumMod val="60000"/>
                    <a:lumOff val="40000"/>
                  </a:schemeClr>
                </a:solidFill>
              </a:rPr>
              <a:t>Cgroups allow you to limit and manage resource usage, such as CPU, memory, and I/O, for a group of processes. This ensures that a container does not consume more resources than allocated and prevents one container from starving others on the same system.</a:t>
            </a:r>
          </a:p>
          <a:p>
            <a:endParaRPr lang="en-IN" sz="1600" dirty="0">
              <a:solidFill>
                <a:schemeClr val="accent1">
                  <a:lumMod val="60000"/>
                  <a:lumOff val="40000"/>
                </a:schemeClr>
              </a:solidFill>
            </a:endParaRPr>
          </a:p>
          <a:p>
            <a:r>
              <a:rPr lang="en-IN" sz="1600" dirty="0">
                <a:solidFill>
                  <a:schemeClr val="accent1">
                    <a:lumMod val="60000"/>
                    <a:lumOff val="40000"/>
                  </a:schemeClr>
                </a:solidFill>
              </a:rPr>
              <a:t>Example: You can use cgroups to limit the amount of CPU and memory that the containerized web server can use. This prevents the web server from hogging all the resources on the server and ensures fair resource allocation among multiple containers running on the same host.</a:t>
            </a:r>
          </a:p>
          <a:p>
            <a:endParaRPr lang="en-IN" sz="1600" dirty="0">
              <a:solidFill>
                <a:schemeClr val="accent1">
                  <a:lumMod val="60000"/>
                  <a:lumOff val="40000"/>
                </a:schemeClr>
              </a:solidFill>
            </a:endParaRPr>
          </a:p>
          <a:p>
            <a:r>
              <a:rPr lang="en-IN" sz="1600" dirty="0">
                <a:solidFill>
                  <a:schemeClr val="accent1">
                    <a:lumMod val="60000"/>
                    <a:lumOff val="40000"/>
                  </a:schemeClr>
                </a:solidFill>
              </a:rPr>
              <a:t>Combining namespaces and cgroups, containers provide lightweight and efficient virtualization, allowing applications to run reliably and securely in isolated environments without the overhead of traditional virtual machines.</a:t>
            </a:r>
          </a:p>
        </p:txBody>
      </p:sp>
      <p:cxnSp>
        <p:nvCxnSpPr>
          <p:cNvPr id="13" name="Straight Connector 12">
            <a:extLst>
              <a:ext uri="{FF2B5EF4-FFF2-40B4-BE49-F238E27FC236}">
                <a16:creationId xmlns:a16="http://schemas.microsoft.com/office/drawing/2014/main" id="{10F64049-F4A3-A97F-9B21-0F6D5057B7B3}"/>
              </a:ext>
            </a:extLst>
          </p:cNvPr>
          <p:cNvCxnSpPr/>
          <p:nvPr/>
        </p:nvCxnSpPr>
        <p:spPr>
          <a:xfrm>
            <a:off x="5585012" y="2648089"/>
            <a:ext cx="0" cy="314372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C8229FF-6437-E499-926A-269345792976}"/>
              </a:ext>
            </a:extLst>
          </p:cNvPr>
          <p:cNvSpPr txBox="1"/>
          <p:nvPr/>
        </p:nvSpPr>
        <p:spPr>
          <a:xfrm>
            <a:off x="277904" y="6006969"/>
            <a:ext cx="11492755" cy="646331"/>
          </a:xfrm>
          <a:prstGeom prst="rect">
            <a:avLst/>
          </a:prstGeom>
          <a:noFill/>
        </p:spPr>
        <p:txBody>
          <a:bodyPr wrap="square">
            <a:spAutoFit/>
          </a:bodyPr>
          <a:lstStyle/>
          <a:p>
            <a:r>
              <a:rPr lang="en-IN" dirty="0">
                <a:solidFill>
                  <a:schemeClr val="accent6">
                    <a:lumMod val="75000"/>
                  </a:schemeClr>
                </a:solidFill>
              </a:rPr>
              <a:t>In summary, namespaces provide isolation for various system resources, while cgroups allow you to manage and limit resource usage, enabling the creation of lightweight and isolated containers.</a:t>
            </a:r>
          </a:p>
        </p:txBody>
      </p:sp>
    </p:spTree>
    <p:extLst>
      <p:ext uri="{BB962C8B-B14F-4D97-AF65-F5344CB8AC3E}">
        <p14:creationId xmlns:p14="http://schemas.microsoft.com/office/powerpoint/2010/main" val="295383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1506</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prakash</dc:creator>
  <cp:lastModifiedBy>chandra prakash</cp:lastModifiedBy>
  <cp:revision>28</cp:revision>
  <dcterms:created xsi:type="dcterms:W3CDTF">2023-03-21T08:29:41Z</dcterms:created>
  <dcterms:modified xsi:type="dcterms:W3CDTF">2024-08-27T15:00:34Z</dcterms:modified>
</cp:coreProperties>
</file>