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Corben"/>
      <p:bold r:id="rId21"/>
    </p:embeddedFont>
    <p:embeddedFont>
      <p:font typeface="Lustria"/>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SJg8m1hVZHDRY1msbFpsDyZPG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Lustria-regular.fntdata"/><Relationship Id="rId10" Type="http://schemas.openxmlformats.org/officeDocument/2006/relationships/slide" Target="slides/slide6.xml"/><Relationship Id="rId21" Type="http://schemas.openxmlformats.org/officeDocument/2006/relationships/font" Target="fonts/Corben-bold.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23"/>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23"/>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23"/>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4"/>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25"/>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25"/>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5"/>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
        <p:nvSpPr>
          <p:cNvPr id="93" name="Google Shape;93;p25"/>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6"/>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7"/>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7"/>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7"/>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7"/>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7"/>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8"/>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8"/>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8"/>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8"/>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8"/>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28"/>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8"/>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8"/>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28"/>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8"/>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8"/>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28"/>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30"/>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7"/>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8"/>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38" name="Google Shape;38;p18"/>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39" name="Google Shape;39;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8"/>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8"/>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8"/>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1"/>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21"/>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22"/>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22"/>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22"/>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3"/>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rive.google.com/drive/folders/1uxUIFu8m6FlHMhdi611NaAqpWBTx97xO?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885524" y="231006"/>
            <a:ext cx="10510787" cy="129941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4000"/>
              <a:buFont typeface="Corben"/>
              <a:buNone/>
            </a:pPr>
            <a:r>
              <a:rPr b="1" lang="en-US" sz="4000">
                <a:latin typeface="Corben"/>
                <a:ea typeface="Corben"/>
                <a:cs typeface="Corben"/>
                <a:sym typeface="Corben"/>
              </a:rPr>
              <a:t>Smart Predictive Modeling for Rental Property Prices</a:t>
            </a:r>
            <a:endParaRPr b="1" sz="4000">
              <a:latin typeface="Corben"/>
              <a:ea typeface="Corben"/>
              <a:cs typeface="Corben"/>
              <a:sym typeface="Corben"/>
            </a:endParaRPr>
          </a:p>
        </p:txBody>
      </p:sp>
      <p:pic>
        <p:nvPicPr>
          <p:cNvPr id="145" name="Google Shape;145;p1"/>
          <p:cNvPicPr preferRelativeResize="0"/>
          <p:nvPr/>
        </p:nvPicPr>
        <p:blipFill rotWithShape="1">
          <a:blip r:embed="rId3">
            <a:alphaModFix/>
          </a:blip>
          <a:srcRect b="0" l="0" r="0" t="0"/>
          <a:stretch/>
        </p:blipFill>
        <p:spPr>
          <a:xfrm>
            <a:off x="6096000" y="2194560"/>
            <a:ext cx="5848952" cy="3782728"/>
          </a:xfrm>
          <a:prstGeom prst="rect">
            <a:avLst/>
          </a:prstGeom>
          <a:noFill/>
          <a:ln>
            <a:noFill/>
          </a:ln>
        </p:spPr>
      </p:pic>
      <p:pic>
        <p:nvPicPr>
          <p:cNvPr id="146" name="Google Shape;146;p1"/>
          <p:cNvPicPr preferRelativeResize="0"/>
          <p:nvPr/>
        </p:nvPicPr>
        <p:blipFill rotWithShape="1">
          <a:blip r:embed="rId4">
            <a:alphaModFix/>
          </a:blip>
          <a:srcRect b="0" l="0" r="0" t="0"/>
          <a:stretch/>
        </p:blipFill>
        <p:spPr>
          <a:xfrm>
            <a:off x="271133" y="2194560"/>
            <a:ext cx="5621154" cy="37827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idx="1" type="body"/>
          </p:nvPr>
        </p:nvSpPr>
        <p:spPr>
          <a:xfrm>
            <a:off x="452387" y="293572"/>
            <a:ext cx="10815170" cy="549762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1" lang="en-US" u="sng"/>
              <a:t>Correlation Analysis</a:t>
            </a:r>
            <a:endParaRPr/>
          </a:p>
          <a:p>
            <a:pPr indent="-217100" lvl="0" marL="342900" rtl="0" algn="l">
              <a:spcBef>
                <a:spcPts val="1000"/>
              </a:spcBef>
              <a:spcAft>
                <a:spcPts val="0"/>
              </a:spcAft>
              <a:buSzPts val="1400"/>
              <a:buNone/>
            </a:pPr>
            <a:r>
              <a:t/>
            </a:r>
            <a:endParaRPr b="1" u="sng"/>
          </a:p>
        </p:txBody>
      </p:sp>
      <p:pic>
        <p:nvPicPr>
          <p:cNvPr id="201" name="Google Shape;201;p10"/>
          <p:cNvPicPr preferRelativeResize="0"/>
          <p:nvPr/>
        </p:nvPicPr>
        <p:blipFill rotWithShape="1">
          <a:blip r:embed="rId3">
            <a:alphaModFix/>
          </a:blip>
          <a:srcRect b="0" l="0" r="0" t="0"/>
          <a:stretch/>
        </p:blipFill>
        <p:spPr>
          <a:xfrm>
            <a:off x="558265" y="818147"/>
            <a:ext cx="11181348" cy="57462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913795" y="139566"/>
            <a:ext cx="10353762" cy="101546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000"/>
              <a:buFont typeface="Corben"/>
              <a:buNone/>
            </a:pPr>
            <a:r>
              <a:rPr b="1" lang="en-US">
                <a:latin typeface="Corben"/>
                <a:ea typeface="Corben"/>
                <a:cs typeface="Corben"/>
                <a:sym typeface="Corben"/>
              </a:rPr>
              <a:t>CONCLUSION</a:t>
            </a:r>
            <a:endParaRPr/>
          </a:p>
        </p:txBody>
      </p:sp>
      <p:sp>
        <p:nvSpPr>
          <p:cNvPr id="207" name="Google Shape;207;p11"/>
          <p:cNvSpPr txBox="1"/>
          <p:nvPr>
            <p:ph idx="1" type="body"/>
          </p:nvPr>
        </p:nvSpPr>
        <p:spPr>
          <a:xfrm>
            <a:off x="211756" y="1559293"/>
            <a:ext cx="11550316" cy="439874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680"/>
              <a:buChar char="◈"/>
            </a:pPr>
            <a:r>
              <a:rPr b="1" i="0" lang="en-US" sz="2400">
                <a:solidFill>
                  <a:schemeClr val="lt1"/>
                </a:solidFill>
              </a:rPr>
              <a:t>Key Takeaways:-</a:t>
            </a:r>
            <a:endParaRPr/>
          </a:p>
          <a:p>
            <a:pPr indent="-306000" lvl="0" marL="342900" rtl="0" algn="l">
              <a:spcBef>
                <a:spcPts val="1000"/>
              </a:spcBef>
              <a:spcAft>
                <a:spcPts val="0"/>
              </a:spcAft>
              <a:buSzPts val="1400"/>
              <a:buFont typeface="Arial"/>
              <a:buChar char="•"/>
            </a:pPr>
            <a:r>
              <a:rPr b="1" i="0" lang="en-US">
                <a:solidFill>
                  <a:schemeClr val="lt1"/>
                </a:solidFill>
              </a:rPr>
              <a:t>Successful application of regression models for predicting rental prices.</a:t>
            </a:r>
            <a:endParaRPr/>
          </a:p>
          <a:p>
            <a:pPr indent="-306000" lvl="0" marL="342900" rtl="0" algn="l">
              <a:spcBef>
                <a:spcPts val="1000"/>
              </a:spcBef>
              <a:spcAft>
                <a:spcPts val="0"/>
              </a:spcAft>
              <a:buSzPts val="1400"/>
              <a:buFont typeface="Arial"/>
              <a:buChar char="•"/>
            </a:pPr>
            <a:r>
              <a:rPr b="1" i="0" lang="en-US">
                <a:solidFill>
                  <a:schemeClr val="lt1"/>
                </a:solidFill>
              </a:rPr>
              <a:t>Insights gained from EDA and feature selection.</a:t>
            </a:r>
            <a:endParaRPr/>
          </a:p>
          <a:p>
            <a:pPr indent="-217100" lvl="0" marL="342900" rtl="0" algn="l">
              <a:spcBef>
                <a:spcPts val="1000"/>
              </a:spcBef>
              <a:spcAft>
                <a:spcPts val="0"/>
              </a:spcAft>
              <a:buSzPts val="1400"/>
              <a:buFont typeface="Arial"/>
              <a:buNone/>
            </a:pPr>
            <a:r>
              <a:t/>
            </a:r>
            <a:endParaRPr b="1">
              <a:solidFill>
                <a:schemeClr val="lt1"/>
              </a:solidFill>
            </a:endParaRPr>
          </a:p>
          <a:p>
            <a:pPr indent="-306000" lvl="0" marL="342900" rtl="0" algn="l">
              <a:spcBef>
                <a:spcPts val="1080"/>
              </a:spcBef>
              <a:spcAft>
                <a:spcPts val="0"/>
              </a:spcAft>
              <a:buSzPts val="1680"/>
              <a:buFont typeface="Noto Sans Symbols"/>
              <a:buChar char="❑"/>
            </a:pPr>
            <a:r>
              <a:rPr b="1" lang="en-US" sz="2400">
                <a:solidFill>
                  <a:schemeClr val="lt1"/>
                </a:solidFill>
              </a:rPr>
              <a:t>Project Drive &amp; Git Hub Link</a:t>
            </a:r>
            <a:r>
              <a:rPr b="1" i="0" lang="en-US" sz="2400">
                <a:solidFill>
                  <a:schemeClr val="lt1"/>
                </a:solidFill>
              </a:rPr>
              <a:t>:-</a:t>
            </a:r>
            <a:endParaRPr/>
          </a:p>
          <a:p>
            <a:pPr indent="-306000" lvl="0" marL="342900" rtl="0" algn="l">
              <a:spcBef>
                <a:spcPts val="1080"/>
              </a:spcBef>
              <a:spcAft>
                <a:spcPts val="0"/>
              </a:spcAft>
              <a:buSzPts val="1680"/>
              <a:buFont typeface="Arial"/>
              <a:buChar char="•"/>
            </a:pPr>
            <a:r>
              <a:rPr b="1" lang="en-US" sz="2400" u="sng">
                <a:solidFill>
                  <a:schemeClr val="lt1"/>
                </a:solidFill>
                <a:hlinkClick r:id="rId3">
                  <a:extLst>
                    <a:ext uri="{A12FA001-AC4F-418D-AE19-62706E023703}">
                      <ahyp:hlinkClr val="tx"/>
                    </a:ext>
                  </a:extLst>
                </a:hlinkClick>
              </a:rPr>
              <a:t>https://drive.google.com/drive/folders/1uxUIFu8m6FlHMhdi611NaAqpWBTx97xO?usp=sharing</a:t>
            </a:r>
            <a:endParaRPr b="1" sz="2400">
              <a:solidFill>
                <a:schemeClr val="lt1"/>
              </a:solidFill>
            </a:endParaRPr>
          </a:p>
          <a:p>
            <a:pPr indent="-306000" lvl="0" marL="342900" rtl="0" algn="l">
              <a:spcBef>
                <a:spcPts val="1080"/>
              </a:spcBef>
              <a:spcAft>
                <a:spcPts val="0"/>
              </a:spcAft>
              <a:buSzPts val="1680"/>
              <a:buFont typeface="Arial"/>
              <a:buChar char="•"/>
            </a:pPr>
            <a:r>
              <a:rPr b="1" i="0" lang="en-US" sz="2400">
                <a:solidFill>
                  <a:schemeClr val="lt1"/>
                </a:solidFill>
              </a:rPr>
              <a:t>https://github.com/cprathamesh1997</a:t>
            </a:r>
            <a:endParaRPr/>
          </a:p>
          <a:p>
            <a:pPr indent="-217100" lvl="0" marL="342900" rtl="0" algn="l">
              <a:spcBef>
                <a:spcPts val="1000"/>
              </a:spcBef>
              <a:spcAft>
                <a:spcPts val="0"/>
              </a:spcAft>
              <a:buSzPts val="1400"/>
              <a:buFont typeface="Noto Sans Symbols"/>
              <a:buNone/>
            </a:pPr>
            <a:r>
              <a:t/>
            </a:r>
            <a:endParaRPr b="1" i="0">
              <a:solidFill>
                <a:schemeClr val="lt1"/>
              </a:solidFill>
            </a:endParaRPr>
          </a:p>
          <a:p>
            <a:pPr indent="-217100" lvl="0" marL="342900" rtl="0" algn="l">
              <a:spcBef>
                <a:spcPts val="1000"/>
              </a:spcBef>
              <a:spcAft>
                <a:spcPts val="0"/>
              </a:spcAft>
              <a:buSzPts val="1400"/>
              <a:buFont typeface="Arial"/>
              <a:buNone/>
            </a:pPr>
            <a:r>
              <a:t/>
            </a:r>
            <a:endParaRPr b="1">
              <a:solidFill>
                <a:schemeClr val="lt1"/>
              </a:solidFill>
            </a:endParaRPr>
          </a:p>
          <a:p>
            <a:pPr indent="-217100" lvl="0" marL="342900" rtl="0" algn="l">
              <a:spcBef>
                <a:spcPts val="1000"/>
              </a:spcBef>
              <a:spcAft>
                <a:spcPts val="0"/>
              </a:spcAft>
              <a:buSzPts val="1400"/>
              <a:buFont typeface="Arial"/>
              <a:buNone/>
            </a:pPr>
            <a:r>
              <a:t/>
            </a:r>
            <a:endParaRPr b="1" i="0">
              <a:solidFill>
                <a:schemeClr val="lt1"/>
              </a:solidFill>
            </a:endParaRPr>
          </a:p>
          <a:p>
            <a:pPr indent="-217100" lvl="0" marL="342900" rtl="0" algn="l">
              <a:spcBef>
                <a:spcPts val="100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2"/>
          <p:cNvPicPr preferRelativeResize="0"/>
          <p:nvPr>
            <p:ph idx="1" type="body"/>
          </p:nvPr>
        </p:nvPicPr>
        <p:blipFill rotWithShape="1">
          <a:blip r:embed="rId3">
            <a:alphaModFix/>
          </a:blip>
          <a:srcRect b="0" l="0" r="0" t="0"/>
          <a:stretch/>
        </p:blipFill>
        <p:spPr>
          <a:xfrm>
            <a:off x="462013" y="423513"/>
            <a:ext cx="11328934" cy="5996538"/>
          </a:xfrm>
          <a:prstGeom prst="rect">
            <a:avLst/>
          </a:prstGeom>
          <a:noFill/>
          <a:ln>
            <a:noFill/>
          </a:ln>
          <a:effectLst>
            <a:outerShdw blurRad="25400">
              <a:srgbClr val="000000">
                <a:alpha val="45882"/>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827773" y="240633"/>
            <a:ext cx="10227081" cy="808521"/>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Corben"/>
              <a:buNone/>
            </a:pPr>
            <a:r>
              <a:rPr lang="en-US">
                <a:latin typeface="Corben"/>
                <a:ea typeface="Corben"/>
                <a:cs typeface="Corben"/>
                <a:sym typeface="Corben"/>
              </a:rPr>
              <a:t>Problem Statement &gt;&gt;&gt;</a:t>
            </a:r>
            <a:endParaRPr/>
          </a:p>
        </p:txBody>
      </p:sp>
      <p:sp>
        <p:nvSpPr>
          <p:cNvPr id="152" name="Google Shape;152;p2"/>
          <p:cNvSpPr txBox="1"/>
          <p:nvPr>
            <p:ph idx="1" type="body"/>
          </p:nvPr>
        </p:nvSpPr>
        <p:spPr>
          <a:xfrm>
            <a:off x="327260" y="1318661"/>
            <a:ext cx="11521440" cy="50869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1" lang="en-US"/>
              <a:t>In the real estate industry, determining the appropriate rental price for a property is crucial for property owners, tenants, and property management companies. </a:t>
            </a:r>
            <a:endParaRPr/>
          </a:p>
          <a:p>
            <a:pPr indent="-306000" lvl="0" marL="342900" rtl="0" algn="l">
              <a:spcBef>
                <a:spcPts val="1000"/>
              </a:spcBef>
              <a:spcAft>
                <a:spcPts val="0"/>
              </a:spcAft>
              <a:buSzPts val="1400"/>
              <a:buChar char="◈"/>
            </a:pPr>
            <a:r>
              <a:rPr b="1" lang="en-US"/>
              <a:t>Accurate rent predictions can help landlords set competitive prices, tenants make informed rental decisions, and property management companies optimize their portfolio management</a:t>
            </a:r>
            <a:r>
              <a:rPr lang="en-US"/>
              <a:t>.</a:t>
            </a:r>
            <a:endParaRPr/>
          </a:p>
          <a:p>
            <a:pPr indent="-306000" lvl="0" marL="342900" rtl="0" algn="l">
              <a:spcBef>
                <a:spcPts val="1000"/>
              </a:spcBef>
              <a:spcAft>
                <a:spcPts val="0"/>
              </a:spcAft>
              <a:buSzPts val="1400"/>
              <a:buChar char="◈"/>
            </a:pPr>
            <a:r>
              <a:rPr b="1" lang="en-US"/>
              <a:t>The goal of this project is to develop a data-driven model that predicts the rental price of residential properties based on relevant features. By analyzing historical rental data and property attributes, the model aims to provide accurate and reliable rent predictions.               </a:t>
            </a:r>
            <a:endParaRPr/>
          </a:p>
          <a:p>
            <a:pPr indent="-306000" lvl="0" marL="342900" rtl="0" algn="l">
              <a:spcBef>
                <a:spcPts val="1080"/>
              </a:spcBef>
              <a:spcAft>
                <a:spcPts val="0"/>
              </a:spcAft>
              <a:buSzPts val="1680"/>
              <a:buChar char="◈"/>
            </a:pPr>
            <a:r>
              <a:rPr b="1" lang="en-US" sz="2400"/>
              <a:t>Expected Outcomes:-</a:t>
            </a:r>
            <a:endParaRPr/>
          </a:p>
          <a:p>
            <a:pPr indent="-306000" lvl="0" marL="342900" rtl="0" algn="l">
              <a:spcBef>
                <a:spcPts val="1000"/>
              </a:spcBef>
              <a:spcAft>
                <a:spcPts val="0"/>
              </a:spcAft>
              <a:buSzPts val="1400"/>
              <a:buChar char="◈"/>
            </a:pPr>
            <a:r>
              <a:rPr b="1" lang="en-US"/>
              <a:t>The successful implementation of the house rent prediction model will provide property owners ,tenants, and property management companies with a tool to estimate rental prices accurately.</a:t>
            </a:r>
            <a:endParaRPr/>
          </a:p>
          <a:p>
            <a:pPr indent="-306000" lvl="0" marL="342900" rtl="0" algn="l">
              <a:spcBef>
                <a:spcPts val="1000"/>
              </a:spcBef>
              <a:spcAft>
                <a:spcPts val="0"/>
              </a:spcAft>
              <a:buSzPts val="1400"/>
              <a:buChar char="◈"/>
            </a:pPr>
            <a:r>
              <a:rPr b="1" lang="en-US"/>
              <a:t>This will enhance transparency, aid in decision-making, and contribute to a more efficient and equitable rental market.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913795" y="192505"/>
            <a:ext cx="10353762" cy="9144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400"/>
              <a:buFont typeface="Corben"/>
              <a:buNone/>
            </a:pPr>
            <a:r>
              <a:rPr b="1" i="0" lang="en-US" sz="4400">
                <a:latin typeface="Corben"/>
                <a:ea typeface="Corben"/>
                <a:cs typeface="Corben"/>
                <a:sym typeface="Corben"/>
              </a:rPr>
              <a:t>Tools Used </a:t>
            </a:r>
            <a:r>
              <a:rPr lang="en-US">
                <a:latin typeface="Corben"/>
                <a:ea typeface="Corben"/>
                <a:cs typeface="Corben"/>
                <a:sym typeface="Corben"/>
              </a:rPr>
              <a:t>&gt;&gt;&gt;</a:t>
            </a:r>
            <a:endParaRPr/>
          </a:p>
        </p:txBody>
      </p:sp>
      <p:sp>
        <p:nvSpPr>
          <p:cNvPr id="158" name="Google Shape;158;p3"/>
          <p:cNvSpPr txBox="1"/>
          <p:nvPr>
            <p:ph idx="1" type="body"/>
          </p:nvPr>
        </p:nvSpPr>
        <p:spPr>
          <a:xfrm>
            <a:off x="279134" y="1414914"/>
            <a:ext cx="11569566" cy="485113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680"/>
              <a:buChar char="◈"/>
            </a:pPr>
            <a:r>
              <a:rPr b="1" i="0" lang="en-US" sz="2400"/>
              <a:t>Programming Languages:-</a:t>
            </a:r>
            <a:endParaRPr/>
          </a:p>
          <a:p>
            <a:pPr indent="-306000" lvl="0" marL="342900" rtl="0" algn="l">
              <a:spcBef>
                <a:spcPts val="1000"/>
              </a:spcBef>
              <a:spcAft>
                <a:spcPts val="0"/>
              </a:spcAft>
              <a:buSzPts val="1400"/>
              <a:buFont typeface="Arial"/>
              <a:buChar char="•"/>
            </a:pPr>
            <a:r>
              <a:rPr b="1" i="0" lang="en-US">
                <a:solidFill>
                  <a:schemeClr val="lt1"/>
                </a:solidFill>
              </a:rPr>
              <a:t>Python for data analysis and modeling.</a:t>
            </a:r>
            <a:endParaRPr/>
          </a:p>
          <a:p>
            <a:pPr indent="-306000" lvl="0" marL="342900" rtl="0" algn="l">
              <a:spcBef>
                <a:spcPts val="1000"/>
              </a:spcBef>
              <a:spcAft>
                <a:spcPts val="0"/>
              </a:spcAft>
              <a:buSzPts val="1400"/>
              <a:buFont typeface="Arial"/>
              <a:buChar char="•"/>
            </a:pPr>
            <a:r>
              <a:rPr b="1" i="0" lang="en-US">
                <a:solidFill>
                  <a:schemeClr val="lt1"/>
                </a:solidFill>
              </a:rPr>
              <a:t>Jupyter Notebook or Google Colab for collaborative development.</a:t>
            </a:r>
            <a:endParaRPr/>
          </a:p>
          <a:p>
            <a:pPr indent="0" lvl="0" marL="36900" rtl="0" algn="l">
              <a:spcBef>
                <a:spcPts val="1000"/>
              </a:spcBef>
              <a:spcAft>
                <a:spcPts val="0"/>
              </a:spcAft>
              <a:buSzPts val="1400"/>
              <a:buNone/>
            </a:pPr>
            <a:r>
              <a:t/>
            </a:r>
            <a:endParaRPr b="1" i="0">
              <a:solidFill>
                <a:schemeClr val="lt1"/>
              </a:solidFill>
            </a:endParaRPr>
          </a:p>
          <a:p>
            <a:pPr indent="-306000" lvl="0" marL="342900" rtl="0" algn="l">
              <a:spcBef>
                <a:spcPts val="1080"/>
              </a:spcBef>
              <a:spcAft>
                <a:spcPts val="0"/>
              </a:spcAft>
              <a:buSzPts val="1680"/>
              <a:buChar char="◈"/>
            </a:pPr>
            <a:r>
              <a:rPr b="1" i="0" lang="en-US" sz="2400"/>
              <a:t>Libraries:-</a:t>
            </a:r>
            <a:endParaRPr/>
          </a:p>
          <a:p>
            <a:pPr indent="-306000" lvl="0" marL="342900" rtl="0" algn="l">
              <a:spcBef>
                <a:spcPts val="1000"/>
              </a:spcBef>
              <a:spcAft>
                <a:spcPts val="0"/>
              </a:spcAft>
              <a:buSzPts val="1400"/>
              <a:buFont typeface="Arial"/>
              <a:buChar char="•"/>
            </a:pPr>
            <a:r>
              <a:rPr b="1" i="0" lang="en-US">
                <a:solidFill>
                  <a:schemeClr val="lt1"/>
                </a:solidFill>
              </a:rPr>
              <a:t>Pandas, NumPy, Matplotlib, Seaborn for data manipulation and visualization.</a:t>
            </a:r>
            <a:endParaRPr/>
          </a:p>
          <a:p>
            <a:pPr indent="-306000" lvl="0" marL="342900" rtl="0" algn="l">
              <a:spcBef>
                <a:spcPts val="1000"/>
              </a:spcBef>
              <a:spcAft>
                <a:spcPts val="0"/>
              </a:spcAft>
              <a:buSzPts val="1400"/>
              <a:buFont typeface="Arial"/>
              <a:buChar char="•"/>
            </a:pPr>
            <a:r>
              <a:rPr b="1" i="0" lang="en-US">
                <a:solidFill>
                  <a:schemeClr val="lt1"/>
                </a:solidFill>
              </a:rPr>
              <a:t>Scikit-learn for machine learning models [Linear Regression, Random Forest, and Gradient Boosting]</a:t>
            </a:r>
            <a:r>
              <a:rPr b="0" i="0" lang="en-US">
                <a:solidFill>
                  <a:srgbClr val="374151"/>
                </a:solidFill>
                <a:latin typeface="Arial"/>
                <a:ea typeface="Arial"/>
                <a:cs typeface="Arial"/>
                <a:sym typeface="Arial"/>
              </a:rPr>
              <a:t>.</a:t>
            </a:r>
            <a:r>
              <a:rPr b="1" i="0" lang="en-US">
                <a:solidFill>
                  <a:schemeClr val="lt1"/>
                </a:solidFill>
              </a:rPr>
              <a:t>.</a:t>
            </a:r>
            <a:endParaRPr/>
          </a:p>
          <a:p>
            <a:pPr indent="-306000" lvl="0" marL="342900" rtl="0" algn="l">
              <a:spcBef>
                <a:spcPts val="1000"/>
              </a:spcBef>
              <a:spcAft>
                <a:spcPts val="0"/>
              </a:spcAft>
              <a:buSzPts val="1400"/>
              <a:buFont typeface="Arial"/>
              <a:buChar char="•"/>
            </a:pPr>
            <a:r>
              <a:rPr b="1" lang="en-US">
                <a:solidFill>
                  <a:schemeClr val="lt1"/>
                </a:solidFill>
              </a:rPr>
              <a:t>Evaluation Metrics like mean squared error, mean absolute error,etc.</a:t>
            </a:r>
            <a:endParaRPr b="0" i="0">
              <a:solidFill>
                <a:srgbClr val="212121"/>
              </a:solidFill>
              <a:latin typeface="Roboto"/>
              <a:ea typeface="Roboto"/>
              <a:cs typeface="Roboto"/>
              <a:sym typeface="Roboto"/>
            </a:endParaRPr>
          </a:p>
          <a:p>
            <a:pPr indent="-306000" lvl="0" marL="342900" rtl="0" algn="l">
              <a:spcBef>
                <a:spcPts val="1000"/>
              </a:spcBef>
              <a:spcAft>
                <a:spcPts val="0"/>
              </a:spcAft>
              <a:buSzPts val="1400"/>
              <a:buFont typeface="Arial"/>
              <a:buChar char="•"/>
            </a:pPr>
            <a:r>
              <a:rPr b="1" lang="en-US">
                <a:solidFill>
                  <a:schemeClr val="lt1"/>
                </a:solidFill>
              </a:rPr>
              <a:t>Hyperparameter tuning using GridSearchCv.</a:t>
            </a:r>
            <a:endParaRPr/>
          </a:p>
          <a:p>
            <a:pPr indent="-217100" lvl="0" marL="342900" rtl="0" algn="l">
              <a:spcBef>
                <a:spcPts val="1000"/>
              </a:spcBef>
              <a:spcAft>
                <a:spcPts val="0"/>
              </a:spcAft>
              <a:buSzPts val="1400"/>
              <a:buFont typeface="Arial"/>
              <a:buNone/>
            </a:pPr>
            <a:r>
              <a:t/>
            </a:r>
            <a:endParaRPr b="1">
              <a:solidFill>
                <a:schemeClr val="lt1"/>
              </a:solidFill>
            </a:endParaRPr>
          </a:p>
          <a:p>
            <a:pPr indent="-217100" lvl="0" marL="342900" rtl="0" algn="l">
              <a:spcBef>
                <a:spcPts val="1000"/>
              </a:spcBef>
              <a:spcAft>
                <a:spcPts val="0"/>
              </a:spcAft>
              <a:buSzPts val="1400"/>
              <a:buFont typeface="Arial"/>
              <a:buNone/>
            </a:pPr>
            <a:r>
              <a:t/>
            </a:r>
            <a:endParaRPr b="1" i="0">
              <a:solidFill>
                <a:schemeClr val="lt1"/>
              </a:solidFill>
            </a:endParaRPr>
          </a:p>
          <a:p>
            <a:pPr indent="-217100" lvl="0" marL="342900" rtl="0" algn="l">
              <a:spcBef>
                <a:spcPts val="1000"/>
              </a:spcBef>
              <a:spcAft>
                <a:spcPts val="0"/>
              </a:spcAft>
              <a:buSzPts val="1400"/>
              <a:buFont typeface="Arial"/>
              <a:buNone/>
            </a:pPr>
            <a:r>
              <a:t/>
            </a:r>
            <a:endParaRPr b="1" i="0">
              <a:solidFill>
                <a:schemeClr val="lt1"/>
              </a:solidFill>
            </a:endParaRPr>
          </a:p>
          <a:p>
            <a:pPr indent="-217100" lvl="0" marL="342900" rtl="0" algn="l">
              <a:spcBef>
                <a:spcPts val="100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913795" y="192505"/>
            <a:ext cx="10353762" cy="98177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2"/>
              </a:buClr>
              <a:buSzPct val="100000"/>
              <a:buFont typeface="Corben"/>
              <a:buNone/>
            </a:pPr>
            <a:r>
              <a:rPr b="1" i="0" lang="en-US" sz="4400">
                <a:latin typeface="Corben"/>
                <a:ea typeface="Corben"/>
                <a:cs typeface="Corben"/>
                <a:sym typeface="Corben"/>
              </a:rPr>
              <a:t>Approaches &gt;&gt;&gt;</a:t>
            </a:r>
            <a:br>
              <a:rPr b="1" i="0" lang="en-US">
                <a:latin typeface="Arial"/>
                <a:ea typeface="Arial"/>
                <a:cs typeface="Arial"/>
                <a:sym typeface="Arial"/>
              </a:rPr>
            </a:br>
            <a:endParaRPr/>
          </a:p>
        </p:txBody>
      </p:sp>
      <p:sp>
        <p:nvSpPr>
          <p:cNvPr id="164" name="Google Shape;164;p4"/>
          <p:cNvSpPr txBox="1"/>
          <p:nvPr>
            <p:ph idx="1" type="body"/>
          </p:nvPr>
        </p:nvSpPr>
        <p:spPr>
          <a:xfrm>
            <a:off x="317634" y="827773"/>
            <a:ext cx="11617691" cy="603022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25000" lnSpcReduction="20000"/>
          </a:bodyPr>
          <a:lstStyle/>
          <a:p>
            <a:pPr indent="-306000" lvl="0" marL="342900" rtl="0" algn="l">
              <a:spcBef>
                <a:spcPts val="0"/>
              </a:spcBef>
              <a:spcAft>
                <a:spcPts val="0"/>
              </a:spcAft>
              <a:buSzPct val="70000"/>
              <a:buChar char="◈"/>
            </a:pPr>
            <a:r>
              <a:rPr b="1" i="0" lang="en-US" sz="9600">
                <a:solidFill>
                  <a:schemeClr val="lt1"/>
                </a:solidFill>
              </a:rPr>
              <a:t>Data Preprocessing:-</a:t>
            </a:r>
            <a:endParaRPr/>
          </a:p>
          <a:p>
            <a:pPr indent="-306000" lvl="0" marL="342900" rtl="0" algn="l">
              <a:spcBef>
                <a:spcPts val="1000"/>
              </a:spcBef>
              <a:spcAft>
                <a:spcPts val="0"/>
              </a:spcAft>
              <a:buSzPct val="70000"/>
              <a:buFont typeface="Arial"/>
              <a:buChar char="•"/>
            </a:pPr>
            <a:r>
              <a:rPr b="1" i="0" lang="en-US" sz="8000">
                <a:solidFill>
                  <a:schemeClr val="lt1"/>
                </a:solidFill>
              </a:rPr>
              <a:t>Imported necessary packages and loaded datasets (train_df and test_df).</a:t>
            </a:r>
            <a:endParaRPr/>
          </a:p>
          <a:p>
            <a:pPr indent="-306000" lvl="0" marL="342900" rtl="0" algn="l">
              <a:spcBef>
                <a:spcPts val="1000"/>
              </a:spcBef>
              <a:spcAft>
                <a:spcPts val="0"/>
              </a:spcAft>
              <a:buSzPct val="70000"/>
              <a:buFont typeface="Arial"/>
              <a:buChar char="•"/>
            </a:pPr>
            <a:r>
              <a:rPr b="1" i="0" lang="en-US" sz="8000">
                <a:solidFill>
                  <a:schemeClr val="lt1"/>
                </a:solidFill>
              </a:rPr>
              <a:t>Conducted data preprocessing, including handling missing values and data type conversion.</a:t>
            </a:r>
            <a:endParaRPr/>
          </a:p>
          <a:p>
            <a:pPr indent="-306000" lvl="0" marL="342900" rtl="0" algn="l">
              <a:spcBef>
                <a:spcPts val="1000"/>
              </a:spcBef>
              <a:spcAft>
                <a:spcPts val="0"/>
              </a:spcAft>
              <a:buSzPct val="70000"/>
              <a:buFont typeface="Arial"/>
              <a:buChar char="•"/>
            </a:pPr>
            <a:r>
              <a:rPr b="1" lang="en-US" sz="8000">
                <a:solidFill>
                  <a:schemeClr val="lt1"/>
                </a:solidFill>
              </a:rPr>
              <a:t>Also took a look on outliers as well handling of it was done.</a:t>
            </a:r>
            <a:endParaRPr/>
          </a:p>
          <a:p>
            <a:pPr indent="-217100" lvl="0" marL="342900" rtl="0" algn="l">
              <a:spcBef>
                <a:spcPts val="1000"/>
              </a:spcBef>
              <a:spcAft>
                <a:spcPts val="0"/>
              </a:spcAft>
              <a:buSzPct val="70000"/>
              <a:buFont typeface="Arial"/>
              <a:buNone/>
            </a:pPr>
            <a:r>
              <a:t/>
            </a:r>
            <a:endParaRPr b="1" i="0" sz="8000">
              <a:solidFill>
                <a:schemeClr val="lt1"/>
              </a:solidFill>
            </a:endParaRPr>
          </a:p>
          <a:p>
            <a:pPr indent="-306000" lvl="0" marL="342900" rtl="0" algn="l">
              <a:spcBef>
                <a:spcPts val="1080"/>
              </a:spcBef>
              <a:spcAft>
                <a:spcPts val="0"/>
              </a:spcAft>
              <a:buSzPct val="70000"/>
              <a:buChar char="◈"/>
            </a:pPr>
            <a:r>
              <a:rPr b="1" i="0" lang="en-US" sz="9600">
                <a:solidFill>
                  <a:schemeClr val="lt1"/>
                </a:solidFill>
              </a:rPr>
              <a:t>Exploratory Data Analysis (EDA):-</a:t>
            </a:r>
            <a:endParaRPr/>
          </a:p>
          <a:p>
            <a:pPr indent="-306000" lvl="0" marL="342900" rtl="0" algn="l">
              <a:spcBef>
                <a:spcPts val="1000"/>
              </a:spcBef>
              <a:spcAft>
                <a:spcPts val="0"/>
              </a:spcAft>
              <a:buSzPct val="70000"/>
              <a:buFont typeface="Arial"/>
              <a:buChar char="•"/>
            </a:pPr>
            <a:r>
              <a:rPr b="1" i="0" lang="en-US" sz="8000">
                <a:solidFill>
                  <a:schemeClr val="lt1"/>
                </a:solidFill>
              </a:rPr>
              <a:t>Correlation Analysis: Visualized relationships between features using a heatmap.</a:t>
            </a:r>
            <a:endParaRPr/>
          </a:p>
          <a:p>
            <a:pPr indent="-306000" lvl="0" marL="342900" rtl="0" algn="l">
              <a:spcBef>
                <a:spcPts val="1000"/>
              </a:spcBef>
              <a:spcAft>
                <a:spcPts val="0"/>
              </a:spcAft>
              <a:buSzPct val="70000"/>
              <a:buFont typeface="Arial"/>
              <a:buChar char="•"/>
            </a:pPr>
            <a:r>
              <a:rPr b="1" lang="en-US" sz="8000">
                <a:solidFill>
                  <a:schemeClr val="lt1"/>
                </a:solidFill>
              </a:rPr>
              <a:t>Using different plots did univariate analysis.</a:t>
            </a:r>
            <a:endParaRPr b="1" i="0" sz="8000">
              <a:solidFill>
                <a:schemeClr val="lt1"/>
              </a:solidFill>
            </a:endParaRPr>
          </a:p>
          <a:p>
            <a:pPr indent="-306000" lvl="0" marL="342900" rtl="0" algn="l">
              <a:spcBef>
                <a:spcPts val="1000"/>
              </a:spcBef>
              <a:spcAft>
                <a:spcPts val="0"/>
              </a:spcAft>
              <a:buSzPct val="70000"/>
              <a:buFont typeface="Arial"/>
              <a:buChar char="•"/>
            </a:pPr>
            <a:r>
              <a:rPr b="1" i="0" lang="en-US" sz="8000">
                <a:solidFill>
                  <a:schemeClr val="lt1"/>
                </a:solidFill>
              </a:rPr>
              <a:t>Feature Selection: Identified key features for predictive modeling.</a:t>
            </a:r>
            <a:endParaRPr/>
          </a:p>
          <a:p>
            <a:pPr indent="-217100" lvl="0" marL="342900" rtl="0" algn="l">
              <a:spcBef>
                <a:spcPts val="1000"/>
              </a:spcBef>
              <a:spcAft>
                <a:spcPts val="0"/>
              </a:spcAft>
              <a:buSzPct val="70000"/>
              <a:buFont typeface="Arial"/>
              <a:buNone/>
            </a:pPr>
            <a:r>
              <a:t/>
            </a:r>
            <a:endParaRPr b="1" i="0" sz="8000">
              <a:solidFill>
                <a:schemeClr val="lt1"/>
              </a:solidFill>
            </a:endParaRPr>
          </a:p>
          <a:p>
            <a:pPr indent="-306000" lvl="0" marL="342900" rtl="0" algn="l">
              <a:spcBef>
                <a:spcPts val="1080"/>
              </a:spcBef>
              <a:spcAft>
                <a:spcPts val="0"/>
              </a:spcAft>
              <a:buSzPct val="70000"/>
              <a:buChar char="◈"/>
            </a:pPr>
            <a:r>
              <a:rPr b="1" i="0" lang="en-US" sz="9600">
                <a:solidFill>
                  <a:schemeClr val="lt1"/>
                </a:solidFill>
              </a:rPr>
              <a:t>Modeling:-</a:t>
            </a:r>
            <a:endParaRPr/>
          </a:p>
          <a:p>
            <a:pPr indent="-306000" lvl="0" marL="342900" rtl="0" algn="l">
              <a:spcBef>
                <a:spcPts val="1000"/>
              </a:spcBef>
              <a:spcAft>
                <a:spcPts val="0"/>
              </a:spcAft>
              <a:buSzPct val="70000"/>
              <a:buChar char="◈"/>
            </a:pPr>
            <a:r>
              <a:rPr b="1" i="0" lang="en-US" sz="8000">
                <a:solidFill>
                  <a:schemeClr val="lt1"/>
                </a:solidFill>
              </a:rPr>
              <a:t>Linear Regression:- Trained a Linear Regression model on selected features for a trial.</a:t>
            </a:r>
            <a:endParaRPr/>
          </a:p>
          <a:p>
            <a:pPr indent="-306000" lvl="0" marL="342900" rtl="0" algn="l">
              <a:spcBef>
                <a:spcPts val="1000"/>
              </a:spcBef>
              <a:spcAft>
                <a:spcPts val="0"/>
              </a:spcAft>
              <a:buSzPct val="70000"/>
              <a:buChar char="◈"/>
            </a:pPr>
            <a:r>
              <a:rPr b="1" i="0" lang="en-US" sz="8000">
                <a:solidFill>
                  <a:schemeClr val="lt1"/>
                </a:solidFill>
              </a:rPr>
              <a:t>Random Forest and Gradient Boosting:-</a:t>
            </a:r>
            <a:endParaRPr/>
          </a:p>
          <a:p>
            <a:pPr indent="-306000" lvl="0" marL="342900" rtl="0" algn="l">
              <a:spcBef>
                <a:spcPts val="1000"/>
              </a:spcBef>
              <a:spcAft>
                <a:spcPts val="0"/>
              </a:spcAft>
              <a:buSzPct val="70000"/>
              <a:buFont typeface="Arial"/>
              <a:buChar char="•"/>
            </a:pPr>
            <a:r>
              <a:rPr b="1" i="0" lang="en-US" sz="8000">
                <a:solidFill>
                  <a:schemeClr val="lt1"/>
                </a:solidFill>
              </a:rPr>
              <a:t>Implemented and trained Random Forest and Gradient Boosting Regressor models.</a:t>
            </a:r>
            <a:endParaRPr/>
          </a:p>
          <a:p>
            <a:pPr indent="-306000" lvl="0" marL="342900" rtl="0" algn="l">
              <a:spcBef>
                <a:spcPts val="1000"/>
              </a:spcBef>
              <a:spcAft>
                <a:spcPts val="0"/>
              </a:spcAft>
              <a:buSzPct val="70000"/>
              <a:buFont typeface="Arial"/>
              <a:buChar char="•"/>
            </a:pPr>
            <a:r>
              <a:rPr b="1" i="0" lang="en-US" sz="8000">
                <a:solidFill>
                  <a:schemeClr val="lt1"/>
                </a:solidFill>
              </a:rPr>
              <a:t>Evaluated model performances using Mean Squared Error (MSE) and Mean Absolute Error (MAE).</a:t>
            </a:r>
            <a:endParaRPr/>
          </a:p>
          <a:p>
            <a:pPr indent="-217100" lvl="0" marL="342900" rtl="0" algn="l">
              <a:spcBef>
                <a:spcPts val="1000"/>
              </a:spcBef>
              <a:spcAft>
                <a:spcPts val="0"/>
              </a:spcAft>
              <a:buSzPct val="70000"/>
              <a:buFont typeface="Arial"/>
              <a:buNone/>
            </a:pPr>
            <a:r>
              <a:t/>
            </a:r>
            <a:endParaRPr b="1" i="0" sz="8000">
              <a:solidFill>
                <a:schemeClr val="lt1"/>
              </a:solidFill>
            </a:endParaRPr>
          </a:p>
          <a:p>
            <a:pPr indent="-283775" lvl="0" marL="342900" rtl="0" algn="l">
              <a:spcBef>
                <a:spcPts val="700"/>
              </a:spcBef>
              <a:spcAft>
                <a:spcPts val="0"/>
              </a:spcAft>
              <a:buSzPct val="7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idx="1" type="body"/>
          </p:nvPr>
        </p:nvSpPr>
        <p:spPr>
          <a:xfrm>
            <a:off x="240632" y="413886"/>
            <a:ext cx="11492564" cy="598691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1" lang="en-US"/>
              <a:t>Also tried the trained models on test_df dataset for a better idea of performance.</a:t>
            </a:r>
            <a:endParaRPr/>
          </a:p>
          <a:p>
            <a:pPr indent="-217100" lvl="0" marL="342900" rtl="0" algn="l">
              <a:spcBef>
                <a:spcPts val="1000"/>
              </a:spcBef>
              <a:spcAft>
                <a:spcPts val="0"/>
              </a:spcAft>
              <a:buSzPts val="1400"/>
              <a:buNone/>
            </a:pPr>
            <a:r>
              <a:t/>
            </a:r>
            <a:endParaRPr b="1"/>
          </a:p>
          <a:p>
            <a:pPr indent="-306000" lvl="0" marL="342900" rtl="0" algn="l">
              <a:spcBef>
                <a:spcPts val="1080"/>
              </a:spcBef>
              <a:spcAft>
                <a:spcPts val="0"/>
              </a:spcAft>
              <a:buSzPts val="1680"/>
              <a:buChar char="◈"/>
            </a:pPr>
            <a:r>
              <a:rPr b="1" i="0" lang="en-US" sz="2400">
                <a:solidFill>
                  <a:schemeClr val="lt1"/>
                </a:solidFill>
              </a:rPr>
              <a:t>Hyperparameter Tuning:-</a:t>
            </a:r>
            <a:endParaRPr/>
          </a:p>
          <a:p>
            <a:pPr indent="-306000" lvl="0" marL="342900" rtl="0" algn="l">
              <a:spcBef>
                <a:spcPts val="1000"/>
              </a:spcBef>
              <a:spcAft>
                <a:spcPts val="0"/>
              </a:spcAft>
              <a:buSzPts val="1400"/>
              <a:buFont typeface="Arial"/>
              <a:buChar char="•"/>
            </a:pPr>
            <a:r>
              <a:rPr b="1" i="0" lang="en-US">
                <a:solidFill>
                  <a:schemeClr val="lt1"/>
                </a:solidFill>
              </a:rPr>
              <a:t>Used Grid Search CV to optimize Random Forest hyperparameters.</a:t>
            </a:r>
            <a:endParaRPr/>
          </a:p>
          <a:p>
            <a:pPr indent="0" lvl="0" marL="36900" rtl="0" algn="l">
              <a:spcBef>
                <a:spcPts val="1000"/>
              </a:spcBef>
              <a:spcAft>
                <a:spcPts val="0"/>
              </a:spcAft>
              <a:buSzPts val="1400"/>
              <a:buNone/>
            </a:pPr>
            <a:r>
              <a:t/>
            </a:r>
            <a:endParaRPr b="1" i="0">
              <a:solidFill>
                <a:schemeClr val="lt1"/>
              </a:solidFill>
            </a:endParaRPr>
          </a:p>
          <a:p>
            <a:pPr indent="-306000" lvl="0" marL="342900" rtl="0" algn="l">
              <a:spcBef>
                <a:spcPts val="1080"/>
              </a:spcBef>
              <a:spcAft>
                <a:spcPts val="0"/>
              </a:spcAft>
              <a:buSzPts val="1680"/>
              <a:buChar char="◈"/>
            </a:pPr>
            <a:r>
              <a:rPr b="1" i="0" lang="en-US" sz="2400">
                <a:solidFill>
                  <a:schemeClr val="lt1"/>
                </a:solidFill>
              </a:rPr>
              <a:t>Results and Predictions:-</a:t>
            </a:r>
            <a:endParaRPr/>
          </a:p>
          <a:p>
            <a:pPr indent="-306000" lvl="0" marL="342900" rtl="0" algn="l">
              <a:spcBef>
                <a:spcPts val="1000"/>
              </a:spcBef>
              <a:spcAft>
                <a:spcPts val="0"/>
              </a:spcAft>
              <a:buSzPts val="1400"/>
              <a:buFont typeface="Arial"/>
              <a:buChar char="•"/>
            </a:pPr>
            <a:r>
              <a:rPr b="1" i="0" lang="en-US">
                <a:solidFill>
                  <a:schemeClr val="lt1"/>
                </a:solidFill>
              </a:rPr>
              <a:t>Generated rental price predictions for the test dataset.</a:t>
            </a:r>
            <a:endParaRPr/>
          </a:p>
          <a:p>
            <a:pPr indent="-306000" lvl="0" marL="342900" rtl="0" algn="l">
              <a:spcBef>
                <a:spcPts val="1000"/>
              </a:spcBef>
              <a:spcAft>
                <a:spcPts val="0"/>
              </a:spcAft>
              <a:buSzPts val="1400"/>
              <a:buFont typeface="Arial"/>
              <a:buChar char="•"/>
            </a:pPr>
            <a:r>
              <a:rPr b="1" i="0" lang="en-US">
                <a:solidFill>
                  <a:schemeClr val="lt1"/>
                </a:solidFill>
              </a:rPr>
              <a:t>Compiled results for side-by-side comparison with the original test dataset.</a:t>
            </a:r>
            <a:endParaRPr/>
          </a:p>
          <a:p>
            <a:pPr indent="-217100" lvl="0" marL="342900" rtl="0" algn="l">
              <a:spcBef>
                <a:spcPts val="1000"/>
              </a:spcBef>
              <a:spcAft>
                <a:spcPts val="0"/>
              </a:spcAft>
              <a:buSzPts val="1400"/>
              <a:buFont typeface="Arial"/>
              <a:buNone/>
            </a:pPr>
            <a:r>
              <a:t/>
            </a:r>
            <a:endParaRPr b="1" i="0">
              <a:solidFill>
                <a:schemeClr val="lt1"/>
              </a:solidFill>
            </a:endParaRPr>
          </a:p>
          <a:p>
            <a:pPr indent="-306000" lvl="0" marL="342900" rtl="0" algn="l">
              <a:spcBef>
                <a:spcPts val="1080"/>
              </a:spcBef>
              <a:spcAft>
                <a:spcPts val="0"/>
              </a:spcAft>
              <a:buSzPts val="1680"/>
              <a:buChar char="◈"/>
            </a:pPr>
            <a:r>
              <a:rPr b="1" i="0" lang="en-US" sz="2400">
                <a:solidFill>
                  <a:schemeClr val="lt1"/>
                </a:solidFill>
              </a:rPr>
              <a:t>The results and evaluation metrics showed that RF Regressor was the most powerful prediction model than other both models as we predicted on both the datasets and accordingly compared.</a:t>
            </a:r>
            <a:endParaRPr b="0" i="0"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913795" y="250257"/>
            <a:ext cx="10353762" cy="100102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000"/>
              <a:buFont typeface="Corben"/>
              <a:buNone/>
            </a:pPr>
            <a:r>
              <a:rPr b="1" i="0" lang="en-US">
                <a:latin typeface="Corben"/>
                <a:ea typeface="Corben"/>
                <a:cs typeface="Corben"/>
                <a:sym typeface="Corben"/>
              </a:rPr>
              <a:t> EDA Insights &gt;&gt;&gt;</a:t>
            </a:r>
            <a:br>
              <a:rPr b="1" i="0" lang="en-US">
                <a:latin typeface="Corben"/>
                <a:ea typeface="Corben"/>
                <a:cs typeface="Corben"/>
                <a:sym typeface="Corben"/>
              </a:rPr>
            </a:br>
            <a:endParaRPr>
              <a:latin typeface="Corben"/>
              <a:ea typeface="Corben"/>
              <a:cs typeface="Corben"/>
              <a:sym typeface="Corben"/>
            </a:endParaRPr>
          </a:p>
        </p:txBody>
      </p:sp>
      <p:sp>
        <p:nvSpPr>
          <p:cNvPr id="175" name="Google Shape;175;p6"/>
          <p:cNvSpPr txBox="1"/>
          <p:nvPr>
            <p:ph idx="1" type="body"/>
          </p:nvPr>
        </p:nvSpPr>
        <p:spPr>
          <a:xfrm>
            <a:off x="266299" y="760906"/>
            <a:ext cx="11097511" cy="53211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1" lang="en-US" u="sng"/>
              <a:t>Outlier Insights[Box Plot]</a:t>
            </a:r>
            <a:endParaRPr/>
          </a:p>
          <a:p>
            <a:pPr indent="-217100" lvl="0" marL="342900" rtl="0" algn="l">
              <a:spcBef>
                <a:spcPts val="1000"/>
              </a:spcBef>
              <a:spcAft>
                <a:spcPts val="0"/>
              </a:spcAft>
              <a:buSzPts val="1400"/>
              <a:buNone/>
            </a:pPr>
            <a:r>
              <a:t/>
            </a:r>
            <a:endParaRPr b="1" u="sng"/>
          </a:p>
          <a:p>
            <a:pPr indent="-217100" lvl="0" marL="342900" rtl="0" algn="l">
              <a:spcBef>
                <a:spcPts val="1000"/>
              </a:spcBef>
              <a:spcAft>
                <a:spcPts val="0"/>
              </a:spcAft>
              <a:buSzPts val="1400"/>
              <a:buNone/>
            </a:pPr>
            <a:r>
              <a:t/>
            </a:r>
            <a:endParaRPr b="1" u="sng"/>
          </a:p>
        </p:txBody>
      </p:sp>
      <p:pic>
        <p:nvPicPr>
          <p:cNvPr id="176" name="Google Shape;176;p6"/>
          <p:cNvPicPr preferRelativeResize="0"/>
          <p:nvPr/>
        </p:nvPicPr>
        <p:blipFill rotWithShape="1">
          <a:blip r:embed="rId3">
            <a:alphaModFix/>
          </a:blip>
          <a:srcRect b="0" l="0" r="0" t="0"/>
          <a:stretch/>
        </p:blipFill>
        <p:spPr>
          <a:xfrm>
            <a:off x="452387" y="1521446"/>
            <a:ext cx="11473314" cy="474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idx="1" type="body"/>
          </p:nvPr>
        </p:nvSpPr>
        <p:spPr>
          <a:xfrm>
            <a:off x="439554" y="452387"/>
            <a:ext cx="10828003" cy="533881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1" lang="en-US" u="sng"/>
              <a:t>Univariate Analysis[Bar Plots]</a:t>
            </a:r>
            <a:endParaRPr/>
          </a:p>
          <a:p>
            <a:pPr indent="-217100" lvl="0" marL="342900" rtl="0" algn="l">
              <a:spcBef>
                <a:spcPts val="1000"/>
              </a:spcBef>
              <a:spcAft>
                <a:spcPts val="0"/>
              </a:spcAft>
              <a:buSzPts val="1400"/>
              <a:buNone/>
            </a:pPr>
            <a:r>
              <a:t/>
            </a:r>
            <a:endParaRPr b="1" u="sng"/>
          </a:p>
        </p:txBody>
      </p:sp>
      <p:pic>
        <p:nvPicPr>
          <p:cNvPr id="182" name="Google Shape;182;p7"/>
          <p:cNvPicPr preferRelativeResize="0"/>
          <p:nvPr/>
        </p:nvPicPr>
        <p:blipFill rotWithShape="1">
          <a:blip r:embed="rId3">
            <a:alphaModFix/>
          </a:blip>
          <a:srcRect b="0" l="0" r="0" t="0"/>
          <a:stretch/>
        </p:blipFill>
        <p:spPr>
          <a:xfrm>
            <a:off x="539015" y="1066800"/>
            <a:ext cx="11213431" cy="53388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idx="1" type="body"/>
          </p:nvPr>
        </p:nvSpPr>
        <p:spPr>
          <a:xfrm>
            <a:off x="105878" y="683395"/>
            <a:ext cx="11161679" cy="5107806"/>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1" lang="en-US" u="sng"/>
              <a:t>Continued &gt;&gt;&gt;</a:t>
            </a:r>
            <a:endParaRPr/>
          </a:p>
          <a:p>
            <a:pPr indent="-217100" lvl="0" marL="342900" rtl="0" algn="l">
              <a:spcBef>
                <a:spcPts val="1000"/>
              </a:spcBef>
              <a:spcAft>
                <a:spcPts val="0"/>
              </a:spcAft>
              <a:buSzPts val="1400"/>
              <a:buNone/>
            </a:pPr>
            <a:r>
              <a:t/>
            </a:r>
            <a:endParaRPr b="1" u="sng"/>
          </a:p>
        </p:txBody>
      </p:sp>
      <p:pic>
        <p:nvPicPr>
          <p:cNvPr id="188" name="Google Shape;188;p8"/>
          <p:cNvPicPr preferRelativeResize="0"/>
          <p:nvPr/>
        </p:nvPicPr>
        <p:blipFill rotWithShape="1">
          <a:blip r:embed="rId3">
            <a:alphaModFix/>
          </a:blip>
          <a:srcRect b="0" l="0" r="0" t="0"/>
          <a:stretch/>
        </p:blipFill>
        <p:spPr>
          <a:xfrm>
            <a:off x="259882" y="1190625"/>
            <a:ext cx="8479857" cy="4983980"/>
          </a:xfrm>
          <a:prstGeom prst="rect">
            <a:avLst/>
          </a:prstGeom>
          <a:noFill/>
          <a:ln>
            <a:noFill/>
          </a:ln>
        </p:spPr>
      </p:pic>
      <p:pic>
        <p:nvPicPr>
          <p:cNvPr id="189" name="Google Shape;189;p8"/>
          <p:cNvPicPr preferRelativeResize="0"/>
          <p:nvPr/>
        </p:nvPicPr>
        <p:blipFill rotWithShape="1">
          <a:blip r:embed="rId4">
            <a:alphaModFix/>
          </a:blip>
          <a:srcRect b="0" l="0" r="0" t="0"/>
          <a:stretch/>
        </p:blipFill>
        <p:spPr>
          <a:xfrm>
            <a:off x="8739738" y="1190625"/>
            <a:ext cx="3192379" cy="4983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idx="1" type="body"/>
          </p:nvPr>
        </p:nvSpPr>
        <p:spPr>
          <a:xfrm>
            <a:off x="385011" y="577517"/>
            <a:ext cx="10882546" cy="521368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spcBef>
                <a:spcPts val="0"/>
              </a:spcBef>
              <a:spcAft>
                <a:spcPts val="0"/>
              </a:spcAft>
              <a:buSzPts val="1400"/>
              <a:buChar char="◈"/>
            </a:pPr>
            <a:r>
              <a:rPr b="1" lang="en-US" u="sng"/>
              <a:t>Continued &gt;&gt;&gt;</a:t>
            </a:r>
            <a:endParaRPr/>
          </a:p>
          <a:p>
            <a:pPr indent="-217100" lvl="0" marL="342900" rtl="0" algn="l">
              <a:spcBef>
                <a:spcPts val="1000"/>
              </a:spcBef>
              <a:spcAft>
                <a:spcPts val="0"/>
              </a:spcAft>
              <a:buSzPts val="1400"/>
              <a:buNone/>
            </a:pPr>
            <a:r>
              <a:t/>
            </a:r>
            <a:endParaRPr/>
          </a:p>
        </p:txBody>
      </p:sp>
      <p:pic>
        <p:nvPicPr>
          <p:cNvPr id="195" name="Google Shape;195;p9"/>
          <p:cNvPicPr preferRelativeResize="0"/>
          <p:nvPr/>
        </p:nvPicPr>
        <p:blipFill rotWithShape="1">
          <a:blip r:embed="rId3">
            <a:alphaModFix/>
          </a:blip>
          <a:srcRect b="0" l="0" r="0" t="0"/>
          <a:stretch/>
        </p:blipFill>
        <p:spPr>
          <a:xfrm>
            <a:off x="298382" y="1190624"/>
            <a:ext cx="11588817" cy="50898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2023-12-29T16:06:27Z</dcterms:created>
  <dc:creator>sahil chavan</dc:creator>
</cp:coreProperties>
</file>