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8" r:id="rId2"/>
    <p:sldId id="260" r:id="rId3"/>
    <p:sldId id="259" r:id="rId4"/>
    <p:sldId id="261" r:id="rId5"/>
    <p:sldId id="262" r:id="rId6"/>
    <p:sldId id="263" r:id="rId7"/>
    <p:sldId id="264" r:id="rId8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BE48"/>
    <a:srgbClr val="6E6259"/>
    <a:srgbClr val="C8102E"/>
    <a:srgbClr val="7A6E67"/>
    <a:srgbClr val="F2BF49"/>
    <a:srgbClr val="ADA07A"/>
    <a:srgbClr val="CE1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6" autoAdjust="0"/>
    <p:restoredTop sz="88392" autoAdjust="0"/>
  </p:normalViewPr>
  <p:slideViewPr>
    <p:cSldViewPr>
      <p:cViewPr varScale="1">
        <p:scale>
          <a:sx n="127" d="100"/>
          <a:sy n="127" d="100"/>
        </p:scale>
        <p:origin x="1260" y="114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20" d="100"/>
          <a:sy n="120" d="100"/>
        </p:scale>
        <p:origin x="-4064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FD408-A865-FD43-BD8A-60A14765CAA4}" type="datetimeFigureOut">
              <a:rPr lang="en-US" smtClean="0"/>
              <a:pPr/>
              <a:t>4/28/2019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FBDB0-09E2-4741-A27D-AF8AA3540E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11DA4-9F5C-6145-8010-1CB02F8CA18F}" type="datetimeFigureOut">
              <a:rPr lang="en-US" smtClean="0"/>
              <a:pPr/>
              <a:t>4/28/2019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42586-8D9D-F44D-952F-229CE4F75F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C8102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1885950"/>
            <a:ext cx="6629400" cy="800100"/>
          </a:xfrm>
        </p:spPr>
        <p:txBody>
          <a:bodyPr anchor="b"/>
          <a:lstStyle>
            <a:lvl1pPr>
              <a:defRPr>
                <a:solidFill>
                  <a:srgbClr val="F1BE4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2686050"/>
            <a:ext cx="6248400" cy="1314450"/>
          </a:xfrm>
        </p:spPr>
        <p:txBody>
          <a:bodyPr/>
          <a:lstStyle>
            <a:lvl1pPr marL="0" indent="0">
              <a:buFont typeface="Times" charset="0"/>
              <a:buNone/>
              <a:defRPr sz="2400">
                <a:solidFill>
                  <a:srgbClr val="6E6259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212725" y="2616994"/>
            <a:ext cx="184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" name="Picture 11" descr="ISU LEFT white.eps"/>
          <p:cNvPicPr>
            <a:picLocks noChangeAspect="1"/>
          </p:cNvPicPr>
          <p:nvPr userDrawn="1"/>
        </p:nvPicPr>
        <p:blipFill>
          <a:blip r:embed="rId2"/>
          <a:srcRect b="38235"/>
          <a:stretch>
            <a:fillRect/>
          </a:stretch>
        </p:blipFill>
        <p:spPr bwMode="auto">
          <a:xfrm>
            <a:off x="533400" y="622697"/>
            <a:ext cx="3562350" cy="293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971550"/>
            <a:ext cx="3886200" cy="285750"/>
          </a:xfrm>
        </p:spPr>
        <p:txBody>
          <a:bodyPr/>
          <a:lstStyle>
            <a:lvl1pPr marL="0" indent="0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Unit Name Goes Here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114300"/>
            <a:ext cx="2000250" cy="3771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"/>
            <a:ext cx="5848350" cy="3771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00100"/>
            <a:ext cx="37338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800100"/>
            <a:ext cx="37338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4572000"/>
            <a:ext cx="9144000" cy="571500"/>
          </a:xfrm>
          <a:prstGeom prst="rect">
            <a:avLst/>
          </a:prstGeom>
          <a:solidFill>
            <a:srgbClr val="C8102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4300"/>
            <a:ext cx="77724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800100"/>
            <a:ext cx="76200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12725" y="2616994"/>
            <a:ext cx="184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11" descr="ISU LEFT white.eps"/>
          <p:cNvPicPr>
            <a:picLocks noChangeAspect="1"/>
          </p:cNvPicPr>
          <p:nvPr userDrawn="1"/>
        </p:nvPicPr>
        <p:blipFill>
          <a:blip r:embed="rId13"/>
          <a:srcRect b="38235"/>
          <a:stretch>
            <a:fillRect/>
          </a:stretch>
        </p:blipFill>
        <p:spPr bwMode="auto">
          <a:xfrm>
            <a:off x="533400" y="4774446"/>
            <a:ext cx="2396490" cy="197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767388" y="473273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 i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r>
              <a:rPr lang="en-US" dirty="0"/>
              <a:t>Unit Name Goes Here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500">
          <a:solidFill>
            <a:srgbClr val="C8102E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2pPr>
      <a:lvl3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3pPr>
      <a:lvl4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4pPr>
      <a:lvl5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C8102E"/>
        </a:buClr>
        <a:buSzPct val="80000"/>
        <a:buFont typeface="Times" charset="0"/>
        <a:buChar char="•"/>
        <a:defRPr sz="2600">
          <a:solidFill>
            <a:srgbClr val="6E625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C8102E"/>
        </a:buClr>
        <a:buSzPct val="80000"/>
        <a:buFont typeface="Times" charset="0"/>
        <a:buChar char="•"/>
        <a:defRPr sz="2600">
          <a:solidFill>
            <a:srgbClr val="6E6259"/>
          </a:solidFill>
          <a:latin typeface="+mn-lt"/>
          <a:ea typeface="Geneva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C8102E"/>
        </a:buClr>
        <a:buSzPct val="80000"/>
        <a:buFont typeface="Times" charset="0"/>
        <a:buChar char="•"/>
        <a:defRPr sz="2600">
          <a:solidFill>
            <a:srgbClr val="6E6259"/>
          </a:solidFill>
          <a:latin typeface="+mn-lt"/>
          <a:ea typeface="Geneva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C8102E"/>
        </a:buClr>
        <a:buSzPct val="80000"/>
        <a:buFont typeface="Times" charset="0"/>
        <a:buChar char="•"/>
        <a:defRPr sz="2600">
          <a:solidFill>
            <a:srgbClr val="6E6259"/>
          </a:solidFill>
          <a:latin typeface="+mn-lt"/>
          <a:ea typeface="Geneva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C8102E"/>
        </a:buClr>
        <a:buSzPct val="80000"/>
        <a:buFont typeface="Times" charset="0"/>
        <a:buChar char="•"/>
        <a:defRPr sz="2600">
          <a:solidFill>
            <a:srgbClr val="6E6259"/>
          </a:solidFill>
          <a:latin typeface="+mn-lt"/>
          <a:ea typeface="Geneva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885950"/>
            <a:ext cx="6248400" cy="800100"/>
          </a:xfrm>
        </p:spPr>
        <p:txBody>
          <a:bodyPr/>
          <a:lstStyle/>
          <a:p>
            <a:r>
              <a:rPr lang="en-US" sz="1600" b="1" dirty="0">
                <a:latin typeface="Arial" charset="0"/>
              </a:rPr>
              <a:t>Adaptive Visual Target Identification and Tracking through </a:t>
            </a:r>
            <a:br>
              <a:rPr lang="en-US" sz="1600" b="1" dirty="0">
                <a:latin typeface="Arial" charset="0"/>
              </a:rPr>
            </a:br>
            <a:r>
              <a:rPr lang="en-US" sz="1600" b="1" dirty="0">
                <a:latin typeface="Arial" charset="0"/>
              </a:rPr>
              <a:t>Convolutional Neural Network (CNN) based Machine Learning and Computer Vision</a:t>
            </a:r>
            <a:endParaRPr lang="en-US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400" dirty="0">
                <a:solidFill>
                  <a:srgbClr val="524727"/>
                </a:solidFill>
                <a:latin typeface="Arial" charset="0"/>
              </a:rPr>
              <a:t>Alexis J. Renderos, William Lavelle, Rolf Anderson, </a:t>
            </a:r>
            <a:r>
              <a:rPr lang="en-US" sz="1400" dirty="0" err="1">
                <a:solidFill>
                  <a:srgbClr val="524727"/>
                </a:solidFill>
                <a:latin typeface="Arial" charset="0"/>
              </a:rPr>
              <a:t>Ritvik</a:t>
            </a:r>
            <a:r>
              <a:rPr lang="en-US" sz="1400" dirty="0">
                <a:solidFill>
                  <a:srgbClr val="524727"/>
                </a:solidFill>
                <a:latin typeface="Arial" charset="0"/>
              </a:rPr>
              <a:t> </a:t>
            </a:r>
            <a:r>
              <a:rPr lang="en-US" sz="1400" dirty="0" err="1">
                <a:solidFill>
                  <a:srgbClr val="524727"/>
                </a:solidFill>
                <a:latin typeface="Arial" charset="0"/>
              </a:rPr>
              <a:t>Maripally</a:t>
            </a:r>
            <a:endParaRPr lang="en-US" sz="1400" dirty="0">
              <a:solidFill>
                <a:srgbClr val="524727"/>
              </a:solidFill>
              <a:latin typeface="Arial" charset="0"/>
            </a:endParaRPr>
          </a:p>
          <a:p>
            <a:endParaRPr lang="en-US" sz="1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7200" y="971550"/>
            <a:ext cx="6542087" cy="28575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Arial" charset="0"/>
              </a:rPr>
              <a:t>Department of Electrical and Computer Engineering</a:t>
            </a:r>
          </a:p>
        </p:txBody>
      </p:sp>
    </p:spTree>
    <p:extLst>
      <p:ext uri="{BB962C8B-B14F-4D97-AF65-F5344CB8AC3E}">
        <p14:creationId xmlns:p14="http://schemas.microsoft.com/office/powerpoint/2010/main" val="1834628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89649-9D01-481B-BFAF-E46B34B40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B89E0-1E01-4FEC-A808-1D1A6FE39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BBD29-84C0-46B4-8FA9-EE82787A8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0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713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F2F3D-6BF7-49DC-87EE-AE58C420D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9B57D-0AA2-4005-82E1-12099A992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14C2E-20BE-46C1-9E7E-7EB63B61C2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12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4424B-8F2B-42AA-B994-5770126AA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CE7B1-3B9E-4BF7-9414-BA1DF50F4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563F96-2307-4B93-BBFA-3B9A41F86D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50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1AFBB-79AF-4715-8EAF-37C48B64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FA02D-4120-4B49-9F7F-6AA5375C1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B855F-800A-4515-A458-281D63C44E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27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72A49-FF3A-4E90-8BF4-4FC7B15BE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KCF Tracking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C32CF-2289-48AC-BBF8-D4FA909C8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6DFD49-9329-42C2-844A-BF0080A202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05823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Univers 67 CondensedBold"/>
        <a:ea typeface=""/>
        <a:cs typeface=""/>
      </a:majorFont>
      <a:minorFont>
        <a:latin typeface="Univers 67 Condensed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PowerPoint.pot</Template>
  <TotalTime>167</TotalTime>
  <Words>38</Words>
  <Application>Microsoft Office PowerPoint</Application>
  <PresentationFormat>On-screen Show (16:9)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Times</vt:lpstr>
      <vt:lpstr>Univers 65</vt:lpstr>
      <vt:lpstr>Univers 67 CondensedBold</vt:lpstr>
      <vt:lpstr>PowerPoint</vt:lpstr>
      <vt:lpstr>Adaptive Visual Target Identification and Tracking through  Convolutional Neural Network (CNN) based Machine Learning and Computer Vision</vt:lpstr>
      <vt:lpstr>Abstract</vt:lpstr>
      <vt:lpstr>The Design</vt:lpstr>
      <vt:lpstr>Hardware Features</vt:lpstr>
      <vt:lpstr>Software</vt:lpstr>
      <vt:lpstr>Convolutional Neural Networks</vt:lpstr>
      <vt:lpstr>KCF Tracking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Jill Thomasson</dc:creator>
  <cp:lastModifiedBy>Alexis Renderos</cp:lastModifiedBy>
  <cp:revision>13</cp:revision>
  <dcterms:created xsi:type="dcterms:W3CDTF">2018-04-04T18:23:10Z</dcterms:created>
  <dcterms:modified xsi:type="dcterms:W3CDTF">2019-04-28T22:54:55Z</dcterms:modified>
</cp:coreProperties>
</file>