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772" r:id="rId2"/>
  </p:sldMasterIdLst>
  <p:notesMasterIdLst>
    <p:notesMasterId r:id="rId20"/>
  </p:notesMasterIdLst>
  <p:handoutMasterIdLst>
    <p:handoutMasterId r:id="rId21"/>
  </p:handoutMasterIdLst>
  <p:sldIdLst>
    <p:sldId id="316" r:id="rId3"/>
    <p:sldId id="263" r:id="rId4"/>
    <p:sldId id="317" r:id="rId5"/>
    <p:sldId id="322" r:id="rId6"/>
    <p:sldId id="318" r:id="rId7"/>
    <p:sldId id="324" r:id="rId8"/>
    <p:sldId id="325" r:id="rId9"/>
    <p:sldId id="321" r:id="rId10"/>
    <p:sldId id="319" r:id="rId11"/>
    <p:sldId id="331" r:id="rId12"/>
    <p:sldId id="327" r:id="rId13"/>
    <p:sldId id="326" r:id="rId14"/>
    <p:sldId id="323" r:id="rId15"/>
    <p:sldId id="320" r:id="rId16"/>
    <p:sldId id="328" r:id="rId17"/>
    <p:sldId id="329" r:id="rId18"/>
    <p:sldId id="33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3" autoAdjust="0"/>
    <p:restoredTop sz="74753" autoAdjust="0"/>
  </p:normalViewPr>
  <p:slideViewPr>
    <p:cSldViewPr>
      <p:cViewPr>
        <p:scale>
          <a:sx n="70" d="100"/>
          <a:sy n="70" d="100"/>
        </p:scale>
        <p:origin x="-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3D33-FD14-FC4E-BC98-F2FC0449F28C}" type="datetime1">
              <a:rPr lang="en-US" smtClean="0"/>
              <a:t>4/10/12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F4F3F-EB6E-0849-A6A2-D74C41B5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7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236B3-D898-1942-A25A-E6F360114549}" type="datetime1">
              <a:rPr lang="en-US" smtClean="0"/>
              <a:t>4/10/12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54E41-3536-42D5-B0BE-E6A23507C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03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Thanks for coming!  I'll try to make this quick so we can all grab the last part of the “backing up FB” session.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About </a:t>
            </a:r>
            <a:r>
              <a:rPr lang="en-US" dirty="0" smtClean="0"/>
              <a:t>me – Hi,</a:t>
            </a:r>
            <a:r>
              <a:rPr lang="en-US" baseline="0" dirty="0" smtClean="0"/>
              <a:t> I’m Jeff Malek</a:t>
            </a:r>
            <a:endParaRPr lang="en-US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This is my second startup, and before that, 14 years ago, I did everything possible to avoid a real, normal job, wandering like a vagabond.  So s</a:t>
            </a:r>
            <a:r>
              <a:rPr lang="en-US" dirty="0" smtClean="0"/>
              <a:t>tartup junkie</a:t>
            </a:r>
            <a:r>
              <a:rPr lang="en-US" baseline="0" dirty="0" smtClean="0"/>
              <a:t>, or real-world </a:t>
            </a:r>
            <a:r>
              <a:rPr lang="en-US" baseline="0" dirty="0" err="1" smtClean="0"/>
              <a:t>flunkie</a:t>
            </a:r>
            <a:r>
              <a:rPr lang="en-US" baseline="0" dirty="0" smtClean="0"/>
              <a:t> - take your pick.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I’m CTO,</a:t>
            </a:r>
            <a:r>
              <a:rPr lang="en-US" baseline="0" dirty="0" smtClean="0"/>
              <a:t> co-founder at BigDoor.  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About BigDoor and why</a:t>
            </a:r>
            <a:r>
              <a:rPr lang="en-US" baseline="0" dirty="0" smtClean="0"/>
              <a:t> it fits for this talk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BigDoor has been around for almost three years.  We help sites create their own branded, </a:t>
            </a:r>
            <a:r>
              <a:rPr lang="en-US" baseline="0" dirty="0" err="1" smtClean="0"/>
              <a:t>gamified</a:t>
            </a:r>
            <a:r>
              <a:rPr lang="en-US" baseline="0" dirty="0" smtClean="0"/>
              <a:t> rewards programs.  Think of it as your own engaging frequent flyer program.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That means we give points to users.  Lots of them, with all kinds of different flavors, attributes, types, and conversion rates.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Between customers like </a:t>
            </a:r>
            <a:r>
              <a:rPr lang="en-US" baseline="0" dirty="0" smtClean="0"/>
              <a:t>Major League Baseball, Island </a:t>
            </a:r>
            <a:r>
              <a:rPr lang="en-US" baseline="0" dirty="0" err="1" smtClean="0"/>
              <a:t>Def</a:t>
            </a:r>
            <a:r>
              <a:rPr lang="en-US" baseline="0" dirty="0" smtClean="0"/>
              <a:t> Jam recording artists like Big K.R.I.T, another big national sports organization that I can’t mention but that you all know, and the rest of our customers, we accrue a lot of points for users. 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We store those and other event-like data in ledger tables, in MySQL. The tables just keep growing, and largely need to, to support business logic and associated API endpoints.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For example, transaction histories need to be returned for users.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We need to be able to report on this data, merging it with web log data, both for canned reports and on an ad-hoc basis.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AWS</a:t>
            </a:r>
            <a:r>
              <a:rPr lang="en-US" baseline="0" dirty="0" smtClean="0"/>
              <a:t> ; </a:t>
            </a:r>
            <a:r>
              <a:rPr lang="en-US" dirty="0" smtClean="0"/>
              <a:t>at my last startup all of our systems were on co-located hardware that we managed and maintained, all of </a:t>
            </a:r>
            <a:r>
              <a:rPr lang="en-US" dirty="0" err="1" smtClean="0"/>
              <a:t>BigDoor's</a:t>
            </a:r>
            <a:r>
              <a:rPr lang="en-US" dirty="0" smtClean="0"/>
              <a:t> systems are in AWS.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I’d like to hear from you what you think when you hear ‘high-volume’.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 : For this talk, 10K inserts/updates per second should suffice, which on our system creates x volume per hour...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72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Six weeks of no </a:t>
            </a:r>
            <a:r>
              <a:rPr lang="en-US" dirty="0" smtClean="0"/>
              <a:t>sleep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Didn’t port</a:t>
            </a:r>
            <a:r>
              <a:rPr lang="en-US" baseline="0" dirty="0" smtClean="0"/>
              <a:t> ledger data, just configuration data. 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Thank you team!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4E41-3536-42D5-B0BE-E6A23507CB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63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Goals for this stage: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Change the </a:t>
            </a:r>
            <a:r>
              <a:rPr lang="en-US" baseline="0" dirty="0" err="1" smtClean="0"/>
              <a:t>Vertica</a:t>
            </a:r>
            <a:r>
              <a:rPr lang="en-US" baseline="0" dirty="0" smtClean="0"/>
              <a:t> applier so that it can be run from a MySQL slave, doing remote batch apply to </a:t>
            </a:r>
            <a:r>
              <a:rPr lang="en-US" baseline="0" dirty="0" err="1" smtClean="0"/>
              <a:t>Vertica</a:t>
            </a: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Run 16 appliers from a </a:t>
            </a:r>
            <a:r>
              <a:rPr lang="en-US" baseline="0" dirty="0" err="1" smtClean="0"/>
              <a:t>sharded</a:t>
            </a:r>
            <a:r>
              <a:rPr lang="en-US" baseline="0" dirty="0" smtClean="0"/>
              <a:t> MySQL cluster into </a:t>
            </a:r>
            <a:r>
              <a:rPr lang="en-US" baseline="0" dirty="0" err="1" smtClean="0"/>
              <a:t>Vertica</a:t>
            </a: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Maintain a backlog of data for ad-hoc queries, otherwise cull and archive older data to keep the </a:t>
            </a:r>
            <a:r>
              <a:rPr lang="en-US" baseline="0" dirty="0" err="1" smtClean="0"/>
              <a:t>Vertica</a:t>
            </a:r>
            <a:r>
              <a:rPr lang="en-US" baseline="0" dirty="0" smtClean="0"/>
              <a:t> data set small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Still in beta test, but looking promising.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summary: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Tungsten is a great tool when it comes to MySQL ETL automation, so check it out as an alternative to custom in-house scripts or other options.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Vertica</a:t>
            </a:r>
            <a:r>
              <a:rPr lang="en-US" dirty="0" smtClean="0"/>
              <a:t> is a high-performance, </a:t>
            </a:r>
            <a:r>
              <a:rPr lang="en-US" dirty="0" err="1" smtClean="0"/>
              <a:t>scaleable</a:t>
            </a:r>
            <a:r>
              <a:rPr lang="en-US" dirty="0" smtClean="0"/>
              <a:t> BI platform that now pairs well with Tungsten.   Full360 offers a cloud-based solution.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you’re just getting started on the BI front, hire a BI </a:t>
            </a:r>
            <a:r>
              <a:rPr lang="en-US" i="1" dirty="0" smtClean="0"/>
              <a:t>developer </a:t>
            </a:r>
            <a:r>
              <a:rPr lang="en-US" dirty="0" smtClean="0"/>
              <a:t>to focus on this stuff, if you can.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see no reason why this framework couldn’t scale to easily handle whatever our business needs in the future.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4E41-3536-42D5-B0BE-E6A23507CB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What I’m going to </a:t>
            </a:r>
            <a:r>
              <a:rPr lang="en-US" dirty="0" smtClean="0"/>
              <a:t>cover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Custom MySQL ETL via shell scripts, visualizations in Tableau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 smtClean="0"/>
              <a:t>Note</a:t>
            </a:r>
            <a:r>
              <a:rPr lang="en-US" baseline="0" dirty="0" smtClean="0"/>
              <a:t> that this was something I knew wouldn’t scale, longer term. 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ETL via a custom Tungsten applier into </a:t>
            </a:r>
            <a:r>
              <a:rPr lang="en-US" sz="1200" dirty="0" err="1" smtClean="0"/>
              <a:t>Vertica</a:t>
            </a:r>
            <a:r>
              <a:rPr lang="en-US" sz="1200" dirty="0" smtClean="0"/>
              <a:t>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smtClean="0"/>
              <a:t>New Tungsten </a:t>
            </a:r>
            <a:r>
              <a:rPr lang="en-US" sz="1200" dirty="0" err="1" smtClean="0"/>
              <a:t>Vertica</a:t>
            </a:r>
            <a:r>
              <a:rPr lang="en-US" sz="1200" dirty="0" smtClean="0"/>
              <a:t> applier, built by </a:t>
            </a:r>
            <a:r>
              <a:rPr lang="en-US" sz="1200" dirty="0" err="1" smtClean="0"/>
              <a:t>Continuent</a:t>
            </a:r>
            <a:endParaRPr lang="en-US" sz="1200" dirty="0" smtClean="0"/>
          </a:p>
          <a:p>
            <a:pPr marL="685800" lvl="1" indent="-228600">
              <a:buFont typeface="+mj-lt"/>
              <a:buAutoNum type="arabicPeriod"/>
            </a:pPr>
            <a:r>
              <a:rPr lang="en-US" sz="1200" dirty="0" err="1" smtClean="0"/>
              <a:t>Sharded</a:t>
            </a:r>
            <a:r>
              <a:rPr lang="en-US" sz="1200" dirty="0" smtClean="0"/>
              <a:t> transactional system, multiple Tungsten </a:t>
            </a:r>
            <a:r>
              <a:rPr lang="en-US" sz="1200" dirty="0" err="1" smtClean="0"/>
              <a:t>Vertica</a:t>
            </a:r>
            <a:r>
              <a:rPr lang="en-US" sz="1200" dirty="0" smtClean="0"/>
              <a:t> appliers</a:t>
            </a:r>
            <a:r>
              <a:rPr lang="en-US" baseline="0" dirty="0" smtClean="0"/>
              <a:t>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But</a:t>
            </a:r>
            <a:r>
              <a:rPr lang="en-US" baseline="0" dirty="0" smtClean="0"/>
              <a:t> first, is there anything that folks came hoping to hear specifically, given the topic?  If so I’ll </a:t>
            </a:r>
            <a:r>
              <a:rPr lang="en-US" baseline="0" dirty="0" smtClean="0"/>
              <a:t>maybe I can try </a:t>
            </a:r>
            <a:r>
              <a:rPr lang="en-US" baseline="0" dirty="0" smtClean="0"/>
              <a:t>to hit those.   </a:t>
            </a:r>
          </a:p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685800" lvl="1" indent="-228600">
              <a:buFont typeface="+mj-lt"/>
              <a:buAutoNum type="arabicPeriod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Goals for this stage: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Gather data for, and present aggregated reports about the points, levels and badges people were earning through our systems.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we did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Go over four steps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Gotchas: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Queries against slaves can slow replication.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ETL scripts may be fun and interesting for the author but maybe not so much for maintainers. 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Why </a:t>
            </a:r>
            <a:r>
              <a:rPr lang="en-US" baseline="0" dirty="0" smtClean="0"/>
              <a:t>move from this stage?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 knew from the beginning that this wasn’t going to be the longer term solution, can’t scale.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Didn’t want anyone in the company maintaining the scripted ETL process.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Longer term, wanted a place where we could do ad-hoc queries without affecting transactional layer performance and replication.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This legacy system is still running, at end-of-life.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Primary is M2.4xlarge, with software RAID,</a:t>
            </a:r>
            <a:r>
              <a:rPr lang="en-US" baseline="0" dirty="0" smtClean="0"/>
              <a:t> 4 EBS volumes, 16kb chunk </a:t>
            </a:r>
            <a:r>
              <a:rPr lang="en-US" baseline="0" dirty="0" smtClean="0"/>
              <a:t>size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TODO : M2.4xlarge is equivalent of :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baseline="0" dirty="0" smtClean="0"/>
              <a:t>TODO : add reporting screenshot 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EBS volumes : 100-150 IOPs are standard, but we see spikes much higher than that.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After RAID, seeing spikes over 1K </a:t>
            </a:r>
            <a:r>
              <a:rPr lang="en-US" baseline="0" dirty="0" err="1" smtClean="0"/>
              <a:t>tps</a:t>
            </a:r>
            <a:r>
              <a:rPr lang="en-US" baseline="0" dirty="0" smtClean="0"/>
              <a:t> during slow times.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RAID makes taking snapshots a bit more complicated.  There’s a pretty well-defined process for single volumes.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When doing performance benchmarks, beware : high variability (low consistency) when it comes to EBS write performance.  We rolled back our first attempt because of this.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In general, RAID is the best thing you can do for performance on AWS, since writes in particular suck.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At least, now…they’re working on various fronts to improve this.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4E41-3536-42D5-B0BE-E6A23507C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Goals for this stage 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Start using a more mature data warehouse platform, needs: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High-volume writes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Performs OK for ad-hoc queries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OK to store de-normalized fact tables and aggregations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Mostly SQL-compliant (vs. MDX, for example</a:t>
            </a:r>
            <a:r>
              <a:rPr lang="en-US" baseline="0" dirty="0" smtClean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Support for scale-out, e.g. clustering</a:t>
            </a:r>
            <a:endParaRPr lang="en-US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MySQL is a great DBMS for OLTP; not so much for answering BI questions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Remove the dependency on custom ETL with a tool that doesn’t affect replication or otherwise screw up the transactional </a:t>
            </a:r>
            <a:r>
              <a:rPr lang="en-US" baseline="0" dirty="0" smtClean="0"/>
              <a:t>layer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Replace it with a tool that allows for replication of all data if we like, and an easy means to filter out whatever we don’t want. 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What we did: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Signed up with Full360 to implement </a:t>
            </a:r>
            <a:r>
              <a:rPr lang="en-US" baseline="0" dirty="0" err="1" smtClean="0"/>
              <a:t>Vertica</a:t>
            </a:r>
            <a:endParaRPr lang="en-US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Full360 takes care of provisioning the instance, has management scripts for things like backups, and handles the onerous licensing issues that come with </a:t>
            </a:r>
            <a:r>
              <a:rPr lang="en-US" baseline="0" dirty="0" err="1" smtClean="0"/>
              <a:t>Vertica</a:t>
            </a:r>
            <a:endParaRPr lang="en-US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err="1" smtClean="0"/>
              <a:t>Vertica</a:t>
            </a:r>
            <a:r>
              <a:rPr lang="en-US" baseline="0" dirty="0" smtClean="0"/>
              <a:t> takes writes at high volume very well, and is fast to return answers.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baseline="0" dirty="0" smtClean="0"/>
              <a:t>Not web-fast, but fast enough for background processing.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Started testing </a:t>
            </a:r>
            <a:r>
              <a:rPr lang="en-US" baseline="0" dirty="0" err="1" smtClean="0"/>
              <a:t>Continuent’s</a:t>
            </a:r>
            <a:r>
              <a:rPr lang="en-US" baseline="0" dirty="0" smtClean="0"/>
              <a:t> Tungsten replication product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Our DBA wrote a custom filter to forward data to </a:t>
            </a:r>
            <a:r>
              <a:rPr lang="en-US" baseline="0" dirty="0" err="1" smtClean="0"/>
              <a:t>Vertica</a:t>
            </a:r>
            <a:endParaRPr lang="en-US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Connects via </a:t>
            </a:r>
            <a:r>
              <a:rPr lang="en-US" baseline="0" dirty="0" smtClean="0"/>
              <a:t>JDBC </a:t>
            </a:r>
            <a:r>
              <a:rPr lang="en-US" baseline="0" dirty="0" smtClean="0"/>
              <a:t>to </a:t>
            </a:r>
            <a:r>
              <a:rPr lang="en-US" baseline="0" dirty="0" err="1" smtClean="0"/>
              <a:t>Vertica</a:t>
            </a:r>
            <a:r>
              <a:rPr lang="en-US" baseline="0" dirty="0" smtClean="0"/>
              <a:t>, writing changes on a per-row basis</a:t>
            </a:r>
            <a:r>
              <a:rPr lang="en-US" baseline="0" dirty="0" smtClean="0"/>
              <a:t>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Using row-based MySQL replication. 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Gotchas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err="1" smtClean="0"/>
              <a:t>Vertica</a:t>
            </a:r>
            <a:r>
              <a:rPr lang="en-US" baseline="0" dirty="0" smtClean="0"/>
              <a:t> costs go up with data volume</a:t>
            </a:r>
            <a:r>
              <a:rPr lang="en-US" baseline="0" dirty="0" smtClean="0"/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err="1" smtClean="0"/>
              <a:t>Vertica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doesn</a:t>
            </a:r>
            <a:r>
              <a:rPr lang="fr-FR" baseline="0" dirty="0" smtClean="0"/>
              <a:t>’</a:t>
            </a:r>
            <a:r>
              <a:rPr lang="en-US" baseline="0" dirty="0" smtClean="0"/>
              <a:t>t accept single-row writes very quickly (but batch writes are very fast). </a:t>
            </a: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Why we had to move from this on to the next stage: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We had a few large publishers start using our API, including a large sports organization I’m sure you’re familiar with - MLB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The custom in-house applier that we wrote couldn’t keep up with the volume of writes.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(for those of you who can't read this)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If so-and-so hit a single, every single user would get a badge, at the same time. 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 smtClean="0"/>
              <a:t>I’m sure you</a:t>
            </a:r>
            <a:r>
              <a:rPr lang="en-US" baseline="0" dirty="0" smtClean="0"/>
              <a:t> can imagine how that raised some eyebrows on our side of things, in contrast to normal web traffic – this was ‘spike’ defined.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We all started paying heavy attention to the game schedules.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We were able to handle the load well, but it’s an example for how having an API can bring surprises.  </a:t>
            </a:r>
            <a:endParaRPr lang="en-US" dirty="0" smtClean="0"/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They're continuing to use us this year.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54E41-3536-42D5-B0BE-E6A23507C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7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baseline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Goals for this stage: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aseline="0" dirty="0" smtClean="0"/>
              <a:t>Keep up with the rate of inserts and updates from the transactional </a:t>
            </a:r>
            <a:r>
              <a:rPr lang="en-US" baseline="0" dirty="0" smtClean="0"/>
              <a:t>system, applying changes directly to </a:t>
            </a:r>
            <a:r>
              <a:rPr lang="en-US" baseline="0" dirty="0" err="1" smtClean="0"/>
              <a:t>Vertica</a:t>
            </a:r>
            <a:r>
              <a:rPr lang="en-US" baseline="0" dirty="0" smtClean="0"/>
              <a:t> in near-real-time. </a:t>
            </a:r>
            <a:endParaRPr lang="en-US" baseline="0" dirty="0" smtClean="0"/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As I mentioned, our custom applier wasn’t keeping up.  So we called </a:t>
            </a:r>
            <a:r>
              <a:rPr lang="en-US" baseline="0" dirty="0" err="1" smtClean="0"/>
              <a:t>Continuent</a:t>
            </a:r>
            <a:r>
              <a:rPr lang="en-US" baseline="0" dirty="0" smtClean="0"/>
              <a:t>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aseline="0" dirty="0" smtClean="0"/>
              <a:t>They’d wanted to build an applier for </a:t>
            </a:r>
            <a:r>
              <a:rPr lang="en-US" baseline="0" dirty="0" err="1" smtClean="0"/>
              <a:t>Vertica</a:t>
            </a:r>
            <a:r>
              <a:rPr lang="en-US" baseline="0" dirty="0" smtClean="0"/>
              <a:t> for some time, anyway.</a:t>
            </a: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To my knowledge, this hasn’t been</a:t>
            </a:r>
            <a:r>
              <a:rPr lang="en-US" baseline="0" dirty="0" smtClean="0"/>
              <a:t> done.  </a:t>
            </a: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Things </a:t>
            </a:r>
            <a:r>
              <a:rPr lang="en-US" dirty="0" smtClean="0"/>
              <a:t>that help when you’re working with a</a:t>
            </a:r>
            <a:r>
              <a:rPr lang="en-US" baseline="0" dirty="0" smtClean="0"/>
              <a:t> third party like this: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Highly normalized schema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Keep the data-types simple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Low rate of change to schema.  We had this because the API was designed to be very flexible right out of the gate.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Gotchas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Time-zones – Robert, do you want to touch on that a bit?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Source data stored in UTC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Transforms should be done at presentation layer, ideally.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Character sets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Use UTF-8 across the board</a:t>
            </a:r>
            <a:endParaRPr lang="en-US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Why we had to move on from this stage: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smtClean="0"/>
              <a:t>Another</a:t>
            </a:r>
            <a:r>
              <a:rPr lang="en-US" baseline="0" dirty="0" smtClean="0"/>
              <a:t> large publisher with a huge audience, also a large sports organization, loomed on the horizon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We needed to scale our systems 20x to handle their traffic.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 smtClean="0"/>
              <a:t>So we </a:t>
            </a:r>
            <a:r>
              <a:rPr lang="en-US" baseline="0" dirty="0" err="1" smtClean="0"/>
              <a:t>sharded</a:t>
            </a:r>
            <a:r>
              <a:rPr lang="en-US" baseline="0" dirty="0" smtClean="0"/>
              <a:t> our transactional layer.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EBA03-3901-4BCD-84A1-742A7E52CCD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10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5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7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4824863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7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5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0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7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4824863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5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52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0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8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97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bigdoor-hoizontal-web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1215"/>
            <a:ext cx="2133600" cy="253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3516"/>
            <a:ext cx="2895600" cy="253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04437"/>
            <a:ext cx="2133600" cy="253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5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spc="-60" baseline="0">
          <a:solidFill>
            <a:schemeClr val="tx2"/>
          </a:solidFill>
          <a:effectLst>
            <a:outerShdw blurRad="47625" dist="19050" dir="5400000" algn="t" rotWithShape="0">
              <a:prstClr val="black">
                <a:alpha val="39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20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973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bigdoor-hoizontal-web.png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21215"/>
            <a:ext cx="2133600" cy="253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3516"/>
            <a:ext cx="2895600" cy="253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04437"/>
            <a:ext cx="2133600" cy="253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CEE6F-AA21-4414-B35B-88A7B2E81D1A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1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spc="-60" baseline="0">
          <a:solidFill>
            <a:schemeClr val="tx2"/>
          </a:solidFill>
          <a:effectLst>
            <a:outerShdw blurRad="47625" dist="19050" dir="5400000" algn="t" rotWithShape="0">
              <a:prstClr val="black">
                <a:alpha val="39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10600" cy="4571999"/>
          </a:xfrm>
        </p:spPr>
        <p:txBody>
          <a:bodyPr/>
          <a:lstStyle/>
          <a:p>
            <a:pPr algn="ctr"/>
            <a:r>
              <a:rPr lang="en-US" sz="4000" dirty="0"/>
              <a:t>Building a High-Volume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Reporting </a:t>
            </a:r>
            <a:r>
              <a:rPr lang="en-US" sz="4000" dirty="0"/>
              <a:t>System on Amazon </a:t>
            </a:r>
            <a:r>
              <a:rPr lang="en-US" sz="4000" dirty="0" smtClean="0"/>
              <a:t>AWS</a:t>
            </a:r>
            <a:br>
              <a:rPr lang="en-US" sz="4000" dirty="0" smtClean="0"/>
            </a:br>
            <a:r>
              <a:rPr lang="en-US" sz="4000" dirty="0" smtClean="0"/>
              <a:t>with </a:t>
            </a:r>
            <a:r>
              <a:rPr lang="en-US" sz="4000" dirty="0"/>
              <a:t>MySQL, Tungsten, and </a:t>
            </a:r>
            <a:r>
              <a:rPr lang="en-US" sz="4000" dirty="0" err="1"/>
              <a:t>Vertica</a:t>
            </a:r>
            <a:endParaRPr lang="en-US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867400" y="5006492"/>
            <a:ext cx="3117647" cy="1699108"/>
            <a:chOff x="4197554" y="4609599"/>
            <a:chExt cx="3117647" cy="1699108"/>
          </a:xfrm>
        </p:grpSpPr>
        <p:pic>
          <p:nvPicPr>
            <p:cNvPr id="4" name="Picture 3" descr="horizontal logo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7554" y="4609599"/>
              <a:ext cx="3117646" cy="1105401"/>
            </a:xfrm>
            <a:prstGeom prst="rect">
              <a:avLst/>
            </a:prstGeom>
          </p:spPr>
        </p:pic>
        <p:sp>
          <p:nvSpPr>
            <p:cNvPr id="7" name="Subtitle 4"/>
            <p:cNvSpPr txBox="1">
              <a:spLocks/>
            </p:cNvSpPr>
            <p:nvPr/>
          </p:nvSpPr>
          <p:spPr>
            <a:xfrm>
              <a:off x="5443369" y="5394307"/>
              <a:ext cx="1871832" cy="9144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spcAft>
                  <a:spcPts val="600"/>
                </a:spcAft>
                <a:buFont typeface="Arial" pitchFamily="34" charset="0"/>
                <a:buNone/>
                <a:defRPr sz="2000" b="0" kern="1200" cap="all" spc="120" baseline="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None/>
                <a:defRPr sz="1800" kern="1200" baseline="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 err="1" smtClean="0">
                  <a:solidFill>
                    <a:srgbClr val="D1282E"/>
                  </a:solidFill>
                </a:rPr>
                <a:t>Gamified</a:t>
              </a:r>
              <a:r>
                <a:rPr lang="en-US" sz="900" dirty="0" smtClean="0">
                  <a:solidFill>
                    <a:srgbClr val="D1282E"/>
                  </a:solidFill>
                </a:rPr>
                <a:t> Rewards</a:t>
              </a:r>
              <a:endParaRPr lang="en-US" sz="900" dirty="0">
                <a:solidFill>
                  <a:srgbClr val="D1282E"/>
                </a:solidFill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00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761999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Stage  3:  A Template-Driven Batch Apply Process</a:t>
            </a:r>
            <a:endParaRPr lang="en-US" sz="2000" dirty="0"/>
          </a:p>
        </p:txBody>
      </p:sp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sp>
        <p:nvSpPr>
          <p:cNvPr id="13" name="Line 85"/>
          <p:cNvSpPr>
            <a:spLocks noChangeShapeType="1"/>
          </p:cNvSpPr>
          <p:nvPr/>
        </p:nvSpPr>
        <p:spPr bwMode="auto">
          <a:xfrm flipH="1">
            <a:off x="2438400" y="2895600"/>
            <a:ext cx="3581400" cy="1143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19400" y="12192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Tungsten Replicator Pipeline</a:t>
            </a:r>
            <a:endParaRPr lang="en-US" dirty="0"/>
          </a:p>
        </p:txBody>
      </p:sp>
      <p:sp>
        <p:nvSpPr>
          <p:cNvPr id="8" name="Multidocument 7"/>
          <p:cNvSpPr/>
          <p:nvPr/>
        </p:nvSpPr>
        <p:spPr>
          <a:xfrm>
            <a:off x="1219200" y="4038600"/>
            <a:ext cx="1219200" cy="990600"/>
          </a:xfrm>
          <a:prstGeom prst="flowChartMulti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92898" y="5791200"/>
            <a:ext cx="2446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DELETE, then INSERT </a:t>
            </a:r>
          </a:p>
          <a:p>
            <a:pPr algn="ctr"/>
            <a:r>
              <a:rPr lang="en-US" dirty="0" smtClean="0"/>
              <a:t>(Template)</a:t>
            </a:r>
          </a:p>
        </p:txBody>
      </p:sp>
      <p:sp>
        <p:nvSpPr>
          <p:cNvPr id="39" name="Curved Down Arrow 38"/>
          <p:cNvSpPr/>
          <p:nvPr/>
        </p:nvSpPr>
        <p:spPr>
          <a:xfrm flipV="1">
            <a:off x="1676400" y="5105400"/>
            <a:ext cx="2209800" cy="5334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rot="10800000" flipH="1" flipV="1">
            <a:off x="1981200" y="2362200"/>
            <a:ext cx="7620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14" name="AutoShape 22"/>
          <p:cNvSpPr>
            <a:spLocks/>
          </p:cNvSpPr>
          <p:nvPr/>
        </p:nvSpPr>
        <p:spPr bwMode="auto">
          <a:xfrm>
            <a:off x="2743200" y="1752600"/>
            <a:ext cx="1447800" cy="1143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16781" y="21600"/>
                </a:lnTo>
                <a:lnTo>
                  <a:pt x="16781" y="14696"/>
                </a:lnTo>
                <a:lnTo>
                  <a:pt x="19153" y="14696"/>
                </a:lnTo>
                <a:lnTo>
                  <a:pt x="19153" y="16996"/>
                </a:lnTo>
                <a:lnTo>
                  <a:pt x="21600" y="10800"/>
                </a:lnTo>
                <a:lnTo>
                  <a:pt x="19153" y="4604"/>
                </a:lnTo>
                <a:lnTo>
                  <a:pt x="19153" y="6904"/>
                </a:lnTo>
                <a:lnTo>
                  <a:pt x="16781" y="6904"/>
                </a:lnTo>
                <a:lnTo>
                  <a:pt x="16781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66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182880" tIns="0" rIns="0" bIns="0" anchor="ctr" anchorCtr="0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Extract-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Filter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</a:rPr>
              <a:t>-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Apply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85800" y="1828800"/>
            <a:ext cx="1193800" cy="1016000"/>
            <a:chOff x="762000" y="1600200"/>
            <a:chExt cx="1193800" cy="1016000"/>
          </a:xfrm>
        </p:grpSpPr>
        <p:sp>
          <p:nvSpPr>
            <p:cNvPr id="30" name="AutoShape 14"/>
            <p:cNvSpPr>
              <a:spLocks/>
            </p:cNvSpPr>
            <p:nvPr/>
          </p:nvSpPr>
          <p:spPr bwMode="auto">
            <a:xfrm>
              <a:off x="762000" y="1600200"/>
              <a:ext cx="1193800" cy="101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336699"/>
                </a:gs>
                <a:gs pos="60001">
                  <a:srgbClr val="D9D9D9"/>
                </a:gs>
                <a:gs pos="100000">
                  <a:srgbClr val="336699"/>
                </a:gs>
              </a:gsLst>
              <a:lin ang="5400000" scaled="1"/>
            </a:gra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762000" y="1758950"/>
              <a:ext cx="1193800" cy="15875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2160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508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32" name="Rectangle 16"/>
            <p:cNvSpPr>
              <a:spLocks/>
            </p:cNvSpPr>
            <p:nvPr/>
          </p:nvSpPr>
          <p:spPr bwMode="auto">
            <a:xfrm>
              <a:off x="933188" y="2022634"/>
              <a:ext cx="864129" cy="328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bIns="25400" anchor="ctr">
              <a:spAutoFit/>
            </a:bodyPr>
            <a:lstStyle/>
            <a:p>
              <a:pPr marL="14288" algn="ctr" eaLnBrk="1" hangingPunct="1"/>
              <a:r>
                <a:rPr lang="en-US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Lucida Grande" charset="0"/>
                  <a:sym typeface="Lucida Grande" charset="0"/>
                </a:rPr>
                <a:t>MySQL</a:t>
              </a:r>
              <a:endPara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Grande" charset="0"/>
                <a:sym typeface="Lucida Grande" charset="0"/>
              </a:endParaRPr>
            </a:p>
          </p:txBody>
        </p:sp>
      </p:grpSp>
      <p:sp>
        <p:nvSpPr>
          <p:cNvPr id="41" name="AutoShape 22"/>
          <p:cNvSpPr>
            <a:spLocks/>
          </p:cNvSpPr>
          <p:nvPr/>
        </p:nvSpPr>
        <p:spPr bwMode="auto">
          <a:xfrm>
            <a:off x="4191000" y="1752600"/>
            <a:ext cx="1447800" cy="1143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16781" y="21600"/>
                </a:lnTo>
                <a:lnTo>
                  <a:pt x="16781" y="14696"/>
                </a:lnTo>
                <a:lnTo>
                  <a:pt x="19153" y="14696"/>
                </a:lnTo>
                <a:lnTo>
                  <a:pt x="19153" y="16996"/>
                </a:lnTo>
                <a:lnTo>
                  <a:pt x="21600" y="10800"/>
                </a:lnTo>
                <a:lnTo>
                  <a:pt x="19153" y="4604"/>
                </a:lnTo>
                <a:lnTo>
                  <a:pt x="19153" y="6904"/>
                </a:lnTo>
                <a:lnTo>
                  <a:pt x="16781" y="6904"/>
                </a:lnTo>
                <a:lnTo>
                  <a:pt x="16781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66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182880" tIns="0" rIns="0" bIns="0" anchor="ctr" anchorCtr="0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Extract-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Filter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</a:rPr>
              <a:t>-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Apply</a:t>
            </a:r>
          </a:p>
        </p:txBody>
      </p:sp>
      <p:sp>
        <p:nvSpPr>
          <p:cNvPr id="44" name="Rectangle 19"/>
          <p:cNvSpPr>
            <a:spLocks/>
          </p:cNvSpPr>
          <p:nvPr/>
        </p:nvSpPr>
        <p:spPr bwMode="auto">
          <a:xfrm>
            <a:off x="5638800" y="1752600"/>
            <a:ext cx="2209800" cy="11430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1440" tIns="0" rIns="0" bIns="0" anchor="ctr" anchorCtr="0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Extract-Filter-Apply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3886200"/>
            <a:ext cx="1905000" cy="1219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Staging Table</a:t>
            </a:r>
          </a:p>
          <a:p>
            <a:r>
              <a:rPr lang="en-US" dirty="0" smtClean="0"/>
              <a:t>233, d, 64, …, 1</a:t>
            </a:r>
          </a:p>
          <a:p>
            <a:r>
              <a:rPr lang="en-US" dirty="0" smtClean="0"/>
              <a:t>233, </a:t>
            </a:r>
            <a:r>
              <a:rPr lang="en-US" dirty="0" err="1" smtClean="0"/>
              <a:t>i</a:t>
            </a:r>
            <a:r>
              <a:rPr lang="en-US" dirty="0" smtClean="0"/>
              <a:t>, 64, …, 2</a:t>
            </a:r>
          </a:p>
          <a:p>
            <a:r>
              <a:rPr lang="en-US" dirty="0" smtClean="0"/>
              <a:t>239, I, 76, …, 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133600" y="5830669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COPY</a:t>
            </a:r>
          </a:p>
          <a:p>
            <a:pPr algn="ctr"/>
            <a:r>
              <a:rPr lang="en-US" dirty="0" smtClean="0"/>
              <a:t>(Template) </a:t>
            </a:r>
          </a:p>
        </p:txBody>
      </p:sp>
      <p:sp>
        <p:nvSpPr>
          <p:cNvPr id="47" name="Curved Down Arrow 46"/>
          <p:cNvSpPr/>
          <p:nvPr/>
        </p:nvSpPr>
        <p:spPr>
          <a:xfrm flipV="1">
            <a:off x="4953000" y="5105400"/>
            <a:ext cx="2209800" cy="5334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324600" y="3276600"/>
            <a:ext cx="1905000" cy="18288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/>
              <a:t>Base Tables</a:t>
            </a:r>
          </a:p>
          <a:p>
            <a:r>
              <a:rPr lang="en-US" dirty="0" smtClean="0"/>
              <a:t>63, ‘bob’, 23, …</a:t>
            </a:r>
          </a:p>
          <a:p>
            <a:r>
              <a:rPr lang="en-US" dirty="0" smtClean="0"/>
              <a:t>64, ‘sue’, 76, …</a:t>
            </a:r>
          </a:p>
          <a:p>
            <a:r>
              <a:rPr lang="en-US" dirty="0" smtClean="0"/>
              <a:t>67, ‘</a:t>
            </a:r>
            <a:r>
              <a:rPr lang="en-US" dirty="0" err="1" smtClean="0"/>
              <a:t>jim</a:t>
            </a:r>
            <a:r>
              <a:rPr lang="en-US" dirty="0" smtClean="0"/>
              <a:t>’, 1, …</a:t>
            </a:r>
          </a:p>
          <a:p>
            <a:r>
              <a:rPr lang="en-US" dirty="0" smtClean="0"/>
              <a:t>76, ‘</a:t>
            </a:r>
            <a:r>
              <a:rPr lang="en-US" dirty="0" err="1" smtClean="0"/>
              <a:t>dan</a:t>
            </a:r>
            <a:r>
              <a:rPr lang="en-US" dirty="0" smtClean="0"/>
              <a:t>’, 25, …</a:t>
            </a:r>
          </a:p>
          <a:p>
            <a:r>
              <a:rPr lang="en-US" dirty="0" smtClean="0"/>
              <a:t>98, ‘</a:t>
            </a:r>
            <a:r>
              <a:rPr lang="en-US" dirty="0" err="1" smtClean="0"/>
              <a:t>joe</a:t>
            </a:r>
            <a:r>
              <a:rPr lang="en-US" dirty="0" smtClean="0"/>
              <a:t>’, 66,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761999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Stage 3 : Batch Applier</a:t>
            </a:r>
            <a:r>
              <a:rPr lang="en-US" sz="2000" baseline="0" dirty="0" smtClean="0"/>
              <a:t> </a:t>
            </a:r>
            <a:r>
              <a:rPr lang="en-US" sz="2000" dirty="0" smtClean="0"/>
              <a:t>Replication Setup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sp>
        <p:nvSpPr>
          <p:cNvPr id="10" name="Line 12"/>
          <p:cNvSpPr>
            <a:spLocks noChangeShapeType="1"/>
          </p:cNvSpPr>
          <p:nvPr/>
        </p:nvSpPr>
        <p:spPr bwMode="auto">
          <a:xfrm rot="10800000" flipH="1" flipV="1">
            <a:off x="1600200" y="2057400"/>
            <a:ext cx="11430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620000" y="4876800"/>
            <a:ext cx="1193800" cy="1016000"/>
            <a:chOff x="0" y="0"/>
            <a:chExt cx="752" cy="640"/>
          </a:xfrm>
        </p:grpSpPr>
        <p:sp>
          <p:nvSpPr>
            <p:cNvPr id="33" name="AutoShape 14"/>
            <p:cNvSpPr>
              <a:spLocks/>
            </p:cNvSpPr>
            <p:nvPr/>
          </p:nvSpPr>
          <p:spPr bwMode="auto">
            <a:xfrm>
              <a:off x="0" y="0"/>
              <a:ext cx="752" cy="64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336699"/>
                </a:gs>
                <a:gs pos="60001">
                  <a:srgbClr val="D9D9D9"/>
                </a:gs>
                <a:gs pos="100000">
                  <a:srgbClr val="336699"/>
                </a:gs>
              </a:gsLst>
              <a:lin ang="5400000" scaled="1"/>
            </a:gra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0" y="100"/>
              <a:ext cx="752" cy="10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2160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508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35" name="Rectangle 16"/>
            <p:cNvSpPr>
              <a:spLocks/>
            </p:cNvSpPr>
            <p:nvPr/>
          </p:nvSpPr>
          <p:spPr bwMode="auto">
            <a:xfrm>
              <a:off x="99" y="266"/>
              <a:ext cx="56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bIns="25400" anchor="ctr">
              <a:spAutoFit/>
            </a:bodyPr>
            <a:lstStyle/>
            <a:p>
              <a:pPr marL="14288" algn="ctr" eaLnBrk="1" hangingPunct="1"/>
              <a:r>
                <a:rPr lang="en-US" dirty="0" err="1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Lucida Grande" charset="0"/>
                  <a:sym typeface="Lucida Grande" charset="0"/>
                </a:rPr>
                <a:t>Vertica</a:t>
              </a:r>
              <a:endPara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Grande" charset="0"/>
                <a:sym typeface="Lucida Grande" charset="0"/>
              </a:endParaRPr>
            </a:p>
          </p:txBody>
        </p:sp>
      </p:grpSp>
      <p:sp>
        <p:nvSpPr>
          <p:cNvPr id="13" name="Line 85"/>
          <p:cNvSpPr>
            <a:spLocks noChangeShapeType="1"/>
          </p:cNvSpPr>
          <p:nvPr/>
        </p:nvSpPr>
        <p:spPr bwMode="auto">
          <a:xfrm>
            <a:off x="6477000" y="3962400"/>
            <a:ext cx="0" cy="914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14" name="AutoShape 22"/>
          <p:cNvSpPr>
            <a:spLocks/>
          </p:cNvSpPr>
          <p:nvPr/>
        </p:nvSpPr>
        <p:spPr bwMode="auto">
          <a:xfrm>
            <a:off x="1600200" y="3200400"/>
            <a:ext cx="2438400" cy="7953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16781" y="21600"/>
                </a:lnTo>
                <a:lnTo>
                  <a:pt x="16781" y="14696"/>
                </a:lnTo>
                <a:lnTo>
                  <a:pt x="19153" y="14696"/>
                </a:lnTo>
                <a:lnTo>
                  <a:pt x="19153" y="16996"/>
                </a:lnTo>
                <a:lnTo>
                  <a:pt x="21600" y="10800"/>
                </a:lnTo>
                <a:lnTo>
                  <a:pt x="19153" y="4604"/>
                </a:lnTo>
                <a:lnTo>
                  <a:pt x="19153" y="6904"/>
                </a:lnTo>
                <a:lnTo>
                  <a:pt x="16781" y="6904"/>
                </a:lnTo>
                <a:lnTo>
                  <a:pt x="16781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FFFF66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182880" tIns="0" rIns="0" bIns="0" anchor="ctr" anchorCtr="0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Extract From</a:t>
            </a:r>
          </a:p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</a:rPr>
              <a:t>Master to Log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16" name="Rectangle 19"/>
          <p:cNvSpPr>
            <a:spLocks/>
          </p:cNvSpPr>
          <p:nvPr/>
        </p:nvSpPr>
        <p:spPr bwMode="auto">
          <a:xfrm>
            <a:off x="4038600" y="3200400"/>
            <a:ext cx="1219200" cy="7620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1440" tIns="0" rIns="0" bIns="0" anchor="ctr" anchorCtr="0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Extract from Log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648200" y="3956516"/>
            <a:ext cx="914400" cy="114300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00200" y="4267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Slave Replicator</a:t>
            </a:r>
            <a:endParaRPr lang="en-US" dirty="0"/>
          </a:p>
        </p:txBody>
      </p:sp>
      <p:sp>
        <p:nvSpPr>
          <p:cNvPr id="22" name="Rectangle 19"/>
          <p:cNvSpPr>
            <a:spLocks/>
          </p:cNvSpPr>
          <p:nvPr/>
        </p:nvSpPr>
        <p:spPr bwMode="auto">
          <a:xfrm>
            <a:off x="2743200" y="1676400"/>
            <a:ext cx="2133600" cy="7620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1440" tIns="0" rIns="0" bIns="0" anchor="ctr" anchorCtr="0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Extract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binlog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 to Tungsten Log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81000" y="1524000"/>
            <a:ext cx="1193800" cy="1016000"/>
            <a:chOff x="762000" y="1600200"/>
            <a:chExt cx="1193800" cy="1016000"/>
          </a:xfrm>
        </p:grpSpPr>
        <p:sp>
          <p:nvSpPr>
            <p:cNvPr id="30" name="AutoShape 14"/>
            <p:cNvSpPr>
              <a:spLocks/>
            </p:cNvSpPr>
            <p:nvPr/>
          </p:nvSpPr>
          <p:spPr bwMode="auto">
            <a:xfrm>
              <a:off x="762000" y="1600200"/>
              <a:ext cx="1193800" cy="10160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1518"/>
                    <a:pt x="0" y="3391"/>
                  </a:cubicBezTo>
                  <a:lnTo>
                    <a:pt x="0" y="18209"/>
                  </a:lnTo>
                  <a:cubicBezTo>
                    <a:pt x="0" y="20082"/>
                    <a:pt x="4835" y="21600"/>
                    <a:pt x="10800" y="21600"/>
                  </a:cubicBezTo>
                  <a:cubicBezTo>
                    <a:pt x="16765" y="21600"/>
                    <a:pt x="21600" y="20082"/>
                    <a:pt x="21600" y="18209"/>
                  </a:cubicBezTo>
                  <a:lnTo>
                    <a:pt x="21600" y="3391"/>
                  </a:lnTo>
                  <a:cubicBezTo>
                    <a:pt x="21600" y="1518"/>
                    <a:pt x="16765" y="0"/>
                    <a:pt x="10800" y="0"/>
                  </a:cubicBezTo>
                  <a:close/>
                  <a:moveTo>
                    <a:pt x="10800" y="0"/>
                  </a:moveTo>
                </a:path>
              </a:pathLst>
            </a:custGeom>
            <a:gradFill rotWithShape="0">
              <a:gsLst>
                <a:gs pos="0">
                  <a:srgbClr val="336699"/>
                </a:gs>
                <a:gs pos="60001">
                  <a:srgbClr val="D9D9D9"/>
                </a:gs>
                <a:gs pos="100000">
                  <a:srgbClr val="336699"/>
                </a:gs>
              </a:gsLst>
              <a:lin ang="5400000" scaled="1"/>
            </a:gradFill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762000" y="1758950"/>
              <a:ext cx="1193800" cy="15875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2160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11929"/>
                    <a:pt x="4835" y="21600"/>
                    <a:pt x="10800" y="21600"/>
                  </a:cubicBezTo>
                  <a:cubicBezTo>
                    <a:pt x="16765" y="21600"/>
                    <a:pt x="21600" y="11929"/>
                    <a:pt x="21600" y="0"/>
                  </a:cubicBezTo>
                </a:path>
              </a:pathLst>
            </a:custGeom>
            <a:noFill/>
            <a:ln w="508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32" name="Rectangle 16"/>
            <p:cNvSpPr>
              <a:spLocks/>
            </p:cNvSpPr>
            <p:nvPr/>
          </p:nvSpPr>
          <p:spPr bwMode="auto">
            <a:xfrm>
              <a:off x="933450" y="2022475"/>
              <a:ext cx="863600" cy="328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5400" tIns="25400" bIns="25400" anchor="ctr">
              <a:spAutoFit/>
            </a:bodyPr>
            <a:lstStyle/>
            <a:p>
              <a:pPr marL="14288" algn="ctr" eaLnBrk="1" hangingPunct="1"/>
              <a:r>
                <a:rPr lang="en-US" dirty="0" smtClean="0">
                  <a:effectLst>
                    <a:outerShdw blurRad="38100" dist="38100" dir="2700000" algn="tl">
                      <a:srgbClr val="DDDDDD"/>
                    </a:outerShdw>
                  </a:effectLst>
                  <a:latin typeface="Lucida Grande" charset="0"/>
                  <a:sym typeface="Lucida Grande" charset="0"/>
                </a:rPr>
                <a:t>MySQL</a:t>
              </a:r>
              <a:endPara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Lucida Grande" charset="0"/>
                <a:sym typeface="Lucida Grande" charset="0"/>
              </a:endParaRPr>
            </a:p>
          </p:txBody>
        </p:sp>
      </p:grp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990600" y="2743200"/>
            <a:ext cx="0" cy="8382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olid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990600" y="3581400"/>
            <a:ext cx="6096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26" name="Line 17"/>
          <p:cNvSpPr>
            <a:spLocks noChangeShapeType="1"/>
          </p:cNvSpPr>
          <p:nvPr/>
        </p:nvSpPr>
        <p:spPr bwMode="auto">
          <a:xfrm flipH="1" flipV="1">
            <a:off x="990600" y="2743200"/>
            <a:ext cx="47244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olid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5715000" y="2057400"/>
            <a:ext cx="0" cy="6858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olid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4876800" y="2057400"/>
            <a:ext cx="838200" cy="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olid"/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/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5400" y="1524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Master Replicator</a:t>
            </a:r>
            <a:endParaRPr lang="en-US" dirty="0"/>
          </a:p>
        </p:txBody>
      </p:sp>
      <p:sp>
        <p:nvSpPr>
          <p:cNvPr id="36" name="Rectangle 19"/>
          <p:cNvSpPr>
            <a:spLocks/>
          </p:cNvSpPr>
          <p:nvPr/>
        </p:nvSpPr>
        <p:spPr bwMode="auto">
          <a:xfrm>
            <a:off x="6096000" y="3194516"/>
            <a:ext cx="2667000" cy="7620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1440" tIns="0" rIns="0" bIns="0" anchor="ctr" anchorCtr="0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Batch applier using SQL template commands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37" name="Rectangle 19"/>
          <p:cNvSpPr>
            <a:spLocks/>
          </p:cNvSpPr>
          <p:nvPr/>
        </p:nvSpPr>
        <p:spPr bwMode="auto">
          <a:xfrm>
            <a:off x="5257800" y="3200400"/>
            <a:ext cx="838200" cy="762000"/>
          </a:xfrm>
          <a:prstGeom prst="rect">
            <a:avLst/>
          </a:prstGeom>
          <a:solidFill>
            <a:srgbClr val="FFFF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91440" tIns="0" rIns="0" bIns="0" anchor="ctr" anchorCtr="0"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rPr>
              <a:t>Filter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kia Sans Wide" pitchFamily="34" charset="0"/>
              <a:ea typeface="ＭＳ Ｐゴシック" pitchFamily="-96" charset="-128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6201" y="5099516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built-in</a:t>
            </a:r>
          </a:p>
          <a:p>
            <a:r>
              <a:rPr lang="en-US" dirty="0" smtClean="0"/>
              <a:t>Filters; DDL ignored </a:t>
            </a:r>
          </a:p>
        </p:txBody>
      </p:sp>
      <p:sp>
        <p:nvSpPr>
          <p:cNvPr id="8" name="Multidocument 7"/>
          <p:cNvSpPr/>
          <p:nvPr/>
        </p:nvSpPr>
        <p:spPr>
          <a:xfrm>
            <a:off x="5791200" y="4876800"/>
            <a:ext cx="1219200" cy="990600"/>
          </a:xfrm>
          <a:prstGeom prst="flowChartMulti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CSV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715000" y="5867400"/>
            <a:ext cx="1571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date to</a:t>
            </a:r>
          </a:p>
          <a:p>
            <a:r>
              <a:rPr lang="en-US" dirty="0"/>
              <a:t>d</a:t>
            </a:r>
            <a:r>
              <a:rPr lang="en-US" dirty="0" smtClean="0"/>
              <a:t>isk files</a:t>
            </a:r>
          </a:p>
        </p:txBody>
      </p:sp>
      <p:sp>
        <p:nvSpPr>
          <p:cNvPr id="39" name="Curved Down Arrow 38"/>
          <p:cNvSpPr/>
          <p:nvPr/>
        </p:nvSpPr>
        <p:spPr>
          <a:xfrm>
            <a:off x="6705600" y="4267200"/>
            <a:ext cx="1524000" cy="609600"/>
          </a:xfrm>
          <a:prstGeom prst="curved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029285" y="3962400"/>
            <a:ext cx="111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/ INSERT</a:t>
            </a:r>
          </a:p>
        </p:txBody>
      </p:sp>
    </p:spTree>
    <p:extLst>
      <p:ext uri="{BB962C8B-B14F-4D97-AF65-F5344CB8AC3E}">
        <p14:creationId xmlns:p14="http://schemas.microsoft.com/office/powerpoint/2010/main" val="32922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Stage 3 : Solving Problems </a:t>
            </a:r>
            <a:r>
              <a:rPr lang="en-US" sz="1800" baseline="0" dirty="0" smtClean="0"/>
              <a:t>to Get the New Applier to Work</a:t>
            </a:r>
            <a:endParaRPr lang="en-US" sz="1800" dirty="0" smtClean="0">
              <a:effectLst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 descr="Reporting_and_Analytics_Growth_Stages 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1066800"/>
            <a:ext cx="9144000" cy="2342481"/>
          </a:xfrm>
          <a:prstGeom prst="rect">
            <a:avLst/>
          </a:prstGeom>
        </p:spPr>
      </p:pic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3581400"/>
            <a:ext cx="792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Testing – Developed a lightweight testing mechanism for heterogeneous replication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Batch applier implementation – Two tries to get it right including SQL templates and full </a:t>
            </a:r>
            <a:r>
              <a:rPr lang="en-US" dirty="0" err="1" smtClean="0"/>
              <a:t>datatype</a:t>
            </a:r>
            <a:r>
              <a:rPr lang="en-US" dirty="0" smtClean="0"/>
              <a:t> support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Character sets – Ensuring consistent UTF-8 handling throughout the replication change, including CSV files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Time zones – Ensuring Java VM handled time values correctly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Performance – Tweak SQL templates to get 50x boost over old applier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ugersleep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606" r="-50606"/>
          <a:stretch>
            <a:fillRect/>
          </a:stretch>
        </p:blipFill>
        <p:spPr>
          <a:xfrm>
            <a:off x="-1905000" y="0"/>
            <a:ext cx="7620000" cy="67262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0" y="2133600"/>
            <a:ext cx="76200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Detour : </a:t>
            </a:r>
            <a:br>
              <a:rPr lang="en-US" dirty="0" smtClean="0"/>
            </a:br>
            <a:r>
              <a:rPr lang="en-US" dirty="0" err="1" smtClean="0"/>
              <a:t>Sharding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Learning How To Sleep </a:t>
            </a:r>
            <a:br>
              <a:rPr lang="en-US" dirty="0" smtClean="0"/>
            </a:br>
            <a:r>
              <a:rPr lang="en-US" dirty="0" smtClean="0"/>
              <a:t>In Any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761999"/>
          </a:xfrm>
        </p:spPr>
        <p:txBody>
          <a:bodyPr/>
          <a:lstStyle/>
          <a:p>
            <a:pPr marL="342900" indent="-342900"/>
            <a:r>
              <a:rPr lang="en-US" sz="1800" dirty="0" smtClean="0"/>
              <a:t>Stage 4 :   </a:t>
            </a:r>
            <a:r>
              <a:rPr lang="en-US" sz="1800" dirty="0" err="1"/>
              <a:t>Sharded</a:t>
            </a:r>
            <a:r>
              <a:rPr lang="en-US" sz="1800" dirty="0"/>
              <a:t> transactional system, multiple Tungsten </a:t>
            </a:r>
            <a:r>
              <a:rPr lang="en-US" sz="1800" dirty="0" err="1"/>
              <a:t>Vertica</a:t>
            </a:r>
            <a:r>
              <a:rPr lang="en-US" sz="1800" dirty="0"/>
              <a:t> appliers </a:t>
            </a:r>
          </a:p>
        </p:txBody>
      </p:sp>
      <p:pic>
        <p:nvPicPr>
          <p:cNvPr id="5" name="Picture 4" descr="Reporting_and_Analytics_Growth_Stages 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2100"/>
            <a:ext cx="9144000" cy="3727567"/>
          </a:xfrm>
          <a:prstGeom prst="rect">
            <a:avLst/>
          </a:prstGeom>
        </p:spPr>
      </p:pic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761999"/>
          </a:xfrm>
        </p:spPr>
        <p:txBody>
          <a:bodyPr/>
          <a:lstStyle/>
          <a:p>
            <a:pPr marL="342900" indent="-342900"/>
            <a:r>
              <a:rPr lang="en-US" sz="1800" dirty="0" smtClean="0"/>
              <a:t>Solving Problems to Scale Up</a:t>
            </a:r>
            <a:r>
              <a:rPr lang="en-US" sz="1800" baseline="0" dirty="0" smtClean="0"/>
              <a:t> The Replication Configuration</a:t>
            </a:r>
            <a:endParaRPr lang="en-US" sz="1800" dirty="0"/>
          </a:p>
        </p:txBody>
      </p:sp>
      <p:pic>
        <p:nvPicPr>
          <p:cNvPr id="5" name="Picture 4" descr="Reporting_and_Analytics_Growth_Stages 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727567"/>
          </a:xfrm>
          <a:prstGeom prst="rect">
            <a:avLst/>
          </a:prstGeom>
        </p:spPr>
      </p:pic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1800" y="4495800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Implement remote batch apply so Tungsten can run off-board from </a:t>
            </a:r>
            <a:r>
              <a:rPr lang="en-US" dirty="0" err="1" smtClean="0"/>
              <a:t>Vertica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Convert replication to a direct pipeline with a single service between MySQL and </a:t>
            </a:r>
            <a:r>
              <a:rPr lang="en-US" dirty="0" err="1" smtClean="0"/>
              <a:t>Vertica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Create a script to deploy replicator in a single command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staging tables on </a:t>
            </a:r>
            <a:r>
              <a:rPr lang="en-US" dirty="0" err="1" smtClean="0"/>
              <a:t>Vertica</a:t>
            </a:r>
            <a:r>
              <a:rPr lang="en-US" dirty="0" smtClean="0"/>
              <a:t>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761999"/>
          </a:xfrm>
        </p:spPr>
        <p:txBody>
          <a:bodyPr/>
          <a:lstStyle/>
          <a:p>
            <a:pPr marL="342900" indent="-342900"/>
            <a:r>
              <a:rPr lang="en-US" sz="1800" dirty="0" smtClean="0"/>
              <a:t>Remaining Challenges</a:t>
            </a:r>
            <a:r>
              <a:rPr lang="en-US" sz="1800" baseline="0" dirty="0" smtClean="0"/>
              <a:t> to Complete </a:t>
            </a:r>
            <a:r>
              <a:rPr lang="en-US" sz="1800" dirty="0" smtClean="0"/>
              <a:t>Replication</a:t>
            </a:r>
            <a:r>
              <a:rPr lang="en-US" sz="1800" baseline="0" dirty="0" smtClean="0"/>
              <a:t> </a:t>
            </a:r>
            <a:r>
              <a:rPr lang="en-US" sz="1800" dirty="0" smtClean="0"/>
              <a:t>Setup</a:t>
            </a:r>
            <a:endParaRPr lang="en-US" sz="1800" dirty="0"/>
          </a:p>
        </p:txBody>
      </p:sp>
      <p:pic>
        <p:nvPicPr>
          <p:cNvPr id="5" name="Picture 4" descr="Reporting_and_Analytics_Growth_Stages 4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9144000" cy="3727567"/>
          </a:xfrm>
          <a:prstGeom prst="rect">
            <a:avLst/>
          </a:prstGeom>
        </p:spPr>
      </p:pic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71800" y="4495800"/>
            <a:ext cx="571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Configure replication for global and local </a:t>
            </a:r>
            <a:r>
              <a:rPr lang="en-US" dirty="0" err="1" smtClean="0"/>
              <a:t>DBShards</a:t>
            </a:r>
            <a:r>
              <a:rPr lang="en-US" dirty="0" smtClean="0"/>
              <a:t> data</a:t>
            </a:r>
          </a:p>
          <a:p>
            <a:pPr marL="342900" indent="-342900">
              <a:buAutoNum type="arabicPeriod"/>
            </a:pPr>
            <a:r>
              <a:rPr lang="en-US" dirty="0" smtClean="0"/>
              <a:t>Ensure performance is up to snuff-currently at 500-1000 transactions per second</a:t>
            </a:r>
          </a:p>
          <a:p>
            <a:pPr marL="342900" indent="-342900">
              <a:buAutoNum type="arabicPeriod"/>
            </a:pPr>
            <a:r>
              <a:rPr lang="en-US" dirty="0" smtClean="0"/>
              <a:t>Introduce intermediate staging servers to reduce number of replication streams into </a:t>
            </a:r>
            <a:r>
              <a:rPr lang="en-US" dirty="0" err="1" smtClean="0"/>
              <a:t>Vertica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summary: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Tungsten is a great tool when it comes to MySQL ETL automation, so check it out as an alternative to custom in-house scripts or other options.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Vertica</a:t>
            </a:r>
            <a:r>
              <a:rPr lang="en-US" dirty="0" smtClean="0"/>
              <a:t> is a high-performance, </a:t>
            </a:r>
            <a:r>
              <a:rPr lang="en-US" dirty="0" err="1" smtClean="0"/>
              <a:t>scaleable</a:t>
            </a:r>
            <a:r>
              <a:rPr lang="en-US" dirty="0" smtClean="0"/>
              <a:t> BI platform that now pairs well with Tungsten. </a:t>
            </a:r>
            <a:r>
              <a:rPr lang="en-US" dirty="0" smtClean="0"/>
              <a:t>  Full360 offers a cloud-based solution.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you’re just getting started on the BI front, hire a BI </a:t>
            </a:r>
            <a:r>
              <a:rPr lang="en-US" i="1" dirty="0" smtClean="0"/>
              <a:t>developer </a:t>
            </a:r>
            <a:r>
              <a:rPr lang="en-US" dirty="0" smtClean="0"/>
              <a:t>to focus on this stuff, if you can.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 see no reason why this framework couldn’t scale to easily handle whatever </a:t>
            </a:r>
            <a:r>
              <a:rPr lang="en-US" dirty="0" smtClean="0"/>
              <a:t>our</a:t>
            </a:r>
            <a:r>
              <a:rPr lang="en-US" dirty="0" smtClean="0"/>
              <a:t> </a:t>
            </a:r>
            <a:r>
              <a:rPr lang="en-US" dirty="0" smtClean="0"/>
              <a:t>business needs in the future.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193" y="2845475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Custom MySQL ETL via shell scripts, visualizations in Tableau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ETL via a custom Tungsten applier into </a:t>
            </a:r>
            <a:r>
              <a:rPr lang="en-US" sz="2000" dirty="0" err="1"/>
              <a:t>Vertica</a:t>
            </a:r>
            <a:r>
              <a:rPr lang="en-US" sz="20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New Tungsten </a:t>
            </a:r>
            <a:r>
              <a:rPr lang="en-US" sz="2000" dirty="0" err="1"/>
              <a:t>Vertica</a:t>
            </a:r>
            <a:r>
              <a:rPr lang="en-US" sz="2000" dirty="0"/>
              <a:t> applier, built by </a:t>
            </a:r>
            <a:r>
              <a:rPr lang="en-US" sz="2000" dirty="0" err="1"/>
              <a:t>Continuent</a:t>
            </a:r>
            <a:endParaRPr lang="en-US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Sharded</a:t>
            </a:r>
            <a:r>
              <a:rPr lang="en-US" sz="2000" dirty="0"/>
              <a:t> transactional system, multiple Tungsten </a:t>
            </a:r>
            <a:r>
              <a:rPr lang="en-US" sz="2000" dirty="0" err="1"/>
              <a:t>Vertica</a:t>
            </a:r>
            <a:r>
              <a:rPr lang="en-US" sz="2000" dirty="0"/>
              <a:t> appliers</a:t>
            </a:r>
          </a:p>
        </p:txBody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7772400" cy="1981200"/>
          </a:xfrm>
        </p:spPr>
        <p:txBody>
          <a:bodyPr/>
          <a:lstStyle/>
          <a:p>
            <a:pPr rtl="0" eaLnBrk="1" latinLnBrk="0" hangingPunct="1"/>
            <a:r>
              <a:rPr lang="en-US" sz="3200" kern="1200" dirty="0" smtClean="0">
                <a:solidFill>
                  <a:srgbClr val="000000"/>
                </a:solidFill>
                <a:effectLst/>
                <a:latin typeface="Rockwell"/>
                <a:ea typeface="+mn-ea"/>
                <a:cs typeface="+mn-cs"/>
              </a:rPr>
              <a:t>What I’ll cover: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3200" kern="1200" dirty="0" smtClean="0">
                <a:solidFill>
                  <a:srgbClr val="000000"/>
                </a:solidFill>
                <a:effectLst/>
                <a:latin typeface="Rockwell"/>
                <a:ea typeface="+mn-ea"/>
                <a:cs typeface="+mn-cs"/>
              </a:rPr>
              <a:t>Our reporting/analytics growth stages, 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3200" kern="1200" dirty="0" smtClean="0">
                <a:solidFill>
                  <a:srgbClr val="000000"/>
                </a:solidFill>
                <a:effectLst/>
                <a:latin typeface="Rockwell"/>
                <a:ea typeface="+mn-ea"/>
                <a:cs typeface="+mn-cs"/>
              </a:rPr>
              <a:t>their pitfalls and what we’ve learned:</a:t>
            </a:r>
            <a:endParaRPr lang="en-US" dirty="0" smtClean="0">
              <a:effectLst/>
            </a:endParaRPr>
          </a:p>
        </p:txBody>
      </p:sp>
      <p:pic>
        <p:nvPicPr>
          <p:cNvPr id="13" name="Picture 12" descr="bigdoor-hoizontal-web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761999"/>
          </a:xfrm>
        </p:spPr>
        <p:txBody>
          <a:bodyPr/>
          <a:lstStyle/>
          <a:p>
            <a:r>
              <a:rPr lang="en-US" sz="1800" dirty="0" smtClean="0"/>
              <a:t>Stage 1 :  </a:t>
            </a:r>
            <a:r>
              <a:rPr lang="en-US" sz="1800" dirty="0"/>
              <a:t>Custom MySQL ETL via shell scripts, visualizations in Tableau</a:t>
            </a:r>
            <a:endParaRPr lang="en-US" sz="2400" dirty="0"/>
          </a:p>
        </p:txBody>
      </p:sp>
      <p:pic>
        <p:nvPicPr>
          <p:cNvPr id="5" name="Picture 4" descr="Reporting_and_Analytics_Growth_Stages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5000"/>
            <a:ext cx="7391400" cy="1860559"/>
          </a:xfrm>
          <a:prstGeom prst="rect">
            <a:avLst/>
          </a:prstGeom>
        </p:spPr>
      </p:pic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038600"/>
            <a:ext cx="9123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slave, dump an hour’s worth of new rows  via SELECT INTO OUTFILE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Ship data file to aggregations host, dump old hourly snapshot, load new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Perform aggregation queries against temporary snapshot and FEDERATED tables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Tableau refreshes its extracts after aggregated rows are inserted.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Detour : RAID for the Win</a:t>
            </a:r>
            <a:endParaRPr lang="en-US" dirty="0"/>
          </a:p>
        </p:txBody>
      </p:sp>
      <p:pic>
        <p:nvPicPr>
          <p:cNvPr id="6" name="Content Placeholder 5" descr="pingdom_pre_and_post_upgrade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1" t="13048" b="-11784"/>
          <a:stretch/>
        </p:blipFill>
        <p:spPr>
          <a:xfrm>
            <a:off x="609600" y="1066800"/>
            <a:ext cx="8229600" cy="565912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7792381">
            <a:off x="6600297" y="4519105"/>
            <a:ext cx="1963204" cy="2465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29400" y="2819400"/>
            <a:ext cx="23951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Big drop in</a:t>
            </a:r>
          </a:p>
          <a:p>
            <a:pPr algn="ctr"/>
            <a:r>
              <a:rPr lang="en-US" dirty="0" smtClean="0"/>
              <a:t>API endpoint latency</a:t>
            </a:r>
          </a:p>
          <a:p>
            <a:pPr algn="ctr"/>
            <a:r>
              <a:rPr lang="en-US" dirty="0" smtClean="0"/>
              <a:t>(writes)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1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761999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Stage 2 :  </a:t>
            </a:r>
            <a:r>
              <a:rPr lang="en-US" sz="2000" dirty="0"/>
              <a:t>ETL via a custom Tungsten applier into </a:t>
            </a:r>
            <a:r>
              <a:rPr lang="en-US" sz="2000" dirty="0" err="1"/>
              <a:t>Vertica</a:t>
            </a:r>
            <a:r>
              <a:rPr lang="en-US" sz="2000" kern="1200" cap="none" spc="-8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5" name="Picture 4" descr="Reporting_and_Analytics_Growth_Stages 2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1693676"/>
          </a:xfrm>
          <a:prstGeom prst="rect">
            <a:avLst/>
          </a:prstGeom>
        </p:spPr>
      </p:pic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pic>
        <p:nvPicPr>
          <p:cNvPr id="6" name="Picture 5" descr="tungstenFilter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00400"/>
            <a:ext cx="7086600" cy="3073400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>
            <a:off x="1600200" y="2590800"/>
            <a:ext cx="4038600" cy="5334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2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761999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Stage 2 : Customized Tungsten Replication Setup</a:t>
            </a:r>
            <a:br>
              <a:rPr lang="en-US" sz="2000" dirty="0" smtClean="0"/>
            </a:br>
            <a:endParaRPr lang="en-US" sz="2000" dirty="0"/>
          </a:p>
        </p:txBody>
      </p:sp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62000" y="1529884"/>
            <a:ext cx="7823200" cy="4521200"/>
            <a:chOff x="914400" y="1371600"/>
            <a:chExt cx="7823200" cy="4521200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 rot="10800000" flipH="1" flipV="1">
              <a:off x="2133600" y="2057400"/>
              <a:ext cx="1143000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7543800" y="4876800"/>
              <a:ext cx="1193800" cy="1016000"/>
              <a:chOff x="0" y="0"/>
              <a:chExt cx="752" cy="640"/>
            </a:xfrm>
          </p:grpSpPr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0" y="0"/>
                <a:ext cx="752" cy="64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1518"/>
                      <a:pt x="0" y="3391"/>
                    </a:cubicBezTo>
                    <a:lnTo>
                      <a:pt x="0" y="18209"/>
                    </a:lnTo>
                    <a:cubicBezTo>
                      <a:pt x="0" y="20082"/>
                      <a:pt x="4835" y="21600"/>
                      <a:pt x="10800" y="21600"/>
                    </a:cubicBezTo>
                    <a:cubicBezTo>
                      <a:pt x="16765" y="21600"/>
                      <a:pt x="21600" y="20082"/>
                      <a:pt x="21600" y="18209"/>
                    </a:cubicBezTo>
                    <a:lnTo>
                      <a:pt x="21600" y="3391"/>
                    </a:lnTo>
                    <a:cubicBezTo>
                      <a:pt x="21600" y="1518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gradFill rotWithShape="0">
                <a:gsLst>
                  <a:gs pos="0">
                    <a:srgbClr val="336699"/>
                  </a:gs>
                  <a:gs pos="60001">
                    <a:srgbClr val="D9D9D9"/>
                  </a:gs>
                  <a:gs pos="100000">
                    <a:srgbClr val="336699"/>
                  </a:gs>
                </a:gsLst>
                <a:lin ang="5400000" scaled="1"/>
              </a:gradFill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endParaRPr>
              </a:p>
            </p:txBody>
          </p:sp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0" y="100"/>
                <a:ext cx="752" cy="10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2160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508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endParaRPr>
              </a:p>
            </p:txBody>
          </p:sp>
          <p:sp>
            <p:nvSpPr>
              <p:cNvPr id="35" name="Rectangle 16"/>
              <p:cNvSpPr>
                <a:spLocks/>
              </p:cNvSpPr>
              <p:nvPr/>
            </p:nvSpPr>
            <p:spPr bwMode="auto">
              <a:xfrm>
                <a:off x="99" y="266"/>
                <a:ext cx="56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5400" tIns="25400" bIns="25400" anchor="ctr">
                <a:spAutoFit/>
              </a:bodyPr>
              <a:lstStyle/>
              <a:p>
                <a:pPr marL="14288" algn="ctr" eaLnBrk="1" hangingPunct="1"/>
                <a:r>
                  <a:rPr lang="en-US" dirty="0" err="1" smtClean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Lucida Grande" charset="0"/>
                    <a:sym typeface="Lucida Grande" charset="0"/>
                  </a:rPr>
                  <a:t>Vertica</a:t>
                </a:r>
                <a:endPara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Lucida Grande" charset="0"/>
                  <a:sym typeface="Lucida Grande" charset="0"/>
                </a:endParaRPr>
              </a:p>
            </p:txBody>
          </p:sp>
        </p:grp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8153400" y="3886200"/>
              <a:ext cx="0" cy="91440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14" name="AutoShape 22"/>
            <p:cNvSpPr>
              <a:spLocks/>
            </p:cNvSpPr>
            <p:nvPr/>
          </p:nvSpPr>
          <p:spPr bwMode="auto">
            <a:xfrm>
              <a:off x="2133600" y="3200400"/>
              <a:ext cx="2438400" cy="795338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16781" y="21600"/>
                  </a:lnTo>
                  <a:lnTo>
                    <a:pt x="16781" y="14696"/>
                  </a:lnTo>
                  <a:lnTo>
                    <a:pt x="19153" y="14696"/>
                  </a:lnTo>
                  <a:lnTo>
                    <a:pt x="19153" y="16996"/>
                  </a:lnTo>
                  <a:lnTo>
                    <a:pt x="21600" y="10800"/>
                  </a:lnTo>
                  <a:lnTo>
                    <a:pt x="19153" y="4604"/>
                  </a:lnTo>
                  <a:lnTo>
                    <a:pt x="19153" y="6904"/>
                  </a:lnTo>
                  <a:lnTo>
                    <a:pt x="16781" y="6904"/>
                  </a:lnTo>
                  <a:lnTo>
                    <a:pt x="16781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rgbClr val="FFFF66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182880" tIns="0" rIns="0" bIns="0" anchor="ctr" anchorCtr="0"/>
            <a:lstStyle/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rPr>
                <a:t>Extract From</a:t>
              </a:r>
            </a:p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</a:rPr>
                <a:t>Master to Log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15" name="Line 77"/>
            <p:cNvSpPr>
              <a:spLocks noChangeShapeType="1"/>
            </p:cNvSpPr>
            <p:nvPr/>
          </p:nvSpPr>
          <p:spPr bwMode="auto">
            <a:xfrm>
              <a:off x="6553200" y="3657600"/>
              <a:ext cx="3016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16" name="Rectangle 19"/>
            <p:cNvSpPr>
              <a:spLocks/>
            </p:cNvSpPr>
            <p:nvPr/>
          </p:nvSpPr>
          <p:spPr bwMode="auto">
            <a:xfrm>
              <a:off x="4572000" y="3200400"/>
              <a:ext cx="1219200" cy="762000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0" tIns="0" rIns="0" bIns="0" anchor="ctr" anchorCtr="0"/>
            <a:lstStyle/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rPr>
                <a:t>Extract from Log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17" name="Rectangle 19"/>
            <p:cNvSpPr>
              <a:spLocks/>
            </p:cNvSpPr>
            <p:nvPr/>
          </p:nvSpPr>
          <p:spPr bwMode="auto">
            <a:xfrm>
              <a:off x="5791200" y="3200400"/>
              <a:ext cx="838200" cy="762000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0" tIns="0" rIns="0" bIns="0" anchor="ctr" anchorCtr="0"/>
            <a:lstStyle/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rPr>
                <a:t>Filter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18" name="Rectangle 19"/>
            <p:cNvSpPr>
              <a:spLocks/>
            </p:cNvSpPr>
            <p:nvPr/>
          </p:nvSpPr>
          <p:spPr bwMode="auto">
            <a:xfrm>
              <a:off x="6629400" y="3200400"/>
              <a:ext cx="1828800" cy="762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0" tIns="0" rIns="0" bIns="0" anchor="ctr" anchorCtr="0"/>
            <a:lstStyle/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rPr>
                <a:t>Custom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rPr>
                <a:t>Vertica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rPr>
                <a:t> JDBC Applier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86400" y="4800600"/>
              <a:ext cx="1473518" cy="923330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DDL &amp; </a:t>
              </a:r>
            </a:p>
            <a:p>
              <a:r>
                <a:rPr lang="en-US" dirty="0" smtClean="0"/>
                <a:t>unwanted</a:t>
              </a:r>
            </a:p>
            <a:p>
              <a:r>
                <a:rPr lang="en-US" dirty="0" smtClean="0"/>
                <a:t>tables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72200" y="3962400"/>
              <a:ext cx="0" cy="83820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133600" y="42672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Slave Replicator</a:t>
              </a:r>
              <a:endParaRPr lang="en-US" dirty="0"/>
            </a:p>
          </p:txBody>
        </p:sp>
        <p:sp>
          <p:nvSpPr>
            <p:cNvPr id="22" name="Rectangle 19"/>
            <p:cNvSpPr>
              <a:spLocks/>
            </p:cNvSpPr>
            <p:nvPr/>
          </p:nvSpPr>
          <p:spPr bwMode="auto">
            <a:xfrm>
              <a:off x="3276600" y="1676400"/>
              <a:ext cx="2133600" cy="762000"/>
            </a:xfrm>
            <a:prstGeom prst="rect">
              <a:avLst/>
            </a:prstGeom>
            <a:solidFill>
              <a:srgbClr val="FFFF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0" tIns="0" rIns="0" bIns="0" anchor="ctr" anchorCtr="0"/>
            <a:lstStyle/>
            <a:p>
              <a:pPr>
                <a:defRPr/>
              </a:pP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rPr>
                <a:t>Extract </a:t>
              </a:r>
              <a:r>
                <a:rPr lang="en-US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rPr>
                <a:t>binlog</a:t>
              </a:r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rPr>
                <a:t> to Tungsten Log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14400" y="1524000"/>
              <a:ext cx="1193800" cy="1016000"/>
              <a:chOff x="762000" y="1600200"/>
              <a:chExt cx="1193800" cy="1016000"/>
            </a:xfrm>
          </p:grpSpPr>
          <p:sp>
            <p:nvSpPr>
              <p:cNvPr id="30" name="AutoShape 14"/>
              <p:cNvSpPr>
                <a:spLocks/>
              </p:cNvSpPr>
              <p:nvPr/>
            </p:nvSpPr>
            <p:spPr bwMode="auto">
              <a:xfrm>
                <a:off x="762000" y="1600200"/>
                <a:ext cx="1193800" cy="1016000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5" y="0"/>
                      <a:pt x="0" y="1518"/>
                      <a:pt x="0" y="3391"/>
                    </a:cubicBezTo>
                    <a:lnTo>
                      <a:pt x="0" y="18209"/>
                    </a:lnTo>
                    <a:cubicBezTo>
                      <a:pt x="0" y="20082"/>
                      <a:pt x="4835" y="21600"/>
                      <a:pt x="10800" y="21600"/>
                    </a:cubicBezTo>
                    <a:cubicBezTo>
                      <a:pt x="16765" y="21600"/>
                      <a:pt x="21600" y="20082"/>
                      <a:pt x="21600" y="18209"/>
                    </a:cubicBezTo>
                    <a:lnTo>
                      <a:pt x="21600" y="3391"/>
                    </a:lnTo>
                    <a:cubicBezTo>
                      <a:pt x="21600" y="1518"/>
                      <a:pt x="16765" y="0"/>
                      <a:pt x="10800" y="0"/>
                    </a:cubicBezTo>
                    <a:close/>
                    <a:moveTo>
                      <a:pt x="10800" y="0"/>
                    </a:moveTo>
                  </a:path>
                </a:pathLst>
              </a:custGeom>
              <a:gradFill rotWithShape="0">
                <a:gsLst>
                  <a:gs pos="0">
                    <a:srgbClr val="336699"/>
                  </a:gs>
                  <a:gs pos="60001">
                    <a:srgbClr val="D9D9D9"/>
                  </a:gs>
                  <a:gs pos="100000">
                    <a:srgbClr val="336699"/>
                  </a:gs>
                </a:gsLst>
                <a:lin ang="5400000" scaled="1"/>
              </a:gradFill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endParaRPr>
              </a:p>
            </p:txBody>
          </p:sp>
          <p:sp>
            <p:nvSpPr>
              <p:cNvPr id="31" name="Freeform 15"/>
              <p:cNvSpPr>
                <a:spLocks/>
              </p:cNvSpPr>
              <p:nvPr/>
            </p:nvSpPr>
            <p:spPr bwMode="auto">
              <a:xfrm>
                <a:off x="762000" y="1758950"/>
                <a:ext cx="1193800" cy="158750"/>
              </a:xfrm>
              <a:custGeom>
                <a:avLst/>
                <a:gdLst>
                  <a:gd name="T0" fmla="*/ 0 w 21600"/>
                  <a:gd name="T1" fmla="*/ 0 h 21600"/>
                  <a:gd name="T2" fmla="*/ 10800 w 21600"/>
                  <a:gd name="T3" fmla="*/ 2160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cubicBezTo>
                      <a:pt x="0" y="11929"/>
                      <a:pt x="4835" y="21600"/>
                      <a:pt x="10800" y="21600"/>
                    </a:cubicBezTo>
                    <a:cubicBezTo>
                      <a:pt x="16765" y="21600"/>
                      <a:pt x="21600" y="11929"/>
                      <a:pt x="21600" y="0"/>
                    </a:cubicBezTo>
                  </a:path>
                </a:pathLst>
              </a:custGeom>
              <a:noFill/>
              <a:ln w="508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kia Sans Wide" pitchFamily="34" charset="0"/>
                  <a:ea typeface="ＭＳ Ｐゴシック" pitchFamily="-96" charset="-128"/>
                  <a:cs typeface="+mn-cs"/>
                </a:endParaRPr>
              </a:p>
            </p:txBody>
          </p:sp>
          <p:sp>
            <p:nvSpPr>
              <p:cNvPr id="32" name="Rectangle 16"/>
              <p:cNvSpPr>
                <a:spLocks/>
              </p:cNvSpPr>
              <p:nvPr/>
            </p:nvSpPr>
            <p:spPr bwMode="auto">
              <a:xfrm>
                <a:off x="933450" y="2022475"/>
                <a:ext cx="863600" cy="328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5400" tIns="25400" bIns="25400" anchor="ctr">
                <a:spAutoFit/>
              </a:bodyPr>
              <a:lstStyle/>
              <a:p>
                <a:pPr marL="14288" algn="ctr" eaLnBrk="1" hangingPunct="1"/>
                <a:r>
                  <a:rPr lang="en-US" dirty="0" smtClean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Lucida Grande" charset="0"/>
                    <a:sym typeface="Lucida Grande" charset="0"/>
                  </a:rPr>
                  <a:t>MySQL</a:t>
                </a:r>
                <a:endParaRPr lang="en-US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Lucida Grande" charset="0"/>
                  <a:sym typeface="Lucida Grande" charset="0"/>
                </a:endParaRPr>
              </a:p>
            </p:txBody>
          </p:sp>
        </p:grp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1524000" y="2743200"/>
              <a:ext cx="0" cy="83820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olid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/>
            </a:p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1524000" y="3581400"/>
              <a:ext cx="609600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H="1" flipV="1">
              <a:off x="1524000" y="2743200"/>
              <a:ext cx="4724400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olid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/>
            </a:p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6248400" y="2057400"/>
              <a:ext cx="0" cy="68580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olid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/>
            </a:p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5410200" y="2057400"/>
              <a:ext cx="838200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olid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/>
            </a:p>
            <a:p>
              <a:pPr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kia Sans Wide" pitchFamily="34" charset="0"/>
                <a:ea typeface="ＭＳ Ｐゴシック" pitchFamily="-96" charset="-128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38800" y="13716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Master Replicator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46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Stage 2 : Issues with the Custom Tungsten Filter</a:t>
            </a:r>
            <a:endParaRPr lang="en-US" sz="1800" dirty="0" smtClean="0">
              <a:effectLst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3200400"/>
            <a:ext cx="7924801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OLTP transactions on </a:t>
            </a:r>
            <a:r>
              <a:rPr lang="en-US" dirty="0" err="1" smtClean="0"/>
              <a:t>Vertica</a:t>
            </a:r>
            <a:r>
              <a:rPr lang="en-US" dirty="0" smtClean="0"/>
              <a:t> are very slow!  (10 transactions per second vs. around 1000 per second for a MySQL slave).   Slave applier could not keep up with MySQL master.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Person who created the applier was no longer in the company.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Tungsten setup including custom applier was difficult to maintain and hard to move to other hosts. </a:t>
            </a:r>
            <a:endParaRPr lang="en-US" dirty="0"/>
          </a:p>
        </p:txBody>
      </p:sp>
      <p:pic>
        <p:nvPicPr>
          <p:cNvPr id="9" name="Picture 8" descr="Reporting_and_Analytics_Growth_Stages 2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169367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828800" y="914400"/>
            <a:ext cx="3352800" cy="1981200"/>
          </a:xfrm>
          <a:prstGeom prst="ellipse">
            <a:avLst/>
          </a:prstGeom>
          <a:noFill/>
          <a:ln w="38100" cmpd="sng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8" name="Content Placeholder 7" descr="dontfitup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9" r="-24609"/>
          <a:stretch>
            <a:fillRect/>
          </a:stretch>
        </p:blipFill>
        <p:spPr>
          <a:xfrm>
            <a:off x="-990600" y="0"/>
            <a:ext cx="5638800" cy="6725921"/>
          </a:xfr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962400" y="2438400"/>
            <a:ext cx="5029200" cy="1371600"/>
          </a:xfrm>
        </p:spPr>
        <p:txBody>
          <a:bodyPr/>
          <a:lstStyle/>
          <a:p>
            <a:r>
              <a:rPr lang="en-US" dirty="0" smtClean="0"/>
              <a:t>Detour : flexible APIs and baseball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4/11/12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@jpmalek 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sz="1800" dirty="0" smtClean="0"/>
              <a:t>Stage 3 :  New </a:t>
            </a:r>
            <a:r>
              <a:rPr lang="en-US" sz="1800" dirty="0"/>
              <a:t>Tungsten </a:t>
            </a:r>
            <a:r>
              <a:rPr lang="en-US" sz="1800" dirty="0" err="1"/>
              <a:t>Vertica</a:t>
            </a:r>
            <a:r>
              <a:rPr lang="en-US" sz="1800" dirty="0"/>
              <a:t> A</a:t>
            </a:r>
            <a:r>
              <a:rPr lang="en-US" sz="1800" dirty="0" smtClean="0"/>
              <a:t>pplier</a:t>
            </a:r>
            <a:endParaRPr lang="en-US" sz="1800" dirty="0" smtClean="0">
              <a:effectLst/>
            </a:endParaRP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 descr="Reporting_and_Analytics_Growth_Stages 3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7900"/>
            <a:ext cx="9144000" cy="2342481"/>
          </a:xfrm>
          <a:prstGeom prst="rect">
            <a:avLst/>
          </a:prstGeom>
        </p:spPr>
      </p:pic>
      <p:pic>
        <p:nvPicPr>
          <p:cNvPr id="11" name="Picture 10" descr="bigdoor-hoizontal-web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890"/>
          <a:stretch/>
        </p:blipFill>
        <p:spPr>
          <a:xfrm>
            <a:off x="8231721" y="152718"/>
            <a:ext cx="758935" cy="72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2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Essential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66CC"/>
      </a:hlink>
      <a:folHlink>
        <a:srgbClr val="0066CC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Essential">
  <a:themeElements>
    <a:clrScheme name="Custom 1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66CC"/>
      </a:hlink>
      <a:folHlink>
        <a:srgbClr val="0066CC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20856</TotalTime>
  <Words>2377</Words>
  <Application>Microsoft Macintosh PowerPoint</Application>
  <PresentationFormat>On-screen Show (4:3)</PresentationFormat>
  <Paragraphs>269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4_Essential</vt:lpstr>
      <vt:lpstr>7_Essential</vt:lpstr>
      <vt:lpstr>Building a High-Volume  Reporting System on Amazon AWS with MySQL, Tungsten, and Vertica</vt:lpstr>
      <vt:lpstr>What I’ll cover: Our reporting/analytics growth stages,  their pitfalls and what we’ve learned:</vt:lpstr>
      <vt:lpstr>Stage 1 :  Custom MySQL ETL via shell scripts, visualizations in Tableau</vt:lpstr>
      <vt:lpstr>Detour : RAID for the Win</vt:lpstr>
      <vt:lpstr>Stage 2 :  ETL via a custom Tungsten applier into Vertica  </vt:lpstr>
      <vt:lpstr>Stage 2 : Customized Tungsten Replication Setup </vt:lpstr>
      <vt:lpstr>Stage 2 : Issues with the Custom Tungsten Filter  </vt:lpstr>
      <vt:lpstr>Detour : flexible APIs and baseball schedules</vt:lpstr>
      <vt:lpstr>Stage 3 :  New Tungsten Vertica Applier  </vt:lpstr>
      <vt:lpstr>Stage  3:  A Template-Driven Batch Apply Process</vt:lpstr>
      <vt:lpstr>Stage 3 : Batch Applier Replication Setup </vt:lpstr>
      <vt:lpstr>Stage 3 : Solving Problems to Get the New Applier to Work  </vt:lpstr>
      <vt:lpstr>Detour :  Sharding  or  Learning How To Sleep  In Any Position</vt:lpstr>
      <vt:lpstr>Stage 4 :   Sharded transactional system, multiple Tungsten Vertica appliers </vt:lpstr>
      <vt:lpstr>Solving Problems to Scale Up The Replication Configuration</vt:lpstr>
      <vt:lpstr>Remaining Challenges to Complete Replication Setup</vt:lpstr>
      <vt:lpstr>Thank You!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BD</dc:creator>
  <cp:lastModifiedBy>Jeff Malek</cp:lastModifiedBy>
  <cp:revision>154</cp:revision>
  <dcterms:created xsi:type="dcterms:W3CDTF">2012-02-10T19:30:42Z</dcterms:created>
  <dcterms:modified xsi:type="dcterms:W3CDTF">2012-04-11T23:40:14Z</dcterms:modified>
</cp:coreProperties>
</file>