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547" r:id="rId3"/>
    <p:sldId id="548" r:id="rId4"/>
    <p:sldId id="568" r:id="rId5"/>
    <p:sldId id="569" r:id="rId6"/>
    <p:sldId id="570" r:id="rId7"/>
    <p:sldId id="572" r:id="rId8"/>
    <p:sldId id="576" r:id="rId9"/>
    <p:sldId id="577" r:id="rId10"/>
    <p:sldId id="578" r:id="rId11"/>
    <p:sldId id="579" r:id="rId12"/>
    <p:sldId id="598" r:id="rId13"/>
    <p:sldId id="597" r:id="rId14"/>
    <p:sldId id="573" r:id="rId15"/>
    <p:sldId id="587" r:id="rId16"/>
    <p:sldId id="599" r:id="rId17"/>
    <p:sldId id="596" r:id="rId18"/>
    <p:sldId id="588" r:id="rId19"/>
    <p:sldId id="591" r:id="rId20"/>
    <p:sldId id="592" r:id="rId21"/>
    <p:sldId id="593" r:id="rId22"/>
    <p:sldId id="594" r:id="rId23"/>
    <p:sldId id="595" r:id="rId24"/>
    <p:sldId id="60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D1FF"/>
    <a:srgbClr val="D5EAFF"/>
    <a:srgbClr val="EBF5FF"/>
    <a:srgbClr val="8BC5FF"/>
    <a:srgbClr val="FFFFE1"/>
    <a:srgbClr val="C1E0FF"/>
    <a:srgbClr val="89C4FF"/>
    <a:srgbClr val="5DAEFF"/>
    <a:srgbClr val="0984FF"/>
    <a:srgbClr val="F3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9" autoAdjust="0"/>
    <p:restoredTop sz="89115" autoAdjust="0"/>
  </p:normalViewPr>
  <p:slideViewPr>
    <p:cSldViewPr>
      <p:cViewPr varScale="1">
        <p:scale>
          <a:sx n="87" d="100"/>
          <a:sy n="87" d="100"/>
        </p:scale>
        <p:origin x="-1568" y="-96"/>
      </p:cViewPr>
      <p:guideLst>
        <p:guide orient="horz" pos="2160"/>
        <p:guide pos="2880"/>
      </p:guideLst>
    </p:cSldViewPr>
  </p:slideViewPr>
  <p:outlineViewPr>
    <p:cViewPr>
      <p:scale>
        <a:sx n="33" d="100"/>
        <a:sy n="33" d="100"/>
      </p:scale>
      <p:origin x="0" y="2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91412E-5A04-4A2C-8B36-2F3299827966}" type="datetimeFigureOut">
              <a:rPr lang="en-US" smtClean="0"/>
              <a:pPr/>
              <a:t>4/11/12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85EDA7-27DC-45E6-B67A-B056722FA2D9}" type="slidenum">
              <a:rPr lang="en-US" smtClean="0"/>
              <a:pPr/>
              <a:t>‹#›</a:t>
            </a:fld>
            <a:endParaRPr lang="en-US"/>
          </a:p>
        </p:txBody>
      </p:sp>
    </p:spTree>
    <p:extLst>
      <p:ext uri="{BB962C8B-B14F-4D97-AF65-F5344CB8AC3E}">
        <p14:creationId xmlns:p14="http://schemas.microsoft.com/office/powerpoint/2010/main" val="22256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I’m going to be</a:t>
            </a:r>
            <a:r>
              <a:rPr lang="en-US" baseline="0" dirty="0" smtClean="0"/>
              <a:t> talking about how we think about MySQL as a database at Box.</a:t>
            </a:r>
            <a:endParaRPr lang="en-US" dirty="0" smtClean="0"/>
          </a:p>
          <a:p>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1</a:t>
            </a:fld>
            <a:endParaRPr lang="en-US"/>
          </a:p>
        </p:txBody>
      </p:sp>
    </p:spTree>
    <p:extLst>
      <p:ext uri="{BB962C8B-B14F-4D97-AF65-F5344CB8AC3E}">
        <p14:creationId xmlns:p14="http://schemas.microsoft.com/office/powerpoint/2010/main" val="2164341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There are some obvious answers, but</a:t>
            </a:r>
            <a:r>
              <a:rPr lang="en-US" baseline="0" dirty="0" smtClean="0"/>
              <a:t> I’m going to walk you through our thought process, not so you can not choose NoSQL, but so you can know why we didn’t.</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NoSQL</a:t>
            </a:r>
            <a:r>
              <a:rPr lang="en-US" baseline="0" dirty="0" smtClean="0"/>
              <a:t> tools do give you some advanced functionality over key-value storing… </a:t>
            </a:r>
            <a:r>
              <a:rPr lang="en-US" baseline="0" dirty="0" err="1" smtClean="0"/>
              <a:t>Hbase</a:t>
            </a:r>
            <a:r>
              <a:rPr lang="en-US" baseline="0" dirty="0" smtClean="0"/>
              <a:t> gives you range reads, </a:t>
            </a:r>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19</a:t>
            </a:fld>
            <a:endParaRPr lang="en-US"/>
          </a:p>
        </p:txBody>
      </p:sp>
    </p:spTree>
    <p:extLst>
      <p:ext uri="{BB962C8B-B14F-4D97-AF65-F5344CB8AC3E}">
        <p14:creationId xmlns:p14="http://schemas.microsoft.com/office/powerpoint/2010/main" val="2380333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 point cannot be discounted.</a:t>
            </a:r>
            <a:r>
              <a:rPr lang="en-US" baseline="0" dirty="0" smtClean="0"/>
              <a:t> When you are deciding on the primary data store for your business, the last thing you want to deal with is data loss or corruption. Exposing your developers to that really sucks.</a:t>
            </a:r>
          </a:p>
          <a:p>
            <a:endParaRPr lang="en-US" baseline="0" dirty="0" smtClean="0"/>
          </a:p>
          <a:p>
            <a:r>
              <a:rPr lang="en-US" baseline="0" dirty="0" smtClean="0"/>
              <a:t>This is where the argument for a lot of the “newer” databases breaks down. There are a few ACID SQL-compatible databases in development but they’re usually immature and/or have vendor lock-in.</a:t>
            </a:r>
          </a:p>
          <a:p>
            <a:endParaRPr lang="en-US" baseline="0" dirty="0" smtClean="0"/>
          </a:p>
          <a:p>
            <a:r>
              <a:rPr lang="en-US" baseline="0" dirty="0" smtClean="0"/>
              <a:t>Secondary indexes aren’t necessarily mature, don’t have explain, other tools.</a:t>
            </a:r>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20</a:t>
            </a:fld>
            <a:endParaRPr lang="en-US"/>
          </a:p>
        </p:txBody>
      </p:sp>
    </p:spTree>
    <p:extLst>
      <p:ext uri="{BB962C8B-B14F-4D97-AF65-F5344CB8AC3E}">
        <p14:creationId xmlns:p14="http://schemas.microsoft.com/office/powerpoint/2010/main" val="3279817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I don’t hate NoSQL</a:t>
            </a:r>
            <a:r>
              <a:rPr lang="en-US" baseline="0" dirty="0" smtClean="0"/>
              <a:t> – I just won’t use it today as my company’s primary data store. Everything else is fair game though. We’re in a polyglot world.</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really important to understand “why” it scales and what</a:t>
            </a:r>
            <a:r>
              <a:rPr lang="en-US" baseline="0" dirty="0" smtClean="0"/>
              <a:t> exactly you’re giving up for that scalability.</a:t>
            </a:r>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23</a:t>
            </a:fld>
            <a:endParaRPr lang="en-US"/>
          </a:p>
        </p:txBody>
      </p:sp>
    </p:spTree>
    <p:extLst>
      <p:ext uri="{BB962C8B-B14F-4D97-AF65-F5344CB8AC3E}">
        <p14:creationId xmlns:p14="http://schemas.microsoft.com/office/powerpoint/2010/main" val="995591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I’m going to be</a:t>
            </a:r>
            <a:r>
              <a:rPr lang="en-US" baseline="0" dirty="0" smtClean="0"/>
              <a:t> talking about how we think about MySQL as a database at Box.</a:t>
            </a:r>
            <a:endParaRPr lang="en-US" dirty="0" smtClean="0"/>
          </a:p>
          <a:p>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24</a:t>
            </a:fld>
            <a:endParaRPr lang="en-US"/>
          </a:p>
        </p:txBody>
      </p:sp>
    </p:spTree>
    <p:extLst>
      <p:ext uri="{BB962C8B-B14F-4D97-AF65-F5344CB8AC3E}">
        <p14:creationId xmlns:p14="http://schemas.microsoft.com/office/powerpoint/2010/main" val="216434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First a little bit about box.</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basically we store the files and folders that you see here for businesses.</a:t>
            </a:r>
          </a:p>
          <a:p>
            <a:r>
              <a:rPr lang="en-US" dirty="0" smtClean="0"/>
              <a:t>Up until</a:t>
            </a:r>
            <a:r>
              <a:rPr lang="en-US" baseline="0" dirty="0" smtClean="0"/>
              <a:t> last year we had all of this on one MySQL relational database.</a:t>
            </a:r>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3</a:t>
            </a:fld>
            <a:endParaRPr lang="en-US"/>
          </a:p>
        </p:txBody>
      </p:sp>
    </p:spTree>
    <p:extLst>
      <p:ext uri="{BB962C8B-B14F-4D97-AF65-F5344CB8AC3E}">
        <p14:creationId xmlns:p14="http://schemas.microsoft.com/office/powerpoint/2010/main" val="3224999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We were happily</a:t>
            </a:r>
            <a:r>
              <a:rPr lang="en-US" baseline="0" dirty="0" smtClean="0"/>
              <a:t> plodding along on one database</a:t>
            </a:r>
          </a:p>
          <a:p>
            <a:pPr eaLnBrk="1" hangingPunct="1"/>
            <a:r>
              <a:rPr lang="en-US" dirty="0" smtClean="0"/>
              <a:t>We’re just talking about the metadata here, so each item is represented by a</a:t>
            </a:r>
            <a:r>
              <a:rPr lang="en-US" baseline="0" dirty="0" smtClean="0"/>
              <a:t> row in the database</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Add animation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Mostly talking about </a:t>
            </a:r>
            <a:r>
              <a:rPr lang="en-US" dirty="0" err="1" smtClean="0"/>
              <a:t>Hbase</a:t>
            </a:r>
            <a:r>
              <a:rPr lang="en-US" dirty="0" smtClean="0"/>
              <a:t>, Cassandra,</a:t>
            </a:r>
            <a:r>
              <a:rPr lang="en-US" baseline="0" dirty="0" smtClean="0"/>
              <a:t> Riak, etc. Not talking about </a:t>
            </a:r>
            <a:r>
              <a:rPr lang="en-US" baseline="0" dirty="0" err="1" smtClean="0"/>
              <a:t>Redis</a:t>
            </a:r>
            <a:r>
              <a:rPr lang="en-US" baseline="0" dirty="0" smtClean="0"/>
              <a:t>.</a:t>
            </a:r>
          </a:p>
          <a:p>
            <a:endParaRPr lang="en-US" baseline="0" dirty="0" smtClean="0"/>
          </a:p>
          <a:p>
            <a:r>
              <a:rPr lang="en-US" baseline="0" dirty="0" smtClean="0"/>
              <a:t>Let’s use it!</a:t>
            </a:r>
            <a:endParaRPr lang="en-US" dirty="0"/>
          </a:p>
        </p:txBody>
      </p:sp>
      <p:sp>
        <p:nvSpPr>
          <p:cNvPr id="4" name="Slide Number Placeholder 3"/>
          <p:cNvSpPr>
            <a:spLocks noGrp="1"/>
          </p:cNvSpPr>
          <p:nvPr>
            <p:ph type="sldNum" sz="quarter" idx="10"/>
          </p:nvPr>
        </p:nvSpPr>
        <p:spPr/>
        <p:txBody>
          <a:bodyPr/>
          <a:lstStyle/>
          <a:p>
            <a:fld id="{7785EDA7-27DC-45E6-B67A-B056722FA2D9}" type="slidenum">
              <a:rPr lang="en-US" smtClean="0"/>
              <a:pPr/>
              <a:t>7</a:t>
            </a:fld>
            <a:endParaRPr lang="en-US"/>
          </a:p>
        </p:txBody>
      </p:sp>
    </p:spTree>
    <p:extLst>
      <p:ext uri="{BB962C8B-B14F-4D97-AF65-F5344CB8AC3E}">
        <p14:creationId xmlns:p14="http://schemas.microsoft.com/office/powerpoint/2010/main" val="3590919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Placeholder 2"/>
          <p:cNvSpPr>
            <a:spLocks noGrp="1" noRot="1" noChangeAspect="1"/>
          </p:cNvSpPr>
          <p:nvPr>
            <p:ph type="sldImg"/>
          </p:nvPr>
        </p:nvSpPr>
        <p:spPr bwMode="auto">
          <a:noFill/>
          <a:ln>
            <a:solidFill>
              <a:srgbClr val="000000"/>
            </a:solidFill>
            <a:miter lim="800000"/>
            <a:headEnd/>
            <a:tailEnd/>
          </a:ln>
        </p:spPr>
      </p:sp>
      <p:sp>
        <p:nvSpPr>
          <p:cNvPr id="18434"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D585C3-6E6C-4F15-ADEE-399D2B53A29A}" type="datetimeFigureOut">
              <a:rPr lang="en-US" smtClean="0"/>
              <a:pPr/>
              <a:t>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585C3-6E6C-4F15-ADEE-399D2B53A29A}" type="datetimeFigureOut">
              <a:rPr lang="en-US" smtClean="0"/>
              <a:pPr/>
              <a:t>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585C3-6E6C-4F15-ADEE-399D2B53A29A}" type="datetimeFigureOut">
              <a:rPr lang="en-US" smtClean="0"/>
              <a:pPr/>
              <a:t>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585C3-6E6C-4F15-ADEE-399D2B53A29A}" type="datetimeFigureOut">
              <a:rPr lang="en-US" smtClean="0"/>
              <a:pPr/>
              <a:t>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585C3-6E6C-4F15-ADEE-399D2B53A29A}" type="datetimeFigureOut">
              <a:rPr lang="en-US" smtClean="0"/>
              <a:pPr/>
              <a:t>4/11/12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D585C3-6E6C-4F15-ADEE-399D2B53A29A}" type="datetimeFigureOut">
              <a:rPr lang="en-US" smtClean="0"/>
              <a:pPr/>
              <a:t>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D585C3-6E6C-4F15-ADEE-399D2B53A29A}" type="datetimeFigureOut">
              <a:rPr lang="en-US" smtClean="0"/>
              <a:pPr/>
              <a:t>4/11/12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585C3-6E6C-4F15-ADEE-399D2B53A29A}" type="datetimeFigureOut">
              <a:rPr lang="en-US" smtClean="0"/>
              <a:pPr/>
              <a:t>4/11/12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585C3-6E6C-4F15-ADEE-399D2B53A29A}" type="datetimeFigureOut">
              <a:rPr lang="en-US" smtClean="0"/>
              <a:pPr/>
              <a:t>4/11/12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585C3-6E6C-4F15-ADEE-399D2B53A29A}" type="datetimeFigureOut">
              <a:rPr lang="en-US" smtClean="0"/>
              <a:pPr/>
              <a:t>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585C3-6E6C-4F15-ADEE-399D2B53A29A}" type="datetimeFigureOut">
              <a:rPr lang="en-US" smtClean="0"/>
              <a:pPr/>
              <a:t>4/11/12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44734-49E1-489B-AA76-ECB127611F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585C3-6E6C-4F15-ADEE-399D2B53A29A}" type="datetimeFigureOut">
              <a:rPr lang="en-US" smtClean="0"/>
              <a:pPr/>
              <a:t>4/11/12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44734-49E1-489B-AA76-ECB127611F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rgbClr val="EBF5FF"/>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rgbClr val="EBF5FF"/>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1" kern="1200">
          <a:solidFill>
            <a:srgbClr val="EBF5FF"/>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kern="1200">
          <a:solidFill>
            <a:srgbClr val="EBF5FF"/>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1" kern="1200">
          <a:solidFill>
            <a:srgbClr val="EBF5FF"/>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1" kern="1200">
          <a:solidFill>
            <a:srgbClr val="EBF5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_box.png"/>
          <p:cNvPicPr>
            <a:picLocks noChangeAspect="1"/>
          </p:cNvPicPr>
          <p:nvPr/>
        </p:nvPicPr>
        <p:blipFill>
          <a:blip r:embed="rId3" cstate="print"/>
          <a:stretch>
            <a:fillRect/>
          </a:stretch>
        </p:blipFill>
        <p:spPr>
          <a:xfrm>
            <a:off x="3390900" y="2773851"/>
            <a:ext cx="2362200" cy="1310299"/>
          </a:xfrm>
          <a:prstGeom prst="rect">
            <a:avLst/>
          </a:prstGeom>
        </p:spPr>
      </p:pic>
      <p:sp>
        <p:nvSpPr>
          <p:cNvPr id="9" name="Title 1"/>
          <p:cNvSpPr txBox="1">
            <a:spLocks/>
          </p:cNvSpPr>
          <p:nvPr/>
        </p:nvSpPr>
        <p:spPr bwMode="auto">
          <a:xfrm>
            <a:off x="685800" y="4169039"/>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2800" b="1" dirty="0" smtClean="0">
                <a:solidFill>
                  <a:srgbClr val="EBF5FF"/>
                </a:solidFill>
                <a:latin typeface="Calibri" pitchFamily="84" charset="0"/>
              </a:rPr>
              <a:t>Sam Ghods</a:t>
            </a:r>
          </a:p>
          <a:p>
            <a:pPr algn="ctr" defTabSz="914559"/>
            <a:r>
              <a:rPr lang="en-US" sz="2800" b="1" dirty="0" smtClean="0">
                <a:solidFill>
                  <a:srgbClr val="EBF5FF"/>
                </a:solidFill>
                <a:latin typeface="Calibri" pitchFamily="84" charset="0"/>
              </a:rPr>
              <a:t>VP Technology</a:t>
            </a:r>
            <a:endParaRPr lang="en-US" sz="2800" b="1" dirty="0">
              <a:solidFill>
                <a:srgbClr val="EBF5FF"/>
              </a:solidFill>
              <a:latin typeface="Calibri" pitchFamily="8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Why???</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680083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If you use a NoSQL store, but need any advanced features in your data store, you have to rebuild them from scratch yourself.</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17370548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If you ar</a:t>
            </a:r>
            <a:r>
              <a:rPr lang="en-US" sz="3800" b="1" dirty="0" smtClean="0">
                <a:solidFill>
                  <a:schemeClr val="bg1"/>
                </a:solidFill>
                <a:latin typeface="Calibri" pitchFamily="84" charset="0"/>
              </a:rPr>
              <a:t>e willing to partition your data yourself, you can use</a:t>
            </a:r>
          </a:p>
          <a:p>
            <a:pPr algn="ctr" defTabSz="914559"/>
            <a:r>
              <a:rPr lang="en-US" sz="3800" b="1" dirty="0" smtClean="0">
                <a:solidFill>
                  <a:schemeClr val="bg1"/>
                </a:solidFill>
                <a:latin typeface="Calibri" pitchFamily="84" charset="0"/>
              </a:rPr>
              <a:t>MySQL’s fancy features.</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1671035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4000" b="1" dirty="0">
                <a:solidFill>
                  <a:schemeClr val="bg1"/>
                </a:solidFill>
                <a:latin typeface="Calibri" pitchFamily="84" charset="0"/>
              </a:rPr>
              <a:t>Inter-Row Consistency</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4631860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Calibri" pitchFamily="84" charset="0"/>
              </a:rPr>
              <a:t>Inter-</a:t>
            </a:r>
            <a:r>
              <a:rPr lang="en-US" dirty="0">
                <a:solidFill>
                  <a:schemeClr val="bg1"/>
                </a:solidFill>
                <a:latin typeface="Calibri" pitchFamily="84" charset="0"/>
              </a:rPr>
              <a:t>Row Consistency</a:t>
            </a:r>
            <a:br>
              <a:rPr lang="en-US" dirty="0">
                <a:solidFill>
                  <a:schemeClr val="bg1"/>
                </a:solidFill>
                <a:latin typeface="Calibri" pitchFamily="84" charset="0"/>
              </a:rPr>
            </a:br>
            <a:r>
              <a:rPr lang="en-US" dirty="0" smtClean="0"/>
              <a:t>File trees must remain consistent</a:t>
            </a:r>
            <a:endParaRPr lang="en-US" dirty="0"/>
          </a:p>
        </p:txBody>
      </p:sp>
      <p:sp>
        <p:nvSpPr>
          <p:cNvPr id="3" name="Content Placeholder 2"/>
          <p:cNvSpPr>
            <a:spLocks noGrp="1"/>
          </p:cNvSpPr>
          <p:nvPr>
            <p:ph idx="1"/>
          </p:nvPr>
        </p:nvSpPr>
        <p:spPr/>
        <p:txBody>
          <a:bodyPr/>
          <a:lstStyle/>
          <a:p>
            <a:r>
              <a:rPr lang="en-US" dirty="0" smtClean="0"/>
              <a:t>Folder A</a:t>
            </a:r>
          </a:p>
          <a:p>
            <a:pPr lvl="1"/>
            <a:r>
              <a:rPr lang="en-US" dirty="0" smtClean="0"/>
              <a:t>Test File</a:t>
            </a:r>
          </a:p>
          <a:p>
            <a:pPr lvl="1"/>
            <a:r>
              <a:rPr lang="en-US" dirty="0" smtClean="0"/>
              <a:t>Test File</a:t>
            </a:r>
          </a:p>
          <a:p>
            <a:r>
              <a:rPr lang="en-US" dirty="0" smtClean="0"/>
              <a:t>Solution: unique index</a:t>
            </a:r>
          </a:p>
          <a:p>
            <a:r>
              <a:rPr lang="en-US" dirty="0" smtClean="0"/>
              <a:t>Solution: lock folder A</a:t>
            </a:r>
          </a:p>
        </p:txBody>
      </p:sp>
      <p:cxnSp>
        <p:nvCxnSpPr>
          <p:cNvPr id="5" name="Straight Connector 4"/>
          <p:cNvCxnSpPr/>
          <p:nvPr/>
        </p:nvCxnSpPr>
        <p:spPr>
          <a:xfrm>
            <a:off x="1314306" y="2981348"/>
            <a:ext cx="122874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09206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Calibri" pitchFamily="84" charset="0"/>
              </a:rPr>
              <a:t>Inter-</a:t>
            </a:r>
            <a:r>
              <a:rPr lang="en-US" dirty="0">
                <a:solidFill>
                  <a:schemeClr val="bg1"/>
                </a:solidFill>
                <a:latin typeface="Calibri" pitchFamily="84" charset="0"/>
              </a:rPr>
              <a:t>Row Consistency</a:t>
            </a:r>
            <a:br>
              <a:rPr lang="en-US" dirty="0">
                <a:solidFill>
                  <a:schemeClr val="bg1"/>
                </a:solidFill>
                <a:latin typeface="Calibri" pitchFamily="84" charset="0"/>
              </a:rPr>
            </a:br>
            <a:r>
              <a:rPr lang="en-US" dirty="0" smtClean="0"/>
              <a:t>Modify data structure and log event</a:t>
            </a:r>
            <a:endParaRPr lang="en-US" dirty="0"/>
          </a:p>
        </p:txBody>
      </p:sp>
      <p:sp>
        <p:nvSpPr>
          <p:cNvPr id="3" name="Content Placeholder 2"/>
          <p:cNvSpPr>
            <a:spLocks noGrp="1"/>
          </p:cNvSpPr>
          <p:nvPr>
            <p:ph idx="1"/>
          </p:nvPr>
        </p:nvSpPr>
        <p:spPr/>
        <p:txBody>
          <a:bodyPr/>
          <a:lstStyle/>
          <a:p>
            <a:r>
              <a:rPr lang="en-US" dirty="0" smtClean="0"/>
              <a:t>Folder A</a:t>
            </a:r>
          </a:p>
          <a:p>
            <a:pPr lvl="1"/>
            <a:r>
              <a:rPr lang="en-US" dirty="0" smtClean="0"/>
              <a:t>Test File 1</a:t>
            </a:r>
          </a:p>
        </p:txBody>
      </p:sp>
    </p:spTree>
    <p:extLst>
      <p:ext uri="{BB962C8B-B14F-4D97-AF65-F5344CB8AC3E}">
        <p14:creationId xmlns:p14="http://schemas.microsoft.com/office/powerpoint/2010/main" val="11119393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Calibri" pitchFamily="84" charset="0"/>
              </a:rPr>
              <a:t>Inter-</a:t>
            </a:r>
            <a:r>
              <a:rPr lang="en-US" dirty="0">
                <a:solidFill>
                  <a:schemeClr val="bg1"/>
                </a:solidFill>
                <a:latin typeface="Calibri" pitchFamily="84" charset="0"/>
              </a:rPr>
              <a:t>Row Consistency</a:t>
            </a:r>
            <a:br>
              <a:rPr lang="en-US" dirty="0">
                <a:solidFill>
                  <a:schemeClr val="bg1"/>
                </a:solidFill>
                <a:latin typeface="Calibri" pitchFamily="84" charset="0"/>
              </a:rPr>
            </a:br>
            <a:r>
              <a:rPr lang="en-US" dirty="0" smtClean="0"/>
              <a:t>Modify data structure and log event</a:t>
            </a:r>
            <a:endParaRPr lang="en-US" dirty="0"/>
          </a:p>
        </p:txBody>
      </p:sp>
      <p:sp>
        <p:nvSpPr>
          <p:cNvPr id="3" name="Content Placeholder 2"/>
          <p:cNvSpPr>
            <a:spLocks noGrp="1"/>
          </p:cNvSpPr>
          <p:nvPr>
            <p:ph idx="1"/>
          </p:nvPr>
        </p:nvSpPr>
        <p:spPr/>
        <p:txBody>
          <a:bodyPr/>
          <a:lstStyle/>
          <a:p>
            <a:r>
              <a:rPr lang="en-US" dirty="0" smtClean="0"/>
              <a:t>Folder A</a:t>
            </a:r>
          </a:p>
          <a:p>
            <a:pPr lvl="1"/>
            <a:r>
              <a:rPr lang="en-US" dirty="0" smtClean="0"/>
              <a:t>Test File 2</a:t>
            </a:r>
          </a:p>
          <a:p>
            <a:r>
              <a:rPr lang="en-US" dirty="0" smtClean="0"/>
              <a:t>Solution: Use transactions</a:t>
            </a:r>
          </a:p>
        </p:txBody>
      </p:sp>
      <p:sp>
        <p:nvSpPr>
          <p:cNvPr id="4" name="Rectangle 3"/>
          <p:cNvSpPr/>
          <p:nvPr/>
        </p:nvSpPr>
        <p:spPr>
          <a:xfrm>
            <a:off x="2438016" y="2181340"/>
            <a:ext cx="2698525" cy="523220"/>
          </a:xfrm>
          <a:prstGeom prst="rect">
            <a:avLst/>
          </a:prstGeom>
        </p:spPr>
        <p:txBody>
          <a:bodyPr wrap="none">
            <a:spAutoFit/>
          </a:bodyPr>
          <a:lstStyle/>
          <a:p>
            <a:pPr lvl="1"/>
            <a:r>
              <a:rPr lang="en-US" sz="2800" b="1" dirty="0">
                <a:solidFill>
                  <a:schemeClr val="bg1"/>
                </a:solidFill>
                <a:sym typeface="Wingdings"/>
              </a:rPr>
              <a:t></a:t>
            </a:r>
            <a:r>
              <a:rPr lang="en-US" sz="2800" b="1" dirty="0">
                <a:solidFill>
                  <a:schemeClr val="bg1"/>
                </a:solidFill>
              </a:rPr>
              <a:t> rename event</a:t>
            </a:r>
          </a:p>
        </p:txBody>
      </p:sp>
    </p:spTree>
    <p:extLst>
      <p:ext uri="{BB962C8B-B14F-4D97-AF65-F5344CB8AC3E}">
        <p14:creationId xmlns:p14="http://schemas.microsoft.com/office/powerpoint/2010/main" val="3257856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Calibri" pitchFamily="84" charset="0"/>
              </a:rPr>
              <a:t>Inter-</a:t>
            </a:r>
            <a:r>
              <a:rPr lang="en-US" dirty="0">
                <a:solidFill>
                  <a:schemeClr val="bg1"/>
                </a:solidFill>
                <a:latin typeface="Calibri" pitchFamily="84" charset="0"/>
              </a:rPr>
              <a:t>Row Consistency</a:t>
            </a:r>
            <a:br>
              <a:rPr lang="en-US" dirty="0">
                <a:solidFill>
                  <a:schemeClr val="bg1"/>
                </a:solidFill>
                <a:latin typeface="Calibri" pitchFamily="84" charset="0"/>
              </a:rPr>
            </a:br>
            <a:r>
              <a:rPr lang="en-US" dirty="0" smtClean="0"/>
              <a:t>Denormalizations</a:t>
            </a:r>
            <a:endParaRPr lang="en-US" dirty="0"/>
          </a:p>
        </p:txBody>
      </p:sp>
      <p:sp>
        <p:nvSpPr>
          <p:cNvPr id="3" name="Content Placeholder 2"/>
          <p:cNvSpPr>
            <a:spLocks noGrp="1"/>
          </p:cNvSpPr>
          <p:nvPr>
            <p:ph idx="1"/>
          </p:nvPr>
        </p:nvSpPr>
        <p:spPr/>
        <p:txBody>
          <a:bodyPr/>
          <a:lstStyle/>
          <a:p>
            <a:r>
              <a:rPr lang="en-US" dirty="0" smtClean="0"/>
              <a:t>Folder A</a:t>
            </a:r>
          </a:p>
          <a:p>
            <a:pPr lvl="1"/>
            <a:r>
              <a:rPr lang="en-US" dirty="0" smtClean="0"/>
              <a:t>Test File 1</a:t>
            </a:r>
          </a:p>
          <a:p>
            <a:r>
              <a:rPr lang="en-US" dirty="0" smtClean="0">
                <a:sym typeface="Wingdings"/>
              </a:rPr>
              <a:t>Solution: transactions</a:t>
            </a:r>
            <a:endParaRPr lang="en-US" dirty="0" smtClean="0"/>
          </a:p>
        </p:txBody>
      </p:sp>
      <p:sp>
        <p:nvSpPr>
          <p:cNvPr id="4" name="Rectangle 3"/>
          <p:cNvSpPr/>
          <p:nvPr/>
        </p:nvSpPr>
        <p:spPr>
          <a:xfrm>
            <a:off x="2228575" y="1625024"/>
            <a:ext cx="1855195" cy="584776"/>
          </a:xfrm>
          <a:prstGeom prst="rect">
            <a:avLst/>
          </a:prstGeom>
        </p:spPr>
        <p:txBody>
          <a:bodyPr wrap="none">
            <a:spAutoFit/>
          </a:bodyPr>
          <a:lstStyle/>
          <a:p>
            <a:r>
              <a:rPr lang="en-US" sz="3200" b="1" dirty="0">
                <a:solidFill>
                  <a:srgbClr val="EEECE1"/>
                </a:solidFill>
              </a:rPr>
              <a:t> </a:t>
            </a:r>
            <a:r>
              <a:rPr lang="en-US" sz="3200" b="1" dirty="0">
                <a:solidFill>
                  <a:srgbClr val="EEECE1"/>
                </a:solidFill>
                <a:sym typeface="Wingdings"/>
              </a:rPr>
              <a:t> </a:t>
            </a:r>
            <a:r>
              <a:rPr lang="en-US" sz="3200" b="1" dirty="0" smtClean="0">
                <a:solidFill>
                  <a:srgbClr val="EEECE1"/>
                </a:solidFill>
                <a:sym typeface="Wingdings"/>
              </a:rPr>
              <a:t>delete</a:t>
            </a:r>
            <a:endParaRPr lang="en-US" sz="3200" b="1" dirty="0">
              <a:solidFill>
                <a:srgbClr val="EEECE1"/>
              </a:solidFill>
            </a:endParaRPr>
          </a:p>
        </p:txBody>
      </p:sp>
      <p:sp>
        <p:nvSpPr>
          <p:cNvPr id="5" name="Rectangle 4"/>
          <p:cNvSpPr/>
          <p:nvPr/>
        </p:nvSpPr>
        <p:spPr>
          <a:xfrm>
            <a:off x="2361685" y="2181972"/>
            <a:ext cx="4267715" cy="523220"/>
          </a:xfrm>
          <a:prstGeom prst="rect">
            <a:avLst/>
          </a:prstGeom>
        </p:spPr>
        <p:txBody>
          <a:bodyPr wrap="none">
            <a:spAutoFit/>
          </a:bodyPr>
          <a:lstStyle/>
          <a:p>
            <a:pPr lvl="1"/>
            <a:r>
              <a:rPr lang="en-US" sz="2800" b="1" dirty="0">
                <a:solidFill>
                  <a:srgbClr val="EEECE1"/>
                </a:solidFill>
                <a:sym typeface="Wingdings"/>
              </a:rPr>
              <a:t> this must be deleted too</a:t>
            </a:r>
          </a:p>
        </p:txBody>
      </p:sp>
    </p:spTree>
    <p:extLst>
      <p:ext uri="{BB962C8B-B14F-4D97-AF65-F5344CB8AC3E}">
        <p14:creationId xmlns:p14="http://schemas.microsoft.com/office/powerpoint/2010/main" val="215409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p:txBody>
          <a:bodyPr>
            <a:normAutofit fontScale="92500"/>
          </a:bodyPr>
          <a:lstStyle/>
          <a:p>
            <a:r>
              <a:rPr lang="en-US" dirty="0" smtClean="0"/>
              <a:t>Indexes are way more awesome than people give them credit for</a:t>
            </a:r>
          </a:p>
          <a:p>
            <a:pPr lvl="1"/>
            <a:r>
              <a:rPr lang="en-US" dirty="0" smtClean="0"/>
              <a:t>Guaranteed to be consistent</a:t>
            </a:r>
          </a:p>
          <a:p>
            <a:pPr lvl="1"/>
            <a:r>
              <a:rPr lang="en-US" dirty="0" smtClean="0"/>
              <a:t>Extremely fast</a:t>
            </a:r>
          </a:p>
          <a:p>
            <a:pPr lvl="1"/>
            <a:r>
              <a:rPr lang="en-US" dirty="0" smtClean="0"/>
              <a:t>Data locality – Only access and pull the data you need</a:t>
            </a:r>
          </a:p>
          <a:p>
            <a:pPr lvl="1"/>
            <a:r>
              <a:rPr lang="en-US" dirty="0" smtClean="0"/>
              <a:t>No maintenance required except initial ALTER cost</a:t>
            </a:r>
          </a:p>
          <a:p>
            <a:r>
              <a:rPr lang="en-US" dirty="0" smtClean="0"/>
              <a:t>SELECT files ORDER BY name (or updated time, or size, etc…)</a:t>
            </a:r>
          </a:p>
        </p:txBody>
      </p:sp>
    </p:spTree>
    <p:extLst>
      <p:ext uri="{BB962C8B-B14F-4D97-AF65-F5344CB8AC3E}">
        <p14:creationId xmlns:p14="http://schemas.microsoft.com/office/powerpoint/2010/main" val="1977247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r>
              <a:rPr lang="en-US" dirty="0" smtClean="0"/>
              <a:t>How do you know what’s happening in your </a:t>
            </a:r>
            <a:r>
              <a:rPr lang="en-US" dirty="0" smtClean="0"/>
              <a:t>data store?</a:t>
            </a:r>
            <a:endParaRPr lang="en-US" dirty="0" smtClean="0"/>
          </a:p>
          <a:p>
            <a:pPr lvl="1"/>
            <a:r>
              <a:rPr lang="en-US" dirty="0" smtClean="0"/>
              <a:t>SHOW FULL PROCESSLIST</a:t>
            </a:r>
          </a:p>
          <a:p>
            <a:pPr lvl="1"/>
            <a:r>
              <a:rPr lang="en-US" dirty="0" err="1" smtClean="0"/>
              <a:t>innotop</a:t>
            </a:r>
            <a:endParaRPr lang="en-US" dirty="0" smtClean="0"/>
          </a:p>
          <a:p>
            <a:r>
              <a:rPr lang="en-US" dirty="0" smtClean="0"/>
              <a:t>Benchmarking </a:t>
            </a:r>
            <a:r>
              <a:rPr lang="en-US" dirty="0" smtClean="0"/>
              <a:t>tools</a:t>
            </a:r>
          </a:p>
          <a:p>
            <a:pPr lvl="1"/>
            <a:r>
              <a:rPr lang="en-US" dirty="0" err="1"/>
              <a:t>m</a:t>
            </a:r>
            <a:r>
              <a:rPr lang="en-US" dirty="0" err="1" smtClean="0"/>
              <a:t>ysqlslap</a:t>
            </a:r>
            <a:endParaRPr lang="en-US" dirty="0" smtClean="0"/>
          </a:p>
          <a:p>
            <a:r>
              <a:rPr lang="en-US" dirty="0" err="1" smtClean="0"/>
              <a:t>pt</a:t>
            </a:r>
            <a:r>
              <a:rPr lang="en-US" dirty="0" smtClean="0"/>
              <a:t>-query-digest</a:t>
            </a:r>
          </a:p>
          <a:p>
            <a:pPr lvl="1"/>
            <a:r>
              <a:rPr lang="en-US" dirty="0" err="1"/>
              <a:t>g</a:t>
            </a:r>
            <a:r>
              <a:rPr lang="en-US" dirty="0" err="1" smtClean="0"/>
              <a:t>ithub.com</a:t>
            </a:r>
            <a:r>
              <a:rPr lang="en-US" dirty="0" smtClean="0"/>
              <a:t>/box/anemometer</a:t>
            </a:r>
            <a:endParaRPr lang="en-US" dirty="0" smtClean="0"/>
          </a:p>
          <a:p>
            <a:pPr lvl="1"/>
            <a:endParaRPr lang="en-US" dirty="0"/>
          </a:p>
        </p:txBody>
      </p:sp>
    </p:spTree>
    <p:extLst>
      <p:ext uri="{BB962C8B-B14F-4D97-AF65-F5344CB8AC3E}">
        <p14:creationId xmlns:p14="http://schemas.microsoft.com/office/powerpoint/2010/main" val="1933942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1"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a:solidFill>
                  <a:schemeClr val="bg1"/>
                </a:solidFill>
                <a:latin typeface="Calibri" pitchFamily="84" charset="0"/>
              </a:rPr>
              <a:t>The </a:t>
            </a:r>
            <a:r>
              <a:rPr lang="en-US" sz="3800" b="1" dirty="0" smtClean="0">
                <a:solidFill>
                  <a:schemeClr val="bg1"/>
                </a:solidFill>
                <a:latin typeface="Calibri" pitchFamily="84" charset="0"/>
              </a:rPr>
              <a:t>simplest way for businesses to </a:t>
            </a:r>
            <a:r>
              <a:rPr lang="en-US" sz="3800" b="1" dirty="0">
                <a:solidFill>
                  <a:schemeClr val="bg1"/>
                </a:solidFill>
                <a:latin typeface="Calibri" pitchFamily="84" charset="0"/>
              </a:rPr>
              <a:t>share and access </a:t>
            </a:r>
            <a:r>
              <a:rPr lang="en-US" sz="3800" b="1" dirty="0" smtClean="0">
                <a:solidFill>
                  <a:schemeClr val="bg1"/>
                </a:solidFill>
                <a:latin typeface="Calibri" pitchFamily="84" charset="0"/>
              </a:rPr>
              <a:t>data, anywhere</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3208048528"/>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Maturity/Reliability</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Biggest companies in the world have been using </a:t>
            </a:r>
            <a:r>
              <a:rPr lang="en-US" dirty="0" smtClean="0"/>
              <a:t>MySQL for </a:t>
            </a:r>
            <a:r>
              <a:rPr lang="en-US" dirty="0" smtClean="0"/>
              <a:t>primary data storage for </a:t>
            </a:r>
            <a:r>
              <a:rPr lang="en-US" dirty="0" smtClean="0"/>
              <a:t>over </a:t>
            </a:r>
            <a:r>
              <a:rPr lang="en-US" dirty="0" smtClean="0"/>
              <a:t>a </a:t>
            </a:r>
            <a:r>
              <a:rPr lang="en-US" dirty="0" smtClean="0"/>
              <a:t>decade</a:t>
            </a:r>
          </a:p>
          <a:p>
            <a:pPr lvl="1"/>
            <a:r>
              <a:rPr lang="en-US" dirty="0" smtClean="0"/>
              <a:t>Facebook, Google, Twitter, every other</a:t>
            </a:r>
            <a:br>
              <a:rPr lang="en-US" dirty="0" smtClean="0"/>
            </a:br>
            <a:r>
              <a:rPr lang="en-US" dirty="0" smtClean="0"/>
              <a:t>company ever</a:t>
            </a:r>
            <a:endParaRPr lang="en-US" dirty="0" smtClean="0"/>
          </a:p>
          <a:p>
            <a:r>
              <a:rPr lang="en-US" dirty="0"/>
              <a:t>When you’re dealing with the crown jewels of your company, you can’t </a:t>
            </a:r>
            <a:r>
              <a:rPr lang="en-US" dirty="0" smtClean="0"/>
              <a:t>experiment</a:t>
            </a:r>
            <a:endParaRPr lang="en-US" dirty="0"/>
          </a:p>
        </p:txBody>
      </p:sp>
    </p:spTree>
    <p:extLst>
      <p:ext uri="{BB962C8B-B14F-4D97-AF65-F5344CB8AC3E}">
        <p14:creationId xmlns:p14="http://schemas.microsoft.com/office/powerpoint/2010/main" val="891580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HBase!</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421583479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HBase</a:t>
            </a:r>
            <a:endParaRPr lang="en-US" dirty="0"/>
          </a:p>
        </p:txBody>
      </p:sp>
      <p:sp>
        <p:nvSpPr>
          <p:cNvPr id="3" name="Content Placeholder 2"/>
          <p:cNvSpPr>
            <a:spLocks noGrp="1"/>
          </p:cNvSpPr>
          <p:nvPr>
            <p:ph idx="1"/>
          </p:nvPr>
        </p:nvSpPr>
        <p:spPr/>
        <p:txBody>
          <a:bodyPr>
            <a:normAutofit/>
          </a:bodyPr>
          <a:lstStyle/>
          <a:p>
            <a:r>
              <a:rPr lang="en-US" dirty="0" smtClean="0"/>
              <a:t>Currently using it as a massive event-propagation store (which can be recreated from MySQL data)</a:t>
            </a:r>
          </a:p>
          <a:p>
            <a:r>
              <a:rPr lang="en-US" dirty="0" smtClean="0"/>
              <a:t>Started a 3-person task force to learn and </a:t>
            </a:r>
            <a:r>
              <a:rPr lang="en-US" dirty="0" err="1" smtClean="0"/>
              <a:t>productionalize</a:t>
            </a:r>
            <a:r>
              <a:rPr lang="en-US" dirty="0" smtClean="0"/>
              <a:t> it</a:t>
            </a:r>
          </a:p>
          <a:p>
            <a:r>
              <a:rPr lang="en-US" dirty="0" smtClean="0"/>
              <a:t>Considering moving more to it in the future but likely need few more years of production experience</a:t>
            </a:r>
            <a:endParaRPr lang="en-US" dirty="0"/>
          </a:p>
        </p:txBody>
      </p:sp>
    </p:spTree>
    <p:extLst>
      <p:ext uri="{BB962C8B-B14F-4D97-AF65-F5344CB8AC3E}">
        <p14:creationId xmlns:p14="http://schemas.microsoft.com/office/powerpoint/2010/main" val="4281800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a:t>
            </a:r>
            <a:endParaRPr lang="en-US" dirty="0"/>
          </a:p>
        </p:txBody>
      </p:sp>
      <p:sp>
        <p:nvSpPr>
          <p:cNvPr id="3" name="Content Placeholder 2"/>
          <p:cNvSpPr>
            <a:spLocks noGrp="1"/>
          </p:cNvSpPr>
          <p:nvPr>
            <p:ph idx="1"/>
          </p:nvPr>
        </p:nvSpPr>
        <p:spPr/>
        <p:txBody>
          <a:bodyPr/>
          <a:lstStyle/>
          <a:p>
            <a:r>
              <a:rPr lang="en-US" dirty="0" smtClean="0"/>
              <a:t>Don’t choose a database just because “it scales”</a:t>
            </a:r>
          </a:p>
          <a:p>
            <a:r>
              <a:rPr lang="en-US" dirty="0" smtClean="0"/>
              <a:t>“Wade, don’t jump into new technologies.”</a:t>
            </a:r>
            <a:endParaRPr lang="en-US" dirty="0" smtClean="0"/>
          </a:p>
          <a:p>
            <a:r>
              <a:rPr lang="en-US" dirty="0" smtClean="0"/>
              <a:t>If you go with new technology, be aware that crazy things might happen</a:t>
            </a:r>
          </a:p>
          <a:p>
            <a:r>
              <a:rPr lang="en-US" dirty="0" smtClean="0"/>
              <a:t>Make sure you’re not rebuilding MySQL</a:t>
            </a:r>
            <a:endParaRPr lang="en-US" dirty="0"/>
          </a:p>
          <a:p>
            <a:endParaRPr lang="en-US" dirty="0"/>
          </a:p>
        </p:txBody>
      </p:sp>
    </p:spTree>
    <p:extLst>
      <p:ext uri="{BB962C8B-B14F-4D97-AF65-F5344CB8AC3E}">
        <p14:creationId xmlns:p14="http://schemas.microsoft.com/office/powerpoint/2010/main" val="3115687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_box.png"/>
          <p:cNvPicPr>
            <a:picLocks noChangeAspect="1"/>
          </p:cNvPicPr>
          <p:nvPr/>
        </p:nvPicPr>
        <p:blipFill>
          <a:blip r:embed="rId3" cstate="print"/>
          <a:stretch>
            <a:fillRect/>
          </a:stretch>
        </p:blipFill>
        <p:spPr>
          <a:xfrm>
            <a:off x="3390900" y="1905000"/>
            <a:ext cx="2362200" cy="1310299"/>
          </a:xfrm>
          <a:prstGeom prst="rect">
            <a:avLst/>
          </a:prstGeom>
        </p:spPr>
      </p:pic>
      <p:sp>
        <p:nvSpPr>
          <p:cNvPr id="9" name="Title 1"/>
          <p:cNvSpPr txBox="1">
            <a:spLocks/>
          </p:cNvSpPr>
          <p:nvPr/>
        </p:nvSpPr>
        <p:spPr bwMode="auto">
          <a:xfrm>
            <a:off x="685800" y="3300188"/>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4400" b="1" dirty="0" smtClean="0">
                <a:solidFill>
                  <a:srgbClr val="EBF5FF"/>
                </a:solidFill>
                <a:latin typeface="Calibri" pitchFamily="84" charset="0"/>
              </a:rPr>
              <a:t>Hiring!</a:t>
            </a:r>
          </a:p>
          <a:p>
            <a:pPr algn="ctr" defTabSz="914559"/>
            <a:r>
              <a:rPr lang="en-US" sz="4400" b="1" dirty="0" err="1" smtClean="0">
                <a:solidFill>
                  <a:srgbClr val="EBF5FF"/>
                </a:solidFill>
                <a:latin typeface="Calibri" pitchFamily="84" charset="0"/>
              </a:rPr>
              <a:t>sam@box.com</a:t>
            </a:r>
            <a:endParaRPr lang="en-US" sz="4400" b="1" dirty="0">
              <a:solidFill>
                <a:srgbClr val="EBF5FF"/>
              </a:solidFill>
              <a:latin typeface="Calibri" pitchFamily="84" charset="0"/>
            </a:endParaRPr>
          </a:p>
        </p:txBody>
      </p:sp>
    </p:spTree>
    <p:extLst>
      <p:ext uri="{BB962C8B-B14F-4D97-AF65-F5344CB8AC3E}">
        <p14:creationId xmlns:p14="http://schemas.microsoft.com/office/powerpoint/2010/main" val="2562464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2600" y="381000"/>
            <a:ext cx="8166100" cy="5448300"/>
          </a:xfrm>
          <a:prstGeom prst="rect">
            <a:avLst/>
          </a:prstGeom>
        </p:spPr>
      </p:pic>
    </p:spTree>
    <p:extLst>
      <p:ext uri="{BB962C8B-B14F-4D97-AF65-F5344CB8AC3E}">
        <p14:creationId xmlns:p14="http://schemas.microsoft.com/office/powerpoint/2010/main" val="21435238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12 months ago…</a:t>
            </a:r>
          </a:p>
          <a:p>
            <a:pPr algn="ctr" defTabSz="914559"/>
            <a:endParaRPr lang="en-US" sz="3800" b="1" dirty="0">
              <a:solidFill>
                <a:schemeClr val="bg1"/>
              </a:solidFill>
              <a:latin typeface="Calibri" pitchFamily="84" charset="0"/>
            </a:endParaRPr>
          </a:p>
          <a:p>
            <a:pPr algn="ctr" defTabSz="914559"/>
            <a:r>
              <a:rPr lang="en-US" sz="3800" b="1" dirty="0" smtClean="0">
                <a:solidFill>
                  <a:schemeClr val="bg1"/>
                </a:solidFill>
                <a:latin typeface="Calibri" pitchFamily="84" charset="0"/>
              </a:rPr>
              <a:t>4</a:t>
            </a:r>
            <a:r>
              <a:rPr lang="en-US" sz="3800" b="1" dirty="0" smtClean="0">
                <a:solidFill>
                  <a:schemeClr val="bg1"/>
                </a:solidFill>
                <a:latin typeface="Calibri" pitchFamily="84" charset="0"/>
              </a:rPr>
              <a:t>00M files</a:t>
            </a:r>
          </a:p>
          <a:p>
            <a:pPr algn="ctr" defTabSz="914559"/>
            <a:r>
              <a:rPr lang="en-US" sz="3800" b="1" dirty="0">
                <a:solidFill>
                  <a:schemeClr val="bg1"/>
                </a:solidFill>
                <a:latin typeface="Calibri" pitchFamily="84" charset="0"/>
              </a:rPr>
              <a:t>4</a:t>
            </a:r>
            <a:r>
              <a:rPr lang="en-US" sz="3800" b="1" dirty="0" smtClean="0">
                <a:solidFill>
                  <a:schemeClr val="bg1"/>
                </a:solidFill>
                <a:latin typeface="Calibri" pitchFamily="84" charset="0"/>
              </a:rPr>
              <a:t>0M folders</a:t>
            </a:r>
          </a:p>
          <a:p>
            <a:pPr algn="ctr" defTabSz="914559"/>
            <a:endParaRPr lang="en-US" sz="3800" b="1" dirty="0">
              <a:solidFill>
                <a:schemeClr val="bg1"/>
              </a:solidFill>
              <a:latin typeface="Calibri" pitchFamily="84" charset="0"/>
            </a:endParaRPr>
          </a:p>
          <a:p>
            <a:pPr algn="ctr" defTabSz="914559"/>
            <a:r>
              <a:rPr lang="en-US" sz="3800" b="1" dirty="0" smtClean="0">
                <a:solidFill>
                  <a:schemeClr val="bg1"/>
                </a:solidFill>
                <a:latin typeface="Calibri" pitchFamily="84" charset="0"/>
              </a:rPr>
              <a:t>One MySQL database</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260648387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Need to scale!</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398574347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NoSQL!</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1362733788"/>
      </p:ext>
    </p:extLst>
  </p:cSld>
  <p:clrMapOvr>
    <a:masterClrMapping/>
  </p:clrMapOvr>
  <mc:AlternateContent xmlns:mc="http://schemas.openxmlformats.org/markup-compatibility/2006">
    <mc:Choice xmlns:p14="http://schemas.microsoft.com/office/powerpoint/2010/main" Requires="p14">
      <p:transition>
        <p14:pan/>
      </p:transition>
    </mc:Choice>
    <mc:Fallback>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a:t>
            </a:r>
            <a:r>
              <a:rPr lang="en-US" dirty="0" smtClean="0"/>
              <a:t>goodies</a:t>
            </a:r>
            <a:endParaRPr lang="en-US" dirty="0"/>
          </a:p>
        </p:txBody>
      </p:sp>
      <p:sp>
        <p:nvSpPr>
          <p:cNvPr id="3" name="Content Placeholder 2"/>
          <p:cNvSpPr>
            <a:spLocks noGrp="1"/>
          </p:cNvSpPr>
          <p:nvPr>
            <p:ph idx="1"/>
          </p:nvPr>
        </p:nvSpPr>
        <p:spPr/>
        <p:txBody>
          <a:bodyPr/>
          <a:lstStyle/>
          <a:p>
            <a:r>
              <a:rPr lang="en-US" dirty="0" smtClean="0"/>
              <a:t>Easy to scale</a:t>
            </a:r>
          </a:p>
          <a:p>
            <a:pPr lvl="1"/>
            <a:r>
              <a:rPr lang="en-US" dirty="0" smtClean="0"/>
              <a:t>Just add machines!</a:t>
            </a:r>
          </a:p>
          <a:p>
            <a:pPr lvl="1"/>
            <a:r>
              <a:rPr lang="en-US" dirty="0" smtClean="0"/>
              <a:t>Sharding handled by the </a:t>
            </a:r>
            <a:r>
              <a:rPr lang="en-US" dirty="0" smtClean="0"/>
              <a:t>database</a:t>
            </a:r>
          </a:p>
          <a:p>
            <a:pPr lvl="1"/>
            <a:r>
              <a:rPr lang="en-US" dirty="0" smtClean="0"/>
              <a:t>Linearly scales, shared-nothing, no serious SPOF</a:t>
            </a:r>
            <a:endParaRPr lang="en-US" dirty="0" smtClean="0"/>
          </a:p>
          <a:p>
            <a:r>
              <a:rPr lang="en-US" dirty="0" smtClean="0"/>
              <a:t>Fast, fairly simple CRUD operations</a:t>
            </a:r>
          </a:p>
          <a:p>
            <a:r>
              <a:rPr lang="en-US" dirty="0" smtClean="0"/>
              <a:t>Schema-less</a:t>
            </a:r>
            <a:endParaRPr lang="en-US" dirty="0" smtClean="0"/>
          </a:p>
        </p:txBody>
      </p:sp>
    </p:spTree>
    <p:extLst>
      <p:ext uri="{BB962C8B-B14F-4D97-AF65-F5344CB8AC3E}">
        <p14:creationId xmlns:p14="http://schemas.microsoft.com/office/powerpoint/2010/main" val="1354614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Not so fast.</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306690631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685602" y="2569105"/>
            <a:ext cx="7772797" cy="1469761"/>
          </a:xfrm>
          <a:prstGeom prst="rect">
            <a:avLst/>
          </a:prstGeom>
          <a:noFill/>
          <a:ln w="9525">
            <a:noFill/>
            <a:miter lim="800000"/>
            <a:headEnd/>
            <a:tailEnd/>
          </a:ln>
        </p:spPr>
        <p:txBody>
          <a:bodyPr lIns="91435" tIns="45718" rIns="91435" bIns="45718" anchor="ctr">
            <a:prstTxWarp prst="textNoShape">
              <a:avLst/>
            </a:prstTxWarp>
          </a:bodyPr>
          <a:lstStyle/>
          <a:p>
            <a:pPr algn="ctr" defTabSz="914559"/>
            <a:r>
              <a:rPr lang="en-US" sz="3800" b="1" dirty="0" smtClean="0">
                <a:solidFill>
                  <a:schemeClr val="bg1"/>
                </a:solidFill>
                <a:latin typeface="Calibri" pitchFamily="84" charset="0"/>
              </a:rPr>
              <a:t>We sharded MySQL instead.</a:t>
            </a:r>
            <a:endParaRPr lang="en-US" sz="3800" b="1" dirty="0">
              <a:solidFill>
                <a:schemeClr val="bg1"/>
              </a:solidFill>
              <a:latin typeface="Calibri" pitchFamily="84" charset="0"/>
            </a:endParaRPr>
          </a:p>
        </p:txBody>
      </p:sp>
    </p:spTree>
    <p:extLst>
      <p:ext uri="{BB962C8B-B14F-4D97-AF65-F5344CB8AC3E}">
        <p14:creationId xmlns:p14="http://schemas.microsoft.com/office/powerpoint/2010/main" val="58499001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47980</TotalTime>
  <Words>733</Words>
  <Application>Microsoft Macintosh PowerPoint</Application>
  <PresentationFormat>On-screen Show (4:3)</PresentationFormat>
  <Paragraphs>103</Paragraphs>
  <Slides>24</Slides>
  <Notes>18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“NoSQL” goodies</vt:lpstr>
      <vt:lpstr>PowerPoint Presentation</vt:lpstr>
      <vt:lpstr>PowerPoint Presentation</vt:lpstr>
      <vt:lpstr>PowerPoint Presentation</vt:lpstr>
      <vt:lpstr>PowerPoint Presentation</vt:lpstr>
      <vt:lpstr>PowerPoint Presentation</vt:lpstr>
      <vt:lpstr>PowerPoint Presentation</vt:lpstr>
      <vt:lpstr>Inter-Row Consistency File trees must remain consistent</vt:lpstr>
      <vt:lpstr>Inter-Row Consistency Modify data structure and log event</vt:lpstr>
      <vt:lpstr>Inter-Row Consistency Modify data structure and log event</vt:lpstr>
      <vt:lpstr>Inter-Row Consistency Denormalizations</vt:lpstr>
      <vt:lpstr>Indexes</vt:lpstr>
      <vt:lpstr>Tools</vt:lpstr>
      <vt:lpstr>Maturity/Reliability</vt:lpstr>
      <vt:lpstr>PowerPoint Presentation</vt:lpstr>
      <vt:lpstr>HBase</vt:lpstr>
      <vt:lpstr>Final Thoughts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new Enterprise</dc:title>
  <dc:creator>Jeff</dc:creator>
  <cp:lastModifiedBy>Sam Ghods</cp:lastModifiedBy>
  <cp:revision>511</cp:revision>
  <dcterms:created xsi:type="dcterms:W3CDTF">2010-12-23T18:41:22Z</dcterms:created>
  <dcterms:modified xsi:type="dcterms:W3CDTF">2012-04-12T15:37:08Z</dcterms:modified>
</cp:coreProperties>
</file>