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0E882-3C06-35A2-AD73-60C4217DC634}" v="360" dt="2024-09-04T07:41:1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61075-F403-4547-8250-84DF0C98965C}" type="datetimeFigureOut"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CF0AA-258A-4F93-B5FA-25133E4ADA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Objectives: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Understand the use of break and continue statements in loops.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Learn type casting in C for converting data types.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Distinguish between static and global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Introduction to arrays: Definition, syntax, and usage.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Problem-solving using arrays: Leaders in an array, reversing arrays, finding subarrays with a given sum.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Explore row-major and column-major forms for arrays.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CF0AA-258A-4F93-B5FA-25133E4ADA4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Case:</a:t>
            </a:r>
            <a:r>
              <a:rPr lang="en-US" dirty="0"/>
              <a:t> Storing and processing a sequence of values efficiently.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CF0AA-258A-4F93-B5FA-25133E4ADA4D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Case:</a:t>
            </a:r>
            <a:r>
              <a:rPr lang="en-US" dirty="0"/>
              <a:t> Storing and processing a sequence of values efficiently.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CF0AA-258A-4F93-B5FA-25133E4ADA4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Case:</a:t>
            </a:r>
            <a:r>
              <a:rPr lang="en-US" dirty="0"/>
              <a:t> Storing and processing a sequence of values efficiently.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CF0AA-258A-4F93-B5FA-25133E4ADA4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5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4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20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7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4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4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7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90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LAB 3B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Row-Major and Column-Major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A3511-229B-6038-8276-FBEE3C2886C6}"/>
              </a:ext>
            </a:extLst>
          </p:cNvPr>
          <p:cNvSpPr txBox="1"/>
          <p:nvPr/>
        </p:nvSpPr>
        <p:spPr>
          <a:xfrm>
            <a:off x="952849" y="2282918"/>
            <a:ext cx="982397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Row-Major vs Column-Major: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Row-Major Order:</a:t>
            </a:r>
            <a:r>
              <a:rPr lang="en-US" dirty="0">
                <a:ea typeface="+mn-lt"/>
                <a:cs typeface="+mn-lt"/>
              </a:rPr>
              <a:t> Elements of a 2D array are stored row by row in memory.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Example: 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[0][0]</a:t>
            </a:r>
            <a:r>
              <a:rPr lang="en-US" dirty="0">
                <a:ea typeface="+mn-lt"/>
                <a:cs typeface="+mn-lt"/>
              </a:rPr>
              <a:t> is followed by 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[0][1]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Column-Major Order:</a:t>
            </a:r>
            <a:r>
              <a:rPr lang="en-US" dirty="0">
                <a:ea typeface="+mn-lt"/>
                <a:cs typeface="+mn-lt"/>
              </a:rPr>
              <a:t> Elements are stored column by column in memory.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Example: 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[0][0]</a:t>
            </a:r>
            <a:r>
              <a:rPr lang="en-US" dirty="0">
                <a:ea typeface="+mn-lt"/>
                <a:cs typeface="+mn-lt"/>
              </a:rPr>
              <a:t> is followed by 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[1][0]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Row-Major: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Column-Major:</a:t>
            </a:r>
          </a:p>
          <a:p>
            <a:endParaRPr lang="en-US" dirty="0"/>
          </a:p>
        </p:txBody>
      </p:sp>
      <p:pic>
        <p:nvPicPr>
          <p:cNvPr id="9" name="Picture 8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3F260796-CA5B-AECA-1E5D-7F4CF2B8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8" y="3932238"/>
            <a:ext cx="1304925" cy="1152525"/>
          </a:xfrm>
          <a:prstGeom prst="rect">
            <a:avLst/>
          </a:prstGeom>
        </p:spPr>
      </p:pic>
      <p:pic>
        <p:nvPicPr>
          <p:cNvPr id="11" name="Picture 10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4D1488EF-4077-2D6C-80FF-82D03A47F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8" y="5291138"/>
            <a:ext cx="1304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Problem on Arrays: Reversing the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50A4-6F20-9017-4AA0-6A3BA5116324}"/>
              </a:ext>
            </a:extLst>
          </p:cNvPr>
          <p:cNvSpPr txBox="1"/>
          <p:nvPr/>
        </p:nvSpPr>
        <p:spPr>
          <a:xfrm>
            <a:off x="1117949" y="2321019"/>
            <a:ext cx="93348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Reversing an Array: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Concept:</a:t>
            </a:r>
            <a:r>
              <a:rPr lang="en-US" dirty="0">
                <a:ea typeface="+mn-lt"/>
                <a:cs typeface="+mn-lt"/>
              </a:rPr>
              <a:t> Swap elements from the beginning and end of the array, moving towards the center.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FF3F97C-827D-545D-6719-25F4435C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3543300"/>
            <a:ext cx="5200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LET'S START CODING !</a:t>
            </a:r>
          </a:p>
        </p:txBody>
      </p:sp>
    </p:spTree>
    <p:extLst>
      <p:ext uri="{BB962C8B-B14F-4D97-AF65-F5344CB8AC3E}">
        <p14:creationId xmlns:p14="http://schemas.microsoft.com/office/powerpoint/2010/main" val="728152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j-lt"/>
                <a:cs typeface="+mj-lt"/>
              </a:rPr>
              <a:t>Break/Continue</a:t>
            </a:r>
          </a:p>
          <a:p>
            <a:pPr marL="457200" indent="-457200">
              <a:buClr>
                <a:srgbClr val="F7F7F7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Type Casting</a:t>
            </a:r>
          </a:p>
          <a:p>
            <a:pPr marL="457200" indent="-457200">
              <a:buClr>
                <a:srgbClr val="F7F7F7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Static vs Global Variables</a:t>
            </a:r>
          </a:p>
          <a:p>
            <a:pPr marL="457200" indent="-457200">
              <a:buClr>
                <a:srgbClr val="F7F7F7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9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Break and Continue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Break and Continue in Loops:</a:t>
            </a:r>
            <a:endParaRPr lang="en-US" dirty="0"/>
          </a:p>
          <a:p>
            <a:pPr>
              <a:buClr>
                <a:srgbClr val="F7F7F7"/>
              </a:buClr>
            </a:pPr>
            <a:r>
              <a:rPr lang="en-US" b="1" dirty="0">
                <a:ea typeface="+mj-lt"/>
                <a:cs typeface="+mj-lt"/>
              </a:rPr>
              <a:t>Break:</a:t>
            </a:r>
            <a:r>
              <a:rPr lang="en-US" dirty="0">
                <a:ea typeface="+mj-lt"/>
                <a:cs typeface="+mj-lt"/>
              </a:rPr>
              <a:t> Terminates the loop prematurely.</a:t>
            </a:r>
            <a:endParaRPr lang="en-US" dirty="0"/>
          </a:p>
          <a:p>
            <a:pPr lvl="1"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Example: Exiting a loop when a certain condition is met.</a:t>
            </a:r>
            <a:endParaRPr lang="en-US" dirty="0"/>
          </a:p>
          <a:p>
            <a:pPr>
              <a:buClr>
                <a:srgbClr val="F7F7F7"/>
              </a:buClr>
            </a:pPr>
            <a:r>
              <a:rPr lang="en-US" b="1" dirty="0">
                <a:ea typeface="+mj-lt"/>
                <a:cs typeface="+mj-lt"/>
              </a:rPr>
              <a:t>Continue:</a:t>
            </a:r>
            <a:r>
              <a:rPr lang="en-US" dirty="0">
                <a:ea typeface="+mj-lt"/>
                <a:cs typeface="+mj-lt"/>
              </a:rPr>
              <a:t> Skips the current iteration and moves to the next one.</a:t>
            </a:r>
            <a:endParaRPr lang="en-US" dirty="0"/>
          </a:p>
          <a:p>
            <a:pPr lvl="1"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Example: Skipping even numbers in a loop that processes only odd numbers.</a:t>
            </a:r>
            <a:endParaRPr lang="en-US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044E0680-5C03-B00D-93AA-2A467EA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2767013"/>
            <a:ext cx="9975850" cy="27971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603BD-1FE9-7777-554C-9057CDFA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Type 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Type Casting: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F7F7F7"/>
              </a:buClr>
            </a:pPr>
            <a:r>
              <a:rPr lang="en-US" b="1" dirty="0">
                <a:ea typeface="+mj-lt"/>
                <a:cs typeface="+mj-lt"/>
              </a:rPr>
              <a:t>Implicit Casting:</a:t>
            </a:r>
            <a:r>
              <a:rPr lang="en-US" dirty="0">
                <a:ea typeface="+mj-lt"/>
                <a:cs typeface="+mj-lt"/>
              </a:rPr>
              <a:t> Automatic conversion of data types (e.g., </a:t>
            </a:r>
            <a:r>
              <a:rPr lang="en-US" dirty="0">
                <a:latin typeface="Consolas"/>
                <a:ea typeface="+mj-lt"/>
                <a:cs typeface="+mj-lt"/>
              </a:rPr>
              <a:t>int</a:t>
            </a:r>
            <a:r>
              <a:rPr lang="en-US" dirty="0">
                <a:ea typeface="+mj-lt"/>
                <a:cs typeface="+mj-lt"/>
              </a:rPr>
              <a:t> to </a:t>
            </a:r>
            <a:r>
              <a:rPr lang="en-US" dirty="0">
                <a:latin typeface="Consolas"/>
                <a:ea typeface="+mj-lt"/>
                <a:cs typeface="+mj-lt"/>
              </a:rPr>
              <a:t>float</a:t>
            </a:r>
            <a:r>
              <a:rPr lang="en-US" dirty="0">
                <a:ea typeface="+mj-lt"/>
                <a:cs typeface="+mj-lt"/>
              </a:rPr>
              <a:t>).</a:t>
            </a:r>
            <a:endParaRPr lang="en-US" dirty="0"/>
          </a:p>
          <a:p>
            <a:pPr>
              <a:buClr>
                <a:srgbClr val="F7F7F7"/>
              </a:buClr>
            </a:pPr>
            <a:r>
              <a:rPr lang="en-US" b="1" dirty="0">
                <a:ea typeface="+mj-lt"/>
                <a:cs typeface="+mj-lt"/>
              </a:rPr>
              <a:t>Explicit Casting:</a:t>
            </a:r>
            <a:r>
              <a:rPr lang="en-US" dirty="0">
                <a:ea typeface="+mj-lt"/>
                <a:cs typeface="+mj-lt"/>
              </a:rPr>
              <a:t> Manual conversion of data types using type casting operators.</a:t>
            </a:r>
          </a:p>
          <a:p>
            <a:pPr lvl="1">
              <a:buClr>
                <a:srgbClr val="F7F7F7"/>
              </a:buClr>
            </a:pPr>
            <a:r>
              <a:rPr lang="en-US" sz="2000" dirty="0">
                <a:ea typeface="+mj-lt"/>
                <a:cs typeface="+mj-lt"/>
              </a:rPr>
              <a:t>Example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en-US" sz="2000" dirty="0">
                <a:ea typeface="+mj-lt"/>
                <a:cs typeface="+mj-lt"/>
              </a:rPr>
              <a:t>Converting </a:t>
            </a:r>
            <a:r>
              <a:rPr lang="en-US" sz="2000" dirty="0">
                <a:latin typeface="Consolas"/>
                <a:ea typeface="+mj-lt"/>
                <a:cs typeface="+mj-lt"/>
              </a:rPr>
              <a:t>float</a:t>
            </a:r>
            <a:r>
              <a:rPr lang="en-US" sz="2000" dirty="0">
                <a:ea typeface="+mj-lt"/>
                <a:cs typeface="+mj-lt"/>
              </a:rPr>
              <a:t> to </a:t>
            </a:r>
            <a:r>
              <a:rPr lang="en-US" sz="2000" dirty="0">
                <a:latin typeface="Consolas"/>
                <a:ea typeface="+mj-lt"/>
                <a:cs typeface="+mj-lt"/>
              </a:rPr>
              <a:t>int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to </a:t>
            </a:r>
            <a:r>
              <a:rPr lang="en-US" sz="2000" dirty="0">
                <a:ea typeface="+mj-lt"/>
                <a:cs typeface="+mj-lt"/>
              </a:rPr>
              <a:t>truncate decimal values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>
              <a:buClr>
                <a:srgbClr val="F7F7F7"/>
              </a:buClr>
            </a:pPr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6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06620"/>
            <a:ext cx="8946541" cy="894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Use Case:</a:t>
            </a:r>
            <a:r>
              <a:rPr lang="en-US" dirty="0">
                <a:ea typeface="+mj-lt"/>
                <a:cs typeface="+mj-lt"/>
              </a:rPr>
              <a:t> Handling mixed data types in arrays and arithmetic operations.</a:t>
            </a:r>
          </a:p>
          <a:p>
            <a:pPr>
              <a:buClr>
                <a:srgbClr val="F7F7F7"/>
              </a:buClr>
            </a:pPr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EA0DE8E-58CD-20DA-4844-23EA42BA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08300"/>
            <a:ext cx="10658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3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Static vs Global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EB305-C164-BBBC-91B5-69FB71E92A63}"/>
              </a:ext>
            </a:extLst>
          </p:cNvPr>
          <p:cNvSpPr txBox="1"/>
          <p:nvPr/>
        </p:nvSpPr>
        <p:spPr>
          <a:xfrm>
            <a:off x="1098921" y="2382057"/>
            <a:ext cx="983022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Static Variables: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Static inside functions:</a:t>
            </a:r>
            <a:r>
              <a:rPr lang="en-US" sz="2400" dirty="0">
                <a:ea typeface="+mn-lt"/>
                <a:cs typeface="+mn-lt"/>
              </a:rPr>
              <a:t> Retains value between function calls.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Static outside functions:</a:t>
            </a:r>
            <a:r>
              <a:rPr lang="en-US" sz="2400" dirty="0">
                <a:ea typeface="+mn-lt"/>
                <a:cs typeface="+mn-lt"/>
              </a:rPr>
              <a:t> Limits the scope to the file, similar to global but restricted to that file.</a:t>
            </a:r>
            <a:endParaRPr lang="en-US" sz="2400" dirty="0"/>
          </a:p>
          <a:p>
            <a:pPr algn="l"/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D326147-C0CA-A7F0-9D39-C0D07958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305300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6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Static vs Global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0884B-AD86-5ED9-8044-B8348328CC56}"/>
              </a:ext>
            </a:extLst>
          </p:cNvPr>
          <p:cNvSpPr txBox="1"/>
          <p:nvPr/>
        </p:nvSpPr>
        <p:spPr>
          <a:xfrm>
            <a:off x="1090000" y="2361667"/>
            <a:ext cx="9879877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Global Variables: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Declared outside all functions and accessible to all functions in the program.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Use Case:</a:t>
            </a:r>
            <a:r>
              <a:rPr lang="en-US" sz="2400" dirty="0">
                <a:ea typeface="+mn-lt"/>
                <a:cs typeface="+mn-lt"/>
              </a:rPr>
              <a:t> Control variable scope and lifetime effectively.</a:t>
            </a:r>
          </a:p>
          <a:p>
            <a:endParaRPr lang="en-US" dirty="0"/>
          </a:p>
        </p:txBody>
      </p:sp>
      <p:pic>
        <p:nvPicPr>
          <p:cNvPr id="7" name="Picture 6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B5B8076-771E-A477-312A-86DA5595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759200"/>
            <a:ext cx="993775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33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3AC6-38E3-7707-7CAE-957F84C0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C5D-B8B8-5F9F-6FB0-910A9C57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457200" indent="-457200">
              <a:buClr>
                <a:srgbClr val="F7F7F7"/>
              </a:buClr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0884B-AD86-5ED9-8044-B8348328CC56}"/>
              </a:ext>
            </a:extLst>
          </p:cNvPr>
          <p:cNvSpPr txBox="1"/>
          <p:nvPr/>
        </p:nvSpPr>
        <p:spPr>
          <a:xfrm>
            <a:off x="1102700" y="2171167"/>
            <a:ext cx="9879877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Array Basics: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Definition:</a:t>
            </a:r>
            <a:r>
              <a:rPr lang="en-US" sz="2400" dirty="0">
                <a:ea typeface="+mn-lt"/>
                <a:cs typeface="+mn-lt"/>
              </a:rPr>
              <a:t> An array is a collection of elements of the same data type stored at contiguous memory locations.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Accessing Elements:</a:t>
            </a:r>
            <a:r>
              <a:rPr lang="en-US" sz="2400" dirty="0">
                <a:ea typeface="+mn-lt"/>
                <a:cs typeface="+mn-lt"/>
              </a:rPr>
              <a:t> Array elements are accessed using indices, starting from 0.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948685-6973-44FF-4FD8-F73A2F7A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" t="-924" r="4113" b="699"/>
          <a:stretch/>
        </p:blipFill>
        <p:spPr>
          <a:xfrm>
            <a:off x="1398096" y="3430252"/>
            <a:ext cx="9492367" cy="789173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FEC903E-F5A1-8EC3-767A-BB3120E8C7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" r="3957" b="1235"/>
          <a:stretch/>
        </p:blipFill>
        <p:spPr>
          <a:xfrm>
            <a:off x="1397641" y="5288208"/>
            <a:ext cx="9500302" cy="8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0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LAB 3B</vt:lpstr>
      <vt:lpstr>Topics for Today</vt:lpstr>
      <vt:lpstr>Break and Continue Statements</vt:lpstr>
      <vt:lpstr>PowerPoint Presentation</vt:lpstr>
      <vt:lpstr>Type Casting</vt:lpstr>
      <vt:lpstr>PowerPoint Presentation</vt:lpstr>
      <vt:lpstr>Static vs Global Variables</vt:lpstr>
      <vt:lpstr>Static vs Global Variables</vt:lpstr>
      <vt:lpstr>Arrays</vt:lpstr>
      <vt:lpstr>Row-Major and Column-Major Forms</vt:lpstr>
      <vt:lpstr>Problem on Arrays: Reversing the Array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2024-09-04T07:16:42Z</dcterms:created>
  <dcterms:modified xsi:type="dcterms:W3CDTF">2024-09-04T07:42:22Z</dcterms:modified>
</cp:coreProperties>
</file>