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3"/>
    <p:sldId id="274" r:id="rId5"/>
    <p:sldId id="292" r:id="rId6"/>
    <p:sldId id="257" r:id="rId7"/>
    <p:sldId id="258" r:id="rId8"/>
    <p:sldId id="259" r:id="rId9"/>
    <p:sldId id="260" r:id="rId10"/>
    <p:sldId id="271" r:id="rId11"/>
    <p:sldId id="262" r:id="rId12"/>
    <p:sldId id="263" r:id="rId13"/>
    <p:sldId id="306" r:id="rId14"/>
    <p:sldId id="264" r:id="rId15"/>
    <p:sldId id="272" r:id="rId16"/>
    <p:sldId id="313" r:id="rId17"/>
    <p:sldId id="314" r:id="rId18"/>
    <p:sldId id="267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杰 薛" initials="宇杰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A2E"/>
    <a:srgbClr val="F17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9T18:57:50.020" idx="2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9T18:57:50.020" idx="2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9T18:57:50.020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0E66D-0F23-48AF-9D16-42D4F2C7A1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09B03-1247-41A9-B9A9-0B3B0ECE4B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09B03-1247-41A9-B9A9-0B3B0ECE4B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网络增强系统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09B03-1247-41A9-B9A9-0B3B0ECE4B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网络增强系统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网络增强系统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09B03-1247-41A9-B9A9-0B3B0ECE4B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网络增强系统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09B03-1247-41A9-B9A9-0B3B0ECE4B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09B03-1247-41A9-B9A9-0B3B0ECE4B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层消息，向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发起一个定位请求，请求获取自身的位置信息。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发起定位请求。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3a/3b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查询并获取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的定位能力信息。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4a/4b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请求并获得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提供的辅助数据。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5a/5b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的请求下，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利用辅助信息进行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A-GNSS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相关测量，并将测量结果发送给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的测量结果以及其他各方面输入，计算出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的位置信息。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将定位结果（位置信息）发给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将定位结果（位置信息）发给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09B03-1247-41A9-B9A9-0B3B0ECE4B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层消息，向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发起一个定位请求，请求获取自身的位置信息。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发起定位请求。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3a/3b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查询并获取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的定位能力信息。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4a/4b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请求并获得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提供的辅助数据。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5a/5b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的请求下，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利用辅助信息进行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A-GNSS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相关测量，并将测量结果发送给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的测量结果以及其他各方面输入，计算出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的位置信息。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将定位结果（位置信息）发给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将定位结果（位置信息）发给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09B03-1247-41A9-B9A9-0B3B0ECE4B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层消息，向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发起一个定位请求，请求获取自身的位置信息。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发起定位请求。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3a/3b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查询并获取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的定位能力信息。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4a/4b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请求并获得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提供的辅助数据。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5a/5b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的请求下，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利用辅助信息进行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A-GNSS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相关测量，并将测量结果发送给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的测量结果以及其他各方面输入，计算出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的位置信息。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E-SMLC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将定位结果（位置信息）发给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将定位结果（位置信息）发给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09B03-1247-41A9-B9A9-0B3B0ECE4B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9551-52D5-4F48-9444-381C67980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D41F-0B2A-402D-A319-1E215E7D11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3307" y="2705725"/>
            <a:ext cx="108453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 Nice Game!</a:t>
            </a:r>
            <a:endParaRPr lang="zh-CN" altLang="en-US" sz="8800" b="1" dirty="0">
              <a:solidFill>
                <a:srgbClr val="FF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03275" y="1038408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E72A2E"/>
                </a:solidFill>
                <a:latin typeface="Segoe UI" panose="020B0502040204020203"/>
              </a:rPr>
              <a:t>Analysis and Design</a:t>
            </a:r>
            <a:endParaRPr lang="en-US" altLang="zh-CN" sz="3600" b="1" dirty="0">
              <a:solidFill>
                <a:srgbClr val="E72A2E"/>
              </a:solidFill>
              <a:latin typeface="Segoe UI" panose="020B0502040204020203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803275" y="1684739"/>
            <a:ext cx="421461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03275" y="1931579"/>
            <a:ext cx="42146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contain the script</a:t>
            </a:r>
            <a:endParaRPr lang="en-US" altLang="zh-CN" sz="24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 3 games– </a:t>
            </a:r>
            <a:endParaRPr lang="en-US" altLang="zh-CN" sz="24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Happy cancellation</a:t>
            </a:r>
            <a:endParaRPr lang="en-US" altLang="zh-CN" sz="24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 snake</a:t>
            </a:r>
            <a:endParaRPr lang="en-US" altLang="zh-CN" sz="24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Jigsaw puzzle</a:t>
            </a:r>
            <a:endParaRPr lang="en-US" altLang="zh-CN" sz="24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3" name="图片 2" descr="RWWN77YP4NC]UQGJB_)UXR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4145" y="1038225"/>
            <a:ext cx="4848860" cy="5257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03275" y="1099964"/>
            <a:ext cx="4421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4B4B4B"/>
                </a:solidFill>
                <a:latin typeface="Segoe UI" panose="020B0502040204020203"/>
              </a:rPr>
              <a:t>What our program do</a:t>
            </a:r>
            <a:endParaRPr lang="en-US" altLang="zh-CN" sz="3200" b="1" dirty="0">
              <a:solidFill>
                <a:srgbClr val="4B4B4B"/>
              </a:solidFill>
              <a:latin typeface="Segoe UI" panose="020B0502040204020203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03275" y="1684739"/>
            <a:ext cx="392775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12477" y="2062230"/>
            <a:ext cx="10367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program is Normative Strong interactivity</a:t>
            </a:r>
            <a:endParaRPr lang="en-US" altLang="zh-CN" sz="28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26228" y="2794882"/>
            <a:ext cx="10367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 our game, you can get the story then interactive</a:t>
            </a:r>
            <a:endParaRPr lang="en-US" altLang="zh-CN" sz="2800" dirty="0"/>
          </a:p>
        </p:txBody>
      </p:sp>
      <p:sp>
        <p:nvSpPr>
          <p:cNvPr id="20" name="矩形 19"/>
          <p:cNvSpPr/>
          <p:nvPr/>
        </p:nvSpPr>
        <p:spPr>
          <a:xfrm>
            <a:off x="1126228" y="3296297"/>
            <a:ext cx="103670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The story is about the future world---</a:t>
            </a:r>
            <a:endParaRPr lang="en-US" altLang="zh-CN" sz="2400" dirty="0"/>
          </a:p>
          <a:p>
            <a:r>
              <a:rPr lang="en-US" altLang="zh-CN" sz="2400" dirty="0"/>
              <a:t>After a world wide war, the world was badly destroyed, and a disaster will happen soon, at this time, a young scientist use a robot’s information to build time machine to save the world, but another things happen……</a:t>
            </a:r>
            <a:endParaRPr lang="en-US" altLang="zh-CN" sz="2400" dirty="0"/>
          </a:p>
        </p:txBody>
      </p:sp>
      <p:sp>
        <p:nvSpPr>
          <p:cNvPr id="21" name="矩形 20"/>
          <p:cNvSpPr/>
          <p:nvPr/>
        </p:nvSpPr>
        <p:spPr>
          <a:xfrm>
            <a:off x="912477" y="5853655"/>
            <a:ext cx="10367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almost have 4,000 lines!!!!</a:t>
            </a:r>
            <a:endParaRPr lang="en-US" altLang="zh-CN" sz="28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26228" y="4890318"/>
            <a:ext cx="103670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You can also play the small game happily and tensely! Game is pretty fun!</a:t>
            </a:r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" grpId="0"/>
      <p:bldP spid="19" grpId="0"/>
      <p:bldP spid="20" grpId="0"/>
      <p:bldP spid="21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946480"/>
            <a:ext cx="11676063" cy="3790950"/>
          </a:xfrm>
          <a:prstGeom prst="rect">
            <a:avLst/>
          </a:prstGeom>
          <a:solidFill>
            <a:srgbClr val="EC5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8114" y="2125282"/>
            <a:ext cx="65790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4F4F4"/>
                </a:solidFill>
                <a:latin typeface="Segoe UI" panose="020B0502040204020203"/>
              </a:rPr>
              <a:t>PART III</a:t>
            </a:r>
            <a:endParaRPr lang="en-US" altLang="zh-CN" sz="5400" b="1" dirty="0">
              <a:solidFill>
                <a:srgbClr val="F4F4F4"/>
              </a:solidFill>
              <a:latin typeface="Segoe UI" panose="020B0502040204020203"/>
            </a:endParaRPr>
          </a:p>
          <a:p>
            <a:r>
              <a:rPr lang="en-US" altLang="zh-CN" sz="6600" b="1" dirty="0">
                <a:solidFill>
                  <a:srgbClr val="F4F4F4"/>
                </a:solidFill>
                <a:latin typeface="Segoe UI" panose="020B0502040204020203"/>
              </a:rPr>
              <a:t>Implementation</a:t>
            </a:r>
            <a:endParaRPr lang="en-US" altLang="zh-CN" sz="6600" b="1" dirty="0">
              <a:solidFill>
                <a:srgbClr val="F4F4F4"/>
              </a:solidFill>
              <a:latin typeface="Segoe UI" panose="020B0502040204020203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815328" y="4177247"/>
            <a:ext cx="4242816" cy="1219200"/>
            <a:chOff x="6815328" y="4705350"/>
            <a:chExt cx="4242816" cy="1219200"/>
          </a:xfrm>
        </p:grpSpPr>
        <p:sp>
          <p:nvSpPr>
            <p:cNvPr id="13" name="等腰三角形 12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815328" y="4433606"/>
            <a:ext cx="4242816" cy="1219200"/>
            <a:chOff x="6815328" y="4705350"/>
            <a:chExt cx="4242816" cy="1219200"/>
          </a:xfrm>
        </p:grpSpPr>
        <p:sp>
          <p:nvSpPr>
            <p:cNvPr id="123" name="等腰三角形 122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等腰三角形 123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等腰三角形 124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815328" y="4689965"/>
            <a:ext cx="4242816" cy="1219200"/>
            <a:chOff x="6815328" y="4705350"/>
            <a:chExt cx="4242816" cy="1219200"/>
          </a:xfrm>
        </p:grpSpPr>
        <p:sp>
          <p:nvSpPr>
            <p:cNvPr id="127" name="等腰三角形 126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8" name="等腰三角形 127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等腰三角形 128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815328" y="4946324"/>
            <a:ext cx="4242816" cy="1219200"/>
            <a:chOff x="6815328" y="4705350"/>
            <a:chExt cx="4242816" cy="1219200"/>
          </a:xfrm>
        </p:grpSpPr>
        <p:sp>
          <p:nvSpPr>
            <p:cNvPr id="131" name="等腰三角形 130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等腰三角形 131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等腰三角形 132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6815328" y="5202683"/>
            <a:ext cx="4242816" cy="1219200"/>
            <a:chOff x="6815328" y="4705350"/>
            <a:chExt cx="4242816" cy="1219200"/>
          </a:xfrm>
        </p:grpSpPr>
        <p:sp>
          <p:nvSpPr>
            <p:cNvPr id="135" name="等腰三角形 134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等腰三角形 135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等腰三角形 136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815328" y="5459042"/>
            <a:ext cx="4242816" cy="1219200"/>
            <a:chOff x="6815328" y="4705350"/>
            <a:chExt cx="4242816" cy="1219200"/>
          </a:xfrm>
        </p:grpSpPr>
        <p:sp>
          <p:nvSpPr>
            <p:cNvPr id="139" name="等腰三角形 138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等腰三角形 139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等腰三角形 140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6815328" y="5715401"/>
            <a:ext cx="4242816" cy="1219200"/>
            <a:chOff x="6815328" y="4705350"/>
            <a:chExt cx="4242816" cy="1219200"/>
          </a:xfrm>
        </p:grpSpPr>
        <p:sp>
          <p:nvSpPr>
            <p:cNvPr id="143" name="等腰三角形 142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等腰三角形 143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等腰三角形 144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6815328" y="5971760"/>
            <a:ext cx="4242816" cy="1219200"/>
            <a:chOff x="6815328" y="4705350"/>
            <a:chExt cx="4242816" cy="1219200"/>
          </a:xfrm>
        </p:grpSpPr>
        <p:sp>
          <p:nvSpPr>
            <p:cNvPr id="147" name="等腰三角形 146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等腰三角形 147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等腰三角形 148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6815328" y="6228119"/>
            <a:ext cx="4242816" cy="1219200"/>
            <a:chOff x="6815328" y="4705350"/>
            <a:chExt cx="4242816" cy="1219200"/>
          </a:xfrm>
        </p:grpSpPr>
        <p:sp>
          <p:nvSpPr>
            <p:cNvPr id="151" name="等腰三角形 150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等腰三角形 151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等腰三角形 152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6815328" y="6484478"/>
            <a:ext cx="4242816" cy="1219200"/>
            <a:chOff x="6815328" y="4705350"/>
            <a:chExt cx="4242816" cy="1219200"/>
          </a:xfrm>
        </p:grpSpPr>
        <p:sp>
          <p:nvSpPr>
            <p:cNvPr id="155" name="等腰三角形 154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等腰三角形 155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等腰三角形 156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6815328" y="6740837"/>
            <a:ext cx="4242816" cy="1219200"/>
            <a:chOff x="6815328" y="4705350"/>
            <a:chExt cx="4242816" cy="1219200"/>
          </a:xfrm>
        </p:grpSpPr>
        <p:sp>
          <p:nvSpPr>
            <p:cNvPr id="159" name="等腰三角形 158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等腰三角形 159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等腰三角形 160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52059" y="709243"/>
            <a:ext cx="355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4B4B4B"/>
                </a:solidFill>
                <a:latin typeface="Segoe UI" panose="020B0502040204020203"/>
              </a:rPr>
              <a:t>Function we used</a:t>
            </a:r>
            <a:endParaRPr lang="en-US" altLang="zh-CN" sz="3200" b="1" dirty="0">
              <a:solidFill>
                <a:srgbClr val="4B4B4B"/>
              </a:solidFill>
              <a:latin typeface="Segoe UI" panose="020B0502040204020203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52059" y="1294018"/>
            <a:ext cx="392775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3473" y="1294215"/>
            <a:ext cx="10845397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We use a lot of functions……</a:t>
            </a:r>
            <a:endParaRPr lang="en-US" altLang="zh-CN" sz="3200" b="1" dirty="0"/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Huarong Dao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creating function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/>
          </a:p>
          <a:p>
            <a:endParaRPr lang="zh-CN" altLang="en-US" sz="3200" b="1" dirty="0"/>
          </a:p>
        </p:txBody>
      </p:sp>
      <p:pic>
        <p:nvPicPr>
          <p:cNvPr id="3" name="图片 2" descr="O[~VSOQ(BPI`]8FJXO~0@9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815" y="342900"/>
            <a:ext cx="6896100" cy="59912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52059" y="709243"/>
            <a:ext cx="355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4B4B4B"/>
                </a:solidFill>
                <a:latin typeface="Segoe UI" panose="020B0502040204020203"/>
              </a:rPr>
              <a:t>Function we used</a:t>
            </a:r>
            <a:endParaRPr lang="en-US" altLang="zh-CN" sz="3200" b="1" dirty="0">
              <a:solidFill>
                <a:srgbClr val="4B4B4B"/>
              </a:solidFill>
              <a:latin typeface="Segoe UI" panose="020B0502040204020203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52059" y="1294018"/>
            <a:ext cx="392775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3473" y="1294215"/>
            <a:ext cx="10845397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We use a lot of functions……</a:t>
            </a:r>
            <a:endParaRPr lang="en-US" altLang="zh-CN" sz="3200" b="1" dirty="0"/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Determine whether the sphere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nearby has same color function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Iterative Method</a:t>
            </a:r>
            <a:endParaRPr lang="en-US" altLang="zh-CN" sz="28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/>
          </a:p>
          <a:p>
            <a:endParaRPr lang="zh-CN" altLang="en-US" sz="3200" b="1" dirty="0"/>
          </a:p>
        </p:txBody>
      </p:sp>
      <p:pic>
        <p:nvPicPr>
          <p:cNvPr id="3" name="图片 2" descr="4YKDU8X[O07){N(]C4YL%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5445" y="-43815"/>
            <a:ext cx="6524625" cy="5486400"/>
          </a:xfrm>
          <a:prstGeom prst="rect">
            <a:avLst/>
          </a:prstGeom>
        </p:spPr>
      </p:pic>
      <p:pic>
        <p:nvPicPr>
          <p:cNvPr id="4" name="图片 3" descr="9E1]1WH6)KUMP$(Z~DD91J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445" y="2109470"/>
            <a:ext cx="6534150" cy="45243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52059" y="709243"/>
            <a:ext cx="355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4B4B4B"/>
                </a:solidFill>
                <a:latin typeface="Segoe UI" panose="020B0502040204020203"/>
              </a:rPr>
              <a:t>Function we used</a:t>
            </a:r>
            <a:endParaRPr lang="en-US" altLang="zh-CN" sz="3200" b="1" dirty="0">
              <a:solidFill>
                <a:srgbClr val="4B4B4B"/>
              </a:solidFill>
              <a:latin typeface="Segoe UI" panose="020B0502040204020203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52059" y="1294018"/>
            <a:ext cx="392775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52058" y="445855"/>
            <a:ext cx="10845397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Two ways to move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1.kit function for the address movement of the linked list 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2.using handle to creat location function for the movement </a:t>
            </a:r>
            <a:r>
              <a:rPr lang="en-US" altLang="zh-CN" sz="3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of the linked list</a:t>
            </a:r>
            <a:endParaRPr lang="en-US" altLang="zh-CN" sz="28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/>
          </a:p>
          <a:p>
            <a:endParaRPr lang="zh-CN" altLang="en-US" sz="32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946480"/>
            <a:ext cx="11676063" cy="3790950"/>
          </a:xfrm>
          <a:prstGeom prst="rect">
            <a:avLst/>
          </a:prstGeom>
          <a:solidFill>
            <a:srgbClr val="F17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8114" y="2125282"/>
            <a:ext cx="27716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4F4F4"/>
                </a:solidFill>
                <a:latin typeface="Segoe UI" panose="020B0502040204020203"/>
              </a:rPr>
              <a:t>PART IV</a:t>
            </a:r>
            <a:endParaRPr lang="en-US" altLang="zh-CN" sz="5400" b="1" dirty="0">
              <a:solidFill>
                <a:srgbClr val="F4F4F4"/>
              </a:solidFill>
              <a:latin typeface="Segoe UI" panose="020B0502040204020203"/>
            </a:endParaRPr>
          </a:p>
          <a:p>
            <a:r>
              <a:rPr lang="en-US" altLang="zh-CN" sz="6600" b="1" dirty="0">
                <a:solidFill>
                  <a:prstClr val="white"/>
                </a:solidFill>
                <a:latin typeface="Segoe UI" panose="020B0502040204020203"/>
              </a:rPr>
              <a:t>TEST</a:t>
            </a:r>
            <a:endParaRPr lang="en-US" altLang="zh-CN" sz="6600" b="1" dirty="0">
              <a:solidFill>
                <a:prstClr val="white"/>
              </a:solidFill>
              <a:latin typeface="Segoe UI" panose="020B0502040204020203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815328" y="4177247"/>
            <a:ext cx="4242816" cy="1219200"/>
            <a:chOff x="6815328" y="4705350"/>
            <a:chExt cx="4242816" cy="1219200"/>
          </a:xfrm>
        </p:grpSpPr>
        <p:sp>
          <p:nvSpPr>
            <p:cNvPr id="13" name="等腰三角形 12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815328" y="4433606"/>
            <a:ext cx="4242816" cy="1219200"/>
            <a:chOff x="6815328" y="4705350"/>
            <a:chExt cx="4242816" cy="1219200"/>
          </a:xfrm>
        </p:grpSpPr>
        <p:sp>
          <p:nvSpPr>
            <p:cNvPr id="123" name="等腰三角形 122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等腰三角形 123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等腰三角形 124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815328" y="4689965"/>
            <a:ext cx="4242816" cy="1219200"/>
            <a:chOff x="6815328" y="4705350"/>
            <a:chExt cx="4242816" cy="1219200"/>
          </a:xfrm>
        </p:grpSpPr>
        <p:sp>
          <p:nvSpPr>
            <p:cNvPr id="127" name="等腰三角形 126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8" name="等腰三角形 127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等腰三角形 128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815328" y="4946324"/>
            <a:ext cx="4242816" cy="1219200"/>
            <a:chOff x="6815328" y="4705350"/>
            <a:chExt cx="4242816" cy="1219200"/>
          </a:xfrm>
        </p:grpSpPr>
        <p:sp>
          <p:nvSpPr>
            <p:cNvPr id="131" name="等腰三角形 130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等腰三角形 131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等腰三角形 132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6815328" y="5202683"/>
            <a:ext cx="4242816" cy="1219200"/>
            <a:chOff x="6815328" y="4705350"/>
            <a:chExt cx="4242816" cy="1219200"/>
          </a:xfrm>
        </p:grpSpPr>
        <p:sp>
          <p:nvSpPr>
            <p:cNvPr id="135" name="等腰三角形 134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等腰三角形 135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等腰三角形 136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815328" y="5459042"/>
            <a:ext cx="4242816" cy="1219200"/>
            <a:chOff x="6815328" y="4705350"/>
            <a:chExt cx="4242816" cy="1219200"/>
          </a:xfrm>
        </p:grpSpPr>
        <p:sp>
          <p:nvSpPr>
            <p:cNvPr id="139" name="等腰三角形 138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等腰三角形 139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等腰三角形 140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6815328" y="5715401"/>
            <a:ext cx="4242816" cy="1219200"/>
            <a:chOff x="6815328" y="4705350"/>
            <a:chExt cx="4242816" cy="1219200"/>
          </a:xfrm>
        </p:grpSpPr>
        <p:sp>
          <p:nvSpPr>
            <p:cNvPr id="143" name="等腰三角形 142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等腰三角形 143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等腰三角形 144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6815328" y="5971760"/>
            <a:ext cx="4242816" cy="1219200"/>
            <a:chOff x="6815328" y="4705350"/>
            <a:chExt cx="4242816" cy="1219200"/>
          </a:xfrm>
        </p:grpSpPr>
        <p:sp>
          <p:nvSpPr>
            <p:cNvPr id="147" name="等腰三角形 146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等腰三角形 147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等腰三角形 148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6815328" y="6228119"/>
            <a:ext cx="4242816" cy="1219200"/>
            <a:chOff x="6815328" y="4705350"/>
            <a:chExt cx="4242816" cy="1219200"/>
          </a:xfrm>
        </p:grpSpPr>
        <p:sp>
          <p:nvSpPr>
            <p:cNvPr id="151" name="等腰三角形 150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等腰三角形 151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等腰三角形 152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6815328" y="6484478"/>
            <a:ext cx="4242816" cy="1219200"/>
            <a:chOff x="6815328" y="4705350"/>
            <a:chExt cx="4242816" cy="1219200"/>
          </a:xfrm>
        </p:grpSpPr>
        <p:sp>
          <p:nvSpPr>
            <p:cNvPr id="155" name="等腰三角形 154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等腰三角形 155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等腰三角形 156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6815328" y="6740837"/>
            <a:ext cx="4242816" cy="1219200"/>
            <a:chOff x="6815328" y="4705350"/>
            <a:chExt cx="4242816" cy="1219200"/>
          </a:xfrm>
        </p:grpSpPr>
        <p:sp>
          <p:nvSpPr>
            <p:cNvPr id="159" name="等腰三角形 158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等腰三角形 159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等腰三角形 160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15379" y="1982450"/>
            <a:ext cx="47612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4B4B4B"/>
                </a:solidFill>
                <a:latin typeface="+mj-lt"/>
              </a:rPr>
              <a:t>THANKS</a:t>
            </a:r>
            <a:endParaRPr lang="zh-CN" altLang="en-US" sz="8800" b="1" dirty="0">
              <a:solidFill>
                <a:srgbClr val="4B4B4B"/>
              </a:solidFill>
              <a:latin typeface="+mj-lt"/>
            </a:endParaRPr>
          </a:p>
        </p:txBody>
      </p:sp>
      <p:sp>
        <p:nvSpPr>
          <p:cNvPr id="2" name="椭圆 1"/>
          <p:cNvSpPr/>
          <p:nvPr/>
        </p:nvSpPr>
        <p:spPr>
          <a:xfrm rot="1800000">
            <a:off x="5721717" y="3640423"/>
            <a:ext cx="748565" cy="748565"/>
          </a:xfrm>
          <a:prstGeom prst="ellipse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latin typeface="+mj-lt"/>
              </a:rPr>
              <a:t>!</a:t>
            </a:r>
            <a:endParaRPr lang="zh-CN" altLang="en-US" sz="5400" b="1" dirty="0"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4601" y="4600411"/>
            <a:ext cx="536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600" dirty="0">
                <a:solidFill>
                  <a:srgbClr val="4B4B4B"/>
                </a:solidFill>
              </a:rPr>
              <a:t>Any Questions?</a:t>
            </a:r>
            <a:endParaRPr lang="zh-CN" altLang="en-US" spc="600" dirty="0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898" y="1556831"/>
            <a:ext cx="4992450" cy="37443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99034" y="1642275"/>
            <a:ext cx="4526834" cy="45268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006" y="797089"/>
            <a:ext cx="5403978" cy="405298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51744" y="333594"/>
            <a:ext cx="5197808" cy="389835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6000" y="1498592"/>
            <a:ext cx="5080000" cy="381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137290" y="1073908"/>
            <a:ext cx="39465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4B4B4B"/>
                </a:solidFill>
                <a:latin typeface="+mj-lt"/>
              </a:rPr>
              <a:t>Team Member</a:t>
            </a:r>
            <a:endParaRPr lang="en-US" altLang="zh-CN" sz="4800" b="1" dirty="0">
              <a:solidFill>
                <a:srgbClr val="4B4B4B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84472" y="2530666"/>
            <a:ext cx="3405100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4B4B4B"/>
                </a:solidFill>
              </a:rPr>
              <a:t>Tony</a:t>
            </a:r>
            <a:r>
              <a:rPr lang="zh-CN" altLang="en-US" sz="2400" dirty="0">
                <a:solidFill>
                  <a:srgbClr val="4B4B4B"/>
                </a:solidFill>
              </a:rPr>
              <a:t>（祁浩洋）</a:t>
            </a:r>
            <a:endParaRPr lang="zh-CN" altLang="en-US" sz="2400" dirty="0">
              <a:solidFill>
                <a:srgbClr val="4B4B4B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022538" y="2694851"/>
            <a:ext cx="316706" cy="330244"/>
            <a:chOff x="864636" y="602993"/>
            <a:chExt cx="316706" cy="330244"/>
          </a:xfrm>
        </p:grpSpPr>
        <p:sp>
          <p:nvSpPr>
            <p:cNvPr id="5" name="椭圆 4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1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339244" y="4080322"/>
            <a:ext cx="3266950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4B4B4B"/>
                </a:solidFill>
              </a:rPr>
              <a:t>Horus</a:t>
            </a:r>
            <a:r>
              <a:rPr lang="zh-CN" altLang="en-US" sz="2400" dirty="0">
                <a:solidFill>
                  <a:srgbClr val="4B4B4B"/>
                </a:solidFill>
              </a:rPr>
              <a:t>（薛宇杰）</a:t>
            </a:r>
            <a:endParaRPr lang="zh-CN" altLang="en-US" sz="2400" dirty="0">
              <a:solidFill>
                <a:srgbClr val="4B4B4B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22538" y="4169770"/>
            <a:ext cx="316706" cy="330244"/>
            <a:chOff x="864636" y="602993"/>
            <a:chExt cx="316706" cy="330244"/>
          </a:xfrm>
        </p:grpSpPr>
        <p:sp>
          <p:nvSpPr>
            <p:cNvPr id="19" name="椭圆 18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3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7622999" y="2531787"/>
            <a:ext cx="3250005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4B4B4B"/>
                </a:solidFill>
              </a:rPr>
              <a:t>Jack</a:t>
            </a:r>
            <a:r>
              <a:rPr lang="zh-CN" altLang="en-US" sz="2400" dirty="0">
                <a:solidFill>
                  <a:srgbClr val="4B4B4B"/>
                </a:solidFill>
              </a:rPr>
              <a:t>（陈盛哲）</a:t>
            </a:r>
            <a:endParaRPr lang="zh-CN" altLang="en-US" sz="2400" dirty="0">
              <a:solidFill>
                <a:srgbClr val="4B4B4B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251159" y="2681313"/>
            <a:ext cx="316706" cy="330244"/>
            <a:chOff x="864636" y="602993"/>
            <a:chExt cx="316706" cy="330244"/>
          </a:xfrm>
        </p:grpSpPr>
        <p:sp>
          <p:nvSpPr>
            <p:cNvPr id="31" name="椭圆 30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2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7567866" y="4080322"/>
            <a:ext cx="3250004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Olivia </a:t>
            </a:r>
            <a:r>
              <a:rPr lang="zh-CN" altLang="en-US" sz="2400" dirty="0"/>
              <a:t>（刘若冰）</a:t>
            </a:r>
            <a:endParaRPr lang="zh-CN" altLang="en-US" sz="2400" dirty="0">
              <a:solidFill>
                <a:srgbClr val="4B4B4B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251159" y="4169770"/>
            <a:ext cx="316706" cy="330244"/>
            <a:chOff x="864636" y="602993"/>
            <a:chExt cx="316706" cy="330244"/>
          </a:xfrm>
        </p:grpSpPr>
        <p:sp>
          <p:nvSpPr>
            <p:cNvPr id="35" name="椭圆 34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6" name="椭圆 35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4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668615" y="1781794"/>
            <a:ext cx="288387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384472" y="3065971"/>
            <a:ext cx="3405100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4B4B4B"/>
                </a:solidFill>
              </a:rPr>
              <a:t>Team Leader</a:t>
            </a:r>
            <a:r>
              <a:rPr lang="en-US" altLang="zh-CN" sz="2000" b="1" dirty="0">
                <a:solidFill>
                  <a:srgbClr val="4B4B4B"/>
                </a:solidFill>
              </a:rPr>
              <a:t> </a:t>
            </a:r>
            <a:endParaRPr lang="en-US" altLang="zh-CN" sz="2000" dirty="0">
              <a:solidFill>
                <a:srgbClr val="4B4B4B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4B4B4B"/>
                </a:solidFill>
              </a:rPr>
              <a:t>main body of the GAME</a:t>
            </a:r>
            <a:endParaRPr lang="en-US" altLang="zh-CN" sz="2000" dirty="0">
              <a:solidFill>
                <a:srgbClr val="4B4B4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51065" y="3065780"/>
            <a:ext cx="3335020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4B4B4B"/>
                </a:solidFill>
              </a:rPr>
              <a:t>make the </a:t>
            </a:r>
            <a:r>
              <a:rPr lang="en-US" altLang="zh-CN" sz="2000" b="1" i="1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happy cancellation</a:t>
            </a:r>
            <a:r>
              <a:rPr lang="en-US" altLang="zh-CN" sz="2000" dirty="0">
                <a:solidFill>
                  <a:srgbClr val="4B4B4B"/>
                </a:solidFill>
              </a:rPr>
              <a:t> game</a:t>
            </a:r>
            <a:endParaRPr lang="en-US" altLang="zh-CN" sz="2000" dirty="0">
              <a:solidFill>
                <a:srgbClr val="4B4B4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9340" y="4721225"/>
            <a:ext cx="3774440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4B4B4B"/>
                </a:solidFill>
              </a:rPr>
              <a:t>Scenarist</a:t>
            </a:r>
            <a:endParaRPr lang="en-US" altLang="zh-CN" sz="2000" dirty="0">
              <a:solidFill>
                <a:srgbClr val="4B4B4B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4B4B4B"/>
                </a:solidFill>
              </a:rPr>
              <a:t>make the </a:t>
            </a:r>
            <a:r>
              <a:rPr lang="en-US" altLang="zh-CN" sz="2000" b="1" i="1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Retro snake</a:t>
            </a:r>
            <a:r>
              <a:rPr lang="en-US" altLang="zh-CN" sz="2000" dirty="0">
                <a:solidFill>
                  <a:srgbClr val="4B4B4B"/>
                </a:solidFill>
              </a:rPr>
              <a:t> game</a:t>
            </a:r>
            <a:endParaRPr lang="en-US" altLang="zh-CN" sz="2000" dirty="0">
              <a:solidFill>
                <a:srgbClr val="4B4B4B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51065" y="4721225"/>
            <a:ext cx="3774440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4B4B4B"/>
                </a:solidFill>
              </a:rPr>
              <a:t>Artist director/Art designing</a:t>
            </a:r>
            <a:endParaRPr lang="en-US" altLang="zh-CN" sz="2000" dirty="0">
              <a:solidFill>
                <a:srgbClr val="4B4B4B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4B4B4B"/>
                </a:solidFill>
              </a:rPr>
              <a:t>make the </a:t>
            </a:r>
            <a:r>
              <a:rPr lang="en-US" altLang="zh-CN" sz="2000" b="1" i="1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Jigsaw puzzle</a:t>
            </a:r>
            <a:r>
              <a:rPr lang="en-US" altLang="zh-CN" sz="2000" dirty="0">
                <a:solidFill>
                  <a:srgbClr val="4B4B4B"/>
                </a:solidFill>
              </a:rPr>
              <a:t> game</a:t>
            </a:r>
            <a:endParaRPr lang="en-US" altLang="zh-CN" sz="2000" dirty="0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7" grpId="0"/>
      <p:bldP spid="29" grpId="0"/>
      <p:bldP spid="33" grpId="0"/>
      <p:bldP spid="2" grpId="0"/>
      <p:bldP spid="3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77628" y="3031654"/>
            <a:ext cx="6836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—— the world's endless dream</a:t>
            </a:r>
            <a:endParaRPr lang="zh-CN" altLang="en-US" sz="4000" b="1" dirty="0">
              <a:solidFill>
                <a:srgbClr val="4B4B4B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3675" y="1980819"/>
            <a:ext cx="5724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 cycletime S</a:t>
            </a:r>
            <a:endParaRPr lang="zh-CN" altLang="en-US" sz="6000" b="1" dirty="0">
              <a:solidFill>
                <a:srgbClr val="FF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4602" y="3870139"/>
            <a:ext cx="53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600" dirty="0">
                <a:solidFill>
                  <a:srgbClr val="4B4B4B"/>
                </a:solidFill>
                <a:latin typeface="Bahnschrift" panose="020B0502040204020203" pitchFamily="34" charset="0"/>
              </a:rPr>
              <a:t>By/Tony(</a:t>
            </a:r>
            <a:r>
              <a:rPr lang="zh-CN" altLang="en-US" spc="600" dirty="0">
                <a:solidFill>
                  <a:srgbClr val="4B4B4B"/>
                </a:solidFill>
                <a:latin typeface="Bahnschrift" panose="020B0502040204020203" pitchFamily="34" charset="0"/>
              </a:rPr>
              <a:t>祁浩洋</a:t>
            </a:r>
            <a:r>
              <a:rPr lang="en-US" altLang="zh-CN" spc="600" dirty="0">
                <a:solidFill>
                  <a:srgbClr val="4B4B4B"/>
                </a:solidFill>
                <a:latin typeface="Bahnschrift" panose="020B0502040204020203" pitchFamily="34" charset="0"/>
              </a:rPr>
              <a:t>)/Horus</a:t>
            </a:r>
            <a:r>
              <a:rPr lang="zh-CN" altLang="en-US" spc="600" dirty="0">
                <a:solidFill>
                  <a:srgbClr val="4B4B4B"/>
                </a:solidFill>
                <a:latin typeface="Bahnschrift" panose="020B0502040204020203" pitchFamily="34" charset="0"/>
              </a:rPr>
              <a:t>（薛宇杰）</a:t>
            </a:r>
            <a:endParaRPr lang="en-US" altLang="zh-CN" spc="600" dirty="0">
              <a:solidFill>
                <a:srgbClr val="4B4B4B"/>
              </a:solidFill>
              <a:latin typeface="Bahnschrift" panose="020B0502040204020203" pitchFamily="34" charset="0"/>
            </a:endParaRPr>
          </a:p>
          <a:p>
            <a:pPr algn="just"/>
            <a:r>
              <a:rPr lang="en-US" altLang="zh-CN" spc="600" dirty="0">
                <a:solidFill>
                  <a:srgbClr val="4B4B4B"/>
                </a:solidFill>
                <a:latin typeface="Bahnschrift" panose="020B0502040204020203" pitchFamily="34" charset="0"/>
              </a:rPr>
              <a:t>By/Olivia(</a:t>
            </a:r>
            <a:r>
              <a:rPr lang="zh-CN" altLang="en-US" spc="600" dirty="0">
                <a:solidFill>
                  <a:srgbClr val="4B4B4B"/>
                </a:solidFill>
                <a:latin typeface="Bahnschrift" panose="020B0502040204020203" pitchFamily="34" charset="0"/>
              </a:rPr>
              <a:t>刘若冰</a:t>
            </a:r>
            <a:r>
              <a:rPr lang="en-US" altLang="zh-CN" spc="600" dirty="0">
                <a:solidFill>
                  <a:srgbClr val="4B4B4B"/>
                </a:solidFill>
                <a:latin typeface="Bahnschrift" panose="020B0502040204020203" pitchFamily="34" charset="0"/>
              </a:rPr>
              <a:t>)/Jack </a:t>
            </a:r>
            <a:r>
              <a:rPr lang="zh-CN" altLang="en-US" spc="600" dirty="0">
                <a:solidFill>
                  <a:srgbClr val="4B4B4B"/>
                </a:solidFill>
                <a:latin typeface="Bahnschrift" panose="020B0502040204020203" pitchFamily="34" charset="0"/>
              </a:rPr>
              <a:t>（陈盛哲</a:t>
            </a:r>
            <a:r>
              <a:rPr lang="zh-CN" altLang="en-US" spc="600" dirty="0">
                <a:solidFill>
                  <a:srgbClr val="4B4B4B"/>
                </a:solidFill>
              </a:rPr>
              <a:t>）</a:t>
            </a:r>
            <a:endParaRPr lang="en-US" altLang="zh-CN" spc="600" dirty="0">
              <a:solidFill>
                <a:srgbClr val="4B4B4B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559017"/>
            <a:ext cx="4939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Galgame——</a:t>
            </a:r>
            <a:endParaRPr lang="zh-CN" altLang="en-US" sz="54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922311" y="1073908"/>
            <a:ext cx="2376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B4B4B"/>
                </a:solidFill>
                <a:latin typeface="+mj-lt"/>
              </a:rPr>
              <a:t>CONTENTS</a:t>
            </a:r>
            <a:endParaRPr lang="en-US" altLang="zh-CN" sz="4000" b="1" dirty="0">
              <a:solidFill>
                <a:srgbClr val="4B4B4B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0032" y="3019616"/>
            <a:ext cx="3405100" cy="506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4B4B4B"/>
                </a:solidFill>
              </a:rPr>
              <a:t>Problem Statement</a:t>
            </a:r>
            <a:endParaRPr lang="en-US" altLang="zh-CN" sz="2400" dirty="0">
              <a:solidFill>
                <a:srgbClr val="4B4B4B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058098" y="3183801"/>
            <a:ext cx="316706" cy="330244"/>
            <a:chOff x="864636" y="602993"/>
            <a:chExt cx="316706" cy="330244"/>
          </a:xfrm>
        </p:grpSpPr>
        <p:sp>
          <p:nvSpPr>
            <p:cNvPr id="5" name="椭圆 4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1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374804" y="4569272"/>
            <a:ext cx="3266950" cy="506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4B4B4B"/>
                </a:solidFill>
              </a:rPr>
              <a:t>Implementation</a:t>
            </a:r>
            <a:endParaRPr lang="en-US" altLang="zh-CN" sz="2400" dirty="0">
              <a:solidFill>
                <a:srgbClr val="4B4B4B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58098" y="4658720"/>
            <a:ext cx="316706" cy="330244"/>
            <a:chOff x="864636" y="602993"/>
            <a:chExt cx="316706" cy="330244"/>
          </a:xfrm>
        </p:grpSpPr>
        <p:sp>
          <p:nvSpPr>
            <p:cNvPr id="19" name="椭圆 18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3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7658559" y="3020737"/>
            <a:ext cx="3250005" cy="506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4B4B4B"/>
                </a:solidFill>
              </a:rPr>
              <a:t>Analysis and Design</a:t>
            </a:r>
            <a:endParaRPr lang="en-US" altLang="zh-CN" sz="2400" dirty="0">
              <a:solidFill>
                <a:srgbClr val="4B4B4B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286719" y="3170263"/>
            <a:ext cx="316706" cy="330244"/>
            <a:chOff x="864636" y="602993"/>
            <a:chExt cx="316706" cy="330244"/>
          </a:xfrm>
        </p:grpSpPr>
        <p:sp>
          <p:nvSpPr>
            <p:cNvPr id="31" name="椭圆 30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2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7603426" y="4569272"/>
            <a:ext cx="3250004" cy="506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/>
              <a:t>TEST</a:t>
            </a:r>
            <a:endParaRPr lang="en-US" altLang="zh-CN" sz="2400" dirty="0">
              <a:solidFill>
                <a:srgbClr val="4B4B4B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286719" y="4658720"/>
            <a:ext cx="316706" cy="330244"/>
            <a:chOff x="864636" y="602993"/>
            <a:chExt cx="316706" cy="330244"/>
          </a:xfrm>
        </p:grpSpPr>
        <p:sp>
          <p:nvSpPr>
            <p:cNvPr id="35" name="椭圆 34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6" name="椭圆 35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4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668615" y="1781794"/>
            <a:ext cx="288387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7" grpId="0"/>
      <p:bldP spid="29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946480"/>
            <a:ext cx="11676063" cy="379095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8114" y="2125282"/>
            <a:ext cx="7883377" cy="2029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4F4F4"/>
                </a:solidFill>
                <a:latin typeface="Segoe UI" panose="020B0502040204020203"/>
              </a:rPr>
              <a:t>PART I</a:t>
            </a:r>
            <a:endParaRPr lang="en-US" altLang="zh-CN" sz="5400" b="1" dirty="0">
              <a:solidFill>
                <a:srgbClr val="F4F4F4"/>
              </a:solidFill>
              <a:latin typeface="Segoe UI" panose="020B0502040204020203"/>
            </a:endParaRPr>
          </a:p>
          <a:p>
            <a:pPr>
              <a:lnSpc>
                <a:spcPct val="120000"/>
              </a:lnSpc>
            </a:pPr>
            <a:r>
              <a:rPr lang="en-US" altLang="zh-CN" sz="6600" b="1" dirty="0">
                <a:solidFill>
                  <a:srgbClr val="F4F4F4"/>
                </a:solidFill>
                <a:latin typeface="Segoe UI" panose="020B0502040204020203"/>
              </a:rPr>
              <a:t>Problem Statement</a:t>
            </a:r>
            <a:endParaRPr lang="en-US" altLang="zh-CN" sz="6600" b="1" dirty="0">
              <a:solidFill>
                <a:srgbClr val="F4F4F4"/>
              </a:solidFill>
              <a:latin typeface="Segoe UI" panose="020B0502040204020203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815328" y="4177247"/>
            <a:ext cx="4242816" cy="1219200"/>
            <a:chOff x="6815328" y="4705350"/>
            <a:chExt cx="4242816" cy="1219200"/>
          </a:xfrm>
        </p:grpSpPr>
        <p:sp>
          <p:nvSpPr>
            <p:cNvPr id="13" name="等腰三角形 12"/>
            <p:cNvSpPr/>
            <p:nvPr/>
          </p:nvSpPr>
          <p:spPr>
            <a:xfrm>
              <a:off x="6815328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8229600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9643872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815328" y="4433606"/>
            <a:ext cx="4242816" cy="1219200"/>
            <a:chOff x="6815328" y="4705350"/>
            <a:chExt cx="4242816" cy="1219200"/>
          </a:xfrm>
        </p:grpSpPr>
        <p:sp>
          <p:nvSpPr>
            <p:cNvPr id="123" name="等腰三角形 122"/>
            <p:cNvSpPr/>
            <p:nvPr/>
          </p:nvSpPr>
          <p:spPr>
            <a:xfrm>
              <a:off x="6815328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等腰三角形 123"/>
            <p:cNvSpPr/>
            <p:nvPr/>
          </p:nvSpPr>
          <p:spPr>
            <a:xfrm>
              <a:off x="8229600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等腰三角形 124"/>
            <p:cNvSpPr/>
            <p:nvPr/>
          </p:nvSpPr>
          <p:spPr>
            <a:xfrm>
              <a:off x="9643872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815328" y="4689965"/>
            <a:ext cx="4242816" cy="1219200"/>
            <a:chOff x="6815328" y="4705350"/>
            <a:chExt cx="4242816" cy="1219200"/>
          </a:xfrm>
        </p:grpSpPr>
        <p:sp>
          <p:nvSpPr>
            <p:cNvPr id="127" name="等腰三角形 126"/>
            <p:cNvSpPr/>
            <p:nvPr/>
          </p:nvSpPr>
          <p:spPr>
            <a:xfrm>
              <a:off x="6815328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8" name="等腰三角形 127"/>
            <p:cNvSpPr/>
            <p:nvPr/>
          </p:nvSpPr>
          <p:spPr>
            <a:xfrm>
              <a:off x="8229600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等腰三角形 128"/>
            <p:cNvSpPr/>
            <p:nvPr/>
          </p:nvSpPr>
          <p:spPr>
            <a:xfrm>
              <a:off x="9643872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815328" y="4946324"/>
            <a:ext cx="4242816" cy="1219200"/>
            <a:chOff x="6815328" y="4705350"/>
            <a:chExt cx="4242816" cy="1219200"/>
          </a:xfrm>
        </p:grpSpPr>
        <p:sp>
          <p:nvSpPr>
            <p:cNvPr id="131" name="等腰三角形 130"/>
            <p:cNvSpPr/>
            <p:nvPr/>
          </p:nvSpPr>
          <p:spPr>
            <a:xfrm>
              <a:off x="6815328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等腰三角形 131"/>
            <p:cNvSpPr/>
            <p:nvPr/>
          </p:nvSpPr>
          <p:spPr>
            <a:xfrm>
              <a:off x="8229600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等腰三角形 132"/>
            <p:cNvSpPr/>
            <p:nvPr/>
          </p:nvSpPr>
          <p:spPr>
            <a:xfrm>
              <a:off x="9643872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6815328" y="5202683"/>
            <a:ext cx="4242816" cy="1219200"/>
            <a:chOff x="6815328" y="4705350"/>
            <a:chExt cx="4242816" cy="1219200"/>
          </a:xfrm>
        </p:grpSpPr>
        <p:sp>
          <p:nvSpPr>
            <p:cNvPr id="135" name="等腰三角形 134"/>
            <p:cNvSpPr/>
            <p:nvPr/>
          </p:nvSpPr>
          <p:spPr>
            <a:xfrm>
              <a:off x="6815328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等腰三角形 135"/>
            <p:cNvSpPr/>
            <p:nvPr/>
          </p:nvSpPr>
          <p:spPr>
            <a:xfrm>
              <a:off x="8229600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等腰三角形 136"/>
            <p:cNvSpPr/>
            <p:nvPr/>
          </p:nvSpPr>
          <p:spPr>
            <a:xfrm>
              <a:off x="9643872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815328" y="5459042"/>
            <a:ext cx="4242816" cy="1219200"/>
            <a:chOff x="6815328" y="4705350"/>
            <a:chExt cx="4242816" cy="1219200"/>
          </a:xfrm>
        </p:grpSpPr>
        <p:sp>
          <p:nvSpPr>
            <p:cNvPr id="139" name="等腰三角形 138"/>
            <p:cNvSpPr/>
            <p:nvPr/>
          </p:nvSpPr>
          <p:spPr>
            <a:xfrm>
              <a:off x="6815328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等腰三角形 139"/>
            <p:cNvSpPr/>
            <p:nvPr/>
          </p:nvSpPr>
          <p:spPr>
            <a:xfrm>
              <a:off x="8229600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等腰三角形 140"/>
            <p:cNvSpPr/>
            <p:nvPr/>
          </p:nvSpPr>
          <p:spPr>
            <a:xfrm>
              <a:off x="9643872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6815328" y="5715401"/>
            <a:ext cx="4242816" cy="1219200"/>
            <a:chOff x="6815328" y="4705350"/>
            <a:chExt cx="4242816" cy="1219200"/>
          </a:xfrm>
        </p:grpSpPr>
        <p:sp>
          <p:nvSpPr>
            <p:cNvPr id="143" name="等腰三角形 142"/>
            <p:cNvSpPr/>
            <p:nvPr/>
          </p:nvSpPr>
          <p:spPr>
            <a:xfrm>
              <a:off x="6815328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等腰三角形 143"/>
            <p:cNvSpPr/>
            <p:nvPr/>
          </p:nvSpPr>
          <p:spPr>
            <a:xfrm>
              <a:off x="8229600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等腰三角形 144"/>
            <p:cNvSpPr/>
            <p:nvPr/>
          </p:nvSpPr>
          <p:spPr>
            <a:xfrm>
              <a:off x="9643872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6815328" y="5971760"/>
            <a:ext cx="4242816" cy="1219200"/>
            <a:chOff x="6815328" y="4705350"/>
            <a:chExt cx="4242816" cy="1219200"/>
          </a:xfrm>
        </p:grpSpPr>
        <p:sp>
          <p:nvSpPr>
            <p:cNvPr id="147" name="等腰三角形 146"/>
            <p:cNvSpPr/>
            <p:nvPr/>
          </p:nvSpPr>
          <p:spPr>
            <a:xfrm>
              <a:off x="6815328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等腰三角形 147"/>
            <p:cNvSpPr/>
            <p:nvPr/>
          </p:nvSpPr>
          <p:spPr>
            <a:xfrm>
              <a:off x="8229600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等腰三角形 148"/>
            <p:cNvSpPr/>
            <p:nvPr/>
          </p:nvSpPr>
          <p:spPr>
            <a:xfrm>
              <a:off x="9643872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6815328" y="6228119"/>
            <a:ext cx="4242816" cy="1219200"/>
            <a:chOff x="6815328" y="4705350"/>
            <a:chExt cx="4242816" cy="1219200"/>
          </a:xfrm>
        </p:grpSpPr>
        <p:sp>
          <p:nvSpPr>
            <p:cNvPr id="151" name="等腰三角形 150"/>
            <p:cNvSpPr/>
            <p:nvPr/>
          </p:nvSpPr>
          <p:spPr>
            <a:xfrm>
              <a:off x="6815328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等腰三角形 151"/>
            <p:cNvSpPr/>
            <p:nvPr/>
          </p:nvSpPr>
          <p:spPr>
            <a:xfrm>
              <a:off x="8229600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等腰三角形 152"/>
            <p:cNvSpPr/>
            <p:nvPr/>
          </p:nvSpPr>
          <p:spPr>
            <a:xfrm>
              <a:off x="9643872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6815328" y="6484478"/>
            <a:ext cx="4242816" cy="1219200"/>
            <a:chOff x="6815328" y="4705350"/>
            <a:chExt cx="4242816" cy="1219200"/>
          </a:xfrm>
        </p:grpSpPr>
        <p:sp>
          <p:nvSpPr>
            <p:cNvPr id="155" name="等腰三角形 154"/>
            <p:cNvSpPr/>
            <p:nvPr/>
          </p:nvSpPr>
          <p:spPr>
            <a:xfrm>
              <a:off x="6815328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等腰三角形 155"/>
            <p:cNvSpPr/>
            <p:nvPr/>
          </p:nvSpPr>
          <p:spPr>
            <a:xfrm>
              <a:off x="8229600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等腰三角形 156"/>
            <p:cNvSpPr/>
            <p:nvPr/>
          </p:nvSpPr>
          <p:spPr>
            <a:xfrm>
              <a:off x="9643872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6815328" y="6740837"/>
            <a:ext cx="4242816" cy="1219200"/>
            <a:chOff x="6815328" y="4705350"/>
            <a:chExt cx="4242816" cy="1219200"/>
          </a:xfrm>
        </p:grpSpPr>
        <p:sp>
          <p:nvSpPr>
            <p:cNvPr id="159" name="等腰三角形 158"/>
            <p:cNvSpPr/>
            <p:nvPr/>
          </p:nvSpPr>
          <p:spPr>
            <a:xfrm>
              <a:off x="6815328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等腰三角形 159"/>
            <p:cNvSpPr/>
            <p:nvPr/>
          </p:nvSpPr>
          <p:spPr>
            <a:xfrm>
              <a:off x="8229600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等腰三角形 160"/>
            <p:cNvSpPr/>
            <p:nvPr/>
          </p:nvSpPr>
          <p:spPr>
            <a:xfrm>
              <a:off x="9643872" y="4705350"/>
              <a:ext cx="1414272" cy="1219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9522" y="1789310"/>
            <a:ext cx="5375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NICE GALGAME ABOUT ADVENTURE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9522" y="2435641"/>
            <a:ext cx="10572956" cy="294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At first, our teammates see a movie about adventure and love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So we decided to do a program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To show the story through the game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It is you can see ---- RecycleTimeS game</a:t>
            </a:r>
            <a:endParaRPr lang="en-US" altLang="zh-CN" sz="2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09522" y="1144276"/>
            <a:ext cx="4579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4B4B4B"/>
                </a:solidFill>
                <a:latin typeface="Segoe UI" panose="020B0502040204020203"/>
              </a:rPr>
              <a:t>What we want to do</a:t>
            </a:r>
            <a:endParaRPr lang="en-US" altLang="zh-CN" sz="3600" b="1" dirty="0">
              <a:solidFill>
                <a:srgbClr val="4B4B4B"/>
              </a:solidFill>
              <a:latin typeface="Segoe UI" panose="020B0502040204020203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9522" y="1790607"/>
            <a:ext cx="279506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7206" y="3429000"/>
            <a:ext cx="3538033" cy="26535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9522" y="1789310"/>
            <a:ext cx="4150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Brief introduction of gal game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9522" y="2250975"/>
            <a:ext cx="10572956" cy="294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Galgame is a video game in which players can interact with animated character.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It is very popular in Japan and China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It is a special but beautiful cultural phenomena in East Asia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endParaRPr lang="en-US" altLang="zh-CN" sz="2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09522" y="1144276"/>
            <a:ext cx="3706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4B4B4B"/>
                </a:solidFill>
                <a:latin typeface="Segoe UI" panose="020B0502040204020203"/>
              </a:rPr>
              <a:t>About Galgame</a:t>
            </a:r>
            <a:endParaRPr lang="en-US" altLang="zh-CN" sz="3600" b="1" dirty="0">
              <a:solidFill>
                <a:srgbClr val="4B4B4B"/>
              </a:solidFill>
              <a:latin typeface="Segoe UI" panose="020B0502040204020203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9522" y="1790607"/>
            <a:ext cx="279506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946480"/>
            <a:ext cx="11676063" cy="379095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8114" y="2125282"/>
            <a:ext cx="803910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4F4F4"/>
                </a:solidFill>
                <a:latin typeface="Segoe UI" panose="020B0502040204020203"/>
              </a:rPr>
              <a:t>PART II</a:t>
            </a:r>
            <a:endParaRPr lang="en-US" altLang="zh-CN" sz="5400" b="1" dirty="0">
              <a:solidFill>
                <a:srgbClr val="F4F4F4"/>
              </a:solidFill>
              <a:latin typeface="Segoe UI" panose="020B0502040204020203"/>
            </a:endParaRPr>
          </a:p>
          <a:p>
            <a:r>
              <a:rPr lang="en-US" altLang="zh-CN" sz="6600" b="1" dirty="0">
                <a:solidFill>
                  <a:srgbClr val="F4F4F4"/>
                </a:solidFill>
                <a:latin typeface="Segoe UI" panose="020B0502040204020203"/>
              </a:rPr>
              <a:t>Analysis and Design</a:t>
            </a:r>
            <a:endParaRPr lang="en-US" altLang="zh-CN" sz="6600" b="1" dirty="0">
              <a:solidFill>
                <a:srgbClr val="F4F4F4"/>
              </a:solidFill>
              <a:latin typeface="Segoe UI" panose="020B0502040204020203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815328" y="4177247"/>
            <a:ext cx="4242816" cy="1219200"/>
            <a:chOff x="6815328" y="4705350"/>
            <a:chExt cx="4242816" cy="1219200"/>
          </a:xfrm>
        </p:grpSpPr>
        <p:sp>
          <p:nvSpPr>
            <p:cNvPr id="13" name="等腰三角形 12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815328" y="4433606"/>
            <a:ext cx="4242816" cy="1219200"/>
            <a:chOff x="6815328" y="4705350"/>
            <a:chExt cx="4242816" cy="1219200"/>
          </a:xfrm>
        </p:grpSpPr>
        <p:sp>
          <p:nvSpPr>
            <p:cNvPr id="123" name="等腰三角形 122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等腰三角形 123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等腰三角形 124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815328" y="4689965"/>
            <a:ext cx="4242816" cy="1219200"/>
            <a:chOff x="6815328" y="4705350"/>
            <a:chExt cx="4242816" cy="1219200"/>
          </a:xfrm>
        </p:grpSpPr>
        <p:sp>
          <p:nvSpPr>
            <p:cNvPr id="127" name="等腰三角形 126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8" name="等腰三角形 127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等腰三角形 128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815328" y="4946324"/>
            <a:ext cx="4242816" cy="1219200"/>
            <a:chOff x="6815328" y="4705350"/>
            <a:chExt cx="4242816" cy="1219200"/>
          </a:xfrm>
        </p:grpSpPr>
        <p:sp>
          <p:nvSpPr>
            <p:cNvPr id="131" name="等腰三角形 130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等腰三角形 131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等腰三角形 132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6815328" y="5202683"/>
            <a:ext cx="4242816" cy="1219200"/>
            <a:chOff x="6815328" y="4705350"/>
            <a:chExt cx="4242816" cy="1219200"/>
          </a:xfrm>
        </p:grpSpPr>
        <p:sp>
          <p:nvSpPr>
            <p:cNvPr id="135" name="等腰三角形 134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等腰三角形 135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等腰三角形 136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815328" y="5459042"/>
            <a:ext cx="4242816" cy="1219200"/>
            <a:chOff x="6815328" y="4705350"/>
            <a:chExt cx="4242816" cy="1219200"/>
          </a:xfrm>
        </p:grpSpPr>
        <p:sp>
          <p:nvSpPr>
            <p:cNvPr id="139" name="等腰三角形 138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等腰三角形 139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等腰三角形 140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6815328" y="5715401"/>
            <a:ext cx="4242816" cy="1219200"/>
            <a:chOff x="6815328" y="4705350"/>
            <a:chExt cx="4242816" cy="1219200"/>
          </a:xfrm>
        </p:grpSpPr>
        <p:sp>
          <p:nvSpPr>
            <p:cNvPr id="143" name="等腰三角形 142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等腰三角形 143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等腰三角形 144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6815328" y="5971760"/>
            <a:ext cx="4242816" cy="1219200"/>
            <a:chOff x="6815328" y="4705350"/>
            <a:chExt cx="4242816" cy="1219200"/>
          </a:xfrm>
        </p:grpSpPr>
        <p:sp>
          <p:nvSpPr>
            <p:cNvPr id="147" name="等腰三角形 146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等腰三角形 147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等腰三角形 148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6815328" y="6228119"/>
            <a:ext cx="4242816" cy="1219200"/>
            <a:chOff x="6815328" y="4705350"/>
            <a:chExt cx="4242816" cy="1219200"/>
          </a:xfrm>
        </p:grpSpPr>
        <p:sp>
          <p:nvSpPr>
            <p:cNvPr id="151" name="等腰三角形 150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等腰三角形 151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等腰三角形 152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6815328" y="6484478"/>
            <a:ext cx="4242816" cy="1219200"/>
            <a:chOff x="6815328" y="4705350"/>
            <a:chExt cx="4242816" cy="1219200"/>
          </a:xfrm>
        </p:grpSpPr>
        <p:sp>
          <p:nvSpPr>
            <p:cNvPr id="155" name="等腰三角形 154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等腰三角形 155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等腰三角形 156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6815328" y="6740837"/>
            <a:ext cx="4242816" cy="1219200"/>
            <a:chOff x="6815328" y="4705350"/>
            <a:chExt cx="4242816" cy="1219200"/>
          </a:xfrm>
        </p:grpSpPr>
        <p:sp>
          <p:nvSpPr>
            <p:cNvPr id="159" name="等腰三角形 158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等腰三角形 159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等腰三角形 160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1850</Words>
  <Application>WPS 演示</Application>
  <PresentationFormat>宽屏</PresentationFormat>
  <Paragraphs>154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等线</vt:lpstr>
      <vt:lpstr>Adobe Devanagari</vt:lpstr>
      <vt:lpstr>Segoe Print</vt:lpstr>
      <vt:lpstr>微软雅黑</vt:lpstr>
      <vt:lpstr>Bahnschrift</vt:lpstr>
      <vt:lpstr>Segoe UI</vt:lpstr>
      <vt:lpstr>Times New Roman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creator>BOSSPPT 2017-2018</dc:creator>
  <cp:keywords>BOSSPPT顶尖职业文案</cp:keywords>
  <dc:description>BOSSPPT致力于提供高质量，有品质的模板，拒绝垃圾模板！
本模板由bossppt设计师制作或制作师二次制作整理，bossppt为此花费了大量心血。
如果非本店购买，请直接向盗版店进行索赔。
本店淘宝唯一购买网址：https://chinappt.taobao.com</dc:description>
  <dc:subject>BOSSPPT 2017-2018</dc:subject>
  <cp:category>店铺： BOSSPPT顶尖职业文案</cp:category>
  <cp:lastModifiedBy>清淡1405937303</cp:lastModifiedBy>
  <cp:revision>63</cp:revision>
  <dcterms:created xsi:type="dcterms:W3CDTF">2017-03-27T04:23:00Z</dcterms:created>
  <dcterms:modified xsi:type="dcterms:W3CDTF">2019-06-28T07:05:26Z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