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6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7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8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9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0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7" r:id="rId2"/>
    <p:sldMasterId id="2147483660" r:id="rId3"/>
    <p:sldMasterId id="2147483664" r:id="rId4"/>
    <p:sldMasterId id="2147483668" r:id="rId5"/>
    <p:sldMasterId id="2147483672" r:id="rId6"/>
    <p:sldMasterId id="2147483676" r:id="rId7"/>
    <p:sldMasterId id="2147483680" r:id="rId8"/>
    <p:sldMasterId id="2147483684" r:id="rId9"/>
    <p:sldMasterId id="2147483688" r:id="rId10"/>
    <p:sldMasterId id="2147483692" r:id="rId11"/>
  </p:sldMasterIdLst>
  <p:notesMasterIdLst>
    <p:notesMasterId r:id="rId38"/>
  </p:notesMasterIdLst>
  <p:sldIdLst>
    <p:sldId id="386" r:id="rId12"/>
    <p:sldId id="387" r:id="rId13"/>
    <p:sldId id="391" r:id="rId14"/>
    <p:sldId id="322" r:id="rId15"/>
    <p:sldId id="395" r:id="rId16"/>
    <p:sldId id="396" r:id="rId17"/>
    <p:sldId id="419" r:id="rId18"/>
    <p:sldId id="417" r:id="rId19"/>
    <p:sldId id="418" r:id="rId20"/>
    <p:sldId id="414" r:id="rId21"/>
    <p:sldId id="407" r:id="rId22"/>
    <p:sldId id="411" r:id="rId23"/>
    <p:sldId id="410" r:id="rId24"/>
    <p:sldId id="415" r:id="rId25"/>
    <p:sldId id="397" r:id="rId26"/>
    <p:sldId id="412" r:id="rId27"/>
    <p:sldId id="421" r:id="rId28"/>
    <p:sldId id="422" r:id="rId29"/>
    <p:sldId id="423" r:id="rId30"/>
    <p:sldId id="420" r:id="rId31"/>
    <p:sldId id="424" r:id="rId32"/>
    <p:sldId id="425" r:id="rId33"/>
    <p:sldId id="426" r:id="rId34"/>
    <p:sldId id="399" r:id="rId35"/>
    <p:sldId id="416" r:id="rId36"/>
    <p:sldId id="401" r:id="rId37"/>
  </p:sldIdLst>
  <p:sldSz cx="12190413" cy="68595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2" clrIdx="0">
    <p:extLst>
      <p:ext uri="{19B8F6BF-5375-455C-9EA6-DF929625EA0E}">
        <p15:presenceInfo xmlns:p15="http://schemas.microsoft.com/office/powerpoint/2012/main" userId="cec1bc8fc5a617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3598DB"/>
    <a:srgbClr val="03445A"/>
    <a:srgbClr val="0B4F5C"/>
    <a:srgbClr val="737D7F"/>
    <a:srgbClr val="0067B4"/>
    <a:srgbClr val="0079A4"/>
    <a:srgbClr val="3AB7AF"/>
    <a:srgbClr val="01ACBE"/>
    <a:srgbClr val="1B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22" y="72"/>
      </p:cViewPr>
      <p:guideLst>
        <p:guide orient="horz" pos="2206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microsoft.com/office/2007/relationships/hdphoto" Target="../media/hdphoto1.wdp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Relationship Id="rId4" Type="http://schemas.microsoft.com/office/2007/relationships/hdphoto" Target="../media/hdphoto1.wdp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Relationship Id="rId4" Type="http://schemas.microsoft.com/office/2007/relationships/hdphoto" Target="../media/hdphoto1.wdp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Relationship Id="rId4" Type="http://schemas.microsoft.com/office/2007/relationships/hdphoto" Target="../media/hdphoto1.wdp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Relationship Id="rId4" Type="http://schemas.microsoft.com/office/2007/relationships/hdphoto" Target="../media/hdphoto1.wdp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4"/>
            <a:ext cx="9142810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3802" y="3602873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A81D0-E626-47B4-B270-3129CC82D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2413" cy="23891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CF11BC-7DCB-43A2-84C6-771FB1B29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3625"/>
            <a:ext cx="9142413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A92ED-799A-444C-A6FB-255A824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C0E33-06C3-49A5-9344-831FB16B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596E9-5666-4FE2-988D-7DBFD5AE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826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96842-12A0-4D15-9638-E78F52B3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7B8BDF-9AC6-40A0-8A79-9849ABC1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0EE15D-A3C1-4414-8ECF-686B2E67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F539C-BC8A-4955-86D7-F3F03CE9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3AEE4-15D3-417B-AF34-B84E797A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635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AC456-B416-49BE-99B6-94E62F72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4013" cy="28543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63B74B-E82C-49A7-AA13-0186CBB3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91050"/>
            <a:ext cx="10514013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5F70AB-06E9-4307-96DF-C0AAD7C6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054D4-96CF-4D55-8AA0-473C822B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8B8E2-B330-45EC-9456-A9AD6F62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070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65929-A962-4566-B258-21FA378B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68FD7-FD6B-40B5-9022-D403045B5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2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2D5AC1-765D-43EA-9D11-B65941F7B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1600" cy="4352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C8E641-0925-43C9-9A66-B8D9EB9B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56BBB-61AA-4AA5-8A98-821F55F7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E3F3E5-6B8F-4B32-80E3-BD795CD3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24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47F5F-764C-4946-837F-28B01EC4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401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BA7AEB-AF3E-454A-B253-8298B8EDE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C65E2D-8182-4B0A-9232-BDF59C2E7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6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D478BE-8C34-441B-BA81-AEF8D58B3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3438F1-FD59-46AF-A1DD-8127B97AE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3187" cy="3686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92320A-4354-4158-8645-4FA4ECBE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129BA0-285D-4F7A-A705-5FFC8ABE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DF3DBB-1441-423C-A4F2-38906D13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019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AB136-789B-4962-B731-2D3205B2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684A4B-98AC-47F2-8474-4F45733D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88869B-5F4A-4ECC-A76C-E18CAFB2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44F0A7-AEE5-4347-9408-F20971D1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0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9000CF-4F36-48DB-A349-2EC6DCC0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5455C6-6CFA-497A-99F3-8BDAFD9F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2CDCE-3585-43D6-9775-B1DFD497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409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E11BD-A4A1-41EE-9631-0B62DB50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1C0AC-F384-4981-8218-878F6BB6E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0612" cy="48752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B9B79C-0BC8-44B2-A972-EA91CF383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E4CC2B-7445-487F-8D46-D84B1A27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BD3DA2-179D-4228-B37F-D36BC84F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9E5787-A951-4C94-9FFA-4F208B3B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93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CEE41-42FE-474C-837E-52F161CE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059507-392E-4E8A-9543-E3E6D8597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0612" cy="48752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AAE8C4-48E6-4E84-8460-4115BAE9E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AA6CFF-A4AA-47F2-AAA4-D090C845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03566E-72E7-4BD5-8380-9A3442ED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70ADA8-1042-4DFB-96A7-8B3D876E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570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9E3C2-62B7-4955-8B8A-3D630100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8DA855-63E9-4498-AC9A-997B736E0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19514-02C9-4D6F-A6B6-B6F3F594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BBE9F-BA2F-4288-BC25-3864A192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5DB0C-433C-4E14-9A2F-3AEC9929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003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847C71-1F61-4F6E-A824-EC0460378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5813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963B42-2D59-44C4-9AA2-0FBF3CB42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34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27D46-589C-4F14-9288-F5881E4D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08132-CF16-48A8-8C9E-98BFDA6B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9EBB9-9FFE-4527-93B6-8417899E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355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dirty="0" err="1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dirty="0" err="1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3" y="1710135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743" y="4590527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2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0" y="365211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679" y="1681553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679" y="2505656"/>
            <a:ext cx="5157116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1398" y="1681553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1398" y="2505656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80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800"/>
            </a:lvl2pPr>
            <a:lvl3pPr marL="1219200" indent="0">
              <a:buNone/>
              <a:defRPr sz="3200"/>
            </a:lvl3pPr>
            <a:lvl4pPr marL="1828800" indent="0">
              <a:buNone/>
              <a:defRPr sz="2700"/>
            </a:lvl4pPr>
            <a:lvl5pPr marL="2438400" indent="0">
              <a:buNone/>
              <a:defRPr sz="2700"/>
            </a:lvl5pPr>
            <a:lvl6pPr marL="3048000" indent="0">
              <a:buNone/>
              <a:defRPr sz="2700"/>
            </a:lvl6pPr>
            <a:lvl7pPr marL="3657600" indent="0">
              <a:buNone/>
              <a:defRPr sz="2700"/>
            </a:lvl7pPr>
            <a:lvl8pPr marL="4267200" indent="0">
              <a:buNone/>
              <a:defRPr sz="2700"/>
            </a:lvl8pPr>
            <a:lvl9pPr marL="4876800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091" y="6357822"/>
            <a:ext cx="2742843" cy="365210"/>
          </a:xfrm>
        </p:spPr>
        <p:txBody>
          <a:bodyPr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  <a:pPr/>
              <a:t>2019/7/7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075" y="6357822"/>
            <a:ext cx="4114264" cy="36521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479" y="6357822"/>
            <a:ext cx="2742843" cy="365210"/>
          </a:xfrm>
        </p:spPr>
        <p:txBody>
          <a:bodyPr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  <a:pPr/>
              <a:t>‹#›</a:t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theme" Target="../theme/theme1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2" y="365211"/>
            <a:ext cx="10514231" cy="132587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2" y="1826048"/>
            <a:ext cx="10514231" cy="4352346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F97F6C-C20A-4FE6-849D-C4CA9FA7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7FE3F9-4D58-4E07-A480-8F124972A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4013" cy="435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D5B05-FDEA-4976-8803-C6DE9F94A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79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1E7CF-69F2-4921-B2CD-314EA6D12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7938"/>
            <a:ext cx="411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FB17D-C9F0-4BD4-A6CD-B937414DC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63579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96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5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4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6DA0D7D-9B3B-4C4C-88EE-B971482E89E6}"/>
              </a:ext>
            </a:extLst>
          </p:cNvPr>
          <p:cNvSpPr/>
          <p:nvPr/>
        </p:nvSpPr>
        <p:spPr>
          <a:xfrm>
            <a:off x="1503037" y="275185"/>
            <a:ext cx="90580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Archers battle</a:t>
            </a:r>
            <a:endParaRPr lang="zh-CN" altLang="en-US" sz="5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38">
            <a:extLst>
              <a:ext uri="{FF2B5EF4-FFF2-40B4-BE49-F238E27FC236}">
                <a16:creationId xmlns:a16="http://schemas.microsoft.com/office/drawing/2014/main" id="{605BA8B4-8878-4CA9-9DC9-E56F355FB823}"/>
              </a:ext>
            </a:extLst>
          </p:cNvPr>
          <p:cNvSpPr txBox="1"/>
          <p:nvPr/>
        </p:nvSpPr>
        <p:spPr>
          <a:xfrm>
            <a:off x="3584051" y="1443978"/>
            <a:ext cx="4895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GROUP 8</a:t>
            </a:r>
          </a:p>
          <a:p>
            <a:r>
              <a:rPr lang="en-US" altLang="zh-CN" sz="2000" dirty="0"/>
              <a:t>GROUP MEMBER: Dan(</a:t>
            </a:r>
            <a:r>
              <a:rPr lang="en-US" altLang="zh-CN" sz="2000" dirty="0" err="1"/>
              <a:t>Boyang</a:t>
            </a:r>
            <a:r>
              <a:rPr lang="en-US" altLang="zh-CN" sz="2000" dirty="0"/>
              <a:t>) Liu, </a:t>
            </a:r>
            <a:r>
              <a:rPr lang="en-US" altLang="zh-CN" sz="2000" dirty="0" err="1"/>
              <a:t>Yufei</a:t>
            </a:r>
            <a:r>
              <a:rPr lang="en-US" altLang="zh-CN" sz="2000" dirty="0"/>
              <a:t> Huang, Yuan Huang</a:t>
            </a:r>
            <a:endParaRPr lang="zh-CN" altLang="en-US" sz="20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746AFDF-8097-40A6-93B6-A01A0572DC99}"/>
              </a:ext>
            </a:extLst>
          </p:cNvPr>
          <p:cNvGrpSpPr/>
          <p:nvPr/>
        </p:nvGrpSpPr>
        <p:grpSpPr>
          <a:xfrm>
            <a:off x="4871591" y="4444833"/>
            <a:ext cx="396185" cy="565304"/>
            <a:chOff x="33337500" y="3175"/>
            <a:chExt cx="2930525" cy="4181475"/>
          </a:xfrm>
          <a:solidFill>
            <a:srgbClr val="03445A"/>
          </a:solidFill>
        </p:grpSpPr>
        <p:sp>
          <p:nvSpPr>
            <p:cNvPr id="5" name="Freeform 25">
              <a:extLst>
                <a:ext uri="{FF2B5EF4-FFF2-40B4-BE49-F238E27FC236}">
                  <a16:creationId xmlns:a16="http://schemas.microsoft.com/office/drawing/2014/main" id="{D8D87B52-6D00-4B13-B2A5-7EF189DF3AB3}"/>
                </a:ext>
              </a:extLst>
            </p:cNvPr>
            <p:cNvSpPr/>
            <p:nvPr/>
          </p:nvSpPr>
          <p:spPr bwMode="auto">
            <a:xfrm>
              <a:off x="35061525" y="2049463"/>
              <a:ext cx="1163638" cy="2033588"/>
            </a:xfrm>
            <a:custGeom>
              <a:avLst/>
              <a:gdLst>
                <a:gd name="T0" fmla="*/ 64 w 275"/>
                <a:gd name="T1" fmla="*/ 480 h 480"/>
                <a:gd name="T2" fmla="*/ 275 w 275"/>
                <a:gd name="T3" fmla="*/ 421 h 480"/>
                <a:gd name="T4" fmla="*/ 258 w 275"/>
                <a:gd name="T5" fmla="*/ 163 h 480"/>
                <a:gd name="T6" fmla="*/ 135 w 275"/>
                <a:gd name="T7" fmla="*/ 52 h 480"/>
                <a:gd name="T8" fmla="*/ 36 w 275"/>
                <a:gd name="T9" fmla="*/ 0 h 480"/>
                <a:gd name="T10" fmla="*/ 0 w 275"/>
                <a:gd name="T11" fmla="*/ 26 h 480"/>
                <a:gd name="T12" fmla="*/ 64 w 275"/>
                <a:gd name="T1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480">
                  <a:moveTo>
                    <a:pt x="64" y="480"/>
                  </a:moveTo>
                  <a:cubicBezTo>
                    <a:pt x="196" y="460"/>
                    <a:pt x="275" y="421"/>
                    <a:pt x="275" y="421"/>
                  </a:cubicBezTo>
                  <a:cubicBezTo>
                    <a:pt x="275" y="421"/>
                    <a:pt x="268" y="194"/>
                    <a:pt x="258" y="163"/>
                  </a:cubicBezTo>
                  <a:cubicBezTo>
                    <a:pt x="248" y="133"/>
                    <a:pt x="173" y="76"/>
                    <a:pt x="135" y="52"/>
                  </a:cubicBezTo>
                  <a:cubicBezTo>
                    <a:pt x="98" y="29"/>
                    <a:pt x="36" y="0"/>
                    <a:pt x="36" y="0"/>
                  </a:cubicBezTo>
                  <a:cubicBezTo>
                    <a:pt x="36" y="0"/>
                    <a:pt x="21" y="13"/>
                    <a:pt x="0" y="26"/>
                  </a:cubicBezTo>
                  <a:lnTo>
                    <a:pt x="64" y="4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26">
              <a:extLst>
                <a:ext uri="{FF2B5EF4-FFF2-40B4-BE49-F238E27FC236}">
                  <a16:creationId xmlns:a16="http://schemas.microsoft.com/office/drawing/2014/main" id="{E1D333EF-A6C4-43C8-BF1D-17563EB4ABF2}"/>
                </a:ext>
              </a:extLst>
            </p:cNvPr>
            <p:cNvSpPr/>
            <p:nvPr/>
          </p:nvSpPr>
          <p:spPr bwMode="auto">
            <a:xfrm>
              <a:off x="34378900" y="2189163"/>
              <a:ext cx="263525" cy="1931988"/>
            </a:xfrm>
            <a:custGeom>
              <a:avLst/>
              <a:gdLst>
                <a:gd name="T0" fmla="*/ 0 w 62"/>
                <a:gd name="T1" fmla="*/ 453 h 456"/>
                <a:gd name="T2" fmla="*/ 28 w 62"/>
                <a:gd name="T3" fmla="*/ 456 h 456"/>
                <a:gd name="T4" fmla="*/ 62 w 62"/>
                <a:gd name="T5" fmla="*/ 7 h 456"/>
                <a:gd name="T6" fmla="*/ 48 w 62"/>
                <a:gd name="T7" fmla="*/ 0 h 456"/>
                <a:gd name="T8" fmla="*/ 0 w 62"/>
                <a:gd name="T9" fmla="*/ 453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56">
                  <a:moveTo>
                    <a:pt x="0" y="453"/>
                  </a:moveTo>
                  <a:cubicBezTo>
                    <a:pt x="9" y="454"/>
                    <a:pt x="18" y="455"/>
                    <a:pt x="28" y="456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57" y="5"/>
                    <a:pt x="53" y="3"/>
                    <a:pt x="48" y="0"/>
                  </a:cubicBezTo>
                  <a:lnTo>
                    <a:pt x="0" y="4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Freeform 27">
              <a:extLst>
                <a:ext uri="{FF2B5EF4-FFF2-40B4-BE49-F238E27FC236}">
                  <a16:creationId xmlns:a16="http://schemas.microsoft.com/office/drawing/2014/main" id="{EC6C8B5B-E138-4F9C-9443-E21C63E0E713}"/>
                </a:ext>
              </a:extLst>
            </p:cNvPr>
            <p:cNvSpPr/>
            <p:nvPr/>
          </p:nvSpPr>
          <p:spPr bwMode="auto">
            <a:xfrm>
              <a:off x="33396238" y="2032000"/>
              <a:ext cx="1127125" cy="2058988"/>
            </a:xfrm>
            <a:custGeom>
              <a:avLst/>
              <a:gdLst>
                <a:gd name="T0" fmla="*/ 266 w 266"/>
                <a:gd name="T1" fmla="*/ 27 h 486"/>
                <a:gd name="T2" fmla="*/ 235 w 266"/>
                <a:gd name="T3" fmla="*/ 0 h 486"/>
                <a:gd name="T4" fmla="*/ 67 w 266"/>
                <a:gd name="T5" fmla="*/ 101 h 486"/>
                <a:gd name="T6" fmla="*/ 7 w 266"/>
                <a:gd name="T7" fmla="*/ 235 h 486"/>
                <a:gd name="T8" fmla="*/ 0 w 266"/>
                <a:gd name="T9" fmla="*/ 428 h 486"/>
                <a:gd name="T10" fmla="*/ 201 w 266"/>
                <a:gd name="T11" fmla="*/ 486 h 486"/>
                <a:gd name="T12" fmla="*/ 266 w 266"/>
                <a:gd name="T13" fmla="*/ 27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86">
                  <a:moveTo>
                    <a:pt x="266" y="27"/>
                  </a:moveTo>
                  <a:cubicBezTo>
                    <a:pt x="248" y="14"/>
                    <a:pt x="235" y="0"/>
                    <a:pt x="235" y="0"/>
                  </a:cubicBezTo>
                  <a:cubicBezTo>
                    <a:pt x="235" y="0"/>
                    <a:pt x="91" y="70"/>
                    <a:pt x="67" y="101"/>
                  </a:cubicBezTo>
                  <a:cubicBezTo>
                    <a:pt x="43" y="131"/>
                    <a:pt x="9" y="156"/>
                    <a:pt x="7" y="235"/>
                  </a:cubicBezTo>
                  <a:cubicBezTo>
                    <a:pt x="5" y="315"/>
                    <a:pt x="0" y="428"/>
                    <a:pt x="0" y="428"/>
                  </a:cubicBezTo>
                  <a:cubicBezTo>
                    <a:pt x="0" y="428"/>
                    <a:pt x="83" y="467"/>
                    <a:pt x="201" y="486"/>
                  </a:cubicBezTo>
                  <a:lnTo>
                    <a:pt x="266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Freeform 28">
              <a:extLst>
                <a:ext uri="{FF2B5EF4-FFF2-40B4-BE49-F238E27FC236}">
                  <a16:creationId xmlns:a16="http://schemas.microsoft.com/office/drawing/2014/main" id="{3937460F-93BC-45AB-93CD-173CA32A3204}"/>
                </a:ext>
              </a:extLst>
            </p:cNvPr>
            <p:cNvSpPr/>
            <p:nvPr/>
          </p:nvSpPr>
          <p:spPr bwMode="auto">
            <a:xfrm>
              <a:off x="34947225" y="2197100"/>
              <a:ext cx="254000" cy="1914525"/>
            </a:xfrm>
            <a:custGeom>
              <a:avLst/>
              <a:gdLst>
                <a:gd name="T0" fmla="*/ 12 w 60"/>
                <a:gd name="T1" fmla="*/ 0 h 452"/>
                <a:gd name="T2" fmla="*/ 0 w 60"/>
                <a:gd name="T3" fmla="*/ 6 h 452"/>
                <a:gd name="T4" fmla="*/ 36 w 60"/>
                <a:gd name="T5" fmla="*/ 452 h 452"/>
                <a:gd name="T6" fmla="*/ 60 w 60"/>
                <a:gd name="T7" fmla="*/ 450 h 452"/>
                <a:gd name="T8" fmla="*/ 12 w 60"/>
                <a:gd name="T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52">
                  <a:moveTo>
                    <a:pt x="12" y="0"/>
                  </a:moveTo>
                  <a:cubicBezTo>
                    <a:pt x="8" y="2"/>
                    <a:pt x="4" y="4"/>
                    <a:pt x="0" y="6"/>
                  </a:cubicBezTo>
                  <a:cubicBezTo>
                    <a:pt x="36" y="452"/>
                    <a:pt x="36" y="452"/>
                    <a:pt x="36" y="452"/>
                  </a:cubicBezTo>
                  <a:cubicBezTo>
                    <a:pt x="44" y="452"/>
                    <a:pt x="52" y="451"/>
                    <a:pt x="60" y="45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2BA447B9-EA7B-4C12-8E49-576423E96D87}"/>
                </a:ext>
              </a:extLst>
            </p:cNvPr>
            <p:cNvSpPr/>
            <p:nvPr/>
          </p:nvSpPr>
          <p:spPr bwMode="auto">
            <a:xfrm>
              <a:off x="33337500" y="1981200"/>
              <a:ext cx="2930525" cy="2203450"/>
            </a:xfrm>
            <a:custGeom>
              <a:avLst/>
              <a:gdLst>
                <a:gd name="T0" fmla="*/ 692 w 692"/>
                <a:gd name="T1" fmla="*/ 438 h 520"/>
                <a:gd name="T2" fmla="*/ 681 w 692"/>
                <a:gd name="T3" fmla="*/ 209 h 520"/>
                <a:gd name="T4" fmla="*/ 593 w 692"/>
                <a:gd name="T5" fmla="*/ 86 h 520"/>
                <a:gd name="T6" fmla="*/ 550 w 692"/>
                <a:gd name="T7" fmla="*/ 62 h 520"/>
                <a:gd name="T8" fmla="*/ 456 w 692"/>
                <a:gd name="T9" fmla="*/ 4 h 520"/>
                <a:gd name="T10" fmla="*/ 452 w 692"/>
                <a:gd name="T11" fmla="*/ 0 h 520"/>
                <a:gd name="T12" fmla="*/ 447 w 692"/>
                <a:gd name="T13" fmla="*/ 0 h 520"/>
                <a:gd name="T14" fmla="*/ 424 w 692"/>
                <a:gd name="T15" fmla="*/ 24 h 520"/>
                <a:gd name="T16" fmla="*/ 442 w 692"/>
                <a:gd name="T17" fmla="*/ 24 h 520"/>
                <a:gd name="T18" fmla="*/ 539 w 692"/>
                <a:gd name="T19" fmla="*/ 84 h 520"/>
                <a:gd name="T20" fmla="*/ 580 w 692"/>
                <a:gd name="T21" fmla="*/ 106 h 520"/>
                <a:gd name="T22" fmla="*/ 657 w 692"/>
                <a:gd name="T23" fmla="*/ 211 h 520"/>
                <a:gd name="T24" fmla="*/ 667 w 692"/>
                <a:gd name="T25" fmla="*/ 430 h 520"/>
                <a:gd name="T26" fmla="*/ 343 w 692"/>
                <a:gd name="T27" fmla="*/ 496 h 520"/>
                <a:gd name="T28" fmla="*/ 25 w 692"/>
                <a:gd name="T29" fmla="*/ 431 h 520"/>
                <a:gd name="T30" fmla="*/ 36 w 692"/>
                <a:gd name="T31" fmla="*/ 211 h 520"/>
                <a:gd name="T32" fmla="*/ 112 w 692"/>
                <a:gd name="T33" fmla="*/ 106 h 520"/>
                <a:gd name="T34" fmla="*/ 154 w 692"/>
                <a:gd name="T35" fmla="*/ 84 h 520"/>
                <a:gd name="T36" fmla="*/ 251 w 692"/>
                <a:gd name="T37" fmla="*/ 24 h 520"/>
                <a:gd name="T38" fmla="*/ 260 w 692"/>
                <a:gd name="T39" fmla="*/ 24 h 520"/>
                <a:gd name="T40" fmla="*/ 241 w 692"/>
                <a:gd name="T41" fmla="*/ 0 h 520"/>
                <a:gd name="T42" fmla="*/ 240 w 692"/>
                <a:gd name="T43" fmla="*/ 0 h 520"/>
                <a:gd name="T44" fmla="*/ 237 w 692"/>
                <a:gd name="T45" fmla="*/ 4 h 520"/>
                <a:gd name="T46" fmla="*/ 142 w 692"/>
                <a:gd name="T47" fmla="*/ 62 h 520"/>
                <a:gd name="T48" fmla="*/ 100 w 692"/>
                <a:gd name="T49" fmla="*/ 86 h 520"/>
                <a:gd name="T50" fmla="*/ 12 w 692"/>
                <a:gd name="T51" fmla="*/ 209 h 520"/>
                <a:gd name="T52" fmla="*/ 1 w 692"/>
                <a:gd name="T53" fmla="*/ 438 h 520"/>
                <a:gd name="T54" fmla="*/ 0 w 692"/>
                <a:gd name="T55" fmla="*/ 446 h 520"/>
                <a:gd name="T56" fmla="*/ 8 w 692"/>
                <a:gd name="T57" fmla="*/ 449 h 520"/>
                <a:gd name="T58" fmla="*/ 343 w 692"/>
                <a:gd name="T59" fmla="*/ 520 h 520"/>
                <a:gd name="T60" fmla="*/ 685 w 692"/>
                <a:gd name="T61" fmla="*/ 449 h 520"/>
                <a:gd name="T62" fmla="*/ 692 w 692"/>
                <a:gd name="T63" fmla="*/ 446 h 520"/>
                <a:gd name="T64" fmla="*/ 692 w 692"/>
                <a:gd name="T65" fmla="*/ 438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2" h="520">
                  <a:moveTo>
                    <a:pt x="692" y="438"/>
                  </a:moveTo>
                  <a:cubicBezTo>
                    <a:pt x="692" y="436"/>
                    <a:pt x="685" y="268"/>
                    <a:pt x="681" y="209"/>
                  </a:cubicBezTo>
                  <a:cubicBezTo>
                    <a:pt x="677" y="137"/>
                    <a:pt x="614" y="99"/>
                    <a:pt x="593" y="86"/>
                  </a:cubicBezTo>
                  <a:cubicBezTo>
                    <a:pt x="582" y="80"/>
                    <a:pt x="567" y="72"/>
                    <a:pt x="550" y="62"/>
                  </a:cubicBezTo>
                  <a:cubicBezTo>
                    <a:pt x="516" y="44"/>
                    <a:pt x="469" y="19"/>
                    <a:pt x="456" y="4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41" y="7"/>
                    <a:pt x="433" y="16"/>
                    <a:pt x="424" y="24"/>
                  </a:cubicBezTo>
                  <a:cubicBezTo>
                    <a:pt x="442" y="24"/>
                    <a:pt x="442" y="24"/>
                    <a:pt x="442" y="24"/>
                  </a:cubicBezTo>
                  <a:cubicBezTo>
                    <a:pt x="460" y="42"/>
                    <a:pt x="502" y="64"/>
                    <a:pt x="539" y="84"/>
                  </a:cubicBezTo>
                  <a:cubicBezTo>
                    <a:pt x="555" y="92"/>
                    <a:pt x="570" y="100"/>
                    <a:pt x="580" y="106"/>
                  </a:cubicBezTo>
                  <a:cubicBezTo>
                    <a:pt x="612" y="126"/>
                    <a:pt x="654" y="158"/>
                    <a:pt x="657" y="211"/>
                  </a:cubicBezTo>
                  <a:cubicBezTo>
                    <a:pt x="660" y="262"/>
                    <a:pt x="666" y="396"/>
                    <a:pt x="667" y="430"/>
                  </a:cubicBezTo>
                  <a:cubicBezTo>
                    <a:pt x="634" y="444"/>
                    <a:pt x="496" y="496"/>
                    <a:pt x="343" y="496"/>
                  </a:cubicBezTo>
                  <a:cubicBezTo>
                    <a:pt x="190" y="496"/>
                    <a:pt x="57" y="444"/>
                    <a:pt x="25" y="431"/>
                  </a:cubicBezTo>
                  <a:cubicBezTo>
                    <a:pt x="27" y="396"/>
                    <a:pt x="32" y="262"/>
                    <a:pt x="36" y="211"/>
                  </a:cubicBezTo>
                  <a:cubicBezTo>
                    <a:pt x="39" y="158"/>
                    <a:pt x="81" y="126"/>
                    <a:pt x="112" y="106"/>
                  </a:cubicBezTo>
                  <a:cubicBezTo>
                    <a:pt x="122" y="100"/>
                    <a:pt x="137" y="92"/>
                    <a:pt x="154" y="84"/>
                  </a:cubicBezTo>
                  <a:cubicBezTo>
                    <a:pt x="191" y="64"/>
                    <a:pt x="232" y="42"/>
                    <a:pt x="251" y="24"/>
                  </a:cubicBezTo>
                  <a:cubicBezTo>
                    <a:pt x="260" y="24"/>
                    <a:pt x="260" y="24"/>
                    <a:pt x="260" y="24"/>
                  </a:cubicBezTo>
                  <a:cubicBezTo>
                    <a:pt x="253" y="17"/>
                    <a:pt x="247" y="9"/>
                    <a:pt x="241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37" y="4"/>
                    <a:pt x="237" y="4"/>
                    <a:pt x="237" y="4"/>
                  </a:cubicBezTo>
                  <a:cubicBezTo>
                    <a:pt x="223" y="19"/>
                    <a:pt x="177" y="44"/>
                    <a:pt x="142" y="62"/>
                  </a:cubicBezTo>
                  <a:cubicBezTo>
                    <a:pt x="125" y="72"/>
                    <a:pt x="110" y="80"/>
                    <a:pt x="100" y="86"/>
                  </a:cubicBezTo>
                  <a:cubicBezTo>
                    <a:pt x="79" y="99"/>
                    <a:pt x="16" y="137"/>
                    <a:pt x="12" y="209"/>
                  </a:cubicBezTo>
                  <a:cubicBezTo>
                    <a:pt x="8" y="268"/>
                    <a:pt x="1" y="436"/>
                    <a:pt x="1" y="438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8" y="449"/>
                    <a:pt x="8" y="449"/>
                    <a:pt x="8" y="449"/>
                  </a:cubicBezTo>
                  <a:cubicBezTo>
                    <a:pt x="14" y="452"/>
                    <a:pt x="163" y="520"/>
                    <a:pt x="343" y="520"/>
                  </a:cubicBezTo>
                  <a:cubicBezTo>
                    <a:pt x="522" y="520"/>
                    <a:pt x="678" y="452"/>
                    <a:pt x="685" y="449"/>
                  </a:cubicBezTo>
                  <a:cubicBezTo>
                    <a:pt x="692" y="446"/>
                    <a:pt x="692" y="446"/>
                    <a:pt x="692" y="446"/>
                  </a:cubicBezTo>
                  <a:lnTo>
                    <a:pt x="692" y="4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1216623E-42CF-4E92-9B96-EA0D1FE39B68}"/>
                </a:ext>
              </a:extLst>
            </p:cNvPr>
            <p:cNvSpPr/>
            <p:nvPr/>
          </p:nvSpPr>
          <p:spPr bwMode="auto">
            <a:xfrm>
              <a:off x="33951863" y="1265238"/>
              <a:ext cx="258763" cy="482600"/>
            </a:xfrm>
            <a:custGeom>
              <a:avLst/>
              <a:gdLst>
                <a:gd name="T0" fmla="*/ 40 w 61"/>
                <a:gd name="T1" fmla="*/ 7 h 114"/>
                <a:gd name="T2" fmla="*/ 5 w 61"/>
                <a:gd name="T3" fmla="*/ 14 h 114"/>
                <a:gd name="T4" fmla="*/ 17 w 61"/>
                <a:gd name="T5" fmla="*/ 69 h 114"/>
                <a:gd name="T6" fmla="*/ 35 w 61"/>
                <a:gd name="T7" fmla="*/ 93 h 114"/>
                <a:gd name="T8" fmla="*/ 54 w 61"/>
                <a:gd name="T9" fmla="*/ 98 h 114"/>
                <a:gd name="T10" fmla="*/ 40 w 61"/>
                <a:gd name="T11" fmla="*/ 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114">
                  <a:moveTo>
                    <a:pt x="40" y="7"/>
                  </a:moveTo>
                  <a:cubicBezTo>
                    <a:pt x="29" y="0"/>
                    <a:pt x="12" y="0"/>
                    <a:pt x="5" y="14"/>
                  </a:cubicBezTo>
                  <a:cubicBezTo>
                    <a:pt x="0" y="25"/>
                    <a:pt x="7" y="54"/>
                    <a:pt x="17" y="69"/>
                  </a:cubicBezTo>
                  <a:cubicBezTo>
                    <a:pt x="26" y="83"/>
                    <a:pt x="33" y="88"/>
                    <a:pt x="35" y="93"/>
                  </a:cubicBezTo>
                  <a:cubicBezTo>
                    <a:pt x="37" y="100"/>
                    <a:pt x="48" y="114"/>
                    <a:pt x="54" y="98"/>
                  </a:cubicBezTo>
                  <a:cubicBezTo>
                    <a:pt x="61" y="81"/>
                    <a:pt x="40" y="7"/>
                    <a:pt x="4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1BB0AEF2-8B31-4FBB-8CA6-108001EC10B0}"/>
                </a:ext>
              </a:extLst>
            </p:cNvPr>
            <p:cNvSpPr/>
            <p:nvPr/>
          </p:nvSpPr>
          <p:spPr bwMode="auto">
            <a:xfrm>
              <a:off x="35399663" y="1252538"/>
              <a:ext cx="258763" cy="482600"/>
            </a:xfrm>
            <a:custGeom>
              <a:avLst/>
              <a:gdLst>
                <a:gd name="T0" fmla="*/ 21 w 61"/>
                <a:gd name="T1" fmla="*/ 7 h 114"/>
                <a:gd name="T2" fmla="*/ 56 w 61"/>
                <a:gd name="T3" fmla="*/ 14 h 114"/>
                <a:gd name="T4" fmla="*/ 44 w 61"/>
                <a:gd name="T5" fmla="*/ 69 h 114"/>
                <a:gd name="T6" fmla="*/ 26 w 61"/>
                <a:gd name="T7" fmla="*/ 93 h 114"/>
                <a:gd name="T8" fmla="*/ 6 w 61"/>
                <a:gd name="T9" fmla="*/ 97 h 114"/>
                <a:gd name="T10" fmla="*/ 21 w 61"/>
                <a:gd name="T11" fmla="*/ 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114">
                  <a:moveTo>
                    <a:pt x="21" y="7"/>
                  </a:moveTo>
                  <a:cubicBezTo>
                    <a:pt x="32" y="0"/>
                    <a:pt x="49" y="0"/>
                    <a:pt x="56" y="14"/>
                  </a:cubicBezTo>
                  <a:cubicBezTo>
                    <a:pt x="61" y="25"/>
                    <a:pt x="54" y="54"/>
                    <a:pt x="44" y="69"/>
                  </a:cubicBezTo>
                  <a:cubicBezTo>
                    <a:pt x="35" y="82"/>
                    <a:pt x="28" y="88"/>
                    <a:pt x="26" y="93"/>
                  </a:cubicBezTo>
                  <a:cubicBezTo>
                    <a:pt x="23" y="100"/>
                    <a:pt x="13" y="114"/>
                    <a:pt x="6" y="97"/>
                  </a:cubicBezTo>
                  <a:cubicBezTo>
                    <a:pt x="0" y="81"/>
                    <a:pt x="21" y="7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03F463EB-EB77-4421-8BD2-E0560338936C}"/>
                </a:ext>
              </a:extLst>
            </p:cNvPr>
            <p:cNvSpPr/>
            <p:nvPr/>
          </p:nvSpPr>
          <p:spPr bwMode="auto">
            <a:xfrm>
              <a:off x="33977263" y="815975"/>
              <a:ext cx="1630363" cy="1495425"/>
            </a:xfrm>
            <a:custGeom>
              <a:avLst/>
              <a:gdLst>
                <a:gd name="T0" fmla="*/ 201 w 385"/>
                <a:gd name="T1" fmla="*/ 24 h 353"/>
                <a:gd name="T2" fmla="*/ 361 w 385"/>
                <a:gd name="T3" fmla="*/ 24 h 353"/>
                <a:gd name="T4" fmla="*/ 193 w 385"/>
                <a:gd name="T5" fmla="*/ 329 h 353"/>
                <a:gd name="T6" fmla="*/ 24 w 385"/>
                <a:gd name="T7" fmla="*/ 24 h 353"/>
                <a:gd name="T8" fmla="*/ 183 w 385"/>
                <a:gd name="T9" fmla="*/ 24 h 353"/>
                <a:gd name="T10" fmla="*/ 111 w 385"/>
                <a:gd name="T11" fmla="*/ 0 h 353"/>
                <a:gd name="T12" fmla="*/ 0 w 385"/>
                <a:gd name="T13" fmla="*/ 0 h 353"/>
                <a:gd name="T14" fmla="*/ 0 w 385"/>
                <a:gd name="T15" fmla="*/ 12 h 353"/>
                <a:gd name="T16" fmla="*/ 193 w 385"/>
                <a:gd name="T17" fmla="*/ 353 h 353"/>
                <a:gd name="T18" fmla="*/ 385 w 385"/>
                <a:gd name="T19" fmla="*/ 12 h 353"/>
                <a:gd name="T20" fmla="*/ 385 w 385"/>
                <a:gd name="T21" fmla="*/ 0 h 353"/>
                <a:gd name="T22" fmla="*/ 273 w 385"/>
                <a:gd name="T23" fmla="*/ 0 h 353"/>
                <a:gd name="T24" fmla="*/ 201 w 385"/>
                <a:gd name="T25" fmla="*/ 24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5" h="353">
                  <a:moveTo>
                    <a:pt x="201" y="24"/>
                  </a:moveTo>
                  <a:cubicBezTo>
                    <a:pt x="361" y="24"/>
                    <a:pt x="361" y="24"/>
                    <a:pt x="361" y="24"/>
                  </a:cubicBezTo>
                  <a:cubicBezTo>
                    <a:pt x="357" y="156"/>
                    <a:pt x="299" y="329"/>
                    <a:pt x="193" y="329"/>
                  </a:cubicBezTo>
                  <a:cubicBezTo>
                    <a:pt x="86" y="329"/>
                    <a:pt x="28" y="156"/>
                    <a:pt x="24" y="24"/>
                  </a:cubicBezTo>
                  <a:cubicBezTo>
                    <a:pt x="183" y="24"/>
                    <a:pt x="183" y="24"/>
                    <a:pt x="183" y="2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50"/>
                    <a:pt x="61" y="353"/>
                    <a:pt x="193" y="353"/>
                  </a:cubicBezTo>
                  <a:cubicBezTo>
                    <a:pt x="324" y="353"/>
                    <a:pt x="385" y="150"/>
                    <a:pt x="385" y="12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273" y="0"/>
                    <a:pt x="273" y="0"/>
                    <a:pt x="273" y="0"/>
                  </a:cubicBezTo>
                  <a:lnTo>
                    <a:pt x="20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33">
              <a:extLst>
                <a:ext uri="{FF2B5EF4-FFF2-40B4-BE49-F238E27FC236}">
                  <a16:creationId xmlns:a16="http://schemas.microsoft.com/office/drawing/2014/main" id="{CB9DAC58-FF99-4CB2-BA8B-22A8ABACB482}"/>
                </a:ext>
              </a:extLst>
            </p:cNvPr>
            <p:cNvSpPr/>
            <p:nvPr/>
          </p:nvSpPr>
          <p:spPr bwMode="auto">
            <a:xfrm>
              <a:off x="33918525" y="638175"/>
              <a:ext cx="1743075" cy="636588"/>
            </a:xfrm>
            <a:custGeom>
              <a:avLst/>
              <a:gdLst>
                <a:gd name="T0" fmla="*/ 206 w 412"/>
                <a:gd name="T1" fmla="*/ 69 h 150"/>
                <a:gd name="T2" fmla="*/ 0 w 412"/>
                <a:gd name="T3" fmla="*/ 0 h 150"/>
                <a:gd name="T4" fmla="*/ 0 w 412"/>
                <a:gd name="T5" fmla="*/ 98 h 150"/>
                <a:gd name="T6" fmla="*/ 206 w 412"/>
                <a:gd name="T7" fmla="*/ 150 h 150"/>
                <a:gd name="T8" fmla="*/ 412 w 412"/>
                <a:gd name="T9" fmla="*/ 98 h 150"/>
                <a:gd name="T10" fmla="*/ 412 w 412"/>
                <a:gd name="T11" fmla="*/ 0 h 150"/>
                <a:gd name="T12" fmla="*/ 206 w 412"/>
                <a:gd name="T13" fmla="*/ 6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2" h="150">
                  <a:moveTo>
                    <a:pt x="206" y="6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8"/>
                    <a:pt x="92" y="150"/>
                    <a:pt x="206" y="150"/>
                  </a:cubicBezTo>
                  <a:cubicBezTo>
                    <a:pt x="320" y="150"/>
                    <a:pt x="412" y="118"/>
                    <a:pt x="412" y="98"/>
                  </a:cubicBezTo>
                  <a:cubicBezTo>
                    <a:pt x="412" y="0"/>
                    <a:pt x="412" y="0"/>
                    <a:pt x="412" y="0"/>
                  </a:cubicBezTo>
                  <a:lnTo>
                    <a:pt x="20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28846F5D-5F94-420E-B89C-75B3A195E2DF}"/>
                </a:ext>
              </a:extLst>
            </p:cNvPr>
            <p:cNvSpPr/>
            <p:nvPr/>
          </p:nvSpPr>
          <p:spPr bwMode="auto">
            <a:xfrm>
              <a:off x="33570863" y="3175"/>
              <a:ext cx="2438400" cy="822325"/>
            </a:xfrm>
            <a:custGeom>
              <a:avLst/>
              <a:gdLst>
                <a:gd name="T0" fmla="*/ 1536 w 1536"/>
                <a:gd name="T1" fmla="*/ 259 h 518"/>
                <a:gd name="T2" fmla="*/ 768 w 1536"/>
                <a:gd name="T3" fmla="*/ 518 h 518"/>
                <a:gd name="T4" fmla="*/ 0 w 1536"/>
                <a:gd name="T5" fmla="*/ 259 h 518"/>
                <a:gd name="T6" fmla="*/ 768 w 1536"/>
                <a:gd name="T7" fmla="*/ 0 h 518"/>
                <a:gd name="T8" fmla="*/ 1536 w 1536"/>
                <a:gd name="T9" fmla="*/ 259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6" h="518">
                  <a:moveTo>
                    <a:pt x="1536" y="259"/>
                  </a:moveTo>
                  <a:lnTo>
                    <a:pt x="768" y="518"/>
                  </a:lnTo>
                  <a:lnTo>
                    <a:pt x="0" y="259"/>
                  </a:lnTo>
                  <a:lnTo>
                    <a:pt x="768" y="0"/>
                  </a:lnTo>
                  <a:lnTo>
                    <a:pt x="1536" y="2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35">
              <a:extLst>
                <a:ext uri="{FF2B5EF4-FFF2-40B4-BE49-F238E27FC236}">
                  <a16:creationId xmlns:a16="http://schemas.microsoft.com/office/drawing/2014/main" id="{0A248D1C-BFFC-407D-A195-6210FAE16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9563" y="427038"/>
              <a:ext cx="55563" cy="3476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00C4A64A-B99F-4068-A649-78AF699A4D7E}"/>
                </a:ext>
              </a:extLst>
            </p:cNvPr>
            <p:cNvSpPr/>
            <p:nvPr/>
          </p:nvSpPr>
          <p:spPr bwMode="auto">
            <a:xfrm>
              <a:off x="35840988" y="688975"/>
              <a:ext cx="122238" cy="284163"/>
            </a:xfrm>
            <a:custGeom>
              <a:avLst/>
              <a:gdLst>
                <a:gd name="T0" fmla="*/ 29 w 29"/>
                <a:gd name="T1" fmla="*/ 52 h 67"/>
                <a:gd name="T2" fmla="*/ 14 w 29"/>
                <a:gd name="T3" fmla="*/ 67 h 67"/>
                <a:gd name="T4" fmla="*/ 14 w 29"/>
                <a:gd name="T5" fmla="*/ 67 h 67"/>
                <a:gd name="T6" fmla="*/ 0 w 29"/>
                <a:gd name="T7" fmla="*/ 52 h 67"/>
                <a:gd name="T8" fmla="*/ 0 w 29"/>
                <a:gd name="T9" fmla="*/ 15 h 67"/>
                <a:gd name="T10" fmla="*/ 14 w 29"/>
                <a:gd name="T11" fmla="*/ 0 h 67"/>
                <a:gd name="T12" fmla="*/ 14 w 29"/>
                <a:gd name="T13" fmla="*/ 0 h 67"/>
                <a:gd name="T14" fmla="*/ 29 w 29"/>
                <a:gd name="T15" fmla="*/ 15 h 67"/>
                <a:gd name="T16" fmla="*/ 29 w 29"/>
                <a:gd name="T17" fmla="*/ 5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67">
                  <a:moveTo>
                    <a:pt x="29" y="52"/>
                  </a:moveTo>
                  <a:cubicBezTo>
                    <a:pt x="29" y="60"/>
                    <a:pt x="23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6" y="67"/>
                    <a:pt x="0" y="60"/>
                    <a:pt x="0" y="5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3" y="0"/>
                    <a:pt x="29" y="7"/>
                    <a:pt x="29" y="15"/>
                  </a:cubicBezTo>
                  <a:lnTo>
                    <a:pt x="29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813B888A-FBD2-4E3F-8457-73724C975C14}"/>
              </a:ext>
            </a:extLst>
          </p:cNvPr>
          <p:cNvSpPr/>
          <p:nvPr/>
        </p:nvSpPr>
        <p:spPr>
          <a:xfrm rot="18900000" flipH="1">
            <a:off x="10680365" y="162825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BCD711-A5A5-46D5-9862-DD891C4DD501}"/>
              </a:ext>
            </a:extLst>
          </p:cNvPr>
          <p:cNvSpPr/>
          <p:nvPr/>
        </p:nvSpPr>
        <p:spPr>
          <a:xfrm rot="18900000" flipH="1">
            <a:off x="9865689" y="162824"/>
            <a:ext cx="576064" cy="576064"/>
          </a:xfrm>
          <a:prstGeom prst="rect">
            <a:avLst/>
          </a:prstGeom>
          <a:solidFill>
            <a:schemeClr val="bg1">
              <a:lumMod val="5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89242D4-9C4F-4F99-9752-AA918D8F89BC}"/>
              </a:ext>
            </a:extLst>
          </p:cNvPr>
          <p:cNvSpPr/>
          <p:nvPr/>
        </p:nvSpPr>
        <p:spPr>
          <a:xfrm rot="18900000" flipH="1">
            <a:off x="11483552" y="167645"/>
            <a:ext cx="576064" cy="576064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D8E5BE-803B-49A0-BC75-1F6360ABE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522" y="2472483"/>
            <a:ext cx="5845047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5"/>
    </mc:Choice>
    <mc:Fallback xmlns="">
      <p:transition spd="slow" advTm="456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8E56893-4315-4B28-AB01-C29FA6696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834" y="6035379"/>
            <a:ext cx="816935" cy="82303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2EE91F8-FF30-4132-8ACD-35660CF818A0}"/>
              </a:ext>
            </a:extLst>
          </p:cNvPr>
          <p:cNvSpPr/>
          <p:nvPr/>
        </p:nvSpPr>
        <p:spPr>
          <a:xfrm rot="18900000" flipH="1">
            <a:off x="9969354" y="6157882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17C9EC-98B0-43F1-B66B-1BBF8DC7E752}"/>
              </a:ext>
            </a:extLst>
          </p:cNvPr>
          <p:cNvSpPr/>
          <p:nvPr/>
        </p:nvSpPr>
        <p:spPr>
          <a:xfrm rot="18900000" flipH="1">
            <a:off x="11495042" y="6164217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935041-E6D1-4EDF-B9ED-B28C1B888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057" y="6030222"/>
            <a:ext cx="816935" cy="8230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FBF6CF1-C6FF-4987-812F-91F5EB9A72D1}"/>
              </a:ext>
            </a:extLst>
          </p:cNvPr>
          <p:cNvSpPr/>
          <p:nvPr/>
        </p:nvSpPr>
        <p:spPr>
          <a:xfrm>
            <a:off x="325821" y="252248"/>
            <a:ext cx="2351391" cy="7469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469026-782A-4114-88D2-178ABABF9D23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598DB"/>
                </a:solidFill>
              </a:rPr>
              <a:t>Design </a:t>
            </a:r>
            <a:endParaRPr lang="zh-CN" altLang="en-US" sz="3200" dirty="0">
              <a:solidFill>
                <a:srgbClr val="3598DB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ED36F5-D2E1-47BD-B4B0-CE630BDBD972}"/>
              </a:ext>
            </a:extLst>
          </p:cNvPr>
          <p:cNvSpPr txBox="1"/>
          <p:nvPr/>
        </p:nvSpPr>
        <p:spPr>
          <a:xfrm>
            <a:off x="9570720" y="457614"/>
            <a:ext cx="154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Collison</a:t>
            </a:r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93469B-6375-4394-9833-E3A03EB05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932" y="0"/>
            <a:ext cx="3795369" cy="68595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C2B217-C62E-4FF0-AAE7-A7CC0C8D2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38" y="1671700"/>
            <a:ext cx="4914949" cy="28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1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56"/>
    </mc:Choice>
    <mc:Fallback xmlns="">
      <p:transition spd="slow" advTm="2185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AA42593-3652-4D80-ACF1-8DA6D6DF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71" y="6106401"/>
            <a:ext cx="816935" cy="82303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BA20B73-13BB-4D2D-B46D-ED431068746D}"/>
              </a:ext>
            </a:extLst>
          </p:cNvPr>
          <p:cNvSpPr/>
          <p:nvPr/>
        </p:nvSpPr>
        <p:spPr>
          <a:xfrm rot="18900000" flipH="1">
            <a:off x="9676391" y="6228904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5F76B8-AAC8-416C-B29C-B153988FBA17}"/>
              </a:ext>
            </a:extLst>
          </p:cNvPr>
          <p:cNvSpPr/>
          <p:nvPr/>
        </p:nvSpPr>
        <p:spPr>
          <a:xfrm rot="18900000" flipH="1">
            <a:off x="11495042" y="6164217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980A9A-9DAE-426B-9A8D-E1E305BA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057" y="6030222"/>
            <a:ext cx="816935" cy="82303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2E28576-7F1C-4F1F-96DC-65446809630F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598DB"/>
                </a:solidFill>
              </a:rPr>
              <a:t>Design  </a:t>
            </a:r>
            <a:endParaRPr lang="zh-CN" altLang="en-US" sz="3200" dirty="0">
              <a:solidFill>
                <a:srgbClr val="3598DB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D47C74-D2A3-4C51-8800-DF7F06D1ED7D}"/>
              </a:ext>
            </a:extLst>
          </p:cNvPr>
          <p:cNvSpPr/>
          <p:nvPr/>
        </p:nvSpPr>
        <p:spPr>
          <a:xfrm>
            <a:off x="6879616" y="1116027"/>
            <a:ext cx="3369441" cy="9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Search the nearest star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F1FD18-B4EB-4E5D-BEC3-DC268D36307D}"/>
              </a:ext>
            </a:extLst>
          </p:cNvPr>
          <p:cNvSpPr/>
          <p:nvPr/>
        </p:nvSpPr>
        <p:spPr>
          <a:xfrm>
            <a:off x="6835385" y="4731799"/>
            <a:ext cx="3457904" cy="1377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Make archer walk along the path…(show you later)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7B71868-3CAE-49C8-A0C6-701922C8ABBA}"/>
              </a:ext>
            </a:extLst>
          </p:cNvPr>
          <p:cNvSpPr/>
          <p:nvPr/>
        </p:nvSpPr>
        <p:spPr>
          <a:xfrm>
            <a:off x="6879616" y="2639937"/>
            <a:ext cx="3369441" cy="1447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 BFS to search the path</a:t>
            </a:r>
          </a:p>
          <a:p>
            <a:pPr algn="ctr"/>
            <a:r>
              <a:rPr lang="en-US" altLang="zh-CN" dirty="0"/>
              <a:t> to reach the star  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EFF2D2F-B582-4264-92A4-B0C7AA6C041D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564337" y="2077374"/>
            <a:ext cx="0" cy="56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51D1409-BC90-4707-BB01-641350E7DFA3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>
            <a:off x="8564337" y="4087431"/>
            <a:ext cx="0" cy="64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AFF29A3-DF09-4A03-9BD3-3AFCB7A4CB62}"/>
              </a:ext>
            </a:extLst>
          </p:cNvPr>
          <p:cNvSpPr txBox="1"/>
          <p:nvPr/>
        </p:nvSpPr>
        <p:spPr>
          <a:xfrm>
            <a:off x="9776071" y="343487"/>
            <a:ext cx="219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1C8369B-3492-4063-A6B1-DE05EF92FB1B}"/>
              </a:ext>
            </a:extLst>
          </p:cNvPr>
          <p:cNvCxnSpPr>
            <a:cxnSpLocks/>
          </p:cNvCxnSpPr>
          <p:nvPr/>
        </p:nvCxnSpPr>
        <p:spPr>
          <a:xfrm>
            <a:off x="7125427" y="1090524"/>
            <a:ext cx="0" cy="951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BD3416A-E67B-476D-9DCC-EE22753130C3}"/>
              </a:ext>
            </a:extLst>
          </p:cNvPr>
          <p:cNvCxnSpPr/>
          <p:nvPr/>
        </p:nvCxnSpPr>
        <p:spPr>
          <a:xfrm>
            <a:off x="9876039" y="1126236"/>
            <a:ext cx="0" cy="951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088586A-4EE9-4A3E-8C37-29544DC44096}"/>
              </a:ext>
            </a:extLst>
          </p:cNvPr>
          <p:cNvCxnSpPr>
            <a:cxnSpLocks/>
          </p:cNvCxnSpPr>
          <p:nvPr/>
        </p:nvCxnSpPr>
        <p:spPr>
          <a:xfrm flipH="1">
            <a:off x="7221616" y="2639937"/>
            <a:ext cx="1" cy="1447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F47FA84-CCB0-4AD4-8178-8853FD8ECFE7}"/>
              </a:ext>
            </a:extLst>
          </p:cNvPr>
          <p:cNvCxnSpPr>
            <a:cxnSpLocks/>
          </p:cNvCxnSpPr>
          <p:nvPr/>
        </p:nvCxnSpPr>
        <p:spPr>
          <a:xfrm>
            <a:off x="9876039" y="2639937"/>
            <a:ext cx="0" cy="1447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A72DA706-628E-4898-9505-5CCE3AA1DC45}"/>
              </a:ext>
            </a:extLst>
          </p:cNvPr>
          <p:cNvSpPr/>
          <p:nvPr/>
        </p:nvSpPr>
        <p:spPr>
          <a:xfrm>
            <a:off x="325821" y="252248"/>
            <a:ext cx="138105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6C1E4-8A8B-435D-B3AE-27EF63D98788}"/>
              </a:ext>
            </a:extLst>
          </p:cNvPr>
          <p:cNvSpPr txBox="1"/>
          <p:nvPr/>
        </p:nvSpPr>
        <p:spPr>
          <a:xfrm>
            <a:off x="1621845" y="1393794"/>
            <a:ext cx="29795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create NPC looks intelligent and make this game more interesting, this project try to achieve finding and eating the stars on the map and shooting at other players automatically.</a:t>
            </a:r>
            <a:endParaRPr lang="zh-CN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6A3CCB-E050-4D06-8F83-328F686C5BD1}"/>
              </a:ext>
            </a:extLst>
          </p:cNvPr>
          <p:cNvSpPr txBox="1"/>
          <p:nvPr/>
        </p:nvSpPr>
        <p:spPr>
          <a:xfrm>
            <a:off x="1621845" y="3551068"/>
            <a:ext cx="25950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 shooting is easy, just to get the direction. Here interduces the path finding and walking:</a:t>
            </a:r>
            <a:endParaRPr lang="zh-CN" altLang="en-US" sz="2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683DA6-215C-4DB4-93E2-F41E6BEE24B8}"/>
              </a:ext>
            </a:extLst>
          </p:cNvPr>
          <p:cNvSpPr/>
          <p:nvPr/>
        </p:nvSpPr>
        <p:spPr>
          <a:xfrm>
            <a:off x="4864963" y="2530136"/>
            <a:ext cx="1242874" cy="3000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</a:p>
          <a:p>
            <a:pPr algn="ctr"/>
            <a:r>
              <a:rPr lang="en-US" altLang="zh-CN" dirty="0"/>
              <a:t>Structure: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7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20"/>
    </mc:Choice>
    <mc:Fallback xmlns="">
      <p:transition spd="slow" advTm="1642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FC093B-B5B1-4E41-89DD-3C6B81A40E7A}"/>
              </a:ext>
            </a:extLst>
          </p:cNvPr>
          <p:cNvSpPr txBox="1"/>
          <p:nvPr/>
        </p:nvSpPr>
        <p:spPr>
          <a:xfrm>
            <a:off x="9392576" y="214093"/>
            <a:ext cx="256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</a:t>
            </a:r>
          </a:p>
          <a:p>
            <a:r>
              <a:rPr lang="en-US" altLang="zh-CN" dirty="0"/>
              <a:t>Running along the way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4E87CC-B642-4189-8B7E-86B913BDAB9A}"/>
              </a:ext>
            </a:extLst>
          </p:cNvPr>
          <p:cNvSpPr/>
          <p:nvPr/>
        </p:nvSpPr>
        <p:spPr>
          <a:xfrm>
            <a:off x="325821" y="252248"/>
            <a:ext cx="138105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71A896-5DAF-4388-9DE2-4714BC8C40FD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598DB"/>
                </a:solidFill>
              </a:rPr>
              <a:t>Design  </a:t>
            </a:r>
            <a:endParaRPr lang="zh-CN" altLang="en-US" sz="3200" dirty="0">
              <a:solidFill>
                <a:srgbClr val="3598DB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12361E-5D1A-4381-B877-93AA4859E414}"/>
              </a:ext>
            </a:extLst>
          </p:cNvPr>
          <p:cNvSpPr/>
          <p:nvPr/>
        </p:nvSpPr>
        <p:spPr>
          <a:xfrm>
            <a:off x="98521" y="1484734"/>
            <a:ext cx="3860920" cy="49349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GameShootingObject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::vec3   Position, Velocity, Direction = </a:t>
            </a:r>
            <a:r>
              <a:rPr lang="en-US" altLang="zh-CN" dirty="0" err="1"/>
              <a:t>glm</a:t>
            </a:r>
            <a:r>
              <a:rPr lang="en-US" altLang="zh-CN" dirty="0"/>
              <a:t>::vec3(1.0f);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 Goal;//star</a:t>
            </a:r>
          </a:p>
          <a:p>
            <a:r>
              <a:rPr lang="en-US" altLang="zh-CN" dirty="0" err="1"/>
              <a:t>FindingPath</a:t>
            </a:r>
            <a:r>
              <a:rPr lang="en-US" altLang="zh-CN" dirty="0"/>
              <a:t> </a:t>
            </a:r>
            <a:r>
              <a:rPr lang="en-US" altLang="zh-CN" dirty="0" err="1"/>
              <a:t>findingPath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::vector&lt;</a:t>
            </a:r>
            <a:r>
              <a:rPr lang="en-US" altLang="zh-CN" dirty="0" err="1"/>
              <a:t>GameObject</a:t>
            </a:r>
            <a:r>
              <a:rPr lang="en-US" altLang="zh-CN" dirty="0"/>
              <a:t>&gt;  Path;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</a:t>
            </a:r>
            <a:r>
              <a:rPr lang="en-US" altLang="zh-CN" dirty="0" err="1"/>
              <a:t>abletoshoot</a:t>
            </a:r>
            <a:r>
              <a:rPr lang="en-US" altLang="zh-CN" dirty="0"/>
              <a:t> = GL_TRUE;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walking = GL_FALSE;</a:t>
            </a:r>
          </a:p>
          <a:p>
            <a:r>
              <a:rPr lang="en-US" altLang="zh-CN" dirty="0" err="1"/>
              <a:t>GLfloat</a:t>
            </a:r>
            <a:r>
              <a:rPr lang="en-US" altLang="zh-CN" dirty="0"/>
              <a:t> speed = 3.0f;</a:t>
            </a:r>
          </a:p>
          <a:p>
            <a:r>
              <a:rPr lang="en-US" altLang="zh-CN" dirty="0" err="1"/>
              <a:t>GLuint</a:t>
            </a:r>
            <a:r>
              <a:rPr lang="en-US" altLang="zh-CN" dirty="0"/>
              <a:t> step = 1;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FDFAD7-3044-4CA8-9847-393E5E143F27}"/>
              </a:ext>
            </a:extLst>
          </p:cNvPr>
          <p:cNvSpPr txBox="1"/>
          <p:nvPr/>
        </p:nvSpPr>
        <p:spPr>
          <a:xfrm>
            <a:off x="3776279" y="252248"/>
            <a:ext cx="431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First, design our data type.</a:t>
            </a:r>
          </a:p>
          <a:p>
            <a:pPr algn="ctr"/>
            <a:r>
              <a:rPr lang="en-US" altLang="zh-CN" dirty="0"/>
              <a:t>Use class include the arguments needed.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C1A54-A2F1-41AE-9AC9-547ABD8E23E6}"/>
              </a:ext>
            </a:extLst>
          </p:cNvPr>
          <p:cNvSpPr/>
          <p:nvPr/>
        </p:nvSpPr>
        <p:spPr>
          <a:xfrm>
            <a:off x="4183306" y="1484733"/>
            <a:ext cx="3505199" cy="49349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GameObject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::vec3   Position, Size;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::mat4   Rotation;</a:t>
            </a:r>
          </a:p>
          <a:p>
            <a:r>
              <a:rPr lang="en-US" altLang="zh-CN" dirty="0" err="1"/>
              <a:t>GLfloat</a:t>
            </a:r>
            <a:r>
              <a:rPr lang="en-US" altLang="zh-CN" dirty="0"/>
              <a:t>     </a:t>
            </a:r>
            <a:r>
              <a:rPr lang="en-US" altLang="zh-CN" dirty="0" err="1"/>
              <a:t>dt</a:t>
            </a:r>
            <a:r>
              <a:rPr lang="en-US" altLang="zh-CN" dirty="0"/>
              <a:t> = 0.0f;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  Destroyed;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  Occupied = GL_FALSE;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(</a:t>
            </a:r>
            <a:r>
              <a:rPr lang="en-US" altLang="zh-CN" dirty="0" err="1"/>
              <a:t>glm</a:t>
            </a:r>
            <a:r>
              <a:rPr lang="en-US" altLang="zh-CN" dirty="0"/>
              <a:t>::vec3 </a:t>
            </a:r>
            <a:r>
              <a:rPr lang="en-US" altLang="zh-CN" dirty="0" err="1"/>
              <a:t>pos</a:t>
            </a:r>
            <a:r>
              <a:rPr lang="en-US" altLang="zh-CN" dirty="0"/>
              <a:t>, </a:t>
            </a:r>
            <a:r>
              <a:rPr lang="en-US" altLang="zh-CN" dirty="0" err="1"/>
              <a:t>glm</a:t>
            </a:r>
            <a:r>
              <a:rPr lang="en-US" altLang="zh-CN" dirty="0"/>
              <a:t>::vec3 size,  </a:t>
            </a:r>
            <a:r>
              <a:rPr lang="en-US" altLang="zh-CN" dirty="0" err="1"/>
              <a:t>glm</a:t>
            </a:r>
            <a:r>
              <a:rPr lang="en-US" altLang="zh-CN" dirty="0"/>
              <a:t>::vec3 color = </a:t>
            </a:r>
            <a:r>
              <a:rPr lang="en-US" altLang="zh-CN" dirty="0" err="1"/>
              <a:t>glm</a:t>
            </a:r>
            <a:r>
              <a:rPr lang="en-US" altLang="zh-CN" dirty="0"/>
              <a:t>::vec3(1.0f) );</a:t>
            </a:r>
          </a:p>
          <a:p>
            <a:r>
              <a:rPr lang="en-US" altLang="zh-CN" dirty="0"/>
              <a:t>…</a:t>
            </a:r>
            <a:endParaRPr lang="zh-CN" altLang="en-US" dirty="0"/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120C2C-5030-485F-9D93-834C7AEC5A41}"/>
              </a:ext>
            </a:extLst>
          </p:cNvPr>
          <p:cNvSpPr/>
          <p:nvPr/>
        </p:nvSpPr>
        <p:spPr>
          <a:xfrm>
            <a:off x="8248836" y="928262"/>
            <a:ext cx="3098306" cy="44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 for Board First 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A9EFA0-C4CF-406E-8F09-0B92A3BD29FC}"/>
              </a:ext>
            </a:extLst>
          </p:cNvPr>
          <p:cNvSpPr/>
          <p:nvPr/>
        </p:nvSpPr>
        <p:spPr>
          <a:xfrm>
            <a:off x="7912370" y="1514609"/>
            <a:ext cx="4145872" cy="5233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FindingPath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 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::vector&lt;</a:t>
            </a:r>
            <a:r>
              <a:rPr lang="en-US" altLang="zh-CN" dirty="0" err="1"/>
              <a:t>GameObject</a:t>
            </a:r>
            <a:r>
              <a:rPr lang="en-US" altLang="zh-CN" dirty="0"/>
              <a:t>&gt; </a:t>
            </a:r>
            <a:r>
              <a:rPr lang="en-US" altLang="zh-CN" dirty="0" err="1"/>
              <a:t>openlist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::vector&lt;</a:t>
            </a:r>
            <a:r>
              <a:rPr lang="en-US" altLang="zh-CN" dirty="0" err="1"/>
              <a:t>GameObject</a:t>
            </a:r>
            <a:r>
              <a:rPr lang="en-US" altLang="zh-CN" dirty="0"/>
              <a:t>&gt; </a:t>
            </a:r>
            <a:r>
              <a:rPr lang="en-US" altLang="zh-CN" dirty="0" err="1"/>
              <a:t>closedlist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::vector&lt;</a:t>
            </a:r>
            <a:r>
              <a:rPr lang="en-US" altLang="zh-CN" dirty="0" err="1"/>
              <a:t>GameObject</a:t>
            </a:r>
            <a:r>
              <a:rPr lang="en-US" altLang="zh-CN" dirty="0"/>
              <a:t>&gt; path;</a:t>
            </a:r>
          </a:p>
          <a:p>
            <a:r>
              <a:rPr lang="en-US" altLang="zh-CN" dirty="0" err="1"/>
              <a:t>GLint</a:t>
            </a:r>
            <a:r>
              <a:rPr lang="en-US" altLang="zh-CN" dirty="0"/>
              <a:t> </a:t>
            </a:r>
            <a:r>
              <a:rPr lang="en-US" altLang="zh-CN" dirty="0" err="1"/>
              <a:t>FindingPathValue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GLvoid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::vector&lt;</a:t>
            </a:r>
            <a:r>
              <a:rPr lang="en-US" altLang="zh-CN" dirty="0" err="1"/>
              <a:t>GameObject</a:t>
            </a:r>
            <a:r>
              <a:rPr lang="en-US" altLang="zh-CN" dirty="0"/>
              <a:t>&gt;);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::vector&lt;</a:t>
            </a:r>
            <a:r>
              <a:rPr lang="en-US" altLang="zh-CN" dirty="0" err="1"/>
              <a:t>GameObject</a:t>
            </a:r>
            <a:r>
              <a:rPr lang="en-US" altLang="zh-CN" dirty="0"/>
              <a:t>&gt; </a:t>
            </a:r>
            <a:r>
              <a:rPr lang="en-US" altLang="zh-CN" dirty="0" err="1"/>
              <a:t>FindingWay</a:t>
            </a:r>
            <a:r>
              <a:rPr lang="en-US" altLang="zh-CN" dirty="0"/>
              <a:t>(</a:t>
            </a:r>
            <a:r>
              <a:rPr lang="en-US" altLang="zh-CN" dirty="0" err="1"/>
              <a:t>GameObject</a:t>
            </a:r>
            <a:r>
              <a:rPr lang="en-US" altLang="zh-CN" dirty="0"/>
              <a:t> goal, </a:t>
            </a:r>
            <a:r>
              <a:rPr lang="en-US" altLang="zh-CN" dirty="0" err="1"/>
              <a:t>GameObject</a:t>
            </a:r>
            <a:r>
              <a:rPr lang="en-US" altLang="zh-CN" dirty="0"/>
              <a:t> </a:t>
            </a:r>
            <a:r>
              <a:rPr lang="en-US" altLang="zh-CN" dirty="0" err="1"/>
              <a:t>nowStay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::vector&lt;</a:t>
            </a:r>
            <a:r>
              <a:rPr lang="en-US" altLang="zh-CN" dirty="0" err="1"/>
              <a:t>GameObject</a:t>
            </a:r>
            <a:r>
              <a:rPr lang="en-US" altLang="zh-CN" dirty="0"/>
              <a:t>&gt; stays;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</a:t>
            </a:r>
            <a:r>
              <a:rPr lang="en-US" altLang="zh-CN" dirty="0" err="1"/>
              <a:t>FindingNBH</a:t>
            </a:r>
            <a:r>
              <a:rPr lang="en-US" altLang="zh-CN" dirty="0"/>
              <a:t>(</a:t>
            </a:r>
            <a:r>
              <a:rPr lang="en-US" altLang="zh-CN" dirty="0" err="1"/>
              <a:t>GameObject</a:t>
            </a:r>
            <a:r>
              <a:rPr lang="en-US" altLang="zh-CN" dirty="0"/>
              <a:t> now, </a:t>
            </a:r>
            <a:r>
              <a:rPr lang="en-US" altLang="zh-CN" dirty="0" err="1"/>
              <a:t>GameObject</a:t>
            </a:r>
            <a:r>
              <a:rPr lang="en-US" altLang="zh-CN" dirty="0"/>
              <a:t> goal);</a:t>
            </a:r>
          </a:p>
          <a:p>
            <a:r>
              <a:rPr lang="en-US" altLang="zh-CN" dirty="0" err="1"/>
              <a:t>GLvoid</a:t>
            </a:r>
            <a:r>
              <a:rPr lang="en-US" altLang="zh-CN" dirty="0"/>
              <a:t> </a:t>
            </a:r>
            <a:r>
              <a:rPr lang="en-US" altLang="zh-CN" dirty="0" err="1"/>
              <a:t>PrintfPath</a:t>
            </a:r>
            <a:r>
              <a:rPr lang="en-US" altLang="zh-CN" dirty="0"/>
              <a:t>(</a:t>
            </a:r>
            <a:r>
              <a:rPr lang="en-US" altLang="zh-CN" dirty="0" err="1"/>
              <a:t>GameObject</a:t>
            </a:r>
            <a:r>
              <a:rPr lang="en-US" altLang="zh-CN" dirty="0"/>
              <a:t> goal);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</a:t>
            </a:r>
            <a:r>
              <a:rPr lang="en-US" altLang="zh-CN" dirty="0" err="1"/>
              <a:t>checkIfNear</a:t>
            </a:r>
            <a:r>
              <a:rPr lang="en-US" altLang="zh-CN" dirty="0"/>
              <a:t>(</a:t>
            </a:r>
            <a:r>
              <a:rPr lang="en-US" altLang="zh-CN" dirty="0" err="1"/>
              <a:t>GameObject</a:t>
            </a:r>
            <a:r>
              <a:rPr lang="en-US" altLang="zh-CN" dirty="0"/>
              <a:t> one, </a:t>
            </a:r>
            <a:r>
              <a:rPr lang="en-US" altLang="zh-CN" dirty="0" err="1"/>
              <a:t>GameObject</a:t>
            </a:r>
            <a:r>
              <a:rPr lang="en-US" altLang="zh-CN" dirty="0"/>
              <a:t> two);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7"/>
    </mc:Choice>
    <mc:Fallback xmlns="">
      <p:transition spd="slow" advTm="76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D83F2CDD-A8AF-4E5E-8FF3-CE1BDFFC2457}"/>
              </a:ext>
            </a:extLst>
          </p:cNvPr>
          <p:cNvSpPr txBox="1"/>
          <p:nvPr/>
        </p:nvSpPr>
        <p:spPr>
          <a:xfrm>
            <a:off x="9887001" y="252248"/>
            <a:ext cx="1875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</a:t>
            </a:r>
          </a:p>
          <a:p>
            <a:r>
              <a:rPr lang="en-US" altLang="zh-CN" dirty="0"/>
              <a:t>Running along the way</a:t>
            </a:r>
            <a:endParaRPr lang="zh-CN" altLang="en-US" dirty="0"/>
          </a:p>
        </p:txBody>
      </p:sp>
      <p:sp>
        <p:nvSpPr>
          <p:cNvPr id="21" name="矩形 45">
            <a:extLst>
              <a:ext uri="{FF2B5EF4-FFF2-40B4-BE49-F238E27FC236}">
                <a16:creationId xmlns:a16="http://schemas.microsoft.com/office/drawing/2014/main" id="{754204EA-3538-44DF-99A4-31001D48B173}"/>
              </a:ext>
            </a:extLst>
          </p:cNvPr>
          <p:cNvSpPr/>
          <p:nvPr/>
        </p:nvSpPr>
        <p:spPr>
          <a:xfrm>
            <a:off x="325821" y="252248"/>
            <a:ext cx="138105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00B0F0"/>
                </a:solidFill>
              </a:rPr>
              <a:t>Design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465629-2C1F-4420-B18C-3123F58D0852}"/>
              </a:ext>
            </a:extLst>
          </p:cNvPr>
          <p:cNvSpPr txBox="1"/>
          <p:nvPr/>
        </p:nvSpPr>
        <p:spPr>
          <a:xfrm>
            <a:off x="3681810" y="385413"/>
            <a:ext cx="366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the rendering loop,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 a class called Game to manage this game. It concentrates the functions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25B2B-86B1-440D-B8A3-F5D5F1E5B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62" y="1429357"/>
            <a:ext cx="4526898" cy="5180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121882-78F7-4871-B7D1-C48178E80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896" y="1516008"/>
            <a:ext cx="3828080" cy="4986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ADB14D-6CEE-4732-929A-3A71AB151C16}"/>
              </a:ext>
            </a:extLst>
          </p:cNvPr>
          <p:cNvSpPr txBox="1"/>
          <p:nvPr/>
        </p:nvSpPr>
        <p:spPr>
          <a:xfrm>
            <a:off x="9818703" y="3142210"/>
            <a:ext cx="1944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usage in main function.</a:t>
            </a:r>
          </a:p>
          <a:p>
            <a:endParaRPr lang="en-US" altLang="zh-CN" dirty="0"/>
          </a:p>
          <a:p>
            <a:r>
              <a:rPr lang="en-US" altLang="zh-CN" dirty="0"/>
              <a:t>The object of the Game class is called archer.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58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30"/>
    </mc:Choice>
    <mc:Fallback xmlns="">
      <p:transition spd="slow" advTm="5223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372D79-1D23-4F0E-A822-6D154DEBF15A}"/>
              </a:ext>
            </a:extLst>
          </p:cNvPr>
          <p:cNvSpPr txBox="1"/>
          <p:nvPr/>
        </p:nvSpPr>
        <p:spPr>
          <a:xfrm>
            <a:off x="2361282" y="373172"/>
            <a:ext cx="3435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Over all the flowchart of this function.</a:t>
            </a:r>
            <a:endParaRPr lang="zh-CN" altLang="en-US" dirty="0"/>
          </a:p>
        </p:txBody>
      </p:sp>
      <p:sp>
        <p:nvSpPr>
          <p:cNvPr id="4" name="文本框 16">
            <a:extLst>
              <a:ext uri="{FF2B5EF4-FFF2-40B4-BE49-F238E27FC236}">
                <a16:creationId xmlns:a16="http://schemas.microsoft.com/office/drawing/2014/main" id="{578237B2-9081-459E-984F-97F10D6B7A24}"/>
              </a:ext>
            </a:extLst>
          </p:cNvPr>
          <p:cNvSpPr txBox="1"/>
          <p:nvPr/>
        </p:nvSpPr>
        <p:spPr>
          <a:xfrm>
            <a:off x="9887001" y="252248"/>
            <a:ext cx="1875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</a:t>
            </a:r>
          </a:p>
          <a:p>
            <a:r>
              <a:rPr lang="en-US" altLang="zh-CN" dirty="0"/>
              <a:t>Running along the way</a:t>
            </a:r>
            <a:endParaRPr lang="zh-CN" altLang="en-US" dirty="0"/>
          </a:p>
        </p:txBody>
      </p:sp>
      <p:sp>
        <p:nvSpPr>
          <p:cNvPr id="5" name="矩形 45">
            <a:extLst>
              <a:ext uri="{FF2B5EF4-FFF2-40B4-BE49-F238E27FC236}">
                <a16:creationId xmlns:a16="http://schemas.microsoft.com/office/drawing/2014/main" id="{97A6E3D5-24C8-4ECD-9845-C6851DAB80F7}"/>
              </a:ext>
            </a:extLst>
          </p:cNvPr>
          <p:cNvSpPr/>
          <p:nvPr/>
        </p:nvSpPr>
        <p:spPr>
          <a:xfrm>
            <a:off x="325821" y="252248"/>
            <a:ext cx="138105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00B0F0"/>
                </a:solidFill>
              </a:rPr>
              <a:t>Design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43A867-6F52-44AD-8C6E-07716FB34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173"/>
            <a:ext cx="12190413" cy="52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18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8CF714D-A39C-4E53-B5A8-CB3B8946E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531"/>
            <a:ext cx="816935" cy="8230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34E5F20-204F-4481-9009-1286031EB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66" y="0"/>
            <a:ext cx="816935" cy="8230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606CEB6-E58B-4922-8F4F-A9A2090D0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35" y="-9532"/>
            <a:ext cx="823031" cy="8230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6FBED1-4173-43CA-AB26-860B66733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59" y="1195416"/>
            <a:ext cx="1450974" cy="1152244"/>
          </a:xfrm>
          <a:prstGeom prst="rect">
            <a:avLst/>
          </a:prstGeom>
        </p:spPr>
      </p:pic>
      <p:grpSp>
        <p:nvGrpSpPr>
          <p:cNvPr id="6" name="组合 24">
            <a:extLst>
              <a:ext uri="{FF2B5EF4-FFF2-40B4-BE49-F238E27FC236}">
                <a16:creationId xmlns:a16="http://schemas.microsoft.com/office/drawing/2014/main" id="{CD22D250-7AF9-46D5-B858-9733DB25B9BB}"/>
              </a:ext>
            </a:extLst>
          </p:cNvPr>
          <p:cNvGrpSpPr/>
          <p:nvPr/>
        </p:nvGrpSpPr>
        <p:grpSpPr>
          <a:xfrm>
            <a:off x="7267365" y="2280638"/>
            <a:ext cx="1447546" cy="1149156"/>
            <a:chOff x="3419345" y="385660"/>
            <a:chExt cx="1447546" cy="1149156"/>
          </a:xfrm>
          <a:effectLst/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A947C99-91A7-468B-B8C3-23E6F7BD2986}"/>
                </a:ext>
              </a:extLst>
            </p:cNvPr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6BEC732-BFD4-42BC-8150-B6671F50CA9E}"/>
                </a:ext>
              </a:extLst>
            </p:cNvPr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1D0B862-23F6-4D66-8991-8A73F01E2D21}"/>
                </a:ext>
              </a:extLst>
            </p:cNvPr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24C4E2B-6BF6-4A6B-8F9C-61E7A5851202}"/>
                </a:ext>
              </a:extLst>
            </p:cNvPr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6AB8C536-D591-4724-92F7-40811BE7E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901" y="-9533"/>
            <a:ext cx="823031" cy="8230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1359312-27BC-4ADD-8319-452678169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369" y="1660704"/>
            <a:ext cx="1999661" cy="199356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F9B3904-4C95-41EB-80D1-77DD0B3C637D}"/>
              </a:ext>
            </a:extLst>
          </p:cNvPr>
          <p:cNvSpPr txBox="1"/>
          <p:nvPr/>
        </p:nvSpPr>
        <p:spPr>
          <a:xfrm>
            <a:off x="5536868" y="2057321"/>
            <a:ext cx="976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F8EC27-D76A-4869-85BC-91CA29BA3715}"/>
              </a:ext>
            </a:extLst>
          </p:cNvPr>
          <p:cNvSpPr txBox="1"/>
          <p:nvPr/>
        </p:nvSpPr>
        <p:spPr>
          <a:xfrm>
            <a:off x="3316500" y="3842648"/>
            <a:ext cx="5181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4400" spc="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4400" spc="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225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9"/>
    </mc:Choice>
    <mc:Fallback xmlns="">
      <p:transition spd="slow" advTm="396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AA42593-3652-4D80-ACF1-8DA6D6DF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834" y="6035379"/>
            <a:ext cx="816935" cy="82303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BA20B73-13BB-4D2D-B46D-ED431068746D}"/>
              </a:ext>
            </a:extLst>
          </p:cNvPr>
          <p:cNvSpPr/>
          <p:nvPr/>
        </p:nvSpPr>
        <p:spPr>
          <a:xfrm rot="18900000" flipH="1">
            <a:off x="9969354" y="6157882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5F76B8-AAC8-416C-B29C-B153988FBA17}"/>
              </a:ext>
            </a:extLst>
          </p:cNvPr>
          <p:cNvSpPr/>
          <p:nvPr/>
        </p:nvSpPr>
        <p:spPr>
          <a:xfrm rot="18900000" flipH="1">
            <a:off x="11495042" y="6164217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980A9A-9DAE-426B-9A8D-E1E305BA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057" y="6030222"/>
            <a:ext cx="816935" cy="8230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59762B4-BF1B-4492-87B5-C33C7F502EB2}"/>
              </a:ext>
            </a:extLst>
          </p:cNvPr>
          <p:cNvSpPr/>
          <p:nvPr/>
        </p:nvSpPr>
        <p:spPr>
          <a:xfrm>
            <a:off x="325821" y="252248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E28576-7F1C-4F1F-96DC-65446809630F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3881C0-3FBC-4C67-BF84-DC0113A1FED7}"/>
              </a:ext>
            </a:extLst>
          </p:cNvPr>
          <p:cNvSpPr txBox="1"/>
          <p:nvPr/>
        </p:nvSpPr>
        <p:spPr>
          <a:xfrm>
            <a:off x="10332720" y="91440"/>
            <a:ext cx="185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The Game Class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285057-1DD1-4B05-B1F1-04BED1EBE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730" y="1019503"/>
            <a:ext cx="5737884" cy="5480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FC6C5F-164A-4CE9-B361-A1B060936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72" y="1261704"/>
            <a:ext cx="4526898" cy="518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8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74"/>
    </mc:Choice>
    <mc:Fallback xmlns="">
      <p:transition spd="slow" advTm="1127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AA42593-3652-4D80-ACF1-8DA6D6DF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834" y="6035379"/>
            <a:ext cx="816935" cy="82303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BA20B73-13BB-4D2D-B46D-ED431068746D}"/>
              </a:ext>
            </a:extLst>
          </p:cNvPr>
          <p:cNvSpPr/>
          <p:nvPr/>
        </p:nvSpPr>
        <p:spPr>
          <a:xfrm rot="18900000" flipH="1">
            <a:off x="9969354" y="6157882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5F76B8-AAC8-416C-B29C-B153988FBA17}"/>
              </a:ext>
            </a:extLst>
          </p:cNvPr>
          <p:cNvSpPr/>
          <p:nvPr/>
        </p:nvSpPr>
        <p:spPr>
          <a:xfrm rot="18900000" flipH="1">
            <a:off x="11495042" y="6164217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980A9A-9DAE-426B-9A8D-E1E305BA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057" y="6030222"/>
            <a:ext cx="816935" cy="8230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59762B4-BF1B-4492-87B5-C33C7F502EB2}"/>
              </a:ext>
            </a:extLst>
          </p:cNvPr>
          <p:cNvSpPr/>
          <p:nvPr/>
        </p:nvSpPr>
        <p:spPr>
          <a:xfrm>
            <a:off x="325821" y="252248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E28576-7F1C-4F1F-96DC-65446809630F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217BAE16-9B1D-4EDC-87F9-5CBEE7344F3D}"/>
              </a:ext>
            </a:extLst>
          </p:cNvPr>
          <p:cNvSpPr txBox="1"/>
          <p:nvPr/>
        </p:nvSpPr>
        <p:spPr>
          <a:xfrm>
            <a:off x="8979834" y="279093"/>
            <a:ext cx="272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stars randomly</a:t>
            </a:r>
            <a:endParaRPr lang="zh-CN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797C00-49A5-4468-A02D-146D606FE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32" y="1531620"/>
            <a:ext cx="5860288" cy="4648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A7CDE1-A83C-43FF-8FE9-356A0E81C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708" y="928262"/>
            <a:ext cx="4523048" cy="58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3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74"/>
    </mc:Choice>
    <mc:Fallback xmlns="">
      <p:transition spd="slow" advTm="1127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28C0AA-2F8D-4F48-8DAB-358B77258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479" y="1213964"/>
            <a:ext cx="5486875" cy="5227773"/>
          </a:xfrm>
          <a:prstGeom prst="rect">
            <a:avLst/>
          </a:prstGeom>
        </p:spPr>
      </p:pic>
      <p:sp>
        <p:nvSpPr>
          <p:cNvPr id="3" name="矩形 6">
            <a:extLst>
              <a:ext uri="{FF2B5EF4-FFF2-40B4-BE49-F238E27FC236}">
                <a16:creationId xmlns:a16="http://schemas.microsoft.com/office/drawing/2014/main" id="{28A32BE6-434A-4619-A42E-AD30001B42C5}"/>
              </a:ext>
            </a:extLst>
          </p:cNvPr>
          <p:cNvSpPr/>
          <p:nvPr/>
        </p:nvSpPr>
        <p:spPr>
          <a:xfrm>
            <a:off x="326939" y="247468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5">
            <a:extLst>
              <a:ext uri="{FF2B5EF4-FFF2-40B4-BE49-F238E27FC236}">
                <a16:creationId xmlns:a16="http://schemas.microsoft.com/office/drawing/2014/main" id="{7BF612C8-CA15-4AF6-9666-306BB205B995}"/>
              </a:ext>
            </a:extLst>
          </p:cNvPr>
          <p:cNvSpPr/>
          <p:nvPr/>
        </p:nvSpPr>
        <p:spPr>
          <a:xfrm>
            <a:off x="245922" y="161007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B9EFED39-BF1E-47CE-8F2B-6F7E1D6E467E}"/>
              </a:ext>
            </a:extLst>
          </p:cNvPr>
          <p:cNvSpPr txBox="1"/>
          <p:nvPr/>
        </p:nvSpPr>
        <p:spPr>
          <a:xfrm>
            <a:off x="8979834" y="279093"/>
            <a:ext cx="272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stars randomly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1124E-3FB1-45C4-904C-C2DD864F2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15" y="1014723"/>
            <a:ext cx="4521975" cy="582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36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3D02161C-6C69-4224-A3D2-A67B73B5647C}"/>
              </a:ext>
            </a:extLst>
          </p:cNvPr>
          <p:cNvSpPr/>
          <p:nvPr/>
        </p:nvSpPr>
        <p:spPr>
          <a:xfrm>
            <a:off x="326939" y="247468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B7151EA4-7007-426C-906B-F85EC9A297A5}"/>
              </a:ext>
            </a:extLst>
          </p:cNvPr>
          <p:cNvSpPr/>
          <p:nvPr/>
        </p:nvSpPr>
        <p:spPr>
          <a:xfrm>
            <a:off x="77247" y="156227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8C4D044E-F62E-4071-BA49-1840B402A0F3}"/>
              </a:ext>
            </a:extLst>
          </p:cNvPr>
          <p:cNvSpPr txBox="1"/>
          <p:nvPr/>
        </p:nvSpPr>
        <p:spPr>
          <a:xfrm>
            <a:off x="9469478" y="247468"/>
            <a:ext cx="272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Collison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C792E-087B-46A0-AC8D-7662C1E97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39" y="4491342"/>
            <a:ext cx="2697714" cy="1676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C6D941-1352-4DF2-97BA-BE169CB06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86" y="0"/>
            <a:ext cx="3795369" cy="6859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6B54A6-948D-48F3-9CF1-70B7CCA09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155" y="1138489"/>
            <a:ext cx="5130162" cy="5029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E6DEE8-0159-456E-8C6D-0F1F98BCD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14723"/>
            <a:ext cx="3259962" cy="330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5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DE846F9-5125-4D70-8DBD-18846E9C1B83}"/>
              </a:ext>
            </a:extLst>
          </p:cNvPr>
          <p:cNvGrpSpPr/>
          <p:nvPr/>
        </p:nvGrpSpPr>
        <p:grpSpPr>
          <a:xfrm>
            <a:off x="1278652" y="1935807"/>
            <a:ext cx="1447546" cy="1149156"/>
            <a:chOff x="3419345" y="385660"/>
            <a:chExt cx="1447546" cy="1149156"/>
          </a:xfrm>
          <a:effectLst/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82D7E44E-5CF6-4E66-A63C-6795B492D431}"/>
                </a:ext>
              </a:extLst>
            </p:cNvPr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0834C6D-11E6-481C-84EE-8DF34B308177}"/>
                </a:ext>
              </a:extLst>
            </p:cNvPr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4837C85-4026-43F7-81C7-BDBE0C433655}"/>
                </a:ext>
              </a:extLst>
            </p:cNvPr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2CEE21A-098B-4354-A710-A3DA611637DB}"/>
                </a:ext>
              </a:extLst>
            </p:cNvPr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BE828BB-1AA5-4D10-BFBA-5ED66C327CE3}"/>
              </a:ext>
            </a:extLst>
          </p:cNvPr>
          <p:cNvGrpSpPr/>
          <p:nvPr/>
        </p:nvGrpSpPr>
        <p:grpSpPr>
          <a:xfrm flipH="1" flipV="1">
            <a:off x="4224607" y="4323785"/>
            <a:ext cx="1447546" cy="1149156"/>
            <a:chOff x="3419345" y="385660"/>
            <a:chExt cx="1447546" cy="1149156"/>
          </a:xfrm>
          <a:effectLst/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B97036B-C9F2-4848-8F81-6E9E181449BF}"/>
                </a:ext>
              </a:extLst>
            </p:cNvPr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3EFD62E-2982-40E1-AB74-48858905B00F}"/>
                </a:ext>
              </a:extLst>
            </p:cNvPr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8F67284-510C-4582-8AFF-9E647EFFFFB4}"/>
                </a:ext>
              </a:extLst>
            </p:cNvPr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97F1B15-6A5F-4403-8E5C-81FB78D706C6}"/>
                </a:ext>
              </a:extLst>
            </p:cNvPr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FBD3BD2-9B24-4916-A1DB-71B11CF2E2BE}"/>
              </a:ext>
            </a:extLst>
          </p:cNvPr>
          <p:cNvGrpSpPr/>
          <p:nvPr/>
        </p:nvGrpSpPr>
        <p:grpSpPr>
          <a:xfrm>
            <a:off x="2432333" y="2710506"/>
            <a:ext cx="1996576" cy="1996574"/>
            <a:chOff x="3606461" y="1664340"/>
            <a:chExt cx="1040024" cy="1040024"/>
          </a:xfrm>
          <a:effectLst/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0458ED4-77A6-4D07-BA27-E5A550237501}"/>
                </a:ext>
              </a:extLst>
            </p:cNvPr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文本框 1">
              <a:extLst>
                <a:ext uri="{FF2B5EF4-FFF2-40B4-BE49-F238E27FC236}">
                  <a16:creationId xmlns:a16="http://schemas.microsoft.com/office/drawing/2014/main" id="{78B31A8F-8EBA-406B-84DC-7B72CD775E90}"/>
                </a:ext>
              </a:extLst>
            </p:cNvPr>
            <p:cNvSpPr txBox="1"/>
            <p:nvPr/>
          </p:nvSpPr>
          <p:spPr>
            <a:xfrm>
              <a:off x="3718006" y="1919472"/>
              <a:ext cx="817642" cy="4809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54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sp>
        <p:nvSpPr>
          <p:cNvPr id="15" name="MH_Number_1">
            <a:extLst>
              <a:ext uri="{FF2B5EF4-FFF2-40B4-BE49-F238E27FC236}">
                <a16:creationId xmlns:a16="http://schemas.microsoft.com/office/drawing/2014/main" id="{9686F94F-54DF-4919-B969-7D4EC60B507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051833" y="2249506"/>
            <a:ext cx="49895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MH_Number_1">
            <a:extLst>
              <a:ext uri="{FF2B5EF4-FFF2-40B4-BE49-F238E27FC236}">
                <a16:creationId xmlns:a16="http://schemas.microsoft.com/office/drawing/2014/main" id="{64AE7794-7D05-4250-90C2-2F09D1A0A4B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51833" y="3180487"/>
            <a:ext cx="49895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MH_Number_2">
            <a:extLst>
              <a:ext uri="{FF2B5EF4-FFF2-40B4-BE49-F238E27FC236}">
                <a16:creationId xmlns:a16="http://schemas.microsoft.com/office/drawing/2014/main" id="{396C264D-708A-455A-B2BF-1D1E4A6825E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051833" y="4010088"/>
            <a:ext cx="49895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MH_Entry_1">
            <a:extLst>
              <a:ext uri="{FF2B5EF4-FFF2-40B4-BE49-F238E27FC236}">
                <a16:creationId xmlns:a16="http://schemas.microsoft.com/office/drawing/2014/main" id="{62AFD15B-C576-43DD-AA40-05F7C419D94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745185" y="2249506"/>
            <a:ext cx="402759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Statement &amp; Analysis</a:t>
            </a:r>
            <a:endParaRPr lang="zh-CN" altLang="en-US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MH_Entry_1">
            <a:extLst>
              <a:ext uri="{FF2B5EF4-FFF2-40B4-BE49-F238E27FC236}">
                <a16:creationId xmlns:a16="http://schemas.microsoft.com/office/drawing/2014/main" id="{0AED0066-75CF-47C5-987F-64CE4A5D1F8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745185" y="3180487"/>
            <a:ext cx="402759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r>
              <a:rPr lang="en-US" altLang="zh-CN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  <a:endParaRPr lang="zh-CN" altLang="en-US" sz="2400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MH_Entry_2">
            <a:extLst>
              <a:ext uri="{FF2B5EF4-FFF2-40B4-BE49-F238E27FC236}">
                <a16:creationId xmlns:a16="http://schemas.microsoft.com/office/drawing/2014/main" id="{D20C2E03-FF5A-40B7-AAEB-D8F99563D5A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745185" y="4010088"/>
            <a:ext cx="402759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r>
              <a:rPr lang="en-US" altLang="zh-CN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2400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MH_Number_2">
            <a:extLst>
              <a:ext uri="{FF2B5EF4-FFF2-40B4-BE49-F238E27FC236}">
                <a16:creationId xmlns:a16="http://schemas.microsoft.com/office/drawing/2014/main" id="{26A76F52-8583-49A7-B541-11C8DEE052B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051832" y="4839689"/>
            <a:ext cx="49895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MH_Entry_2">
            <a:extLst>
              <a:ext uri="{FF2B5EF4-FFF2-40B4-BE49-F238E27FC236}">
                <a16:creationId xmlns:a16="http://schemas.microsoft.com/office/drawing/2014/main" id="{7B6849CA-CAE8-4945-AD04-E374450C894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745184" y="4839689"/>
            <a:ext cx="402759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r>
              <a:rPr lang="en-US" altLang="zh-CN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zh-CN" altLang="en-US" sz="2400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65A0A1B-6569-4448-AB2E-66673F8863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927" y="4952854"/>
            <a:ext cx="2798307" cy="194479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C1FBFC44-0334-49C2-906D-D0704E7F52B2}"/>
              </a:ext>
            </a:extLst>
          </p:cNvPr>
          <p:cNvSpPr/>
          <p:nvPr/>
        </p:nvSpPr>
        <p:spPr>
          <a:xfrm rot="18900000" flipH="1">
            <a:off x="989520" y="112972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415FE0F-C1E4-4924-9FA4-0EE4F3804AB2}"/>
              </a:ext>
            </a:extLst>
          </p:cNvPr>
          <p:cNvSpPr/>
          <p:nvPr/>
        </p:nvSpPr>
        <p:spPr>
          <a:xfrm rot="18900000" flipH="1">
            <a:off x="174844" y="112971"/>
            <a:ext cx="576064" cy="576064"/>
          </a:xfrm>
          <a:prstGeom prst="rect">
            <a:avLst/>
          </a:prstGeom>
          <a:solidFill>
            <a:schemeClr val="bg1">
              <a:lumMod val="5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2FC043E-BB89-417B-9221-A86145FB80BB}"/>
              </a:ext>
            </a:extLst>
          </p:cNvPr>
          <p:cNvSpPr/>
          <p:nvPr/>
        </p:nvSpPr>
        <p:spPr>
          <a:xfrm rot="18900000" flipH="1">
            <a:off x="2618874" y="106856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AF1BF84-4DA6-48D9-9AED-9556F7AC761C}"/>
              </a:ext>
            </a:extLst>
          </p:cNvPr>
          <p:cNvSpPr/>
          <p:nvPr/>
        </p:nvSpPr>
        <p:spPr>
          <a:xfrm rot="18900000" flipH="1">
            <a:off x="1804198" y="106855"/>
            <a:ext cx="576064" cy="576064"/>
          </a:xfrm>
          <a:prstGeom prst="rect">
            <a:avLst/>
          </a:prstGeom>
          <a:solidFill>
            <a:schemeClr val="bg1">
              <a:lumMod val="5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74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8"/>
    </mc:Choice>
    <mc:Fallback xmlns="">
      <p:transition spd="slow" advTm="78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AA42593-3652-4D80-ACF1-8DA6D6DF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834" y="6035379"/>
            <a:ext cx="816935" cy="82303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BA20B73-13BB-4D2D-B46D-ED431068746D}"/>
              </a:ext>
            </a:extLst>
          </p:cNvPr>
          <p:cNvSpPr/>
          <p:nvPr/>
        </p:nvSpPr>
        <p:spPr>
          <a:xfrm rot="18900000" flipH="1">
            <a:off x="9969354" y="6157882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5F76B8-AAC8-416C-B29C-B153988FBA17}"/>
              </a:ext>
            </a:extLst>
          </p:cNvPr>
          <p:cNvSpPr/>
          <p:nvPr/>
        </p:nvSpPr>
        <p:spPr>
          <a:xfrm rot="18900000" flipH="1">
            <a:off x="11495042" y="6164217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980A9A-9DAE-426B-9A8D-E1E305BA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057" y="6030222"/>
            <a:ext cx="816935" cy="8230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59762B4-BF1B-4492-87B5-C33C7F502EB2}"/>
              </a:ext>
            </a:extLst>
          </p:cNvPr>
          <p:cNvSpPr/>
          <p:nvPr/>
        </p:nvSpPr>
        <p:spPr>
          <a:xfrm>
            <a:off x="325821" y="252248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E28576-7F1C-4F1F-96DC-65446809630F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3881C0-3FBC-4C67-BF84-DC0113A1FED7}"/>
              </a:ext>
            </a:extLst>
          </p:cNvPr>
          <p:cNvSpPr txBox="1"/>
          <p:nvPr/>
        </p:nvSpPr>
        <p:spPr>
          <a:xfrm>
            <a:off x="9288687" y="121127"/>
            <a:ext cx="275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 Running along the way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A3B8CF-9CB6-4228-93E4-337F874C9B9A}"/>
              </a:ext>
            </a:extLst>
          </p:cNvPr>
          <p:cNvSpPr/>
          <p:nvPr/>
        </p:nvSpPr>
        <p:spPr>
          <a:xfrm>
            <a:off x="279449" y="1217321"/>
            <a:ext cx="3235911" cy="49349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GameObject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::vec3   Position, Size;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::mat4   Rotation;</a:t>
            </a:r>
          </a:p>
          <a:p>
            <a:r>
              <a:rPr lang="en-US" altLang="zh-CN" dirty="0" err="1"/>
              <a:t>GLfloat</a:t>
            </a:r>
            <a:r>
              <a:rPr lang="en-US" altLang="zh-CN" dirty="0"/>
              <a:t>     </a:t>
            </a:r>
            <a:r>
              <a:rPr lang="en-US" altLang="zh-CN" dirty="0" err="1"/>
              <a:t>dt</a:t>
            </a:r>
            <a:r>
              <a:rPr lang="en-US" altLang="zh-CN" dirty="0"/>
              <a:t> = 0.0f;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  Destroyed;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  Occupied = GL_FALSE;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(</a:t>
            </a:r>
            <a:r>
              <a:rPr lang="en-US" altLang="zh-CN" dirty="0" err="1"/>
              <a:t>glm</a:t>
            </a:r>
            <a:r>
              <a:rPr lang="en-US" altLang="zh-CN" dirty="0"/>
              <a:t>::vec3 </a:t>
            </a:r>
            <a:r>
              <a:rPr lang="en-US" altLang="zh-CN" dirty="0" err="1"/>
              <a:t>pos</a:t>
            </a:r>
            <a:r>
              <a:rPr lang="en-US" altLang="zh-CN" dirty="0"/>
              <a:t>, </a:t>
            </a:r>
            <a:r>
              <a:rPr lang="en-US" altLang="zh-CN" dirty="0" err="1"/>
              <a:t>glm</a:t>
            </a:r>
            <a:r>
              <a:rPr lang="en-US" altLang="zh-CN" dirty="0"/>
              <a:t>::vec3 size,  </a:t>
            </a:r>
            <a:r>
              <a:rPr lang="en-US" altLang="zh-CN" dirty="0" err="1"/>
              <a:t>glm</a:t>
            </a:r>
            <a:r>
              <a:rPr lang="en-US" altLang="zh-CN" dirty="0"/>
              <a:t>::vec3 color = </a:t>
            </a:r>
            <a:r>
              <a:rPr lang="en-US" altLang="zh-CN" dirty="0" err="1"/>
              <a:t>glm</a:t>
            </a:r>
            <a:r>
              <a:rPr lang="en-US" altLang="zh-CN" dirty="0"/>
              <a:t>::vec3(1.0f) );</a:t>
            </a:r>
          </a:p>
          <a:p>
            <a:r>
              <a:rPr lang="en-US" altLang="zh-CN" dirty="0"/>
              <a:t>…</a:t>
            </a:r>
            <a:endParaRPr lang="zh-CN" altLang="en-US" dirty="0"/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AA0E8B-F3C9-47BA-8E6A-6052979FD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701" y="555975"/>
            <a:ext cx="5342712" cy="20363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3E4980A-A687-4A56-8AAC-C28D772D17AB}"/>
              </a:ext>
            </a:extLst>
          </p:cNvPr>
          <p:cNvSpPr/>
          <p:nvPr/>
        </p:nvSpPr>
        <p:spPr>
          <a:xfrm>
            <a:off x="3528418" y="1217320"/>
            <a:ext cx="3272807" cy="49349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GameShootingObject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::vec3   Position, Velocity, Direction = </a:t>
            </a:r>
            <a:r>
              <a:rPr lang="en-US" altLang="zh-CN" dirty="0" err="1"/>
              <a:t>glm</a:t>
            </a:r>
            <a:r>
              <a:rPr lang="en-US" altLang="zh-CN" dirty="0"/>
              <a:t>::vec3(1.0f);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 Goal;//star</a:t>
            </a:r>
          </a:p>
          <a:p>
            <a:r>
              <a:rPr lang="en-US" altLang="zh-CN" dirty="0" err="1"/>
              <a:t>FindingPath</a:t>
            </a:r>
            <a:r>
              <a:rPr lang="en-US" altLang="zh-CN" dirty="0"/>
              <a:t> </a:t>
            </a:r>
            <a:r>
              <a:rPr lang="en-US" altLang="zh-CN" dirty="0" err="1"/>
              <a:t>findingPath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::vector&lt;</a:t>
            </a:r>
            <a:r>
              <a:rPr lang="en-US" altLang="zh-CN" dirty="0" err="1"/>
              <a:t>GameObject</a:t>
            </a:r>
            <a:r>
              <a:rPr lang="en-US" altLang="zh-CN" dirty="0"/>
              <a:t>&gt;  Path;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</a:t>
            </a:r>
            <a:r>
              <a:rPr lang="en-US" altLang="zh-CN" dirty="0" err="1"/>
              <a:t>abletoshoot</a:t>
            </a:r>
            <a:r>
              <a:rPr lang="en-US" altLang="zh-CN" dirty="0"/>
              <a:t> = GL_TRUE;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walking = GL_FALSE;</a:t>
            </a:r>
          </a:p>
          <a:p>
            <a:r>
              <a:rPr lang="en-US" altLang="zh-CN" dirty="0" err="1"/>
              <a:t>GLfloat</a:t>
            </a:r>
            <a:r>
              <a:rPr lang="en-US" altLang="zh-CN" dirty="0"/>
              <a:t> speed = 3.0f;</a:t>
            </a:r>
          </a:p>
          <a:p>
            <a:r>
              <a:rPr lang="en-US" altLang="zh-CN" dirty="0" err="1"/>
              <a:t>GLuint</a:t>
            </a:r>
            <a:r>
              <a:rPr lang="en-US" altLang="zh-CN" dirty="0"/>
              <a:t> step = 1;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FEB100-1503-4C7A-BAA3-FD12CE823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225" y="2723313"/>
            <a:ext cx="5389188" cy="342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74"/>
    </mc:Choice>
    <mc:Fallback xmlns="">
      <p:transition spd="slow" advTm="1127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3D02161C-6C69-4224-A3D2-A67B73B5647C}"/>
              </a:ext>
            </a:extLst>
          </p:cNvPr>
          <p:cNvSpPr/>
          <p:nvPr/>
        </p:nvSpPr>
        <p:spPr>
          <a:xfrm>
            <a:off x="326939" y="247468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B7151EA4-7007-426C-906B-F85EC9A297A5}"/>
              </a:ext>
            </a:extLst>
          </p:cNvPr>
          <p:cNvSpPr/>
          <p:nvPr/>
        </p:nvSpPr>
        <p:spPr>
          <a:xfrm>
            <a:off x="325821" y="252248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8C4D044E-F62E-4071-BA49-1840B402A0F3}"/>
              </a:ext>
            </a:extLst>
          </p:cNvPr>
          <p:cNvSpPr txBox="1"/>
          <p:nvPr/>
        </p:nvSpPr>
        <p:spPr>
          <a:xfrm>
            <a:off x="8979834" y="279093"/>
            <a:ext cx="2720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 Running along the way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581F1-5ED5-43A7-9ADD-BA691546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228" y="1189607"/>
            <a:ext cx="5686126" cy="55318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63D35E-73B3-495B-A269-BF205BD1B8E6}"/>
              </a:ext>
            </a:extLst>
          </p:cNvPr>
          <p:cNvSpPr/>
          <p:nvPr/>
        </p:nvSpPr>
        <p:spPr>
          <a:xfrm>
            <a:off x="7235301" y="1260629"/>
            <a:ext cx="2201662" cy="162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Board First Search.</a:t>
            </a:r>
          </a:p>
          <a:p>
            <a:pPr algn="ctr"/>
            <a:r>
              <a:rPr lang="en-US" altLang="zh-CN" dirty="0"/>
              <a:t>(just for a quick look)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DB989D-F669-4446-9750-57B390356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011" y="2954117"/>
            <a:ext cx="4773068" cy="12361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97B879-B7DD-40B5-B3C2-FDC3987DE455}"/>
              </a:ext>
            </a:extLst>
          </p:cNvPr>
          <p:cNvSpPr/>
          <p:nvPr/>
        </p:nvSpPr>
        <p:spPr>
          <a:xfrm>
            <a:off x="9809910" y="2384207"/>
            <a:ext cx="2380503" cy="50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multiple threads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B8C457-0B68-4D39-A4C8-8DACFCCF7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011" y="4259134"/>
            <a:ext cx="4453471" cy="24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42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3D02161C-6C69-4224-A3D2-A67B73B5647C}"/>
              </a:ext>
            </a:extLst>
          </p:cNvPr>
          <p:cNvSpPr/>
          <p:nvPr/>
        </p:nvSpPr>
        <p:spPr>
          <a:xfrm>
            <a:off x="326939" y="247468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B7151EA4-7007-426C-906B-F85EC9A297A5}"/>
              </a:ext>
            </a:extLst>
          </p:cNvPr>
          <p:cNvSpPr/>
          <p:nvPr/>
        </p:nvSpPr>
        <p:spPr>
          <a:xfrm>
            <a:off x="174901" y="218055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8C4D044E-F62E-4071-BA49-1840B402A0F3}"/>
              </a:ext>
            </a:extLst>
          </p:cNvPr>
          <p:cNvSpPr txBox="1"/>
          <p:nvPr/>
        </p:nvSpPr>
        <p:spPr>
          <a:xfrm>
            <a:off x="8979834" y="279093"/>
            <a:ext cx="2720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 Running along the way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8E92C-2B00-4F8B-A529-2B311066D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1" y="1328418"/>
            <a:ext cx="3189539" cy="5232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B2F67A-3CEF-4DE7-AEB5-751436B29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9503"/>
            <a:ext cx="8745531" cy="584008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07803313-D1C5-47A3-A604-2857626B8E0B}"/>
              </a:ext>
            </a:extLst>
          </p:cNvPr>
          <p:cNvSpPr/>
          <p:nvPr/>
        </p:nvSpPr>
        <p:spPr>
          <a:xfrm>
            <a:off x="3763033" y="832243"/>
            <a:ext cx="870012" cy="1555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2B00C1-1649-45DA-AFEE-1789835666AE}"/>
              </a:ext>
            </a:extLst>
          </p:cNvPr>
          <p:cNvSpPr/>
          <p:nvPr/>
        </p:nvSpPr>
        <p:spPr>
          <a:xfrm>
            <a:off x="4048217" y="218055"/>
            <a:ext cx="3036164" cy="50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Here it uses multiple threads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784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DEA4C-4B63-4253-84A6-F553F978E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307" y="1171702"/>
            <a:ext cx="3189539" cy="5232180"/>
          </a:xfrm>
          <a:prstGeom prst="rect">
            <a:avLst/>
          </a:prstGeom>
        </p:spPr>
      </p:pic>
      <p:sp>
        <p:nvSpPr>
          <p:cNvPr id="4" name="矩形 5">
            <a:extLst>
              <a:ext uri="{FF2B5EF4-FFF2-40B4-BE49-F238E27FC236}">
                <a16:creationId xmlns:a16="http://schemas.microsoft.com/office/drawing/2014/main" id="{52DDD21B-A746-4FA7-8B9E-D067F3CFF58E}"/>
              </a:ext>
            </a:extLst>
          </p:cNvPr>
          <p:cNvSpPr/>
          <p:nvPr/>
        </p:nvSpPr>
        <p:spPr>
          <a:xfrm>
            <a:off x="174901" y="218055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6">
            <a:extLst>
              <a:ext uri="{FF2B5EF4-FFF2-40B4-BE49-F238E27FC236}">
                <a16:creationId xmlns:a16="http://schemas.microsoft.com/office/drawing/2014/main" id="{CE31375B-E98A-4A97-9932-91EFBF720480}"/>
              </a:ext>
            </a:extLst>
          </p:cNvPr>
          <p:cNvSpPr/>
          <p:nvPr/>
        </p:nvSpPr>
        <p:spPr>
          <a:xfrm>
            <a:off x="326939" y="247468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1C5A808B-4326-475B-AD8C-3B378B3C3A7B}"/>
              </a:ext>
            </a:extLst>
          </p:cNvPr>
          <p:cNvSpPr txBox="1"/>
          <p:nvPr/>
        </p:nvSpPr>
        <p:spPr>
          <a:xfrm>
            <a:off x="8979834" y="279093"/>
            <a:ext cx="2720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 Running along the way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A23549-03BC-429A-B704-1663F9650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8521"/>
            <a:ext cx="8832979" cy="560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79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51335F8-1126-406B-B90B-4DC13B8DB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531"/>
            <a:ext cx="816935" cy="8230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F161206-F500-4F2D-B21F-07CF9E0A8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966" y="0"/>
            <a:ext cx="816935" cy="8230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BF47749-C8E0-44D5-996B-28CC4BB67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35" y="-9532"/>
            <a:ext cx="823031" cy="8230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8B2C25-676F-4B74-A22E-EAD130F43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159" y="1195416"/>
            <a:ext cx="1450974" cy="1152244"/>
          </a:xfrm>
          <a:prstGeom prst="rect">
            <a:avLst/>
          </a:prstGeom>
        </p:spPr>
      </p:pic>
      <p:grpSp>
        <p:nvGrpSpPr>
          <p:cNvPr id="6" name="组合 24">
            <a:extLst>
              <a:ext uri="{FF2B5EF4-FFF2-40B4-BE49-F238E27FC236}">
                <a16:creationId xmlns:a16="http://schemas.microsoft.com/office/drawing/2014/main" id="{85FBEA20-9AAD-4F50-B313-CE88835723B2}"/>
              </a:ext>
            </a:extLst>
          </p:cNvPr>
          <p:cNvGrpSpPr/>
          <p:nvPr/>
        </p:nvGrpSpPr>
        <p:grpSpPr>
          <a:xfrm>
            <a:off x="7267365" y="2280638"/>
            <a:ext cx="1447546" cy="1149156"/>
            <a:chOff x="3419345" y="385660"/>
            <a:chExt cx="1447546" cy="1149156"/>
          </a:xfrm>
          <a:effectLst/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FC61594-15C7-4AFF-8A1F-3C071604A0AF}"/>
                </a:ext>
              </a:extLst>
            </p:cNvPr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06061DC-818C-4692-AE54-875318F716AD}"/>
                </a:ext>
              </a:extLst>
            </p:cNvPr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2E8883F-1A1F-4D46-A1A2-FA04E399402E}"/>
                </a:ext>
              </a:extLst>
            </p:cNvPr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E2FB32D-DD56-45DD-8739-CE3E73CC3812}"/>
                </a:ext>
              </a:extLst>
            </p:cNvPr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EE5DBEEC-8551-4EE5-985D-2C803C2AE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901" y="-9533"/>
            <a:ext cx="823031" cy="8230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6B85775-4BE1-4A26-B87F-B0C052219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369" y="1660704"/>
            <a:ext cx="1999661" cy="199356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7EC76A3-F79C-481B-A615-7026A54C86F6}"/>
              </a:ext>
            </a:extLst>
          </p:cNvPr>
          <p:cNvSpPr txBox="1"/>
          <p:nvPr/>
        </p:nvSpPr>
        <p:spPr>
          <a:xfrm>
            <a:off x="5536868" y="2057321"/>
            <a:ext cx="976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4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E079CCB-BF96-47EF-BBFB-3DB2063612F4}"/>
              </a:ext>
            </a:extLst>
          </p:cNvPr>
          <p:cNvSpPr txBox="1"/>
          <p:nvPr/>
        </p:nvSpPr>
        <p:spPr>
          <a:xfrm>
            <a:off x="5138845" y="3989907"/>
            <a:ext cx="3749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00B0F0"/>
                </a:solidFill>
              </a:rPr>
              <a:t>Test</a:t>
            </a:r>
            <a:endParaRPr lang="zh-CN" altLang="en-US" sz="6000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374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5"/>
    </mc:Choice>
    <mc:Fallback xmlns="">
      <p:transition spd="slow" advTm="189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835D89-536F-4755-8A23-8451A3B74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682" y="1246475"/>
            <a:ext cx="5845047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16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1FA02B0-9A59-4913-BB59-6FFCF85E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531"/>
            <a:ext cx="816935" cy="8230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2BF3A79-1CA4-4C75-AFDB-4FDA415C2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66" y="0"/>
            <a:ext cx="816935" cy="8230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A3A92E9-86CA-45DB-9C8C-CB3DF3CA7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35" y="-9532"/>
            <a:ext cx="823031" cy="8230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7492BC-F35D-458C-85EA-902DAE2F2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59" y="1195416"/>
            <a:ext cx="1450974" cy="1152244"/>
          </a:xfrm>
          <a:prstGeom prst="rect">
            <a:avLst/>
          </a:prstGeom>
        </p:spPr>
      </p:pic>
      <p:grpSp>
        <p:nvGrpSpPr>
          <p:cNvPr id="6" name="组合 24">
            <a:extLst>
              <a:ext uri="{FF2B5EF4-FFF2-40B4-BE49-F238E27FC236}">
                <a16:creationId xmlns:a16="http://schemas.microsoft.com/office/drawing/2014/main" id="{7E5B0E52-EFCB-4F92-ADD7-BC18701E7EBF}"/>
              </a:ext>
            </a:extLst>
          </p:cNvPr>
          <p:cNvGrpSpPr/>
          <p:nvPr/>
        </p:nvGrpSpPr>
        <p:grpSpPr>
          <a:xfrm>
            <a:off x="7267365" y="2280638"/>
            <a:ext cx="1447546" cy="1149156"/>
            <a:chOff x="3419345" y="385660"/>
            <a:chExt cx="1447546" cy="1149156"/>
          </a:xfrm>
          <a:effectLst/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4B9D8E8-7B18-4D37-80CA-1F13FCD7BEE6}"/>
                </a:ext>
              </a:extLst>
            </p:cNvPr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495F257-B8B7-4EC4-80E9-4C12846046C4}"/>
                </a:ext>
              </a:extLst>
            </p:cNvPr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AFDB01B-CD10-4BBA-9968-E8841DE0E747}"/>
                </a:ext>
              </a:extLst>
            </p:cNvPr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20E004F-07D2-470A-9875-808262C2CBF2}"/>
                </a:ext>
              </a:extLst>
            </p:cNvPr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55CD2D44-D939-4CF3-8940-9A69F8AA4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901" y="-9533"/>
            <a:ext cx="823031" cy="8230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2C25206-B60E-4E61-9285-C45563BAA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325" y="1545700"/>
            <a:ext cx="2374996" cy="23677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2A7DA38-7DA0-447C-BD2A-9E17FE46F39F}"/>
              </a:ext>
            </a:extLst>
          </p:cNvPr>
          <p:cNvSpPr txBox="1"/>
          <p:nvPr/>
        </p:nvSpPr>
        <p:spPr>
          <a:xfrm>
            <a:off x="4437253" y="2229465"/>
            <a:ext cx="3257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</a:rPr>
              <a:t>Thanks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E99D66-C956-4BA1-B333-730342494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56806" y="3058061"/>
            <a:ext cx="4610478" cy="46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1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"/>
    </mc:Choice>
    <mc:Fallback xmlns="">
      <p:transition spd="slow" advTm="49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65D8BCA-3DAA-44B6-A951-0D0215EC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583" y="1265526"/>
            <a:ext cx="1993565" cy="21642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C117B84-A730-40AF-A3FF-4AF28D3CB8C7}"/>
              </a:ext>
            </a:extLst>
          </p:cNvPr>
          <p:cNvSpPr txBox="1"/>
          <p:nvPr/>
        </p:nvSpPr>
        <p:spPr>
          <a:xfrm>
            <a:off x="2214880" y="3801154"/>
            <a:ext cx="7904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3598DB"/>
                </a:solidFill>
              </a:rPr>
              <a:t>Problem statement &amp; Analysis</a:t>
            </a:r>
            <a:endParaRPr lang="zh-CN" altLang="en-US" sz="4800" dirty="0">
              <a:solidFill>
                <a:srgbClr val="3598DB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D125D2A-6E50-4A6B-99B0-5286E5456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531"/>
            <a:ext cx="816935" cy="82303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311BBB3-9B82-4084-A3DE-205676C70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966" y="0"/>
            <a:ext cx="816935" cy="8230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39FACA-B5B7-4159-9026-483AF03FD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35" y="-9532"/>
            <a:ext cx="823031" cy="8230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A6B8BC-BDE1-486C-B0FE-2902F309C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159" y="1195416"/>
            <a:ext cx="1450974" cy="1152244"/>
          </a:xfrm>
          <a:prstGeom prst="rect">
            <a:avLst/>
          </a:prstGeom>
        </p:spPr>
      </p:pic>
      <p:grpSp>
        <p:nvGrpSpPr>
          <p:cNvPr id="14" name="组合 24">
            <a:extLst>
              <a:ext uri="{FF2B5EF4-FFF2-40B4-BE49-F238E27FC236}">
                <a16:creationId xmlns:a16="http://schemas.microsoft.com/office/drawing/2014/main" id="{66293503-E7A9-4EB8-98A2-C4ACED873C7A}"/>
              </a:ext>
            </a:extLst>
          </p:cNvPr>
          <p:cNvGrpSpPr/>
          <p:nvPr/>
        </p:nvGrpSpPr>
        <p:grpSpPr>
          <a:xfrm>
            <a:off x="7267365" y="2280638"/>
            <a:ext cx="1447546" cy="1149156"/>
            <a:chOff x="3419345" y="385660"/>
            <a:chExt cx="1447546" cy="1149156"/>
          </a:xfrm>
          <a:effectLst/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98A8218-4124-46FE-854C-0F3DE8760590}"/>
                </a:ext>
              </a:extLst>
            </p:cNvPr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D68559B-42AF-4EF4-9E74-5CCD8B660609}"/>
                </a:ext>
              </a:extLst>
            </p:cNvPr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398B34A-E005-41C9-B0C8-FE9702EC6859}"/>
                </a:ext>
              </a:extLst>
            </p:cNvPr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4C52E66-1B56-4CFC-8CB1-6EF302BD575B}"/>
                </a:ext>
              </a:extLst>
            </p:cNvPr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135E048F-4AE7-476C-B205-D33D282DC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901" y="-9533"/>
            <a:ext cx="823031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3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8"/>
    </mc:Choice>
    <mc:Fallback xmlns="">
      <p:transition spd="slow" advTm="299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grayscl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0000">
            <a:off x="9383919" y="6617242"/>
            <a:ext cx="576064" cy="5760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 rot="2700000">
            <a:off x="10198597" y="6619917"/>
            <a:ext cx="576064" cy="576064"/>
          </a:xfrm>
          <a:prstGeom prst="rect">
            <a:avLst/>
          </a:prstGeom>
          <a:solidFill>
            <a:schemeClr val="bg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11013273" y="6622062"/>
            <a:ext cx="576064" cy="576064"/>
          </a:xfrm>
          <a:prstGeom prst="rect">
            <a:avLst/>
          </a:prstGeom>
          <a:solidFill>
            <a:srgbClr val="00B0F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10605935" y="6214724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 rot="2700000">
            <a:off x="11420611" y="6214725"/>
            <a:ext cx="576064" cy="576064"/>
          </a:xfrm>
          <a:prstGeom prst="rect">
            <a:avLst/>
          </a:prstGeom>
          <a:solidFill>
            <a:schemeClr val="bg1">
              <a:lumMod val="5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40"/>
          <p:cNvSpPr>
            <a:spLocks noChangeArrowheads="1"/>
          </p:cNvSpPr>
          <p:nvPr/>
        </p:nvSpPr>
        <p:spPr bwMode="auto">
          <a:xfrm>
            <a:off x="553492" y="401055"/>
            <a:ext cx="39355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3598DB"/>
                </a:solidFill>
              </a:rPr>
              <a:t>Problem statement &amp; Analysis</a:t>
            </a:r>
            <a:endParaRPr lang="zh-CN" altLang="en-US" sz="2400" dirty="0">
              <a:solidFill>
                <a:srgbClr val="3598DB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379539"/>
            <a:ext cx="12425860" cy="504699"/>
            <a:chOff x="0" y="379539"/>
            <a:chExt cx="12425860" cy="504699"/>
          </a:xfrm>
        </p:grpSpPr>
        <p:sp>
          <p:nvSpPr>
            <p:cNvPr id="14" name="圆角矩形 38"/>
            <p:cNvSpPr>
              <a:spLocks noChangeArrowheads="1"/>
            </p:cNvSpPr>
            <p:nvPr/>
          </p:nvSpPr>
          <p:spPr bwMode="auto">
            <a:xfrm>
              <a:off x="622421" y="379539"/>
              <a:ext cx="3797706" cy="504699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B0F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" name="圆角矩形 39"/>
            <p:cNvSpPr>
              <a:spLocks noChangeArrowheads="1"/>
            </p:cNvSpPr>
            <p:nvPr/>
          </p:nvSpPr>
          <p:spPr bwMode="auto">
            <a:xfrm>
              <a:off x="4420127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6" name="圆角矩形 39"/>
            <p:cNvSpPr>
              <a:spLocks noChangeArrowheads="1"/>
            </p:cNvSpPr>
            <p:nvPr/>
          </p:nvSpPr>
          <p:spPr bwMode="auto">
            <a:xfrm>
              <a:off x="0" y="542925"/>
              <a:ext cx="619990" cy="4572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668281" y="3640190"/>
            <a:ext cx="10973435" cy="239043"/>
          </a:xfrm>
          <a:prstGeom prst="roundRect">
            <a:avLst>
              <a:gd name="adj" fmla="val 4935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88677" y="2986043"/>
            <a:ext cx="699399" cy="699399"/>
            <a:chOff x="2250831" y="2560320"/>
            <a:chExt cx="745587" cy="745587"/>
          </a:xfrm>
        </p:grpSpPr>
        <p:sp>
          <p:nvSpPr>
            <p:cNvPr id="19" name="泪滴形 18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同心圆 19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2383519" y="5208250"/>
            <a:ext cx="4306039" cy="182357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archer’s action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Path way--- keyboard  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Direction of archery---mouse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6340852" y="2562115"/>
            <a:ext cx="918518" cy="906150"/>
            <a:chOff x="2250831" y="2560320"/>
            <a:chExt cx="745587" cy="745587"/>
          </a:xfrm>
        </p:grpSpPr>
        <p:sp>
          <p:nvSpPr>
            <p:cNvPr id="23" name="泪滴形 22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同心圆 23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5" name="文本框 13"/>
          <p:cNvSpPr txBox="1"/>
          <p:nvPr/>
        </p:nvSpPr>
        <p:spPr>
          <a:xfrm>
            <a:off x="5576281" y="1806753"/>
            <a:ext cx="4452272" cy="86946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Recognize  wall and stars</a:t>
            </a:r>
          </a:p>
          <a:p>
            <a:pPr lvl="0"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Collison detection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0800000">
            <a:off x="3624907" y="4104975"/>
            <a:ext cx="1023964" cy="1023964"/>
            <a:chOff x="2250831" y="2560320"/>
            <a:chExt cx="745587" cy="745587"/>
          </a:xfrm>
        </p:grpSpPr>
        <p:sp>
          <p:nvSpPr>
            <p:cNvPr id="27" name="泪滴形 26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同心圆 27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文本框 17"/>
          <p:cNvSpPr txBox="1"/>
          <p:nvPr/>
        </p:nvSpPr>
        <p:spPr>
          <a:xfrm>
            <a:off x="415736" y="1612035"/>
            <a:ext cx="4229472" cy="130035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Generate a map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333333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</a:rPr>
              <a:t>Implement random generation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of stars on the map</a:t>
            </a:r>
            <a:endParaRPr lang="en-GB" altLang="zh-CN" sz="2000" dirty="0">
              <a:solidFill>
                <a:schemeClr val="tx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 rot="10800000">
            <a:off x="9048278" y="3967167"/>
            <a:ext cx="432668" cy="432668"/>
            <a:chOff x="2250831" y="2560320"/>
            <a:chExt cx="745587" cy="745587"/>
          </a:xfrm>
        </p:grpSpPr>
        <p:sp>
          <p:nvSpPr>
            <p:cNvPr id="31" name="泪滴形 30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同心圆 31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3" name="文本框 21"/>
          <p:cNvSpPr txBox="1"/>
          <p:nvPr/>
        </p:nvSpPr>
        <p:spPr>
          <a:xfrm>
            <a:off x="8421364" y="4336816"/>
            <a:ext cx="3214378" cy="191590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NPC</a:t>
            </a:r>
          </a:p>
          <a:p>
            <a:pPr lvl="0"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a walking NPC who can eat stars and shoot. And use multiple threads to improve the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prefromance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27573">
        <p:checker/>
      </p:transition>
    </mc:Choice>
    <mc:Fallback xmlns="">
      <p:transition spd="slow" advClick="0" advTm="27573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2" grpId="0"/>
      <p:bldP spid="17" grpId="0" animBg="1"/>
      <p:bldP spid="21" grpId="0"/>
      <p:bldP spid="25" grpId="0"/>
      <p:bldP spid="29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D8B035-738C-4D85-8761-0B8A0F74D33A}"/>
              </a:ext>
            </a:extLst>
          </p:cNvPr>
          <p:cNvSpPr txBox="1"/>
          <p:nvPr/>
        </p:nvSpPr>
        <p:spPr>
          <a:xfrm>
            <a:off x="5011475" y="3952628"/>
            <a:ext cx="653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3598DB"/>
                </a:solidFill>
              </a:rPr>
              <a:t>Design </a:t>
            </a:r>
            <a:endParaRPr lang="zh-CN" altLang="en-US" sz="4800" dirty="0">
              <a:solidFill>
                <a:srgbClr val="3598DB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62F32A-1F63-4C57-AEAB-D385EF20B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531"/>
            <a:ext cx="816935" cy="8230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4C5DB0-80FB-4965-99C6-9CA4FDE81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66" y="0"/>
            <a:ext cx="816935" cy="8230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0F2FDE-D783-4887-81B7-B2D205FFF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35" y="-9532"/>
            <a:ext cx="823031" cy="8230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FD29EF-5796-4C42-A7F0-9F89CE22E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59" y="1195416"/>
            <a:ext cx="1450974" cy="1152244"/>
          </a:xfrm>
          <a:prstGeom prst="rect">
            <a:avLst/>
          </a:prstGeom>
        </p:spPr>
      </p:pic>
      <p:grpSp>
        <p:nvGrpSpPr>
          <p:cNvPr id="8" name="组合 24">
            <a:extLst>
              <a:ext uri="{FF2B5EF4-FFF2-40B4-BE49-F238E27FC236}">
                <a16:creationId xmlns:a16="http://schemas.microsoft.com/office/drawing/2014/main" id="{BF383DC5-D817-4938-AA65-B7F7F124452B}"/>
              </a:ext>
            </a:extLst>
          </p:cNvPr>
          <p:cNvGrpSpPr/>
          <p:nvPr/>
        </p:nvGrpSpPr>
        <p:grpSpPr>
          <a:xfrm>
            <a:off x="7267365" y="2280638"/>
            <a:ext cx="1447546" cy="1149156"/>
            <a:chOff x="3419345" y="385660"/>
            <a:chExt cx="1447546" cy="1149156"/>
          </a:xfrm>
          <a:effectLst/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58387F9-BD6B-45DF-AAD8-E107D3257B80}"/>
                </a:ext>
              </a:extLst>
            </p:cNvPr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2D0E46D-1ADA-4457-9519-9FA33B29D4ED}"/>
                </a:ext>
              </a:extLst>
            </p:cNvPr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8CED1B8-318C-486D-938A-0AD91A7038E2}"/>
                </a:ext>
              </a:extLst>
            </p:cNvPr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3F7950C-F5C5-4989-830F-400E719F39B1}"/>
                </a:ext>
              </a:extLst>
            </p:cNvPr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B53AFBF-DE30-45F0-AE6C-9BE64471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901" y="-9533"/>
            <a:ext cx="823031" cy="8230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1A60E55-E86E-468E-B8F5-90C8CD096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369" y="1660704"/>
            <a:ext cx="1999661" cy="199356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D67FBC4-82EE-4E15-A234-E0F598C4E975}"/>
              </a:ext>
            </a:extLst>
          </p:cNvPr>
          <p:cNvSpPr txBox="1"/>
          <p:nvPr/>
        </p:nvSpPr>
        <p:spPr>
          <a:xfrm>
            <a:off x="5536868" y="2057321"/>
            <a:ext cx="976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1"/>
    </mc:Choice>
    <mc:Fallback xmlns="">
      <p:transition spd="slow" advTm="171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8E56893-4315-4B28-AB01-C29FA6696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834" y="6035379"/>
            <a:ext cx="816935" cy="82303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2EE91F8-FF30-4132-8ACD-35660CF818A0}"/>
              </a:ext>
            </a:extLst>
          </p:cNvPr>
          <p:cNvSpPr/>
          <p:nvPr/>
        </p:nvSpPr>
        <p:spPr>
          <a:xfrm rot="18900000" flipH="1">
            <a:off x="9969354" y="6157882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17C9EC-98B0-43F1-B66B-1BBF8DC7E752}"/>
              </a:ext>
            </a:extLst>
          </p:cNvPr>
          <p:cNvSpPr/>
          <p:nvPr/>
        </p:nvSpPr>
        <p:spPr>
          <a:xfrm rot="18900000" flipH="1">
            <a:off x="11495042" y="6164217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935041-E6D1-4EDF-B9ED-B28C1B888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057" y="6030222"/>
            <a:ext cx="816935" cy="8230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FBF6CF1-C6FF-4987-812F-91F5EB9A72D1}"/>
              </a:ext>
            </a:extLst>
          </p:cNvPr>
          <p:cNvSpPr/>
          <p:nvPr/>
        </p:nvSpPr>
        <p:spPr>
          <a:xfrm>
            <a:off x="325821" y="252248"/>
            <a:ext cx="2351391" cy="7469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469026-782A-4114-88D2-178ABABF9D23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598DB"/>
                </a:solidFill>
              </a:rPr>
              <a:t>Design </a:t>
            </a:r>
            <a:endParaRPr lang="zh-CN" altLang="en-US" sz="3200" dirty="0">
              <a:solidFill>
                <a:srgbClr val="3598DB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6B755C-6674-44BA-BF02-8608B1232F29}"/>
              </a:ext>
            </a:extLst>
          </p:cNvPr>
          <p:cNvSpPr txBox="1"/>
          <p:nvPr/>
        </p:nvSpPr>
        <p:spPr>
          <a:xfrm>
            <a:off x="8979834" y="279093"/>
            <a:ext cx="272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stars randomly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A121D4-2DD4-49E5-B076-E302766D0EAD}"/>
              </a:ext>
            </a:extLst>
          </p:cNvPr>
          <p:cNvSpPr txBox="1"/>
          <p:nvPr/>
        </p:nvSpPr>
        <p:spPr>
          <a:xfrm>
            <a:off x="3394510" y="75911"/>
            <a:ext cx="4849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 it needs to generate a map. It uses a txt document to record the information, in this txt, 0 stands for the stay, 1 stands for the wall. That’s the thought, now it needs to design the reading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807336-B85E-48E3-B453-23BF884BE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556" y="1213964"/>
            <a:ext cx="6790008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9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71"/>
    </mc:Choice>
    <mc:Fallback xmlns="">
      <p:transition spd="slow" advTm="2047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27CB1F-F79F-4956-A683-36464D57FDCF}"/>
              </a:ext>
            </a:extLst>
          </p:cNvPr>
          <p:cNvSpPr/>
          <p:nvPr/>
        </p:nvSpPr>
        <p:spPr>
          <a:xfrm>
            <a:off x="2968101" y="167327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dirty="0"/>
              <a:t>First, design our data type.</a:t>
            </a:r>
          </a:p>
          <a:p>
            <a:pPr algn="ctr"/>
            <a:r>
              <a:rPr lang="en-US" altLang="zh-CN" dirty="0"/>
              <a:t>Decided to use class include the arguments needed.</a:t>
            </a:r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64EE06F4-7DE8-43E8-9C42-62E3E713B4C0}"/>
              </a:ext>
            </a:extLst>
          </p:cNvPr>
          <p:cNvSpPr/>
          <p:nvPr/>
        </p:nvSpPr>
        <p:spPr>
          <a:xfrm>
            <a:off x="325821" y="252248"/>
            <a:ext cx="2351391" cy="7469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" name="矩形 6">
            <a:extLst>
              <a:ext uri="{FF2B5EF4-FFF2-40B4-BE49-F238E27FC236}">
                <a16:creationId xmlns:a16="http://schemas.microsoft.com/office/drawing/2014/main" id="{DCDEC12C-27DE-4B90-9121-38EB1B495896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598DB"/>
                </a:solidFill>
              </a:rPr>
              <a:t>Design </a:t>
            </a:r>
            <a:endParaRPr lang="zh-CN" altLang="en-US" sz="3200" dirty="0">
              <a:solidFill>
                <a:srgbClr val="3598DB"/>
              </a:solidFill>
            </a:endParaRP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B74A744E-615D-4E01-892F-81F5C3E2AB88}"/>
              </a:ext>
            </a:extLst>
          </p:cNvPr>
          <p:cNvSpPr txBox="1"/>
          <p:nvPr/>
        </p:nvSpPr>
        <p:spPr>
          <a:xfrm>
            <a:off x="8979834" y="279093"/>
            <a:ext cx="272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stars randomly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871F81-6D9B-471A-BED2-1AF3356F6E15}"/>
              </a:ext>
            </a:extLst>
          </p:cNvPr>
          <p:cNvSpPr/>
          <p:nvPr/>
        </p:nvSpPr>
        <p:spPr>
          <a:xfrm>
            <a:off x="1783242" y="1412631"/>
            <a:ext cx="3986074" cy="49349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GameObject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::vec3   Position, Size;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::mat4   Rotation;</a:t>
            </a:r>
          </a:p>
          <a:p>
            <a:r>
              <a:rPr lang="en-US" altLang="zh-CN" dirty="0" err="1"/>
              <a:t>GLfloat</a:t>
            </a:r>
            <a:r>
              <a:rPr lang="en-US" altLang="zh-CN" dirty="0"/>
              <a:t>     </a:t>
            </a:r>
            <a:r>
              <a:rPr lang="en-US" altLang="zh-CN" dirty="0" err="1"/>
              <a:t>dt</a:t>
            </a:r>
            <a:r>
              <a:rPr lang="en-US" altLang="zh-CN" dirty="0"/>
              <a:t> = 0.0f;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  Destroyed;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  Occupied = GL_FALSE;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(</a:t>
            </a:r>
            <a:r>
              <a:rPr lang="en-US" altLang="zh-CN" dirty="0" err="1"/>
              <a:t>glm</a:t>
            </a:r>
            <a:r>
              <a:rPr lang="en-US" altLang="zh-CN" dirty="0"/>
              <a:t>::vec3 </a:t>
            </a:r>
            <a:r>
              <a:rPr lang="en-US" altLang="zh-CN" dirty="0" err="1"/>
              <a:t>pos</a:t>
            </a:r>
            <a:r>
              <a:rPr lang="en-US" altLang="zh-CN" dirty="0"/>
              <a:t>, </a:t>
            </a:r>
            <a:r>
              <a:rPr lang="en-US" altLang="zh-CN" dirty="0" err="1"/>
              <a:t>glm</a:t>
            </a:r>
            <a:r>
              <a:rPr lang="en-US" altLang="zh-CN" dirty="0"/>
              <a:t>::vec3 size,  </a:t>
            </a:r>
            <a:r>
              <a:rPr lang="en-US" altLang="zh-CN" dirty="0" err="1"/>
              <a:t>glm</a:t>
            </a:r>
            <a:r>
              <a:rPr lang="en-US" altLang="zh-CN" dirty="0"/>
              <a:t>::vec3 color = </a:t>
            </a:r>
            <a:r>
              <a:rPr lang="en-US" altLang="zh-CN" dirty="0" err="1"/>
              <a:t>glm</a:t>
            </a:r>
            <a:r>
              <a:rPr lang="en-US" altLang="zh-CN" dirty="0"/>
              <a:t>::vec3(1.0f) );</a:t>
            </a:r>
          </a:p>
          <a:p>
            <a:r>
              <a:rPr lang="en-US" altLang="zh-CN" dirty="0"/>
              <a:t>…</a:t>
            </a:r>
            <a:endParaRPr lang="zh-CN" altLang="en-US" dirty="0"/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CC940A-F137-458E-80B9-FFBC0071E493}"/>
              </a:ext>
            </a:extLst>
          </p:cNvPr>
          <p:cNvSpPr txBox="1"/>
          <p:nvPr/>
        </p:nvSpPr>
        <p:spPr>
          <a:xfrm>
            <a:off x="6729274" y="2743201"/>
            <a:ext cx="21483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will be also used later.</a:t>
            </a:r>
          </a:p>
          <a:p>
            <a:endParaRPr lang="en-US" altLang="zh-CN" dirty="0"/>
          </a:p>
          <a:p>
            <a:r>
              <a:rPr lang="en-US" altLang="zh-CN" dirty="0"/>
              <a:t>The types of the arguments use the overloading by OpenGL for the portability - “GL”</a:t>
            </a:r>
          </a:p>
          <a:p>
            <a:endParaRPr lang="en-US" altLang="zh-CN" dirty="0"/>
          </a:p>
          <a:p>
            <a:r>
              <a:rPr lang="en-US" altLang="zh-CN" dirty="0"/>
              <a:t>And the </a:t>
            </a:r>
            <a:r>
              <a:rPr lang="en-US" altLang="zh-CN" dirty="0" err="1"/>
              <a:t>glm</a:t>
            </a:r>
            <a:r>
              <a:rPr lang="en-US" altLang="zh-CN" dirty="0"/>
              <a:t> is the OpenGL Math.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92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>
            <a:extLst>
              <a:ext uri="{FF2B5EF4-FFF2-40B4-BE49-F238E27FC236}">
                <a16:creationId xmlns:a16="http://schemas.microsoft.com/office/drawing/2014/main" id="{1CA575B1-F9BA-4E10-9B6A-F29F4A4D5652}"/>
              </a:ext>
            </a:extLst>
          </p:cNvPr>
          <p:cNvSpPr/>
          <p:nvPr/>
        </p:nvSpPr>
        <p:spPr>
          <a:xfrm>
            <a:off x="325821" y="252248"/>
            <a:ext cx="2351391" cy="7469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" name="矩形 6">
            <a:extLst>
              <a:ext uri="{FF2B5EF4-FFF2-40B4-BE49-F238E27FC236}">
                <a16:creationId xmlns:a16="http://schemas.microsoft.com/office/drawing/2014/main" id="{15984918-87EC-4658-8736-1179E2E3CFEF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598DB"/>
                </a:solidFill>
              </a:rPr>
              <a:t>Design </a:t>
            </a:r>
            <a:endParaRPr lang="zh-CN" altLang="en-US" sz="3200" dirty="0">
              <a:solidFill>
                <a:srgbClr val="3598DB"/>
              </a:solidFill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2B9A1E04-05CE-4DBB-95CE-6F1E2ACAFD09}"/>
              </a:ext>
            </a:extLst>
          </p:cNvPr>
          <p:cNvSpPr txBox="1"/>
          <p:nvPr/>
        </p:nvSpPr>
        <p:spPr>
          <a:xfrm>
            <a:off x="8979834" y="279093"/>
            <a:ext cx="272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stars randomly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81F079-3F27-4AB7-A4D1-CB0460349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02" y="115888"/>
            <a:ext cx="5503562" cy="6743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C43D6E-4D3E-4426-A0F2-CD0E2A978502}"/>
              </a:ext>
            </a:extLst>
          </p:cNvPr>
          <p:cNvSpPr txBox="1"/>
          <p:nvPr/>
        </p:nvSpPr>
        <p:spPr>
          <a:xfrm>
            <a:off x="878889" y="2333576"/>
            <a:ext cx="14342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flow chart to read the info. It’s the main idea, in implement it uses C++ stream.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39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>
            <a:extLst>
              <a:ext uri="{FF2B5EF4-FFF2-40B4-BE49-F238E27FC236}">
                <a16:creationId xmlns:a16="http://schemas.microsoft.com/office/drawing/2014/main" id="{6D6A1F45-6F4D-4976-B8B7-C797821C3DF0}"/>
              </a:ext>
            </a:extLst>
          </p:cNvPr>
          <p:cNvSpPr txBox="1"/>
          <p:nvPr/>
        </p:nvSpPr>
        <p:spPr>
          <a:xfrm>
            <a:off x="8979834" y="279093"/>
            <a:ext cx="272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stars randomly</a:t>
            </a:r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35E47A0B-F8F7-4DDD-84FF-82648A379FEF}"/>
              </a:ext>
            </a:extLst>
          </p:cNvPr>
          <p:cNvSpPr/>
          <p:nvPr/>
        </p:nvSpPr>
        <p:spPr>
          <a:xfrm>
            <a:off x="325821" y="252248"/>
            <a:ext cx="2351391" cy="7469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" name="矩形 6">
            <a:extLst>
              <a:ext uri="{FF2B5EF4-FFF2-40B4-BE49-F238E27FC236}">
                <a16:creationId xmlns:a16="http://schemas.microsoft.com/office/drawing/2014/main" id="{15511CBF-1BC5-4787-BC60-A98BE0C0F494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598DB"/>
                </a:solidFill>
              </a:rPr>
              <a:t>Design </a:t>
            </a:r>
            <a:endParaRPr lang="zh-CN" altLang="en-US" sz="3200" dirty="0">
              <a:solidFill>
                <a:srgbClr val="3598DB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2CBECA-4BAC-4C37-9CB7-C3926F36A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508" y="0"/>
            <a:ext cx="532203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4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夏雨家 https://xnwe.taobao.com/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</Words>
  <Application>Microsoft Office PowerPoint</Application>
  <PresentationFormat>Custom</PresentationFormat>
  <Paragraphs>178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26</vt:i4>
      </vt:variant>
    </vt:vector>
  </HeadingPairs>
  <TitlesOfParts>
    <vt:vector size="50" baseType="lpstr">
      <vt:lpstr>ITC Avant Garde Std Bk</vt:lpstr>
      <vt:lpstr>LiHei Pro</vt:lpstr>
      <vt:lpstr>Open Sans Extrabold</vt:lpstr>
      <vt:lpstr>Signika</vt:lpstr>
      <vt:lpstr>等线</vt:lpstr>
      <vt:lpstr>等线 Light</vt:lpstr>
      <vt:lpstr>迷你简汉真广标</vt:lpstr>
      <vt:lpstr>宋体</vt:lpstr>
      <vt:lpstr>微软雅黑</vt:lpstr>
      <vt:lpstr>Arial</vt:lpstr>
      <vt:lpstr>Calibri</vt:lpstr>
      <vt:lpstr>Impact</vt:lpstr>
      <vt:lpstr>Times New Roman</vt:lpstr>
      <vt:lpstr>夏雨家 https://xnwe.taobao.com/</vt:lpstr>
      <vt:lpstr>自定义设计方案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黄雨菲</dc:creator>
  <cp:lastModifiedBy>刘 博洋</cp:lastModifiedBy>
  <cp:revision>1024</cp:revision>
  <dcterms:created xsi:type="dcterms:W3CDTF">2018-11-08T00:30:15Z</dcterms:created>
  <dcterms:modified xsi:type="dcterms:W3CDTF">2019-07-07T12:13:42Z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