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govern AI and machine learning?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Christopher Proudfoot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603850" y="500375"/>
            <a:ext cx="564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1C4587"/>
                </a:solidFill>
              </a:rPr>
              <a:t>The digital welfare state</a:t>
            </a:r>
            <a:endParaRPr sz="2400">
              <a:solidFill>
                <a:srgbClr val="1C4587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3201" y="1362500"/>
            <a:ext cx="7450524" cy="33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845900" y="1480150"/>
            <a:ext cx="4834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Automation of social protection or “welfare” through AI and data driven technologies.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775" y="162725"/>
            <a:ext cx="57334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2235325" y="6967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Digital welfare is presented with the claims that it would 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Be more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efficient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Saving money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Personnel reductions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Encouraging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individual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autonomy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Make services more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accessible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Root out fraudulent welfare claims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527" y="2983250"/>
            <a:ext cx="3627925" cy="16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2351425" y="795775"/>
            <a:ext cx="42555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Often however the </a:t>
            </a:r>
            <a:r>
              <a:rPr lang="en" sz="1700"/>
              <a:t>digitization</a:t>
            </a:r>
            <a:r>
              <a:rPr lang="en" sz="1700"/>
              <a:t> of welfare has been accompanied by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Reduction in overall welfare budget.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narrowing of the beneficiary pool.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elimination of some services.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Digital </a:t>
            </a:r>
            <a:r>
              <a:rPr lang="en" sz="1700"/>
              <a:t>inequality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complete reversal of traditional notion that the state should be accountable to the individual.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69075" y="69615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Australia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9500" y="1356350"/>
            <a:ext cx="3351900" cy="3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Australia is using automation to suspend millions of welfare payments.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</a:t>
            </a:r>
            <a:r>
              <a:rPr lang="en" sz="1500">
                <a:solidFill>
                  <a:schemeClr val="lt1"/>
                </a:solidFill>
              </a:rPr>
              <a:t>suspensions</a:t>
            </a:r>
            <a:r>
              <a:rPr lang="en" sz="1500">
                <a:solidFill>
                  <a:schemeClr val="lt1"/>
                </a:solidFill>
              </a:rPr>
              <a:t> can </a:t>
            </a:r>
            <a:r>
              <a:rPr lang="en" sz="1500">
                <a:solidFill>
                  <a:schemeClr val="lt1"/>
                </a:solidFill>
              </a:rPr>
              <a:t>occur without notice.</a:t>
            </a:r>
            <a:r>
              <a:rPr lang="en" sz="15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75% of the time the payments were suspended when the recipient was not at fault.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775" y="764075"/>
            <a:ext cx="4253075" cy="329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480300" y="399725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India</a:t>
            </a:r>
            <a:r>
              <a:rPr lang="en"/>
              <a:t>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152150" y="1267350"/>
            <a:ext cx="34029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In India the </a:t>
            </a:r>
            <a:r>
              <a:rPr lang="en" sz="1300">
                <a:solidFill>
                  <a:srgbClr val="FFFFFF"/>
                </a:solidFill>
              </a:rPr>
              <a:t>government</a:t>
            </a:r>
            <a:r>
              <a:rPr lang="en" sz="1300">
                <a:solidFill>
                  <a:srgbClr val="FFFFFF"/>
                </a:solidFill>
              </a:rPr>
              <a:t> has issued a 12-digit unique </a:t>
            </a:r>
            <a:r>
              <a:rPr lang="en" sz="1300">
                <a:solidFill>
                  <a:srgbClr val="FFFFFF"/>
                </a:solidFill>
              </a:rPr>
              <a:t>identification</a:t>
            </a:r>
            <a:r>
              <a:rPr lang="en" sz="1300">
                <a:solidFill>
                  <a:srgbClr val="FFFFFF"/>
                </a:solidFill>
              </a:rPr>
              <a:t> number to all residents known as Aadhaar.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The residents biometric profile is link to the number.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Aadhaar is used to verify the identity of </a:t>
            </a:r>
            <a:r>
              <a:rPr lang="en" sz="1300">
                <a:solidFill>
                  <a:srgbClr val="FFFFFF"/>
                </a:solidFill>
              </a:rPr>
              <a:t>recipients</a:t>
            </a:r>
            <a:r>
              <a:rPr lang="en" sz="1300">
                <a:solidFill>
                  <a:srgbClr val="FFFFFF"/>
                </a:solidFill>
              </a:rPr>
              <a:t> of benefits and </a:t>
            </a:r>
            <a:r>
              <a:rPr lang="en" sz="1300">
                <a:solidFill>
                  <a:srgbClr val="FFFFFF"/>
                </a:solidFill>
              </a:rPr>
              <a:t>subsidies.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A resident Motka Manjhi had his subsistence rations stopped due to an error where his biometrics were not recognised.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He was forced to skip meals, he grew thin and unfortunately died.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5" y="1267350"/>
            <a:ext cx="4350349" cy="26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825" y="892825"/>
            <a:ext cx="6046924" cy="34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4572000" y="1695351"/>
            <a:ext cx="34329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Although these technologies are presented as scientific and neutral, they can reflect values and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assumptions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that are far removed from the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principles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of human rights.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00" y="1025825"/>
            <a:ext cx="3198049" cy="32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494525" y="575950"/>
            <a:ext cx="7227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Ways to govern digital technologies and make them work for social protection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Systems must have transparency, this will open them up to scrutiny which will help detect overlooked issues.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Digital </a:t>
            </a:r>
            <a:r>
              <a:rPr lang="en"/>
              <a:t>equality</a:t>
            </a:r>
            <a:r>
              <a:rPr lang="en"/>
              <a:t> is important now more than ever due to </a:t>
            </a:r>
            <a:r>
              <a:rPr lang="en"/>
              <a:t>technologies</a:t>
            </a:r>
            <a:r>
              <a:rPr lang="en"/>
              <a:t> moving from ‘digital by </a:t>
            </a:r>
            <a:r>
              <a:rPr lang="en"/>
              <a:t>default</a:t>
            </a:r>
            <a:r>
              <a:rPr lang="en"/>
              <a:t>’ to ‘digital only’. A lack of digital literacy puts people at a </a:t>
            </a:r>
            <a:r>
              <a:rPr lang="en"/>
              <a:t>disadvantage</a:t>
            </a:r>
            <a:r>
              <a:rPr lang="en"/>
              <a:t>. 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319425" y="1610975"/>
            <a:ext cx="3173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Legal framework must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 place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systems that deal with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people's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basic human needs.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technologies must reflect the values of human rights and treat any user as a right holder and not just an applicant.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avoid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errors and to increase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accountability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it is vital that everyone from CEO to development are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involved in implementing new technologies.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419375" y="873450"/>
            <a:ext cx="6331500" cy="20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with many industaries there is great advantages to be had with using such </a:t>
            </a:r>
            <a:r>
              <a:rPr lang="en"/>
              <a:t>technologies</a:t>
            </a:r>
            <a:r>
              <a:rPr lang="en"/>
              <a:t> as AI,  however when dealing with </a:t>
            </a:r>
            <a:r>
              <a:rPr lang="en"/>
              <a:t>people's</a:t>
            </a:r>
            <a:r>
              <a:rPr lang="en"/>
              <a:t> basic human needs there must not be any </a:t>
            </a:r>
            <a:r>
              <a:rPr lang="en"/>
              <a:t>shortcomings</a:t>
            </a:r>
            <a:r>
              <a:rPr lang="en"/>
              <a:t> as people may suffer.</a:t>
            </a:r>
            <a:endParaRPr sz="18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50" y="2643250"/>
            <a:ext cx="3333538" cy="194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