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8" r:id="rId1"/>
    <p:sldMasterId id="2147483761" r:id="rId2"/>
    <p:sldMasterId id="2147483746" r:id="rId3"/>
    <p:sldMasterId id="2147483748" r:id="rId4"/>
  </p:sldMasterIdLst>
  <p:notesMasterIdLst>
    <p:notesMasterId r:id="rId47"/>
  </p:notesMasterIdLst>
  <p:handoutMasterIdLst>
    <p:handoutMasterId r:id="rId48"/>
  </p:handoutMasterIdLst>
  <p:sldIdLst>
    <p:sldId id="525" r:id="rId5"/>
    <p:sldId id="526" r:id="rId6"/>
    <p:sldId id="422" r:id="rId7"/>
    <p:sldId id="527" r:id="rId8"/>
    <p:sldId id="433" r:id="rId9"/>
    <p:sldId id="423" r:id="rId10"/>
    <p:sldId id="424" r:id="rId11"/>
    <p:sldId id="425" r:id="rId12"/>
    <p:sldId id="426" r:id="rId13"/>
    <p:sldId id="434" r:id="rId14"/>
    <p:sldId id="528" r:id="rId15"/>
    <p:sldId id="437" r:id="rId16"/>
    <p:sldId id="438" r:id="rId17"/>
    <p:sldId id="439" r:id="rId18"/>
    <p:sldId id="529" r:id="rId19"/>
    <p:sldId id="441" r:id="rId20"/>
    <p:sldId id="442" r:id="rId21"/>
    <p:sldId id="443" r:id="rId22"/>
    <p:sldId id="444" r:id="rId23"/>
    <p:sldId id="445" r:id="rId24"/>
    <p:sldId id="530" r:id="rId25"/>
    <p:sldId id="447" r:id="rId26"/>
    <p:sldId id="448" r:id="rId27"/>
    <p:sldId id="449" r:id="rId28"/>
    <p:sldId id="531" r:id="rId29"/>
    <p:sldId id="451" r:id="rId30"/>
    <p:sldId id="452" r:id="rId31"/>
    <p:sldId id="453" r:id="rId32"/>
    <p:sldId id="454" r:id="rId33"/>
    <p:sldId id="455" r:id="rId34"/>
    <p:sldId id="456" r:id="rId35"/>
    <p:sldId id="457" r:id="rId36"/>
    <p:sldId id="532" r:id="rId37"/>
    <p:sldId id="459" r:id="rId38"/>
    <p:sldId id="460" r:id="rId39"/>
    <p:sldId id="461" r:id="rId40"/>
    <p:sldId id="462" r:id="rId41"/>
    <p:sldId id="533" r:id="rId42"/>
    <p:sldId id="472" r:id="rId43"/>
    <p:sldId id="473" r:id="rId44"/>
    <p:sldId id="474" r:id="rId45"/>
    <p:sldId id="475" r:id="rId46"/>
  </p:sldIdLst>
  <p:sldSz cx="9144000" cy="6858000" type="screen4x3"/>
  <p:notesSz cx="6805613" cy="9939338"/>
  <p:defaultTextStyle>
    <a:defPPr>
      <a:defRPr lang="ja-JP"/>
    </a:defPPr>
    <a:lvl1pPr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1pPr>
    <a:lvl2pPr marL="4572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2pPr>
    <a:lvl3pPr marL="9144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3pPr>
    <a:lvl4pPr marL="13716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4pPr>
    <a:lvl5pPr marL="18288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5pPr>
    <a:lvl6pPr marL="22860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6pPr>
    <a:lvl7pPr marL="27432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7pPr>
    <a:lvl8pPr marL="32004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8pPr>
    <a:lvl9pPr marL="36576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00FF"/>
    <a:srgbClr val="99CC00"/>
    <a:srgbClr val="FF5050"/>
    <a:srgbClr val="00CCFF"/>
    <a:srgbClr val="FF66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1" autoAdjust="0"/>
    <p:restoredTop sz="76871" autoAdjust="0"/>
  </p:normalViewPr>
  <p:slideViewPr>
    <p:cSldViewPr>
      <p:cViewPr varScale="1">
        <p:scale>
          <a:sx n="60" d="100"/>
          <a:sy n="60" d="100"/>
        </p:scale>
        <p:origin x="16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3" Type="http://schemas.openxmlformats.org/officeDocument/2006/relationships/slideMaster" Target="slideMasters/slideMaster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notesMaster" Target="notesMasters/notesMaster1.xml" /><Relationship Id="rId50"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2" Type="http://schemas.openxmlformats.org/officeDocument/2006/relationships/slideMaster" Target="slideMasters/slideMaster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tableStyles" Target="tableStyles.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handoutMaster" Target="handoutMasters/handoutMaster1.xml" /><Relationship Id="rId8" Type="http://schemas.openxmlformats.org/officeDocument/2006/relationships/slide" Target="slides/slide4.xml" /><Relationship Id="rId51"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2201" tIns="46100" rIns="92201" bIns="46100" numCol="1" anchor="t"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9459" name="Rectangle 3"/>
          <p:cNvSpPr>
            <a:spLocks noGrp="1" noChangeArrowheads="1"/>
          </p:cNvSpPr>
          <p:nvPr>
            <p:ph type="dt" sz="quarter" idx="1"/>
          </p:nvPr>
        </p:nvSpPr>
        <p:spPr bwMode="auto">
          <a:xfrm>
            <a:off x="3854450" y="0"/>
            <a:ext cx="2949575" cy="496888"/>
          </a:xfrm>
          <a:prstGeom prst="rect">
            <a:avLst/>
          </a:prstGeom>
          <a:noFill/>
          <a:ln w="9525">
            <a:noFill/>
            <a:miter lim="800000"/>
            <a:headEnd/>
            <a:tailEnd/>
          </a:ln>
          <a:effectLst/>
        </p:spPr>
        <p:txBody>
          <a:bodyPr vert="horz" wrap="square" lIns="92201" tIns="46100" rIns="92201" bIns="46100" numCol="1" anchor="t" anchorCtr="0" compatLnSpc="1">
            <a:prstTxWarp prst="textNoShape">
              <a:avLst/>
            </a:prstTxWarp>
          </a:bodyPr>
          <a:lstStyle>
            <a:lvl1pPr algn="r" eaLnBrk="1" hangingPunct="1">
              <a:defRPr sz="1200">
                <a:latin typeface="Arial" charset="0"/>
              </a:defRPr>
            </a:lvl1pPr>
          </a:lstStyle>
          <a:p>
            <a:pPr>
              <a:defRPr/>
            </a:pPr>
            <a:fld id="{B4DE3065-25E3-4EE4-915A-0E3A8516E809}" type="datetimeFigureOut">
              <a:rPr lang="en-US" altLang="ja-JP"/>
              <a:pPr>
                <a:defRPr/>
              </a:pPr>
              <a:t>6/22/2019</a:t>
            </a:fld>
            <a:endParaRPr lang="en-US" altLang="ja-JP"/>
          </a:p>
        </p:txBody>
      </p:sp>
      <p:sp>
        <p:nvSpPr>
          <p:cNvPr id="19460" name="Rectangle 4"/>
          <p:cNvSpPr>
            <a:spLocks noGrp="1" noChangeArrowheads="1"/>
          </p:cNvSpPr>
          <p:nvPr>
            <p:ph type="ftr" sz="quarter" idx="2"/>
          </p:nvPr>
        </p:nvSpPr>
        <p:spPr bwMode="auto">
          <a:xfrm>
            <a:off x="0" y="9440863"/>
            <a:ext cx="2949575" cy="496887"/>
          </a:xfrm>
          <a:prstGeom prst="rect">
            <a:avLst/>
          </a:prstGeom>
          <a:noFill/>
          <a:ln w="9525">
            <a:noFill/>
            <a:miter lim="800000"/>
            <a:headEnd/>
            <a:tailEnd/>
          </a:ln>
          <a:effectLst/>
        </p:spPr>
        <p:txBody>
          <a:bodyPr vert="horz" wrap="square" lIns="92201" tIns="46100" rIns="92201" bIns="46100" numCol="1" anchor="b"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9461" name="Rectangle 5"/>
          <p:cNvSpPr>
            <a:spLocks noGrp="1" noChangeArrowheads="1"/>
          </p:cNvSpPr>
          <p:nvPr>
            <p:ph type="sldNum" sz="quarter" idx="3"/>
          </p:nvPr>
        </p:nvSpPr>
        <p:spPr bwMode="auto">
          <a:xfrm>
            <a:off x="3854450" y="9440863"/>
            <a:ext cx="2949575" cy="496887"/>
          </a:xfrm>
          <a:prstGeom prst="rect">
            <a:avLst/>
          </a:prstGeom>
          <a:noFill/>
          <a:ln w="9525">
            <a:noFill/>
            <a:miter lim="800000"/>
            <a:headEnd/>
            <a:tailEnd/>
          </a:ln>
          <a:effectLst/>
        </p:spPr>
        <p:txBody>
          <a:bodyPr vert="horz" wrap="square" lIns="92201" tIns="46100" rIns="92201" bIns="4610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D86925D8-5897-4D0D-A2C7-4FD1CD45E535}" type="slidenum">
              <a:rPr lang="en-US" altLang="ja-JP"/>
              <a:pPr>
                <a:defRPr/>
              </a:pPr>
              <a:t>‹#›</a:t>
            </a:fld>
            <a:endParaRPr lang="en-US" altLang="ja-JP"/>
          </a:p>
        </p:txBody>
      </p:sp>
    </p:spTree>
    <p:extLst>
      <p:ext uri="{BB962C8B-B14F-4D97-AF65-F5344CB8AC3E}">
        <p14:creationId xmlns:p14="http://schemas.microsoft.com/office/powerpoint/2010/main" val="111290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09" tIns="45705" rIns="91409" bIns="45705" numCol="1" anchor="t" anchorCtr="0" compatLnSpc="1">
            <a:prstTxWarp prst="textNoShape">
              <a:avLst/>
            </a:prstTxWarp>
          </a:bodyPr>
          <a:lstStyle>
            <a:lvl1pPr defTabSz="912813" eaLnBrk="1" hangingPunct="1">
              <a:defRPr sz="1200">
                <a:latin typeface="Arial" charset="0"/>
              </a:defRPr>
            </a:lvl1pPr>
          </a:lstStyle>
          <a:p>
            <a:pPr>
              <a:defRPr/>
            </a:pPr>
            <a:endParaRPr lang="en-US" altLang="ja-JP"/>
          </a:p>
        </p:txBody>
      </p:sp>
      <p:sp>
        <p:nvSpPr>
          <p:cNvPr id="5123" name="Rectangle 3"/>
          <p:cNvSpPr>
            <a:spLocks noGrp="1" noChangeArrowheads="1"/>
          </p:cNvSpPr>
          <p:nvPr>
            <p:ph type="dt" idx="1"/>
          </p:nvPr>
        </p:nvSpPr>
        <p:spPr bwMode="auto">
          <a:xfrm>
            <a:off x="3854450" y="0"/>
            <a:ext cx="2949575" cy="496888"/>
          </a:xfrm>
          <a:prstGeom prst="rect">
            <a:avLst/>
          </a:prstGeom>
          <a:noFill/>
          <a:ln w="9525">
            <a:noFill/>
            <a:miter lim="800000"/>
            <a:headEnd/>
            <a:tailEnd/>
          </a:ln>
          <a:effectLst/>
        </p:spPr>
        <p:txBody>
          <a:bodyPr vert="horz" wrap="square" lIns="91409" tIns="45705" rIns="91409" bIns="45705" numCol="1" anchor="t" anchorCtr="0" compatLnSpc="1">
            <a:prstTxWarp prst="textNoShape">
              <a:avLst/>
            </a:prstTxWarp>
          </a:bodyPr>
          <a:lstStyle>
            <a:lvl1pPr algn="r" defTabSz="912813" eaLnBrk="1" hangingPunct="1">
              <a:defRPr sz="1200">
                <a:latin typeface="Arial" charset="0"/>
              </a:defRPr>
            </a:lvl1pPr>
          </a:lstStyle>
          <a:p>
            <a:pPr>
              <a:defRPr/>
            </a:pPr>
            <a:fld id="{07B89AF6-4D72-47C6-B221-111519D89DCC}" type="datetimeFigureOut">
              <a:rPr lang="en-US" altLang="ja-JP"/>
              <a:pPr>
                <a:defRPr/>
              </a:pPr>
              <a:t>6/22/2019</a:t>
            </a:fld>
            <a:endParaRPr lang="en-US" altLang="ja-JP"/>
          </a:p>
        </p:txBody>
      </p:sp>
      <p:sp>
        <p:nvSpPr>
          <p:cNvPr id="3076" name="Rectangle 4"/>
          <p:cNvSpPr>
            <a:spLocks noGrp="1" noRot="1" noChangeAspect="1" noChangeArrowheads="1" noTextEdit="1"/>
          </p:cNvSpPr>
          <p:nvPr>
            <p:ph type="sldImg" idx="2"/>
          </p:nvPr>
        </p:nvSpPr>
        <p:spPr bwMode="auto">
          <a:xfrm>
            <a:off x="920750" y="746125"/>
            <a:ext cx="4967288"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1038" y="4721225"/>
            <a:ext cx="5443537" cy="4471988"/>
          </a:xfrm>
          <a:prstGeom prst="rect">
            <a:avLst/>
          </a:prstGeom>
          <a:noFill/>
          <a:ln w="9525">
            <a:noFill/>
            <a:miter lim="800000"/>
            <a:headEnd/>
            <a:tailEnd/>
          </a:ln>
          <a:effectLst/>
        </p:spPr>
        <p:txBody>
          <a:bodyPr vert="horz" wrap="square" lIns="91409" tIns="45705" rIns="91409" bIns="45705"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5126"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09" tIns="45705" rIns="91409" bIns="45705" numCol="1" anchor="b" anchorCtr="0" compatLnSpc="1">
            <a:prstTxWarp prst="textNoShape">
              <a:avLst/>
            </a:prstTxWarp>
          </a:bodyPr>
          <a:lstStyle>
            <a:lvl1pPr defTabSz="912813" eaLnBrk="1" hangingPunct="1">
              <a:defRPr sz="1200">
                <a:latin typeface="Arial" charset="0"/>
              </a:defRPr>
            </a:lvl1pPr>
          </a:lstStyle>
          <a:p>
            <a:pPr>
              <a:defRPr/>
            </a:pPr>
            <a:endParaRPr lang="en-US" altLang="ja-JP"/>
          </a:p>
        </p:txBody>
      </p:sp>
      <p:sp>
        <p:nvSpPr>
          <p:cNvPr id="5127" name="Rectangle 7"/>
          <p:cNvSpPr>
            <a:spLocks noGrp="1" noChangeArrowheads="1"/>
          </p:cNvSpPr>
          <p:nvPr>
            <p:ph type="sldNum" sz="quarter" idx="5"/>
          </p:nvPr>
        </p:nvSpPr>
        <p:spPr bwMode="auto">
          <a:xfrm>
            <a:off x="3854450" y="9440863"/>
            <a:ext cx="2949575" cy="496887"/>
          </a:xfrm>
          <a:prstGeom prst="rect">
            <a:avLst/>
          </a:prstGeom>
          <a:noFill/>
          <a:ln w="9525">
            <a:noFill/>
            <a:miter lim="800000"/>
            <a:headEnd/>
            <a:tailEnd/>
          </a:ln>
          <a:effectLst/>
        </p:spPr>
        <p:txBody>
          <a:bodyPr vert="horz" wrap="square" lIns="91409" tIns="45705" rIns="91409" bIns="45705" numCol="1" anchor="b" anchorCtr="0" compatLnSpc="1">
            <a:prstTxWarp prst="textNoShape">
              <a:avLst/>
            </a:prstTxWarp>
          </a:bodyPr>
          <a:lstStyle>
            <a:lvl1pPr algn="r" defTabSz="912813" eaLnBrk="1" hangingPunct="1">
              <a:defRPr sz="1200">
                <a:latin typeface="Arial" panose="020B0604020202020204" pitchFamily="34" charset="0"/>
              </a:defRPr>
            </a:lvl1pPr>
          </a:lstStyle>
          <a:p>
            <a:pPr>
              <a:defRPr/>
            </a:pPr>
            <a:fld id="{05E055AA-6102-471F-8028-56486E4285BA}" type="slidenum">
              <a:rPr lang="en-US" altLang="ja-JP"/>
              <a:pPr>
                <a:defRPr/>
              </a:pPr>
              <a:t>‹#›</a:t>
            </a:fld>
            <a:endParaRPr lang="en-US" altLang="ja-JP"/>
          </a:p>
        </p:txBody>
      </p:sp>
    </p:spTree>
    <p:extLst>
      <p:ext uri="{BB962C8B-B14F-4D97-AF65-F5344CB8AC3E}">
        <p14:creationId xmlns:p14="http://schemas.microsoft.com/office/powerpoint/2010/main" val="234337079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0</a:t>
            </a:fld>
            <a:endParaRPr lang="zh-CN" altLang="en-US"/>
          </a:p>
        </p:txBody>
      </p:sp>
    </p:spTree>
    <p:extLst>
      <p:ext uri="{BB962C8B-B14F-4D97-AF65-F5344CB8AC3E}">
        <p14:creationId xmlns:p14="http://schemas.microsoft.com/office/powerpoint/2010/main" val="1555795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FC-SAN</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0" i="0" kern="1200" dirty="0">
                <a:solidFill>
                  <a:schemeClr val="tx1"/>
                </a:solidFill>
                <a:effectLst/>
                <a:latin typeface="Arial" charset="0"/>
                <a:ea typeface="ＭＳ Ｐ明朝" charset="-128"/>
                <a:cs typeface="+mn-cs"/>
              </a:rPr>
              <a:t>ファイバチャネルを使用したネットワーク</a:t>
            </a:r>
            <a:endParaRPr kumimoji="1" lang="en-US" altLang="ja-JP" sz="1200" b="0" i="0" kern="1200" dirty="0">
              <a:solidFill>
                <a:schemeClr val="tx1"/>
              </a:solidFill>
              <a:effectLst/>
              <a:latin typeface="Arial" charset="0"/>
              <a:ea typeface="ＭＳ Ｐ明朝" charset="-128"/>
              <a:cs typeface="+mn-cs"/>
            </a:endParaRPr>
          </a:p>
          <a:p>
            <a:r>
              <a:rPr lang="en-US" altLang="ja-JP" sz="1200" dirty="0">
                <a:latin typeface="Meiryo UI" panose="020B0604030504040204" pitchFamily="50" charset="-128"/>
                <a:ea typeface="Meiryo UI" panose="020B0604030504040204" pitchFamily="50" charset="-128"/>
                <a:cs typeface="Meiryo UI" panose="020B0604030504040204" pitchFamily="50" charset="-128"/>
              </a:rPr>
              <a:t>iSCSI-SAN</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i="0" kern="1200" dirty="0">
                <a:solidFill>
                  <a:schemeClr val="tx1"/>
                </a:solidFill>
                <a:effectLst/>
                <a:latin typeface="Arial" charset="0"/>
                <a:ea typeface="ＭＳ Ｐ明朝" charset="-128"/>
                <a:cs typeface="+mn-cs"/>
              </a:rPr>
              <a:t>IP</a:t>
            </a:r>
            <a:r>
              <a:rPr kumimoji="1" lang="ja-JP" altLang="en-US" sz="1200" b="0" i="0" kern="1200" dirty="0">
                <a:solidFill>
                  <a:schemeClr val="tx1"/>
                </a:solidFill>
                <a:effectLst/>
                <a:latin typeface="Arial" charset="0"/>
                <a:ea typeface="ＭＳ Ｐ明朝" charset="-128"/>
                <a:cs typeface="+mn-cs"/>
              </a:rPr>
              <a:t>ネットワークを利用して</a:t>
            </a:r>
            <a:r>
              <a:rPr kumimoji="1" lang="en-US" altLang="ja-JP" sz="1200" b="0" i="0" kern="1200" dirty="0">
                <a:solidFill>
                  <a:schemeClr val="tx1"/>
                </a:solidFill>
                <a:effectLst/>
                <a:latin typeface="Arial" charset="0"/>
                <a:ea typeface="ＭＳ Ｐ明朝" charset="-128"/>
                <a:cs typeface="+mn-cs"/>
              </a:rPr>
              <a:t>SAN</a:t>
            </a:r>
            <a:r>
              <a:rPr kumimoji="1" lang="ja-JP" altLang="en-US" sz="1200" b="0" i="0" kern="1200" dirty="0">
                <a:solidFill>
                  <a:schemeClr val="tx1"/>
                </a:solidFill>
                <a:effectLst/>
                <a:latin typeface="Arial" charset="0"/>
                <a:ea typeface="ＭＳ Ｐ明朝" charset="-128"/>
                <a:cs typeface="+mn-cs"/>
              </a:rPr>
              <a:t>（</a:t>
            </a:r>
            <a:r>
              <a:rPr kumimoji="1" lang="en-US" altLang="ja-JP" sz="1200" b="0" i="0" kern="1200" dirty="0">
                <a:solidFill>
                  <a:schemeClr val="tx1"/>
                </a:solidFill>
                <a:effectLst/>
                <a:latin typeface="Arial" charset="0"/>
                <a:ea typeface="ＭＳ Ｐ明朝" charset="-128"/>
                <a:cs typeface="+mn-cs"/>
              </a:rPr>
              <a:t>Storage Area Network</a:t>
            </a:r>
            <a:r>
              <a:rPr kumimoji="1" lang="ja-JP" altLang="en-US" sz="1200" b="0" i="0" kern="1200" dirty="0">
                <a:solidFill>
                  <a:schemeClr val="tx1"/>
                </a:solidFill>
                <a:effectLst/>
                <a:latin typeface="Arial" charset="0"/>
                <a:ea typeface="ＭＳ Ｐ明朝" charset="-128"/>
                <a:cs typeface="+mn-cs"/>
              </a:rPr>
              <a:t>）を構築するプロトコル規格。</a:t>
            </a:r>
            <a:r>
              <a:rPr kumimoji="1" lang="en-US" altLang="ja-JP" sz="1200" b="0" i="0" kern="1200" dirty="0">
                <a:solidFill>
                  <a:schemeClr val="tx1"/>
                </a:solidFill>
                <a:effectLst/>
                <a:latin typeface="Arial" charset="0"/>
                <a:ea typeface="ＭＳ Ｐ明朝" charset="-128"/>
                <a:cs typeface="+mn-cs"/>
              </a:rPr>
              <a:t>iSCSI</a:t>
            </a:r>
            <a:r>
              <a:rPr kumimoji="1" lang="ja-JP" altLang="en-US" sz="1200" b="0" i="0" kern="1200" dirty="0">
                <a:solidFill>
                  <a:schemeClr val="tx1"/>
                </a:solidFill>
                <a:effectLst/>
                <a:latin typeface="Arial" charset="0"/>
                <a:ea typeface="ＭＳ Ｐ明朝" charset="-128"/>
                <a:cs typeface="+mn-cs"/>
              </a:rPr>
              <a:t>ベースの</a:t>
            </a:r>
            <a:r>
              <a:rPr kumimoji="1" lang="en-US" altLang="ja-JP" sz="1200" b="0" i="0" kern="1200" dirty="0">
                <a:solidFill>
                  <a:schemeClr val="tx1"/>
                </a:solidFill>
                <a:effectLst/>
                <a:latin typeface="Arial" charset="0"/>
                <a:ea typeface="ＭＳ Ｐ明朝" charset="-128"/>
                <a:cs typeface="+mn-cs"/>
              </a:rPr>
              <a:t>SAN</a:t>
            </a:r>
            <a:r>
              <a:rPr kumimoji="1" lang="ja-JP" altLang="en-US" sz="1200" b="0" i="0" kern="1200" dirty="0">
                <a:solidFill>
                  <a:schemeClr val="tx1"/>
                </a:solidFill>
                <a:effectLst/>
                <a:latin typeface="Arial" charset="0"/>
                <a:ea typeface="ＭＳ Ｐ明朝" charset="-128"/>
                <a:cs typeface="+mn-cs"/>
              </a:rPr>
              <a:t>の構築は</a:t>
            </a:r>
            <a:r>
              <a:rPr kumimoji="1" lang="en-US" altLang="ja-JP" sz="1200" b="0" i="0" kern="1200" dirty="0" err="1">
                <a:solidFill>
                  <a:schemeClr val="tx1"/>
                </a:solidFill>
                <a:effectLst/>
                <a:latin typeface="Arial" charset="0"/>
                <a:ea typeface="ＭＳ Ｐ明朝" charset="-128"/>
                <a:cs typeface="+mn-cs"/>
              </a:rPr>
              <a:t>Fibre</a:t>
            </a:r>
            <a:r>
              <a:rPr kumimoji="1" lang="en-US" altLang="ja-JP" sz="1200" b="0" i="0" kern="1200" dirty="0">
                <a:solidFill>
                  <a:schemeClr val="tx1"/>
                </a:solidFill>
                <a:effectLst/>
                <a:latin typeface="Arial" charset="0"/>
                <a:ea typeface="ＭＳ Ｐ明朝" charset="-128"/>
                <a:cs typeface="+mn-cs"/>
              </a:rPr>
              <a:t> Channel</a:t>
            </a:r>
            <a:r>
              <a:rPr kumimoji="1" lang="ja-JP" altLang="en-US" sz="1200" b="0" i="0" kern="1200" dirty="0">
                <a:solidFill>
                  <a:schemeClr val="tx1"/>
                </a:solidFill>
                <a:effectLst/>
                <a:latin typeface="Arial" charset="0"/>
                <a:ea typeface="ＭＳ Ｐ明朝" charset="-128"/>
                <a:cs typeface="+mn-cs"/>
              </a:rPr>
              <a:t>による</a:t>
            </a:r>
            <a:r>
              <a:rPr kumimoji="1" lang="en-US" altLang="ja-JP" sz="1200" b="0" i="0" kern="1200" dirty="0">
                <a:solidFill>
                  <a:schemeClr val="tx1"/>
                </a:solidFill>
                <a:effectLst/>
                <a:latin typeface="Arial" charset="0"/>
                <a:ea typeface="ＭＳ Ｐ明朝" charset="-128"/>
                <a:cs typeface="+mn-cs"/>
              </a:rPr>
              <a:t>SAN</a:t>
            </a:r>
            <a:r>
              <a:rPr kumimoji="1" lang="ja-JP" altLang="en-US" sz="1200" b="0" i="0" kern="1200" dirty="0">
                <a:solidFill>
                  <a:schemeClr val="tx1"/>
                </a:solidFill>
                <a:effectLst/>
                <a:latin typeface="Arial" charset="0"/>
                <a:ea typeface="ＭＳ Ｐ明朝" charset="-128"/>
                <a:cs typeface="+mn-cs"/>
              </a:rPr>
              <a:t>よりも低コスト</a:t>
            </a:r>
            <a:endParaRPr kumimoji="1" lang="en-US" altLang="ja-JP" sz="1200" b="0" i="0" kern="1200" dirty="0">
              <a:solidFill>
                <a:schemeClr val="tx1"/>
              </a:solidFill>
              <a:effectLst/>
              <a:latin typeface="Arial" charset="0"/>
              <a:ea typeface="ＭＳ Ｐ明朝" charset="-128"/>
              <a:cs typeface="+mn-cs"/>
            </a:endParaRPr>
          </a:p>
          <a:p>
            <a:r>
              <a:rPr lang="en-US" altLang="ja-JP" sz="1200" dirty="0">
                <a:latin typeface="Meiryo UI" panose="020B0604030504040204" pitchFamily="50" charset="-128"/>
                <a:ea typeface="Meiryo UI" panose="020B0604030504040204" pitchFamily="50" charset="-128"/>
                <a:cs typeface="Meiryo UI" panose="020B0604030504040204" pitchFamily="50" charset="-128"/>
              </a:rPr>
              <a:t>NFS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i="0" kern="1200" dirty="0">
                <a:solidFill>
                  <a:schemeClr val="tx1"/>
                </a:solidFill>
                <a:effectLst/>
                <a:latin typeface="Arial" charset="0"/>
                <a:ea typeface="ＭＳ Ｐ明朝" charset="-128"/>
                <a:cs typeface="+mn-cs"/>
              </a:rPr>
              <a:t>Linux</a:t>
            </a:r>
            <a:r>
              <a:rPr kumimoji="1" lang="ja-JP" altLang="en-US" sz="1200" b="0" i="0" kern="1200" dirty="0">
                <a:solidFill>
                  <a:schemeClr val="tx1"/>
                </a:solidFill>
                <a:effectLst/>
                <a:latin typeface="Arial" charset="0"/>
                <a:ea typeface="ＭＳ Ｐ明朝" charset="-128"/>
                <a:cs typeface="+mn-cs"/>
              </a:rPr>
              <a:t>など</a:t>
            </a:r>
            <a:r>
              <a:rPr kumimoji="1" lang="en-US" altLang="ja-JP" sz="1200" b="0" i="0" kern="1200" dirty="0">
                <a:solidFill>
                  <a:schemeClr val="tx1"/>
                </a:solidFill>
                <a:effectLst/>
                <a:latin typeface="Arial" charset="0"/>
                <a:ea typeface="ＭＳ Ｐ明朝" charset="-128"/>
                <a:cs typeface="+mn-cs"/>
              </a:rPr>
              <a:t>UNIX</a:t>
            </a:r>
            <a:r>
              <a:rPr kumimoji="1" lang="ja-JP" altLang="en-US" sz="1200" b="0" i="0" kern="1200" dirty="0">
                <a:solidFill>
                  <a:schemeClr val="tx1"/>
                </a:solidFill>
                <a:effectLst/>
                <a:latin typeface="Arial" charset="0"/>
                <a:ea typeface="ＭＳ Ｐ明朝" charset="-128"/>
                <a:cs typeface="+mn-cs"/>
              </a:rPr>
              <a:t>系の</a:t>
            </a:r>
            <a:r>
              <a:rPr kumimoji="1" lang="en-US" altLang="ja-JP" sz="1200" b="0" i="0" kern="1200" dirty="0">
                <a:solidFill>
                  <a:schemeClr val="tx1"/>
                </a:solidFill>
                <a:effectLst/>
                <a:latin typeface="Arial" charset="0"/>
                <a:ea typeface="ＭＳ Ｐ明朝" charset="-128"/>
                <a:cs typeface="+mn-cs"/>
              </a:rPr>
              <a:t>OS</a:t>
            </a:r>
            <a:r>
              <a:rPr kumimoji="1" lang="ja-JP" altLang="en-US" sz="1200" b="0" i="0" kern="1200" dirty="0">
                <a:solidFill>
                  <a:schemeClr val="tx1"/>
                </a:solidFill>
                <a:effectLst/>
                <a:latin typeface="Arial" charset="0"/>
                <a:ea typeface="ＭＳ Ｐ明朝" charset="-128"/>
                <a:cs typeface="+mn-cs"/>
              </a:rPr>
              <a:t>で利用されるファイル共有システムである</a:t>
            </a:r>
            <a:endParaRPr kumimoji="1" lang="en-US" altLang="ja-JP" sz="1200" b="0" i="0" kern="1200" dirty="0">
              <a:solidFill>
                <a:schemeClr val="tx1"/>
              </a:solidFill>
              <a:effectLst/>
              <a:latin typeface="Arial" charset="0"/>
              <a:ea typeface="ＭＳ Ｐ明朝" charset="-128"/>
              <a:cs typeface="+mn-cs"/>
            </a:endParaRPr>
          </a:p>
          <a:p>
            <a:r>
              <a:rPr lang="en-US" altLang="ja-JP" sz="1200" dirty="0">
                <a:latin typeface="Meiryo UI" panose="020B0604030504040204" pitchFamily="50" charset="-128"/>
                <a:ea typeface="Meiryo UI" panose="020B0604030504040204" pitchFamily="50" charset="-128"/>
                <a:cs typeface="Meiryo UI" panose="020B0604030504040204" pitchFamily="50" charset="-128"/>
              </a:rPr>
              <a:t>DAS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i="0" kern="1200" dirty="0">
                <a:solidFill>
                  <a:schemeClr val="tx1"/>
                </a:solidFill>
                <a:effectLst/>
                <a:latin typeface="Arial" charset="0"/>
                <a:ea typeface="ＭＳ Ｐ明朝" charset="-128"/>
                <a:cs typeface="+mn-cs"/>
              </a:rPr>
              <a:t>SCSI</a:t>
            </a:r>
            <a:r>
              <a:rPr kumimoji="1" lang="ja-JP" altLang="en-US" sz="1200" b="0" i="0" kern="1200" dirty="0">
                <a:solidFill>
                  <a:schemeClr val="tx1"/>
                </a:solidFill>
                <a:effectLst/>
                <a:latin typeface="Arial" charset="0"/>
                <a:ea typeface="ＭＳ Ｐ明朝" charset="-128"/>
                <a:cs typeface="+mn-cs"/>
              </a:rPr>
              <a:t>などの接続方式により、サーバとストレージを</a:t>
            </a:r>
            <a:r>
              <a:rPr kumimoji="1" lang="en-US" altLang="ja-JP" sz="1200" b="0" i="0" kern="1200" dirty="0">
                <a:solidFill>
                  <a:schemeClr val="tx1"/>
                </a:solidFill>
                <a:effectLst/>
                <a:latin typeface="Arial" charset="0"/>
                <a:ea typeface="ＭＳ Ｐ明朝" charset="-128"/>
                <a:cs typeface="+mn-cs"/>
              </a:rPr>
              <a:t>1</a:t>
            </a:r>
            <a:r>
              <a:rPr kumimoji="1" lang="ja-JP" altLang="en-US" sz="1200" b="0" i="0" kern="1200" dirty="0">
                <a:solidFill>
                  <a:schemeClr val="tx1"/>
                </a:solidFill>
                <a:effectLst/>
                <a:latin typeface="Arial" charset="0"/>
                <a:ea typeface="ＭＳ Ｐ明朝" charset="-128"/>
                <a:cs typeface="+mn-cs"/>
              </a:rPr>
              <a:t>対</a:t>
            </a:r>
            <a:r>
              <a:rPr kumimoji="1" lang="en-US" altLang="ja-JP" sz="1200" b="0" i="0" kern="1200" dirty="0">
                <a:solidFill>
                  <a:schemeClr val="tx1"/>
                </a:solidFill>
                <a:effectLst/>
                <a:latin typeface="Arial" charset="0"/>
                <a:ea typeface="ＭＳ Ｐ明朝" charset="-128"/>
                <a:cs typeface="+mn-cs"/>
              </a:rPr>
              <a:t>1</a:t>
            </a:r>
            <a:r>
              <a:rPr kumimoji="1" lang="ja-JP" altLang="en-US" sz="1200" b="0" i="0" kern="1200" dirty="0">
                <a:solidFill>
                  <a:schemeClr val="tx1"/>
                </a:solidFill>
                <a:effectLst/>
                <a:latin typeface="Arial" charset="0"/>
                <a:ea typeface="ＭＳ Ｐ明朝" charset="-128"/>
                <a:cs typeface="+mn-cs"/>
              </a:rPr>
              <a:t>で接続した接続形態</a:t>
            </a:r>
            <a:endParaRPr kumimoji="1" lang="ja-JP" altLang="en-US" dirty="0"/>
          </a:p>
        </p:txBody>
      </p:sp>
    </p:spTree>
    <p:extLst>
      <p:ext uri="{BB962C8B-B14F-4D97-AF65-F5344CB8AC3E}">
        <p14:creationId xmlns:p14="http://schemas.microsoft.com/office/powerpoint/2010/main" val="363792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Lazy</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は作成時に</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埋めしない</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Eager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は作成時に</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埋めする</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dirty="0"/>
          </a:p>
        </p:txBody>
      </p:sp>
    </p:spTree>
    <p:extLst>
      <p:ext uri="{BB962C8B-B14F-4D97-AF65-F5344CB8AC3E}">
        <p14:creationId xmlns:p14="http://schemas.microsoft.com/office/powerpoint/2010/main" val="1961036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14</a:t>
            </a:fld>
            <a:endParaRPr lang="zh-CN" altLang="en-US"/>
          </a:p>
        </p:txBody>
      </p:sp>
    </p:spTree>
    <p:extLst>
      <p:ext uri="{BB962C8B-B14F-4D97-AF65-F5344CB8AC3E}">
        <p14:creationId xmlns:p14="http://schemas.microsoft.com/office/powerpoint/2010/main" val="892587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fontAlgn="base"/>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vSwitch</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err="1">
                <a:latin typeface="Meiryo UI" panose="020B0604030504040204" pitchFamily="50" charset="-128"/>
                <a:ea typeface="Meiryo UI" panose="020B0604030504040204" pitchFamily="50" charset="-128"/>
                <a:cs typeface="Meiryo UI" panose="020B0604030504040204" pitchFamily="50" charset="-128"/>
              </a:rPr>
              <a:t>には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種類のポート</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base"/>
            <a:r>
              <a:rPr lang="ja-JP" altLang="en-US" sz="1200" dirty="0">
                <a:latin typeface="Meiryo UI" panose="020B0604030504040204" pitchFamily="50" charset="-128"/>
                <a:ea typeface="Meiryo UI" panose="020B0604030504040204" pitchFamily="50" charset="-128"/>
                <a:cs typeface="Meiryo UI" panose="020B0604030504040204" pitchFamily="50" charset="-128"/>
              </a:rPr>
              <a:t>・物理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NIC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と対応づけられる</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「アップリンクポート」</a:t>
            </a:r>
            <a:endParaRPr lang="en-US" altLang="ja-JP" sz="1200" b="1" dirty="0">
              <a:latin typeface="Meiryo UI" panose="020B0604030504040204" pitchFamily="50" charset="-128"/>
              <a:ea typeface="Meiryo UI" panose="020B0604030504040204" pitchFamily="50" charset="-128"/>
              <a:cs typeface="Meiryo UI" panose="020B0604030504040204" pitchFamily="50" charset="-128"/>
            </a:endParaRPr>
          </a:p>
          <a:p>
            <a:pPr fontAlgn="base"/>
            <a:r>
              <a:rPr lang="ja-JP" altLang="en-US" sz="12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vSwitch</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に複数のアップリンクを割り当てチーミング、冗長性を向上</a:t>
            </a:r>
            <a:endParaRPr lang="en-US" altLang="ja-JP" sz="1200" b="1" dirty="0">
              <a:latin typeface="Meiryo UI" panose="020B0604030504040204" pitchFamily="50" charset="-128"/>
              <a:ea typeface="Meiryo UI" panose="020B0604030504040204" pitchFamily="50" charset="-128"/>
              <a:cs typeface="Meiryo UI" panose="020B0604030504040204" pitchFamily="50" charset="-128"/>
            </a:endParaRPr>
          </a:p>
          <a:p>
            <a:pPr fontAlgn="base"/>
            <a:r>
              <a:rPr lang="ja-JP" altLang="en-US" sz="12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ESXi</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サーバの管理や </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vMotion</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vSphere HA </a:t>
            </a:r>
            <a:r>
              <a:rPr lang="ja-JP" altLang="en-US" sz="12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vSphere FT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など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vSphere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の機能を使用するための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1200" b="1" dirty="0" err="1">
                <a:latin typeface="Meiryo UI" panose="020B0604030504040204" pitchFamily="50" charset="-128"/>
                <a:ea typeface="Meiryo UI" panose="020B0604030504040204" pitchFamily="50" charset="-128"/>
                <a:cs typeface="Meiryo UI" panose="020B0604030504040204" pitchFamily="50" charset="-128"/>
              </a:rPr>
              <a:t>VMkernel</a:t>
            </a: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ポート」</a:t>
            </a:r>
            <a:endParaRPr lang="en-US" altLang="ja-JP" sz="1200" b="1" dirty="0">
              <a:latin typeface="Meiryo UI" panose="020B0604030504040204" pitchFamily="50" charset="-128"/>
              <a:ea typeface="Meiryo UI" panose="020B0604030504040204" pitchFamily="50" charset="-128"/>
              <a:cs typeface="Meiryo UI" panose="020B0604030504040204" pitchFamily="50" charset="-128"/>
            </a:endParaRPr>
          </a:p>
          <a:p>
            <a:pPr fontAlgn="base"/>
            <a:r>
              <a:rPr lang="ja-JP" altLang="en-US" sz="1200" dirty="0">
                <a:latin typeface="Meiryo UI" panose="020B0604030504040204" pitchFamily="50" charset="-128"/>
                <a:ea typeface="Meiryo UI" panose="020B0604030504040204" pitchFamily="50" charset="-128"/>
                <a:cs typeface="Meiryo UI" panose="020B0604030504040204" pitchFamily="50" charset="-128"/>
              </a:rPr>
              <a:t>・仮想マシンの </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vNIC</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を接続するための</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「仮想マシンポートグループ」</a:t>
            </a: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fontAlgn="base"/>
            <a:r>
              <a:rPr lang="ja-JP" altLang="en-US" sz="1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vSwitch</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は、各ポートのポート番号で接続を管理するのではなく、ひとまとまりのポート群、「ポートグループ」でポートを管理</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base"/>
            <a:r>
              <a:rPr lang="ja-JP" altLang="en-US" sz="1200" dirty="0">
                <a:latin typeface="Meiryo UI" panose="020B0604030504040204" pitchFamily="50" charset="-128"/>
                <a:ea typeface="Meiryo UI" panose="020B0604030504040204" pitchFamily="50" charset="-128"/>
                <a:cs typeface="Meiryo UI" panose="020B0604030504040204" pitchFamily="50" charset="-128"/>
              </a:rPr>
              <a:t>・このポートグループは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L2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レイヤのネットワークを形成しており、</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VLAN ID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もポートグループ毎に割当てることができる</a:t>
            </a:r>
          </a:p>
          <a:p>
            <a:endParaRPr kumimoji="1" lang="ja-JP" altLang="en-US" dirty="0"/>
          </a:p>
        </p:txBody>
      </p:sp>
    </p:spTree>
    <p:extLst>
      <p:ext uri="{BB962C8B-B14F-4D97-AF65-F5344CB8AC3E}">
        <p14:creationId xmlns:p14="http://schemas.microsoft.com/office/powerpoint/2010/main" val="2676831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・分散スイッチは</a:t>
            </a:r>
            <a:r>
              <a:rPr kumimoji="1"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EnterprisePlus</a:t>
            </a: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のライセンスが必要</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68368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箇所設定すれば、全てのホストに適用される</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・使用するには、</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EnterprisePlus</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30595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20</a:t>
            </a:fld>
            <a:endParaRPr lang="zh-CN" altLang="en-US"/>
          </a:p>
        </p:txBody>
      </p:sp>
    </p:spTree>
    <p:extLst>
      <p:ext uri="{BB962C8B-B14F-4D97-AF65-F5344CB8AC3E}">
        <p14:creationId xmlns:p14="http://schemas.microsoft.com/office/powerpoint/2010/main" val="1811355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b="1" i="0" kern="1200" dirty="0">
                <a:solidFill>
                  <a:schemeClr val="tx1"/>
                </a:solidFill>
                <a:effectLst/>
                <a:latin typeface="Arial" charset="0"/>
                <a:ea typeface="ＭＳ Ｐ明朝" charset="-128"/>
                <a:cs typeface="+mn-cs"/>
              </a:rPr>
              <a:t>スナップショットはバックアップではありません</a:t>
            </a:r>
            <a:endParaRPr kumimoji="1" lang="en-US" altLang="ja-JP" sz="1200" b="1" i="0" kern="1200" dirty="0">
              <a:solidFill>
                <a:schemeClr val="tx1"/>
              </a:solidFill>
              <a:effectLst/>
              <a:latin typeface="Arial" charset="0"/>
              <a:ea typeface="ＭＳ Ｐ明朝"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sz="1200" b="1" i="0" kern="1200" dirty="0">
              <a:solidFill>
                <a:schemeClr val="tx1"/>
              </a:solidFill>
              <a:effectLst/>
              <a:latin typeface="Arial" charset="0"/>
              <a:ea typeface="ＭＳ Ｐ明朝"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b="1" i="0" kern="1200" dirty="0">
                <a:solidFill>
                  <a:schemeClr val="tx1"/>
                </a:solidFill>
                <a:effectLst/>
                <a:latin typeface="Arial" charset="0"/>
                <a:ea typeface="ＭＳ Ｐ明朝" charset="-128"/>
                <a:cs typeface="+mn-cs"/>
              </a:rPr>
              <a:t>スナップショット：ある瞬間</a:t>
            </a:r>
            <a:r>
              <a:rPr kumimoji="1" lang="en-US" altLang="ja-JP" sz="1200" b="1" i="0" kern="1200" dirty="0">
                <a:solidFill>
                  <a:schemeClr val="tx1"/>
                </a:solidFill>
                <a:effectLst/>
                <a:latin typeface="Arial" charset="0"/>
                <a:ea typeface="ＭＳ Ｐ明朝" charset="-128"/>
                <a:cs typeface="+mn-cs"/>
              </a:rPr>
              <a:t>(</a:t>
            </a:r>
            <a:r>
              <a:rPr kumimoji="1" lang="ja-JP" altLang="en-US" sz="1200" b="1" i="0" kern="1200" dirty="0">
                <a:solidFill>
                  <a:schemeClr val="tx1"/>
                </a:solidFill>
                <a:effectLst/>
                <a:latin typeface="Arial" charset="0"/>
                <a:ea typeface="ＭＳ Ｐ明朝" charset="-128"/>
                <a:cs typeface="+mn-cs"/>
              </a:rPr>
              <a:t>時点</a:t>
            </a:r>
            <a:r>
              <a:rPr kumimoji="1" lang="en-US" altLang="ja-JP" sz="1200" b="1" i="0" kern="1200" dirty="0">
                <a:solidFill>
                  <a:schemeClr val="tx1"/>
                </a:solidFill>
                <a:effectLst/>
                <a:latin typeface="Arial" charset="0"/>
                <a:ea typeface="ＭＳ Ｐ明朝" charset="-128"/>
                <a:cs typeface="+mn-cs"/>
              </a:rPr>
              <a:t>)</a:t>
            </a:r>
            <a:r>
              <a:rPr kumimoji="1" lang="ja-JP" altLang="en-US" sz="1200" b="1" i="0" kern="1200" dirty="0">
                <a:solidFill>
                  <a:schemeClr val="tx1"/>
                </a:solidFill>
                <a:effectLst/>
                <a:latin typeface="Arial" charset="0"/>
                <a:ea typeface="ＭＳ Ｐ明朝" charset="-128"/>
                <a:cs typeface="+mn-cs"/>
              </a:rPr>
              <a:t>のイメージをとって保存したもの</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sz="1200" b="1" i="0" kern="1200" dirty="0">
                <a:solidFill>
                  <a:schemeClr val="tx1"/>
                </a:solidFill>
                <a:effectLst/>
                <a:latin typeface="Arial" charset="0"/>
                <a:ea typeface="ＭＳ Ｐ明朝" charset="-128"/>
                <a:cs typeface="+mn-cs"/>
              </a:rPr>
              <a:t>	</a:t>
            </a:r>
            <a:r>
              <a:rPr kumimoji="1" lang="ja-JP" altLang="en-US" sz="1200" b="0" i="0" kern="1200" dirty="0">
                <a:solidFill>
                  <a:schemeClr val="tx1"/>
                </a:solidFill>
                <a:effectLst/>
                <a:latin typeface="Arial" charset="0"/>
                <a:ea typeface="ＭＳ Ｐ明朝" charset="-128"/>
                <a:cs typeface="+mn-cs"/>
              </a:rPr>
              <a:t>データそのものをまるごと複製して保存しているわけではなく、ある瞬間</a:t>
            </a:r>
            <a:r>
              <a:rPr kumimoji="1" lang="en-US" altLang="ja-JP" sz="1200" b="0" i="0" kern="1200" dirty="0">
                <a:solidFill>
                  <a:schemeClr val="tx1"/>
                </a:solidFill>
                <a:effectLst/>
                <a:latin typeface="Arial" charset="0"/>
                <a:ea typeface="ＭＳ Ｐ明朝" charset="-128"/>
                <a:cs typeface="+mn-cs"/>
              </a:rPr>
              <a:t>(</a:t>
            </a:r>
            <a:r>
              <a:rPr kumimoji="1" lang="ja-JP" altLang="en-US" sz="1200" b="0" i="0" kern="1200" dirty="0">
                <a:solidFill>
                  <a:schemeClr val="tx1"/>
                </a:solidFill>
                <a:effectLst/>
                <a:latin typeface="Arial" charset="0"/>
                <a:ea typeface="ＭＳ Ｐ明朝" charset="-128"/>
                <a:cs typeface="+mn-cs"/>
              </a:rPr>
              <a:t>時点</a:t>
            </a:r>
            <a:r>
              <a:rPr kumimoji="1" lang="en-US" altLang="ja-JP" sz="1200" b="0" i="0" kern="1200" dirty="0">
                <a:solidFill>
                  <a:schemeClr val="tx1"/>
                </a:solidFill>
                <a:effectLst/>
                <a:latin typeface="Arial" charset="0"/>
                <a:ea typeface="ＭＳ Ｐ明朝" charset="-128"/>
                <a:cs typeface="+mn-cs"/>
              </a:rPr>
              <a:t>)</a:t>
            </a:r>
            <a:r>
              <a:rPr kumimoji="1" lang="ja-JP" altLang="en-US" sz="1200" b="0" i="0" kern="1200" dirty="0">
                <a:solidFill>
                  <a:schemeClr val="tx1"/>
                </a:solidFill>
                <a:effectLst/>
                <a:latin typeface="Arial" charset="0"/>
                <a:ea typeface="ＭＳ Ｐ明朝" charset="-128"/>
                <a:cs typeface="+mn-cs"/>
              </a:rPr>
              <a:t>のイメージを保存しているためスナップショットに必要な容量は</a:t>
            </a:r>
            <a:r>
              <a:rPr kumimoji="1" lang="ja-JP" altLang="en-US" sz="1200" b="1" i="0" kern="1200" dirty="0">
                <a:solidFill>
                  <a:schemeClr val="tx1"/>
                </a:solidFill>
                <a:effectLst/>
                <a:latin typeface="Arial" charset="0"/>
                <a:ea typeface="ＭＳ Ｐ明朝" charset="-128"/>
                <a:cs typeface="+mn-cs"/>
              </a:rPr>
              <a:t>元データの</a:t>
            </a:r>
            <a:r>
              <a:rPr kumimoji="1" lang="en-US" altLang="ja-JP" sz="1200" b="1" i="0" kern="1200" dirty="0">
                <a:solidFill>
                  <a:schemeClr val="tx1"/>
                </a:solidFill>
                <a:effectLst/>
                <a:latin typeface="Arial" charset="0"/>
                <a:ea typeface="ＭＳ Ｐ明朝" charset="-128"/>
                <a:cs typeface="+mn-cs"/>
              </a:rPr>
              <a:t>1</a:t>
            </a:r>
            <a:r>
              <a:rPr kumimoji="1" lang="ja-JP" altLang="en-US" sz="1200" b="1" i="0" kern="1200" dirty="0">
                <a:solidFill>
                  <a:schemeClr val="tx1"/>
                </a:solidFill>
                <a:effectLst/>
                <a:latin typeface="Arial" charset="0"/>
                <a:ea typeface="ＭＳ Ｐ明朝" charset="-128"/>
                <a:cs typeface="+mn-cs"/>
              </a:rPr>
              <a:t>割～</a:t>
            </a:r>
            <a:r>
              <a:rPr kumimoji="1" lang="en-US" altLang="ja-JP" sz="1200" b="1" i="0" kern="1200" dirty="0">
                <a:solidFill>
                  <a:schemeClr val="tx1"/>
                </a:solidFill>
                <a:effectLst/>
                <a:latin typeface="Arial" charset="0"/>
                <a:ea typeface="ＭＳ Ｐ明朝" charset="-128"/>
                <a:cs typeface="+mn-cs"/>
              </a:rPr>
              <a:t>2</a:t>
            </a:r>
            <a:r>
              <a:rPr kumimoji="1" lang="ja-JP" altLang="en-US" sz="1200" b="1" i="0" kern="1200" dirty="0">
                <a:solidFill>
                  <a:schemeClr val="tx1"/>
                </a:solidFill>
                <a:effectLst/>
                <a:latin typeface="Arial" charset="0"/>
                <a:ea typeface="ＭＳ Ｐ明朝" charset="-128"/>
                <a:cs typeface="+mn-cs"/>
              </a:rPr>
              <a:t>割程度</a:t>
            </a:r>
            <a:r>
              <a:rPr kumimoji="1" lang="ja-JP" altLang="en-US" sz="1200" b="0" i="0" kern="1200" dirty="0">
                <a:solidFill>
                  <a:schemeClr val="tx1"/>
                </a:solidFill>
                <a:effectLst/>
                <a:latin typeface="Arial" charset="0"/>
                <a:ea typeface="ＭＳ Ｐ明朝" charset="-128"/>
                <a:cs typeface="+mn-cs"/>
              </a:rPr>
              <a:t>で済みます。</a:t>
            </a:r>
            <a:endParaRPr kumimoji="1" lang="en-US" altLang="ja-JP" sz="1200" b="0" i="0" kern="1200" dirty="0">
              <a:solidFill>
                <a:schemeClr val="tx1"/>
              </a:solidFill>
              <a:effectLst/>
              <a:latin typeface="Arial" charset="0"/>
              <a:ea typeface="ＭＳ Ｐ明朝"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b="1" i="0" kern="1200" dirty="0">
                <a:solidFill>
                  <a:schemeClr val="tx1"/>
                </a:solidFill>
                <a:effectLst/>
                <a:latin typeface="Arial" charset="0"/>
                <a:ea typeface="ＭＳ Ｐ明朝" charset="-128"/>
                <a:cs typeface="+mn-cs"/>
              </a:rPr>
              <a:t>バックアップ：元データを複製し、ディスク障害時に確実に復元ができること</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sz="1200" b="0" i="0" kern="1200" dirty="0">
              <a:solidFill>
                <a:schemeClr val="tx1"/>
              </a:solidFill>
              <a:effectLst/>
              <a:latin typeface="Arial" charset="0"/>
              <a:ea typeface="ＭＳ Ｐ明朝"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sz="1200" b="0" i="0" kern="1200" dirty="0">
              <a:solidFill>
                <a:schemeClr val="tx1"/>
              </a:solidFill>
              <a:effectLst/>
              <a:latin typeface="Arial" charset="0"/>
              <a:ea typeface="ＭＳ Ｐ明朝"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b="1" i="0" kern="1200" dirty="0">
                <a:solidFill>
                  <a:schemeClr val="tx1"/>
                </a:solidFill>
                <a:effectLst/>
                <a:latin typeface="Arial" charset="0"/>
                <a:ea typeface="ＭＳ Ｐ明朝" charset="-128"/>
                <a:cs typeface="+mn-cs"/>
              </a:rPr>
              <a:t>■通常の世代バックアップ</a:t>
            </a:r>
            <a:r>
              <a:rPr kumimoji="1" lang="ja-JP" altLang="en-US" sz="1200" b="0" i="0" kern="1200" dirty="0">
                <a:solidFill>
                  <a:schemeClr val="tx1"/>
                </a:solidFill>
                <a:effectLst/>
                <a:latin typeface="Arial" charset="0"/>
                <a:ea typeface="ＭＳ Ｐ明朝" charset="-128"/>
                <a:cs typeface="+mn-cs"/>
              </a:rPr>
              <a:t>　→　元データ</a:t>
            </a:r>
            <a:r>
              <a:rPr kumimoji="1" lang="en-US" altLang="ja-JP" sz="1200" b="0" i="0" kern="1200" dirty="0">
                <a:solidFill>
                  <a:schemeClr val="tx1"/>
                </a:solidFill>
                <a:effectLst/>
                <a:latin typeface="Arial" charset="0"/>
                <a:ea typeface="ＭＳ Ｐ明朝" charset="-128"/>
                <a:cs typeface="+mn-cs"/>
              </a:rPr>
              <a:t>(</a:t>
            </a:r>
            <a:r>
              <a:rPr kumimoji="1" lang="ja-JP" altLang="en-US" sz="1200" b="0" i="0" kern="1200" dirty="0">
                <a:solidFill>
                  <a:schemeClr val="tx1"/>
                </a:solidFill>
                <a:effectLst/>
                <a:latin typeface="Arial" charset="0"/>
                <a:ea typeface="ＭＳ Ｐ明朝" charset="-128"/>
                <a:cs typeface="+mn-cs"/>
              </a:rPr>
              <a:t>オリジナル</a:t>
            </a:r>
            <a:r>
              <a:rPr kumimoji="1" lang="en-US" altLang="ja-JP" sz="1200" b="0" i="0" kern="1200" dirty="0">
                <a:solidFill>
                  <a:schemeClr val="tx1"/>
                </a:solidFill>
                <a:effectLst/>
                <a:latin typeface="Arial" charset="0"/>
                <a:ea typeface="ＭＳ Ｐ明朝" charset="-128"/>
                <a:cs typeface="+mn-cs"/>
              </a:rPr>
              <a:t>) + 3</a:t>
            </a:r>
            <a:r>
              <a:rPr kumimoji="1" lang="ja-JP" altLang="en-US" sz="1200" b="0" i="0" kern="1200" dirty="0">
                <a:solidFill>
                  <a:schemeClr val="tx1"/>
                </a:solidFill>
                <a:effectLst/>
                <a:latin typeface="Arial" charset="0"/>
                <a:ea typeface="ＭＳ Ｐ明朝" charset="-128"/>
                <a:cs typeface="+mn-cs"/>
              </a:rPr>
              <a:t>世代バックアップ</a:t>
            </a:r>
            <a:br>
              <a:rPr lang="ja-JP" altLang="en-US" dirty="0"/>
            </a:br>
            <a:r>
              <a:rPr kumimoji="1" lang="ja-JP" altLang="en-US" sz="1200" b="0" i="0" kern="1200" dirty="0">
                <a:solidFill>
                  <a:schemeClr val="tx1"/>
                </a:solidFill>
                <a:effectLst/>
                <a:latin typeface="Arial" charset="0"/>
                <a:ea typeface="ＭＳ Ｐ明朝" charset="-128"/>
                <a:cs typeface="+mn-cs"/>
              </a:rPr>
              <a:t>　　　　　　　　　　　　　　　</a:t>
            </a:r>
            <a:r>
              <a:rPr kumimoji="1" lang="en-US" altLang="ja-JP" sz="1200" b="0" i="0" kern="1200" dirty="0">
                <a:solidFill>
                  <a:schemeClr val="tx1"/>
                </a:solidFill>
                <a:effectLst/>
                <a:latin typeface="Arial" charset="0"/>
                <a:ea typeface="ＭＳ Ｐ明朝" charset="-128"/>
                <a:cs typeface="+mn-cs"/>
              </a:rPr>
              <a:t>= </a:t>
            </a:r>
            <a:r>
              <a:rPr kumimoji="1" lang="ja-JP" altLang="en-US" sz="1200" b="0" i="0" kern="1200" dirty="0">
                <a:solidFill>
                  <a:schemeClr val="tx1"/>
                </a:solidFill>
                <a:effectLst/>
                <a:latin typeface="Arial" charset="0"/>
                <a:ea typeface="ＭＳ Ｐ明朝" charset="-128"/>
                <a:cs typeface="+mn-cs"/>
              </a:rPr>
              <a:t>元データ</a:t>
            </a:r>
            <a:r>
              <a:rPr kumimoji="1" lang="en-US" altLang="ja-JP" sz="1200" b="0" i="0" kern="1200" dirty="0">
                <a:solidFill>
                  <a:schemeClr val="tx1"/>
                </a:solidFill>
                <a:effectLst/>
                <a:latin typeface="Arial" charset="0"/>
                <a:ea typeface="ＭＳ Ｐ明朝" charset="-128"/>
                <a:cs typeface="+mn-cs"/>
              </a:rPr>
              <a:t>(</a:t>
            </a:r>
            <a:r>
              <a:rPr kumimoji="1" lang="ja-JP" altLang="en-US" sz="1200" b="0" i="0" kern="1200" dirty="0">
                <a:solidFill>
                  <a:schemeClr val="tx1"/>
                </a:solidFill>
                <a:effectLst/>
                <a:latin typeface="Arial" charset="0"/>
                <a:ea typeface="ＭＳ Ｐ明朝" charset="-128"/>
                <a:cs typeface="+mn-cs"/>
              </a:rPr>
              <a:t>オリジナル</a:t>
            </a:r>
            <a:r>
              <a:rPr kumimoji="1" lang="en-US" altLang="ja-JP" sz="1200" b="0" i="0" kern="1200" dirty="0">
                <a:solidFill>
                  <a:schemeClr val="tx1"/>
                </a:solidFill>
                <a:effectLst/>
                <a:latin typeface="Arial" charset="0"/>
                <a:ea typeface="ＭＳ Ｐ明朝" charset="-128"/>
                <a:cs typeface="+mn-cs"/>
              </a:rPr>
              <a:t>)</a:t>
            </a:r>
            <a:r>
              <a:rPr kumimoji="1" lang="ja-JP" altLang="en-US" sz="1200" b="0" i="0" kern="1200" dirty="0">
                <a:solidFill>
                  <a:schemeClr val="tx1"/>
                </a:solidFill>
                <a:effectLst/>
                <a:latin typeface="Arial" charset="0"/>
                <a:ea typeface="ＭＳ Ｐ明朝" charset="-128"/>
                <a:cs typeface="+mn-cs"/>
              </a:rPr>
              <a:t>の</a:t>
            </a:r>
            <a:r>
              <a:rPr kumimoji="1" lang="en-US" altLang="ja-JP" sz="1200" b="1" i="0" kern="1200" dirty="0">
                <a:solidFill>
                  <a:schemeClr val="tx1"/>
                </a:solidFill>
                <a:effectLst/>
                <a:latin typeface="Arial" charset="0"/>
                <a:ea typeface="ＭＳ Ｐ明朝" charset="-128"/>
                <a:cs typeface="+mn-cs"/>
              </a:rPr>
              <a:t>3</a:t>
            </a:r>
            <a:r>
              <a:rPr kumimoji="1" lang="ja-JP" altLang="en-US" sz="1200" b="1" i="0" kern="1200" dirty="0">
                <a:solidFill>
                  <a:schemeClr val="tx1"/>
                </a:solidFill>
                <a:effectLst/>
                <a:latin typeface="Arial" charset="0"/>
                <a:ea typeface="ＭＳ Ｐ明朝" charset="-128"/>
                <a:cs typeface="+mn-cs"/>
              </a:rPr>
              <a:t>倍</a:t>
            </a:r>
            <a:r>
              <a:rPr kumimoji="1" lang="ja-JP" altLang="en-US" sz="1200" b="0" i="0" kern="1200" dirty="0">
                <a:solidFill>
                  <a:schemeClr val="tx1"/>
                </a:solidFill>
                <a:effectLst/>
                <a:latin typeface="Arial" charset="0"/>
                <a:ea typeface="ＭＳ Ｐ明朝" charset="-128"/>
                <a:cs typeface="+mn-cs"/>
              </a:rPr>
              <a:t>のバックアップ領域が必要</a:t>
            </a:r>
            <a:br>
              <a:rPr kumimoji="1" lang="ja-JP" altLang="en-US" sz="1200" b="1" i="0" kern="1200" dirty="0">
                <a:solidFill>
                  <a:schemeClr val="tx1"/>
                </a:solidFill>
                <a:effectLst/>
                <a:latin typeface="Arial" charset="0"/>
                <a:ea typeface="ＭＳ Ｐ明朝" charset="-128"/>
                <a:cs typeface="+mn-cs"/>
              </a:rPr>
            </a:br>
            <a:br>
              <a:rPr kumimoji="1" lang="ja-JP" altLang="en-US" sz="1200" b="1" i="0" kern="1200" dirty="0">
                <a:solidFill>
                  <a:schemeClr val="tx1"/>
                </a:solidFill>
                <a:effectLst/>
                <a:latin typeface="Arial" charset="0"/>
                <a:ea typeface="ＭＳ Ｐ明朝" charset="-128"/>
                <a:cs typeface="+mn-cs"/>
              </a:rPr>
            </a:br>
            <a:r>
              <a:rPr kumimoji="1" lang="ja-JP" altLang="en-US" sz="1200" b="1" i="0" kern="1200" dirty="0">
                <a:solidFill>
                  <a:schemeClr val="tx1"/>
                </a:solidFill>
                <a:effectLst/>
                <a:latin typeface="Arial" charset="0"/>
                <a:ea typeface="ＭＳ Ｐ明朝" charset="-128"/>
                <a:cs typeface="+mn-cs"/>
              </a:rPr>
              <a:t>■スナップショット</a:t>
            </a:r>
            <a:r>
              <a:rPr kumimoji="1" lang="ja-JP" altLang="en-US" sz="1200" b="0" i="0" kern="1200" dirty="0">
                <a:solidFill>
                  <a:schemeClr val="tx1"/>
                </a:solidFill>
                <a:effectLst/>
                <a:latin typeface="Arial" charset="0"/>
                <a:ea typeface="ＭＳ Ｐ明朝" charset="-128"/>
                <a:cs typeface="+mn-cs"/>
              </a:rPr>
              <a:t>　　　　→　データが変化した</a:t>
            </a:r>
            <a:r>
              <a:rPr kumimoji="1" lang="en-US" altLang="ja-JP" sz="1200" b="0" i="0" kern="1200" dirty="0">
                <a:solidFill>
                  <a:schemeClr val="tx1"/>
                </a:solidFill>
                <a:effectLst/>
                <a:latin typeface="Arial" charset="0"/>
                <a:ea typeface="ＭＳ Ｐ明朝" charset="-128"/>
                <a:cs typeface="+mn-cs"/>
              </a:rPr>
              <a:t>(</a:t>
            </a:r>
            <a:r>
              <a:rPr kumimoji="1" lang="ja-JP" altLang="en-US" sz="1200" b="0" i="0" kern="1200" dirty="0">
                <a:solidFill>
                  <a:schemeClr val="tx1"/>
                </a:solidFill>
                <a:effectLst/>
                <a:latin typeface="Arial" charset="0"/>
                <a:ea typeface="ＭＳ Ｐ明朝" charset="-128"/>
                <a:cs typeface="+mn-cs"/>
              </a:rPr>
              <a:t>更新された</a:t>
            </a:r>
            <a:r>
              <a:rPr kumimoji="1" lang="en-US" altLang="ja-JP" sz="1200" b="0" i="0" kern="1200" dirty="0">
                <a:solidFill>
                  <a:schemeClr val="tx1"/>
                </a:solidFill>
                <a:effectLst/>
                <a:latin typeface="Arial" charset="0"/>
                <a:ea typeface="ＭＳ Ｐ明朝" charset="-128"/>
                <a:cs typeface="+mn-cs"/>
              </a:rPr>
              <a:t>)</a:t>
            </a:r>
            <a:r>
              <a:rPr kumimoji="1" lang="ja-JP" altLang="en-US" sz="1200" b="0" i="0" kern="1200" dirty="0">
                <a:solidFill>
                  <a:schemeClr val="tx1"/>
                </a:solidFill>
                <a:effectLst/>
                <a:latin typeface="Arial" charset="0"/>
                <a:ea typeface="ＭＳ Ｐ明朝" charset="-128"/>
                <a:cs typeface="+mn-cs"/>
              </a:rPr>
              <a:t>部分だけを時間毎に記録しているから</a:t>
            </a:r>
            <a:br>
              <a:rPr lang="ja-JP" altLang="en-US" dirty="0"/>
            </a:br>
            <a:r>
              <a:rPr kumimoji="1" lang="ja-JP" altLang="en-US" sz="1200" b="0" i="0" kern="1200" dirty="0">
                <a:solidFill>
                  <a:schemeClr val="tx1"/>
                </a:solidFill>
                <a:effectLst/>
                <a:latin typeface="Arial" charset="0"/>
                <a:ea typeface="ＭＳ Ｐ明朝" charset="-128"/>
                <a:cs typeface="+mn-cs"/>
              </a:rPr>
              <a:t>　　　　　　　　　　　　　　　スナップショットの保存領域は元データの</a:t>
            </a:r>
            <a:r>
              <a:rPr kumimoji="1" lang="en-US" altLang="ja-JP" sz="1200" b="1" i="0" kern="1200" dirty="0">
                <a:solidFill>
                  <a:schemeClr val="tx1"/>
                </a:solidFill>
                <a:effectLst/>
                <a:latin typeface="Arial" charset="0"/>
                <a:ea typeface="ＭＳ Ｐ明朝" charset="-128"/>
                <a:cs typeface="+mn-cs"/>
              </a:rPr>
              <a:t>1</a:t>
            </a:r>
            <a:r>
              <a:rPr kumimoji="1" lang="ja-JP" altLang="en-US" sz="1200" b="1" i="0" kern="1200" dirty="0">
                <a:solidFill>
                  <a:schemeClr val="tx1"/>
                </a:solidFill>
                <a:effectLst/>
                <a:latin typeface="Arial" charset="0"/>
                <a:ea typeface="ＭＳ Ｐ明朝" charset="-128"/>
                <a:cs typeface="+mn-cs"/>
              </a:rPr>
              <a:t>割</a:t>
            </a:r>
            <a:r>
              <a:rPr kumimoji="1" lang="en-US" altLang="ja-JP" sz="1200" b="1" i="0" kern="1200" dirty="0">
                <a:solidFill>
                  <a:schemeClr val="tx1"/>
                </a:solidFill>
                <a:effectLst/>
                <a:latin typeface="Arial" charset="0"/>
                <a:ea typeface="ＭＳ Ｐ明朝" charset="-128"/>
                <a:cs typeface="+mn-cs"/>
              </a:rPr>
              <a:t>~2</a:t>
            </a:r>
            <a:r>
              <a:rPr kumimoji="1" lang="ja-JP" altLang="en-US" sz="1200" b="1" i="0" kern="1200" dirty="0">
                <a:solidFill>
                  <a:schemeClr val="tx1"/>
                </a:solidFill>
                <a:effectLst/>
                <a:latin typeface="Arial" charset="0"/>
                <a:ea typeface="ＭＳ Ｐ明朝" charset="-128"/>
                <a:cs typeface="+mn-cs"/>
              </a:rPr>
              <a:t>割程度</a:t>
            </a:r>
            <a:r>
              <a:rPr kumimoji="1" lang="ja-JP" altLang="en-US" sz="1200" b="0" i="0" kern="1200" dirty="0">
                <a:solidFill>
                  <a:schemeClr val="tx1"/>
                </a:solidFill>
                <a:effectLst/>
                <a:latin typeface="Arial" charset="0"/>
                <a:ea typeface="ＭＳ Ｐ明朝" charset="-128"/>
                <a:cs typeface="+mn-cs"/>
              </a:rPr>
              <a:t>で</a:t>
            </a:r>
            <a:r>
              <a:rPr kumimoji="1" lang="en-US" altLang="ja-JP" sz="1200" b="0" i="0" kern="1200" dirty="0">
                <a:solidFill>
                  <a:schemeClr val="tx1"/>
                </a:solidFill>
                <a:effectLst/>
                <a:latin typeface="Arial" charset="0"/>
                <a:ea typeface="ＭＳ Ｐ明朝" charset="-128"/>
                <a:cs typeface="+mn-cs"/>
              </a:rPr>
              <a:t>OK</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sz="1200" b="0" i="0" kern="1200" dirty="0">
              <a:solidFill>
                <a:schemeClr val="tx1"/>
              </a:solidFill>
              <a:effectLst/>
              <a:latin typeface="Arial" charset="0"/>
              <a:ea typeface="ＭＳ Ｐ明朝"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b="0" i="0" kern="1200" dirty="0">
                <a:solidFill>
                  <a:schemeClr val="tx1"/>
                </a:solidFill>
                <a:effectLst/>
                <a:latin typeface="Arial" charset="0"/>
                <a:ea typeface="ＭＳ Ｐ明朝" charset="-128"/>
                <a:cs typeface="+mn-cs"/>
              </a:rPr>
              <a:t>スナップショットとバックアップを必ず併用し、より強固なバックアップ体制を作りましょう！！！</a:t>
            </a:r>
            <a:endParaRPr kumimoji="1" lang="ja-JP" altLang="en-US" sz="1200" b="1" i="0" kern="1200" dirty="0">
              <a:solidFill>
                <a:schemeClr val="tx1"/>
              </a:solidFill>
              <a:effectLst/>
              <a:latin typeface="Arial" charset="0"/>
              <a:ea typeface="ＭＳ Ｐ明朝" charset="-128"/>
              <a:cs typeface="+mn-cs"/>
            </a:endParaRPr>
          </a:p>
        </p:txBody>
      </p:sp>
    </p:spTree>
    <p:extLst>
      <p:ext uri="{BB962C8B-B14F-4D97-AF65-F5344CB8AC3E}">
        <p14:creationId xmlns:p14="http://schemas.microsoft.com/office/powerpoint/2010/main" val="257594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731299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24</a:t>
            </a:fld>
            <a:endParaRPr lang="zh-CN" altLang="en-US"/>
          </a:p>
        </p:txBody>
      </p:sp>
    </p:spTree>
    <p:extLst>
      <p:ext uri="{BB962C8B-B14F-4D97-AF65-F5344CB8AC3E}">
        <p14:creationId xmlns:p14="http://schemas.microsoft.com/office/powerpoint/2010/main" val="287307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1</a:t>
            </a:fld>
            <a:endParaRPr lang="zh-CN" altLang="en-US"/>
          </a:p>
        </p:txBody>
      </p:sp>
    </p:spTree>
    <p:extLst>
      <p:ext uri="{BB962C8B-B14F-4D97-AF65-F5344CB8AC3E}">
        <p14:creationId xmlns:p14="http://schemas.microsoft.com/office/powerpoint/2010/main" val="3229323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4232495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・データセンター</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・クラスタ</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・リソースプール</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・子リソースプール</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仮想マシン</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dirty="0"/>
          </a:p>
        </p:txBody>
      </p:sp>
    </p:spTree>
    <p:extLst>
      <p:ext uri="{BB962C8B-B14F-4D97-AF65-F5344CB8AC3E}">
        <p14:creationId xmlns:p14="http://schemas.microsoft.com/office/powerpoint/2010/main" val="1959387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10GHz</a:t>
            </a: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に対して</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60%</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・その中の</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2/3</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・その中の</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p>
          <a:p>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10GHz</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に対して</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40%</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・その中の</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3/4</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・その中の</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77958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32</a:t>
            </a:fld>
            <a:endParaRPr lang="zh-CN" altLang="en-US"/>
          </a:p>
        </p:txBody>
      </p:sp>
    </p:spTree>
    <p:extLst>
      <p:ext uri="{BB962C8B-B14F-4D97-AF65-F5344CB8AC3E}">
        <p14:creationId xmlns:p14="http://schemas.microsoft.com/office/powerpoint/2010/main" val="3967593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・ホストの障害</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HA</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FT</a:t>
            </a:r>
          </a:p>
          <a:p>
            <a:r>
              <a:rPr kumimoji="1" lang="en-US" altLang="ja-JP" sz="1200" b="1" i="0" kern="1200" dirty="0">
                <a:solidFill>
                  <a:schemeClr val="tx1"/>
                </a:solidFill>
                <a:effectLst/>
                <a:latin typeface="Arial" charset="0"/>
                <a:ea typeface="ＭＳ Ｐ明朝" charset="-128"/>
                <a:cs typeface="+mn-cs"/>
              </a:rPr>
              <a:t>HA(High Availability)</a:t>
            </a:r>
            <a:r>
              <a:rPr kumimoji="1" lang="ja-JP" altLang="en-US" sz="1200" b="1" i="0" kern="1200" dirty="0">
                <a:solidFill>
                  <a:schemeClr val="tx1"/>
                </a:solidFill>
                <a:effectLst/>
                <a:latin typeface="Arial" charset="0"/>
                <a:ea typeface="ＭＳ Ｐ明朝" charset="-128"/>
                <a:cs typeface="+mn-cs"/>
              </a:rPr>
              <a:t>：</a:t>
            </a:r>
            <a:r>
              <a:rPr kumimoji="1" lang="en-US" altLang="ja-JP" sz="1200" b="0" i="0" kern="1200" dirty="0">
                <a:solidFill>
                  <a:schemeClr val="tx1"/>
                </a:solidFill>
                <a:effectLst/>
                <a:latin typeface="Arial" charset="0"/>
                <a:ea typeface="ＭＳ Ｐ明朝" charset="-128"/>
                <a:cs typeface="+mn-cs"/>
              </a:rPr>
              <a:t>vSphere</a:t>
            </a:r>
            <a:r>
              <a:rPr kumimoji="1" lang="ja-JP" altLang="en-US" sz="1200" b="0" i="0" kern="1200" dirty="0">
                <a:solidFill>
                  <a:schemeClr val="tx1"/>
                </a:solidFill>
                <a:effectLst/>
                <a:latin typeface="Arial" charset="0"/>
                <a:ea typeface="ＭＳ Ｐ明朝" charset="-128"/>
                <a:cs typeface="+mn-cs"/>
              </a:rPr>
              <a:t>に障害が発生した時に、</a:t>
            </a:r>
            <a:r>
              <a:rPr kumimoji="1" lang="en-US" altLang="ja-JP" sz="1200" b="0" i="0" kern="1200" dirty="0">
                <a:solidFill>
                  <a:schemeClr val="tx1"/>
                </a:solidFill>
                <a:effectLst/>
                <a:latin typeface="Arial" charset="0"/>
                <a:ea typeface="ＭＳ Ｐ明朝" charset="-128"/>
                <a:cs typeface="+mn-cs"/>
              </a:rPr>
              <a:t>vSphere</a:t>
            </a:r>
            <a:r>
              <a:rPr kumimoji="1" lang="ja-JP" altLang="en-US" sz="1200" b="0" i="0" kern="1200" dirty="0">
                <a:solidFill>
                  <a:schemeClr val="tx1"/>
                </a:solidFill>
                <a:effectLst/>
                <a:latin typeface="Arial" charset="0"/>
                <a:ea typeface="ＭＳ Ｐ明朝" charset="-128"/>
                <a:cs typeface="+mn-cs"/>
              </a:rPr>
              <a:t>で稼働していた仮想マシンから他の</a:t>
            </a:r>
            <a:r>
              <a:rPr kumimoji="1" lang="en-US" altLang="ja-JP" sz="1200" b="0" i="0" kern="1200" dirty="0">
                <a:solidFill>
                  <a:schemeClr val="tx1"/>
                </a:solidFill>
                <a:effectLst/>
                <a:latin typeface="Arial" charset="0"/>
                <a:ea typeface="ＭＳ Ｐ明朝" charset="-128"/>
                <a:cs typeface="+mn-cs"/>
              </a:rPr>
              <a:t>vSphere</a:t>
            </a:r>
            <a:r>
              <a:rPr kumimoji="1" lang="ja-JP" altLang="en-US" sz="1200" b="0" i="0" kern="1200" dirty="0">
                <a:solidFill>
                  <a:schemeClr val="tx1"/>
                </a:solidFill>
                <a:effectLst/>
                <a:latin typeface="Arial" charset="0"/>
                <a:ea typeface="ＭＳ Ｐ明朝" charset="-128"/>
                <a:cs typeface="+mn-cs"/>
              </a:rPr>
              <a:t>に仮想マシンを移動します。</a:t>
            </a:r>
            <a:endParaRPr kumimoji="1" lang="en-US" altLang="ja-JP" sz="1200" b="0" i="0" kern="1200" dirty="0">
              <a:solidFill>
                <a:schemeClr val="tx1"/>
              </a:solidFill>
              <a:effectLst/>
              <a:latin typeface="Arial" charset="0"/>
              <a:ea typeface="ＭＳ Ｐ明朝" charset="-128"/>
              <a:cs typeface="+mn-cs"/>
            </a:endParaRPr>
          </a:p>
          <a:p>
            <a:r>
              <a:rPr kumimoji="1" lang="en-US" altLang="ja-JP" sz="1200" b="0" i="0" kern="1200" dirty="0">
                <a:solidFill>
                  <a:schemeClr val="tx1"/>
                </a:solidFill>
                <a:effectLst/>
                <a:latin typeface="Arial" charset="0"/>
                <a:ea typeface="ＭＳ Ｐ明朝" charset="-128"/>
                <a:cs typeface="+mn-cs"/>
              </a:rPr>
              <a:t>	</a:t>
            </a:r>
            <a:r>
              <a:rPr kumimoji="1" lang="ja-JP" altLang="en-US" sz="1200" b="0" i="0" kern="1200" dirty="0">
                <a:solidFill>
                  <a:schemeClr val="tx1"/>
                </a:solidFill>
                <a:effectLst/>
                <a:latin typeface="Arial" charset="0"/>
                <a:ea typeface="ＭＳ Ｐ明朝" charset="-128"/>
                <a:cs typeface="+mn-cs"/>
              </a:rPr>
              <a:t>自動で予備の</a:t>
            </a:r>
            <a:r>
              <a:rPr kumimoji="1" lang="en-US" altLang="ja-JP" sz="1200" b="0" i="0" kern="1200" dirty="0">
                <a:solidFill>
                  <a:schemeClr val="tx1"/>
                </a:solidFill>
                <a:effectLst/>
                <a:latin typeface="Arial" charset="0"/>
                <a:ea typeface="ＭＳ Ｐ明朝" charset="-128"/>
                <a:cs typeface="+mn-cs"/>
              </a:rPr>
              <a:t>vSphere</a:t>
            </a:r>
            <a:r>
              <a:rPr kumimoji="1" lang="ja-JP" altLang="en-US" sz="1200" b="0" i="0" kern="1200" dirty="0">
                <a:solidFill>
                  <a:schemeClr val="tx1"/>
                </a:solidFill>
                <a:effectLst/>
                <a:latin typeface="Arial" charset="0"/>
                <a:ea typeface="ＭＳ Ｐ明朝" charset="-128"/>
                <a:cs typeface="+mn-cs"/>
              </a:rPr>
              <a:t>に切り替わるので</a:t>
            </a:r>
            <a:r>
              <a:rPr kumimoji="1" lang="en-US" altLang="ja-JP" sz="1200" b="0" i="0" kern="1200" dirty="0">
                <a:solidFill>
                  <a:schemeClr val="tx1"/>
                </a:solidFill>
                <a:effectLst/>
                <a:latin typeface="Arial" charset="0"/>
                <a:ea typeface="ＭＳ Ｐ明朝" charset="-128"/>
                <a:cs typeface="+mn-cs"/>
              </a:rPr>
              <a:t>vSphere</a:t>
            </a:r>
            <a:r>
              <a:rPr kumimoji="1" lang="ja-JP" altLang="en-US" sz="1200" b="0" i="0" kern="1200" dirty="0">
                <a:solidFill>
                  <a:schemeClr val="tx1"/>
                </a:solidFill>
                <a:effectLst/>
                <a:latin typeface="Arial" charset="0"/>
                <a:ea typeface="ＭＳ Ｐ明朝" charset="-128"/>
                <a:cs typeface="+mn-cs"/>
              </a:rPr>
              <a:t>の障害時に自動で仮想マシンで運用しているシステムを復旧可能です。</a:t>
            </a:r>
            <a:endParaRPr kumimoji="1" lang="en-US" altLang="ja-JP" sz="1200" b="0" i="0" kern="1200" dirty="0">
              <a:solidFill>
                <a:schemeClr val="tx1"/>
              </a:solidFill>
              <a:effectLst/>
              <a:latin typeface="Arial" charset="0"/>
              <a:ea typeface="ＭＳ Ｐ明朝" charset="-128"/>
              <a:cs typeface="+mn-cs"/>
            </a:endParaRPr>
          </a:p>
          <a:p>
            <a:r>
              <a:rPr kumimoji="1" lang="en-US" altLang="ja-JP" sz="1200" b="1" i="0" kern="1200" dirty="0">
                <a:solidFill>
                  <a:schemeClr val="tx1"/>
                </a:solidFill>
                <a:effectLst/>
                <a:latin typeface="Arial" charset="0"/>
                <a:ea typeface="ＭＳ Ｐ明朝" charset="-128"/>
                <a:cs typeface="+mn-cs"/>
              </a:rPr>
              <a:t>FT(Fault Tolerance)</a:t>
            </a:r>
            <a:r>
              <a:rPr kumimoji="1" lang="ja-JP" altLang="en-US" sz="1200" b="1" i="0" kern="1200" dirty="0">
                <a:solidFill>
                  <a:schemeClr val="tx1"/>
                </a:solidFill>
                <a:effectLst/>
                <a:latin typeface="Arial" charset="0"/>
                <a:ea typeface="ＭＳ Ｐ明朝" charset="-128"/>
                <a:cs typeface="+mn-cs"/>
              </a:rPr>
              <a:t>：</a:t>
            </a:r>
            <a:r>
              <a:rPr kumimoji="1" lang="en-US" altLang="ja-JP" sz="1200" b="0" i="0" kern="1200" dirty="0">
                <a:solidFill>
                  <a:schemeClr val="tx1"/>
                </a:solidFill>
                <a:effectLst/>
                <a:latin typeface="Arial" charset="0"/>
                <a:ea typeface="ＭＳ Ｐ明朝" charset="-128"/>
                <a:cs typeface="+mn-cs"/>
              </a:rPr>
              <a:t>vSphere</a:t>
            </a:r>
            <a:r>
              <a:rPr kumimoji="1" lang="ja-JP" altLang="en-US" sz="1200" b="0" i="0" kern="1200" dirty="0">
                <a:solidFill>
                  <a:schemeClr val="tx1"/>
                </a:solidFill>
                <a:effectLst/>
                <a:latin typeface="Arial" charset="0"/>
                <a:ea typeface="ＭＳ Ｐ明朝" charset="-128"/>
                <a:cs typeface="+mn-cs"/>
              </a:rPr>
              <a:t>に障害が発生した時に、障害が発生した</a:t>
            </a:r>
            <a:r>
              <a:rPr kumimoji="1" lang="en-US" altLang="ja-JP" sz="1200" b="0" i="0" kern="1200" dirty="0">
                <a:solidFill>
                  <a:schemeClr val="tx1"/>
                </a:solidFill>
                <a:effectLst/>
                <a:latin typeface="Arial" charset="0"/>
                <a:ea typeface="ＭＳ Ｐ明朝" charset="-128"/>
                <a:cs typeface="+mn-cs"/>
              </a:rPr>
              <a:t>vSphere</a:t>
            </a:r>
            <a:r>
              <a:rPr kumimoji="1" lang="ja-JP" altLang="en-US" sz="1200" b="0" i="0" kern="1200" dirty="0">
                <a:solidFill>
                  <a:schemeClr val="tx1"/>
                </a:solidFill>
                <a:effectLst/>
                <a:latin typeface="Arial" charset="0"/>
                <a:ea typeface="ＭＳ Ｐ明朝" charset="-128"/>
                <a:cs typeface="+mn-cs"/>
              </a:rPr>
              <a:t>上で稼働していた仮想マシンの処理を他の</a:t>
            </a:r>
            <a:r>
              <a:rPr kumimoji="1" lang="en-US" altLang="ja-JP" sz="1200" b="0" i="0" kern="1200" dirty="0">
                <a:solidFill>
                  <a:schemeClr val="tx1"/>
                </a:solidFill>
                <a:effectLst/>
                <a:latin typeface="Arial" charset="0"/>
                <a:ea typeface="ＭＳ Ｐ明朝" charset="-128"/>
                <a:cs typeface="+mn-cs"/>
              </a:rPr>
              <a:t>vSphere</a:t>
            </a:r>
            <a:r>
              <a:rPr kumimoji="1" lang="ja-JP" altLang="en-US" sz="1200" b="0" i="0" kern="1200" dirty="0">
                <a:solidFill>
                  <a:schemeClr val="tx1"/>
                </a:solidFill>
                <a:effectLst/>
                <a:latin typeface="Arial" charset="0"/>
                <a:ea typeface="ＭＳ Ｐ明朝" charset="-128"/>
                <a:cs typeface="+mn-cs"/>
              </a:rPr>
              <a:t>上の仮想マシンに引き継ぎます。</a:t>
            </a:r>
            <a:endParaRPr kumimoji="1" lang="en-US" altLang="ja-JP" sz="1200" b="0" i="0" kern="1200" dirty="0">
              <a:solidFill>
                <a:schemeClr val="tx1"/>
              </a:solidFill>
              <a:effectLst/>
              <a:latin typeface="Arial" charset="0"/>
              <a:ea typeface="ＭＳ Ｐ明朝" charset="-128"/>
              <a:cs typeface="+mn-cs"/>
            </a:endParaRPr>
          </a:p>
          <a:p>
            <a:r>
              <a:rPr kumimoji="1" lang="en-US" altLang="ja-JP" sz="1200" b="0" i="0" kern="1200" dirty="0">
                <a:solidFill>
                  <a:schemeClr val="tx1"/>
                </a:solidFill>
                <a:effectLst/>
                <a:latin typeface="Arial" charset="0"/>
                <a:ea typeface="ＭＳ Ｐ明朝" charset="-128"/>
                <a:cs typeface="+mn-cs"/>
              </a:rPr>
              <a:t>	FT(Fault Tolerance)</a:t>
            </a:r>
            <a:r>
              <a:rPr kumimoji="1" lang="ja-JP" altLang="en-US" sz="1200" b="0" i="0" kern="1200" dirty="0">
                <a:solidFill>
                  <a:schemeClr val="tx1"/>
                </a:solidFill>
                <a:effectLst/>
                <a:latin typeface="Arial" charset="0"/>
                <a:ea typeface="ＭＳ Ｐ明朝" charset="-128"/>
                <a:cs typeface="+mn-cs"/>
              </a:rPr>
              <a:t>の障害復旧は</a:t>
            </a:r>
            <a:r>
              <a:rPr kumimoji="1" lang="en-US" altLang="ja-JP" sz="1200" b="0" i="0" kern="1200" dirty="0">
                <a:solidFill>
                  <a:schemeClr val="tx1"/>
                </a:solidFill>
                <a:effectLst/>
                <a:latin typeface="Arial" charset="0"/>
                <a:ea typeface="ＭＳ Ｐ明朝" charset="-128"/>
                <a:cs typeface="+mn-cs"/>
              </a:rPr>
              <a:t>HA(High Availability)</a:t>
            </a:r>
            <a:r>
              <a:rPr kumimoji="1" lang="ja-JP" altLang="en-US" sz="1200" b="0" i="0" kern="1200" dirty="0">
                <a:solidFill>
                  <a:schemeClr val="tx1"/>
                </a:solidFill>
                <a:effectLst/>
                <a:latin typeface="Arial" charset="0"/>
                <a:ea typeface="ＭＳ Ｐ明朝" charset="-128"/>
                <a:cs typeface="+mn-cs"/>
              </a:rPr>
              <a:t>に比べダウンタイムゼロで復旧が可能です。</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・仮想マシンの障害</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→バックアップ、リストア</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・ホストの停止</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vMotion</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・ストレージの停止</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Strage</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vMotion</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dirty="0"/>
          </a:p>
        </p:txBody>
      </p:sp>
    </p:spTree>
    <p:extLst>
      <p:ext uri="{BB962C8B-B14F-4D97-AF65-F5344CB8AC3E}">
        <p14:creationId xmlns:p14="http://schemas.microsoft.com/office/powerpoint/2010/main" val="3922143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37</a:t>
            </a:fld>
            <a:endParaRPr lang="zh-CN" altLang="en-US"/>
          </a:p>
        </p:txBody>
      </p:sp>
    </p:spTree>
    <p:extLst>
      <p:ext uri="{BB962C8B-B14F-4D97-AF65-F5344CB8AC3E}">
        <p14:creationId xmlns:p14="http://schemas.microsoft.com/office/powerpoint/2010/main" val="147322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3</a:t>
            </a:fld>
            <a:endParaRPr lang="zh-CN" altLang="en-US"/>
          </a:p>
        </p:txBody>
      </p:sp>
    </p:spTree>
    <p:extLst>
      <p:ext uri="{BB962C8B-B14F-4D97-AF65-F5344CB8AC3E}">
        <p14:creationId xmlns:p14="http://schemas.microsoft.com/office/powerpoint/2010/main" val="298179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a:solidFill>
                  <a:schemeClr val="tx1"/>
                </a:solidFill>
                <a:effectLst/>
                <a:latin typeface="Arial" charset="0"/>
                <a:ea typeface="ＭＳ Ｐ明朝" charset="-128"/>
                <a:cs typeface="+mn-cs"/>
              </a:rPr>
              <a:t>≪仮想化の一般的なメリット≫</a:t>
            </a:r>
          </a:p>
          <a:p>
            <a:r>
              <a:rPr kumimoji="1" lang="ja-JP" altLang="en-US" sz="1200" b="0" i="0" kern="1200" dirty="0">
                <a:solidFill>
                  <a:schemeClr val="tx1"/>
                </a:solidFill>
                <a:effectLst/>
                <a:latin typeface="Arial" charset="0"/>
                <a:ea typeface="ＭＳ Ｐ明朝" charset="-128"/>
                <a:cs typeface="+mn-cs"/>
              </a:rPr>
              <a:t>リソースの無駄を排除できる</a:t>
            </a:r>
          </a:p>
          <a:p>
            <a:r>
              <a:rPr kumimoji="1" lang="ja-JP" altLang="en-US" sz="1200" b="0" i="0" kern="1200" dirty="0">
                <a:solidFill>
                  <a:schemeClr val="tx1"/>
                </a:solidFill>
                <a:effectLst/>
                <a:latin typeface="Arial" charset="0"/>
                <a:ea typeface="ＭＳ Ｐ明朝" charset="-128"/>
                <a:cs typeface="+mn-cs"/>
              </a:rPr>
              <a:t>安価なサーバで対応できる</a:t>
            </a:r>
          </a:p>
          <a:p>
            <a:r>
              <a:rPr kumimoji="1" lang="ja-JP" altLang="en-US" sz="1200" b="0" i="0" kern="1200" dirty="0">
                <a:solidFill>
                  <a:schemeClr val="tx1"/>
                </a:solidFill>
                <a:effectLst/>
                <a:latin typeface="Arial" charset="0"/>
                <a:ea typeface="ＭＳ Ｐ明朝" charset="-128"/>
                <a:cs typeface="+mn-cs"/>
              </a:rPr>
              <a:t>障害に強くなる</a:t>
            </a:r>
          </a:p>
          <a:p>
            <a:r>
              <a:rPr kumimoji="1" lang="ja-JP" altLang="en-US" sz="1200" b="0" i="0" kern="1200" dirty="0">
                <a:solidFill>
                  <a:schemeClr val="tx1"/>
                </a:solidFill>
                <a:effectLst/>
                <a:latin typeface="Arial" charset="0"/>
                <a:ea typeface="ＭＳ Ｐ明朝" charset="-128"/>
                <a:cs typeface="+mn-cs"/>
              </a:rPr>
              <a:t>古いシステムを延命できる</a:t>
            </a:r>
          </a:p>
          <a:p>
            <a:r>
              <a:rPr kumimoji="1" lang="ja-JP" altLang="en-US" sz="1200" b="0" i="0" kern="1200" dirty="0">
                <a:solidFill>
                  <a:schemeClr val="tx1"/>
                </a:solidFill>
                <a:effectLst/>
                <a:latin typeface="Arial" charset="0"/>
                <a:ea typeface="ＭＳ Ｐ明朝" charset="-128"/>
                <a:cs typeface="+mn-cs"/>
              </a:rPr>
              <a:t>コスト削減になる</a:t>
            </a:r>
          </a:p>
          <a:p>
            <a:endParaRPr kumimoji="1" lang="en-US" altLang="ja-JP" dirty="0"/>
          </a:p>
          <a:p>
            <a:r>
              <a:rPr kumimoji="1" lang="ja-JP" altLang="en-US" sz="1200" b="1" i="0" kern="1200" dirty="0">
                <a:solidFill>
                  <a:schemeClr val="tx1"/>
                </a:solidFill>
                <a:effectLst/>
                <a:latin typeface="Arial" charset="0"/>
                <a:ea typeface="ＭＳ Ｐ明朝" charset="-128"/>
                <a:cs typeface="+mn-cs"/>
              </a:rPr>
              <a:t>≪仮想化の一般的なデメリット≫</a:t>
            </a:r>
          </a:p>
          <a:p>
            <a:r>
              <a:rPr kumimoji="1" lang="ja-JP" altLang="en-US" sz="1200" b="0" i="0" kern="1200" dirty="0">
                <a:solidFill>
                  <a:schemeClr val="tx1"/>
                </a:solidFill>
                <a:effectLst/>
                <a:latin typeface="Arial" charset="0"/>
                <a:ea typeface="ＭＳ Ｐ明朝" charset="-128"/>
                <a:cs typeface="+mn-cs"/>
              </a:rPr>
              <a:t>小規模環境ではコストが割高になる</a:t>
            </a:r>
          </a:p>
          <a:p>
            <a:r>
              <a:rPr kumimoji="1" lang="ja-JP" altLang="en-US" sz="1200" b="0" i="0" kern="1200" dirty="0">
                <a:solidFill>
                  <a:schemeClr val="tx1"/>
                </a:solidFill>
                <a:effectLst/>
                <a:latin typeface="Arial" charset="0"/>
                <a:ea typeface="ＭＳ Ｐ明朝" charset="-128"/>
                <a:cs typeface="+mn-cs"/>
              </a:rPr>
              <a:t>高速な</a:t>
            </a:r>
            <a:r>
              <a:rPr kumimoji="1" lang="en-US" altLang="ja-JP" sz="1200" b="0" i="0" kern="1200" dirty="0">
                <a:solidFill>
                  <a:schemeClr val="tx1"/>
                </a:solidFill>
                <a:effectLst/>
                <a:latin typeface="Arial" charset="0"/>
                <a:ea typeface="ＭＳ Ｐ明朝" charset="-128"/>
                <a:cs typeface="+mn-cs"/>
              </a:rPr>
              <a:t>I/O</a:t>
            </a:r>
            <a:r>
              <a:rPr kumimoji="1" lang="ja-JP" altLang="en-US" sz="1200" b="0" i="0" kern="1200" dirty="0">
                <a:solidFill>
                  <a:schemeClr val="tx1"/>
                </a:solidFill>
                <a:effectLst/>
                <a:latin typeface="Arial" charset="0"/>
                <a:ea typeface="ＭＳ Ｐ明朝" charset="-128"/>
                <a:cs typeface="+mn-cs"/>
              </a:rPr>
              <a:t>を必要とするシステムでは物理サーバのほうがパフォーマンスがよい</a:t>
            </a:r>
          </a:p>
          <a:p>
            <a:r>
              <a:rPr kumimoji="1" lang="ja-JP" altLang="en-US" sz="1200" b="0" i="0" kern="1200" dirty="0">
                <a:solidFill>
                  <a:schemeClr val="tx1"/>
                </a:solidFill>
                <a:effectLst/>
                <a:latin typeface="Arial" charset="0"/>
                <a:ea typeface="ＭＳ Ｐ明朝" charset="-128"/>
                <a:cs typeface="+mn-cs"/>
              </a:rPr>
              <a:t>仮想化環境を管理するための知識と技術が必要になる</a:t>
            </a:r>
          </a:p>
          <a:p>
            <a:r>
              <a:rPr kumimoji="1" lang="ja-JP" altLang="en-US" sz="1200" b="0" i="0" kern="1200" dirty="0">
                <a:solidFill>
                  <a:schemeClr val="tx1"/>
                </a:solidFill>
                <a:effectLst/>
                <a:latin typeface="Arial" charset="0"/>
                <a:ea typeface="ＭＳ Ｐ明朝" charset="-128"/>
                <a:cs typeface="+mn-cs"/>
              </a:rPr>
              <a:t>物理ハードウェアの障害での影響範囲が大きくなる可能性がある</a:t>
            </a:r>
          </a:p>
        </p:txBody>
      </p:sp>
    </p:spTree>
    <p:extLst>
      <p:ext uri="{BB962C8B-B14F-4D97-AF65-F5344CB8AC3E}">
        <p14:creationId xmlns:p14="http://schemas.microsoft.com/office/powerpoint/2010/main" val="92320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b="0" i="0" kern="1200" dirty="0">
                <a:solidFill>
                  <a:schemeClr val="tx1"/>
                </a:solidFill>
                <a:effectLst/>
                <a:latin typeface="Arial" charset="0"/>
                <a:ea typeface="ＭＳ Ｐ明朝" charset="-128"/>
                <a:cs typeface="+mn-cs"/>
              </a:rPr>
              <a:t>仮想化の種類には大きく</a:t>
            </a:r>
            <a:r>
              <a:rPr kumimoji="1" lang="ja-JP" altLang="en-US" sz="1200" b="1" i="0" kern="1200" dirty="0">
                <a:solidFill>
                  <a:schemeClr val="tx1"/>
                </a:solidFill>
                <a:effectLst/>
                <a:latin typeface="Arial" charset="0"/>
                <a:ea typeface="ＭＳ Ｐ明朝" charset="-128"/>
                <a:cs typeface="+mn-cs"/>
              </a:rPr>
              <a:t>ホスト</a:t>
            </a:r>
            <a:r>
              <a:rPr kumimoji="1" lang="en-US" altLang="ja-JP" sz="1200" b="1" i="0" kern="1200" dirty="0">
                <a:solidFill>
                  <a:schemeClr val="tx1"/>
                </a:solidFill>
                <a:effectLst/>
                <a:latin typeface="Arial" charset="0"/>
                <a:ea typeface="ＭＳ Ｐ明朝" charset="-128"/>
                <a:cs typeface="+mn-cs"/>
              </a:rPr>
              <a:t>OS</a:t>
            </a:r>
            <a:r>
              <a:rPr kumimoji="1" lang="ja-JP" altLang="en-US" sz="1200" b="1" i="0" kern="1200" dirty="0">
                <a:solidFill>
                  <a:schemeClr val="tx1"/>
                </a:solidFill>
                <a:effectLst/>
                <a:latin typeface="Arial" charset="0"/>
                <a:ea typeface="ＭＳ Ｐ明朝" charset="-128"/>
                <a:cs typeface="+mn-cs"/>
              </a:rPr>
              <a:t>型</a:t>
            </a:r>
            <a:r>
              <a:rPr kumimoji="1" lang="ja-JP" altLang="en-US" sz="1200" b="0" i="0" kern="1200" dirty="0">
                <a:solidFill>
                  <a:schemeClr val="tx1"/>
                </a:solidFill>
                <a:effectLst/>
                <a:latin typeface="Arial" charset="0"/>
                <a:ea typeface="ＭＳ Ｐ明朝" charset="-128"/>
                <a:cs typeface="+mn-cs"/>
              </a:rPr>
              <a:t>と</a:t>
            </a:r>
            <a:r>
              <a:rPr kumimoji="1" lang="ja-JP" altLang="en-US" sz="1200" b="1" i="0" kern="1200" dirty="0">
                <a:solidFill>
                  <a:schemeClr val="tx1"/>
                </a:solidFill>
                <a:effectLst/>
                <a:latin typeface="Arial" charset="0"/>
                <a:ea typeface="ＭＳ Ｐ明朝" charset="-128"/>
                <a:cs typeface="+mn-cs"/>
              </a:rPr>
              <a:t>ハイパーバイザ型</a:t>
            </a:r>
            <a:r>
              <a:rPr kumimoji="1" lang="ja-JP" altLang="en-US" sz="1200" b="0" i="0" kern="1200" dirty="0">
                <a:solidFill>
                  <a:schemeClr val="tx1"/>
                </a:solidFill>
                <a:effectLst/>
                <a:latin typeface="Arial" charset="0"/>
                <a:ea typeface="ＭＳ Ｐ明朝" charset="-128"/>
                <a:cs typeface="+mn-cs"/>
              </a:rPr>
              <a:t>と</a:t>
            </a:r>
            <a:r>
              <a:rPr kumimoji="1" lang="ja-JP" altLang="en-US" sz="1200" b="1" i="0" kern="1200" dirty="0">
                <a:solidFill>
                  <a:schemeClr val="tx1"/>
                </a:solidFill>
                <a:effectLst/>
                <a:latin typeface="Arial" charset="0"/>
                <a:ea typeface="ＭＳ Ｐ明朝" charset="-128"/>
                <a:cs typeface="+mn-cs"/>
              </a:rPr>
              <a:t>コンテナ型</a:t>
            </a:r>
            <a:r>
              <a:rPr kumimoji="1" lang="ja-JP" altLang="en-US" sz="1200" b="0" i="0" kern="1200" dirty="0">
                <a:solidFill>
                  <a:schemeClr val="tx1"/>
                </a:solidFill>
                <a:effectLst/>
                <a:latin typeface="Arial" charset="0"/>
                <a:ea typeface="ＭＳ Ｐ明朝" charset="-128"/>
                <a:cs typeface="+mn-cs"/>
              </a:rPr>
              <a:t>の</a:t>
            </a:r>
            <a:r>
              <a:rPr kumimoji="1" lang="en-US" altLang="ja-JP" sz="1200" b="0" i="0" kern="1200" dirty="0">
                <a:solidFill>
                  <a:schemeClr val="tx1"/>
                </a:solidFill>
                <a:effectLst/>
                <a:latin typeface="Arial" charset="0"/>
                <a:ea typeface="ＭＳ Ｐ明朝" charset="-128"/>
                <a:cs typeface="+mn-cs"/>
              </a:rPr>
              <a:t>3</a:t>
            </a:r>
            <a:r>
              <a:rPr kumimoji="1" lang="ja-JP" altLang="en-US" sz="1200" b="0" i="0" kern="1200" dirty="0">
                <a:solidFill>
                  <a:schemeClr val="tx1"/>
                </a:solidFill>
                <a:effectLst/>
                <a:latin typeface="Arial" charset="0"/>
                <a:ea typeface="ＭＳ Ｐ明朝" charset="-128"/>
                <a:cs typeface="+mn-cs"/>
              </a:rPr>
              <a:t>つある</a:t>
            </a:r>
          </a:p>
          <a:p>
            <a:r>
              <a:rPr kumimoji="1" lang="ja-JP" altLang="en-US" sz="1200" b="1" i="0" kern="1200" dirty="0">
                <a:solidFill>
                  <a:schemeClr val="tx1"/>
                </a:solidFill>
                <a:effectLst/>
                <a:latin typeface="Arial" charset="0"/>
                <a:ea typeface="ＭＳ Ｐ明朝" charset="-128"/>
                <a:cs typeface="+mn-cs"/>
              </a:rPr>
              <a:t>ホスト型（</a:t>
            </a:r>
            <a:r>
              <a:rPr kumimoji="1" lang="en-US" altLang="ja-JP" sz="1200" b="1" i="0" kern="1200" dirty="0">
                <a:solidFill>
                  <a:schemeClr val="tx1"/>
                </a:solidFill>
                <a:effectLst/>
                <a:latin typeface="Arial" charset="0"/>
                <a:ea typeface="ＭＳ Ｐ明朝" charset="-128"/>
                <a:cs typeface="+mn-cs"/>
              </a:rPr>
              <a:t>VMware Player</a:t>
            </a:r>
            <a:r>
              <a:rPr kumimoji="1" lang="ja-JP" altLang="en-US" sz="1200" b="0" i="0" kern="1200" dirty="0" err="1">
                <a:solidFill>
                  <a:schemeClr val="tx1"/>
                </a:solidFill>
                <a:effectLst/>
                <a:latin typeface="Arial" charset="0"/>
                <a:ea typeface="ＭＳ Ｐ明朝" charset="-128"/>
                <a:cs typeface="+mn-cs"/>
              </a:rPr>
              <a:t>、</a:t>
            </a:r>
            <a:r>
              <a:rPr kumimoji="1" lang="en-US" altLang="ja-JP" sz="1200" b="1" i="0" kern="1200" dirty="0">
                <a:solidFill>
                  <a:schemeClr val="tx1"/>
                </a:solidFill>
                <a:effectLst/>
                <a:latin typeface="Arial" charset="0"/>
                <a:ea typeface="ＭＳ Ｐ明朝" charset="-128"/>
                <a:cs typeface="+mn-cs"/>
              </a:rPr>
              <a:t>Oracle </a:t>
            </a:r>
            <a:r>
              <a:rPr kumimoji="1" lang="en-US" altLang="ja-JP" sz="1200" b="1" i="0" kern="1200" dirty="0" err="1">
                <a:solidFill>
                  <a:schemeClr val="tx1"/>
                </a:solidFill>
                <a:effectLst/>
                <a:latin typeface="Arial" charset="0"/>
                <a:ea typeface="ＭＳ Ｐ明朝" charset="-128"/>
                <a:cs typeface="+mn-cs"/>
              </a:rPr>
              <a:t>VirtualBox</a:t>
            </a:r>
            <a:r>
              <a:rPr kumimoji="1" lang="ja-JP" altLang="en-US" sz="1200" b="1" i="0" kern="1200" dirty="0">
                <a:solidFill>
                  <a:schemeClr val="tx1"/>
                </a:solidFill>
                <a:effectLst/>
                <a:latin typeface="Arial" charset="0"/>
                <a:ea typeface="ＭＳ Ｐ明朝" charset="-128"/>
                <a:cs typeface="+mn-cs"/>
              </a:rPr>
              <a:t>）</a:t>
            </a:r>
          </a:p>
          <a:p>
            <a:pPr lvl="1"/>
            <a:r>
              <a:rPr kumimoji="1" lang="ja-JP" altLang="en-US" sz="1200" b="0" i="0" kern="1200" dirty="0">
                <a:solidFill>
                  <a:schemeClr val="tx1"/>
                </a:solidFill>
                <a:effectLst/>
                <a:latin typeface="Arial" charset="0"/>
                <a:ea typeface="ＭＳ Ｐ明朝" charset="-128"/>
                <a:cs typeface="+mn-cs"/>
              </a:rPr>
              <a:t>ホスト</a:t>
            </a:r>
            <a:r>
              <a:rPr kumimoji="1" lang="en-US" altLang="ja-JP" sz="1200" b="0" i="0" kern="1200" dirty="0">
                <a:solidFill>
                  <a:schemeClr val="tx1"/>
                </a:solidFill>
                <a:effectLst/>
                <a:latin typeface="Arial" charset="0"/>
                <a:ea typeface="ＭＳ Ｐ明朝" charset="-128"/>
                <a:cs typeface="+mn-cs"/>
              </a:rPr>
              <a:t>OS</a:t>
            </a:r>
            <a:r>
              <a:rPr kumimoji="1" lang="ja-JP" altLang="en-US" sz="1200" b="0" i="0" kern="1200" dirty="0">
                <a:solidFill>
                  <a:schemeClr val="tx1"/>
                </a:solidFill>
                <a:effectLst/>
                <a:latin typeface="Arial" charset="0"/>
                <a:ea typeface="ＭＳ Ｐ明朝" charset="-128"/>
                <a:cs typeface="+mn-cs"/>
              </a:rPr>
              <a:t>上に仮想化ソフトを動かす</a:t>
            </a:r>
          </a:p>
          <a:p>
            <a:pPr lvl="1"/>
            <a:r>
              <a:rPr kumimoji="1" lang="ja-JP" altLang="en-US" sz="1200" b="0" i="0" kern="1200" dirty="0">
                <a:solidFill>
                  <a:schemeClr val="tx1"/>
                </a:solidFill>
                <a:effectLst/>
                <a:latin typeface="Arial" charset="0"/>
                <a:ea typeface="ＭＳ Ｐ明朝" charset="-128"/>
                <a:cs typeface="+mn-cs"/>
              </a:rPr>
              <a:t>仮想化環境上で</a:t>
            </a:r>
            <a:r>
              <a:rPr kumimoji="1" lang="en-US" altLang="ja-JP" sz="1200" b="0" i="0" kern="1200" dirty="0">
                <a:solidFill>
                  <a:schemeClr val="tx1"/>
                </a:solidFill>
                <a:effectLst/>
                <a:latin typeface="Arial" charset="0"/>
                <a:ea typeface="ＭＳ Ｐ明朝" charset="-128"/>
                <a:cs typeface="+mn-cs"/>
              </a:rPr>
              <a:t>OS</a:t>
            </a:r>
            <a:r>
              <a:rPr kumimoji="1" lang="ja-JP" altLang="en-US" sz="1200" b="0" i="0" kern="1200" dirty="0">
                <a:solidFill>
                  <a:schemeClr val="tx1"/>
                </a:solidFill>
                <a:effectLst/>
                <a:latin typeface="Arial" charset="0"/>
                <a:ea typeface="ＭＳ Ｐ明朝" charset="-128"/>
                <a:cs typeface="+mn-cs"/>
              </a:rPr>
              <a:t>を動かす</a:t>
            </a:r>
          </a:p>
          <a:p>
            <a:pPr lvl="1"/>
            <a:r>
              <a:rPr kumimoji="1" lang="ja-JP" altLang="en-US" sz="1200" b="0" i="0" kern="1200" dirty="0">
                <a:solidFill>
                  <a:schemeClr val="tx1"/>
                </a:solidFill>
                <a:effectLst/>
                <a:latin typeface="Arial" charset="0"/>
                <a:ea typeface="ＭＳ Ｐ明朝" charset="-128"/>
                <a:cs typeface="+mn-cs"/>
              </a:rPr>
              <a:t>仮想</a:t>
            </a:r>
            <a:r>
              <a:rPr kumimoji="1" lang="en-US" altLang="ja-JP" sz="1200" b="0" i="0" kern="1200" dirty="0">
                <a:solidFill>
                  <a:schemeClr val="tx1"/>
                </a:solidFill>
                <a:effectLst/>
                <a:latin typeface="Arial" charset="0"/>
                <a:ea typeface="ＭＳ Ｐ明朝" charset="-128"/>
                <a:cs typeface="+mn-cs"/>
              </a:rPr>
              <a:t>OS</a:t>
            </a:r>
            <a:r>
              <a:rPr kumimoji="1" lang="ja-JP" altLang="en-US" sz="1200" b="0" i="0" kern="1200" dirty="0">
                <a:solidFill>
                  <a:schemeClr val="tx1"/>
                </a:solidFill>
                <a:effectLst/>
                <a:latin typeface="Arial" charset="0"/>
                <a:ea typeface="ＭＳ Ｐ明朝" charset="-128"/>
                <a:cs typeface="+mn-cs"/>
              </a:rPr>
              <a:t>上でアプリケーションを動かす</a:t>
            </a:r>
          </a:p>
          <a:p>
            <a:r>
              <a:rPr kumimoji="1" lang="ja-JP" altLang="en-US" sz="1200" b="1" i="0" kern="1200" dirty="0">
                <a:solidFill>
                  <a:schemeClr val="tx1"/>
                </a:solidFill>
                <a:effectLst/>
                <a:latin typeface="Arial" charset="0"/>
                <a:ea typeface="ＭＳ Ｐ明朝" charset="-128"/>
                <a:cs typeface="+mn-cs"/>
              </a:rPr>
              <a:t>ハイパーバイザ型（</a:t>
            </a:r>
            <a:r>
              <a:rPr kumimoji="1" lang="en-US" altLang="ja-JP" sz="1200" b="0" i="0" kern="1200" dirty="0">
                <a:solidFill>
                  <a:schemeClr val="tx1"/>
                </a:solidFill>
                <a:effectLst/>
                <a:latin typeface="Arial" charset="0"/>
                <a:ea typeface="ＭＳ Ｐ明朝" charset="-128"/>
                <a:cs typeface="+mn-cs"/>
              </a:rPr>
              <a:t>VMware </a:t>
            </a:r>
            <a:r>
              <a:rPr kumimoji="1" lang="en-US" altLang="ja-JP" sz="1200" b="0" i="0" kern="1200" dirty="0" err="1">
                <a:solidFill>
                  <a:schemeClr val="tx1"/>
                </a:solidFill>
                <a:effectLst/>
                <a:latin typeface="Arial" charset="0"/>
                <a:ea typeface="ＭＳ Ｐ明朝" charset="-128"/>
                <a:cs typeface="+mn-cs"/>
              </a:rPr>
              <a:t>ESXi</a:t>
            </a:r>
            <a:r>
              <a:rPr kumimoji="1" lang="ja-JP" altLang="en-US" sz="1200" b="0" i="0" kern="1200" dirty="0" err="1">
                <a:solidFill>
                  <a:schemeClr val="tx1"/>
                </a:solidFill>
                <a:effectLst/>
                <a:latin typeface="Arial" charset="0"/>
                <a:ea typeface="ＭＳ Ｐ明朝" charset="-128"/>
                <a:cs typeface="+mn-cs"/>
              </a:rPr>
              <a:t>、</a:t>
            </a:r>
            <a:r>
              <a:rPr kumimoji="1" lang="en-US" altLang="ja-JP" sz="1200" b="0" i="0" kern="1200" dirty="0">
                <a:solidFill>
                  <a:schemeClr val="tx1"/>
                </a:solidFill>
                <a:effectLst/>
                <a:latin typeface="Arial" charset="0"/>
                <a:ea typeface="ＭＳ Ｐ明朝" charset="-128"/>
                <a:cs typeface="+mn-cs"/>
              </a:rPr>
              <a:t>Hyper-V Server</a:t>
            </a:r>
            <a:r>
              <a:rPr kumimoji="1" lang="ja-JP" altLang="en-US" sz="1200" b="1" i="0" kern="1200" dirty="0">
                <a:solidFill>
                  <a:schemeClr val="tx1"/>
                </a:solidFill>
                <a:effectLst/>
                <a:latin typeface="Arial" charset="0"/>
                <a:ea typeface="ＭＳ Ｐ明朝" charset="-128"/>
                <a:cs typeface="+mn-cs"/>
              </a:rPr>
              <a:t>）</a:t>
            </a:r>
          </a:p>
          <a:p>
            <a:pPr lvl="1"/>
            <a:r>
              <a:rPr kumimoji="1" lang="ja-JP" altLang="en-US" sz="1200" b="0" i="0" kern="1200" dirty="0">
                <a:solidFill>
                  <a:schemeClr val="tx1"/>
                </a:solidFill>
                <a:effectLst/>
                <a:latin typeface="Arial" charset="0"/>
                <a:ea typeface="ＭＳ Ｐ明朝" charset="-128"/>
                <a:cs typeface="+mn-cs"/>
              </a:rPr>
              <a:t>マシン全体を仮想環境とする</a:t>
            </a:r>
          </a:p>
          <a:p>
            <a:pPr lvl="1"/>
            <a:r>
              <a:rPr kumimoji="1" lang="ja-JP" altLang="en-US" sz="1200" b="0" i="0" kern="1200" dirty="0">
                <a:solidFill>
                  <a:schemeClr val="tx1"/>
                </a:solidFill>
                <a:effectLst/>
                <a:latin typeface="Arial" charset="0"/>
                <a:ea typeface="ＭＳ Ｐ明朝" charset="-128"/>
                <a:cs typeface="+mn-cs"/>
              </a:rPr>
              <a:t>仮想環境上で</a:t>
            </a:r>
            <a:r>
              <a:rPr kumimoji="1" lang="en-US" altLang="ja-JP" sz="1200" b="0" i="0" kern="1200" dirty="0">
                <a:solidFill>
                  <a:schemeClr val="tx1"/>
                </a:solidFill>
                <a:effectLst/>
                <a:latin typeface="Arial" charset="0"/>
                <a:ea typeface="ＭＳ Ｐ明朝" charset="-128"/>
                <a:cs typeface="+mn-cs"/>
              </a:rPr>
              <a:t>OS</a:t>
            </a:r>
            <a:r>
              <a:rPr kumimoji="1" lang="ja-JP" altLang="en-US" sz="1200" b="0" i="0" kern="1200" dirty="0">
                <a:solidFill>
                  <a:schemeClr val="tx1"/>
                </a:solidFill>
                <a:effectLst/>
                <a:latin typeface="Arial" charset="0"/>
                <a:ea typeface="ＭＳ Ｐ明朝" charset="-128"/>
                <a:cs typeface="+mn-cs"/>
              </a:rPr>
              <a:t>を動かす</a:t>
            </a:r>
          </a:p>
          <a:p>
            <a:pPr lvl="1"/>
            <a:r>
              <a:rPr kumimoji="1" lang="ja-JP" altLang="en-US" sz="1200" b="0" i="0" kern="1200" dirty="0">
                <a:solidFill>
                  <a:schemeClr val="tx1"/>
                </a:solidFill>
                <a:effectLst/>
                <a:latin typeface="Arial" charset="0"/>
                <a:ea typeface="ＭＳ Ｐ明朝" charset="-128"/>
                <a:cs typeface="+mn-cs"/>
              </a:rPr>
              <a:t>仮想</a:t>
            </a:r>
            <a:r>
              <a:rPr kumimoji="1" lang="en-US" altLang="ja-JP" sz="1200" b="0" i="0" kern="1200" dirty="0">
                <a:solidFill>
                  <a:schemeClr val="tx1"/>
                </a:solidFill>
                <a:effectLst/>
                <a:latin typeface="Arial" charset="0"/>
                <a:ea typeface="ＭＳ Ｐ明朝" charset="-128"/>
                <a:cs typeface="+mn-cs"/>
              </a:rPr>
              <a:t>OS</a:t>
            </a:r>
            <a:r>
              <a:rPr kumimoji="1" lang="ja-JP" altLang="en-US" sz="1200" b="0" i="0" kern="1200" dirty="0">
                <a:solidFill>
                  <a:schemeClr val="tx1"/>
                </a:solidFill>
                <a:effectLst/>
                <a:latin typeface="Arial" charset="0"/>
                <a:ea typeface="ＭＳ Ｐ明朝" charset="-128"/>
                <a:cs typeface="+mn-cs"/>
              </a:rPr>
              <a:t>上でアプリケーションを動かす</a:t>
            </a:r>
          </a:p>
          <a:p>
            <a:r>
              <a:rPr kumimoji="1" lang="ja-JP" altLang="en-US" sz="1200" b="1" i="0" kern="1200" dirty="0">
                <a:solidFill>
                  <a:schemeClr val="tx1"/>
                </a:solidFill>
                <a:effectLst/>
                <a:latin typeface="Arial" charset="0"/>
                <a:ea typeface="ＭＳ Ｐ明朝" charset="-128"/>
                <a:cs typeface="+mn-cs"/>
              </a:rPr>
              <a:t>コンテナ型（</a:t>
            </a:r>
            <a:r>
              <a:rPr kumimoji="1" lang="en-US" altLang="ja-JP" sz="1200" b="0" i="0" kern="1200" dirty="0">
                <a:solidFill>
                  <a:schemeClr val="tx1"/>
                </a:solidFill>
                <a:effectLst/>
                <a:latin typeface="Arial" charset="0"/>
                <a:ea typeface="ＭＳ Ｐ明朝" charset="-128"/>
                <a:cs typeface="+mn-cs"/>
              </a:rPr>
              <a:t>Docker</a:t>
            </a:r>
            <a:r>
              <a:rPr kumimoji="1" lang="ja-JP" altLang="en-US" sz="1200" b="1" i="0" kern="1200" dirty="0">
                <a:solidFill>
                  <a:schemeClr val="tx1"/>
                </a:solidFill>
                <a:effectLst/>
                <a:latin typeface="Arial" charset="0"/>
                <a:ea typeface="ＭＳ Ｐ明朝" charset="-128"/>
                <a:cs typeface="+mn-cs"/>
              </a:rPr>
              <a:t>）</a:t>
            </a:r>
          </a:p>
          <a:p>
            <a:pPr lvl="1"/>
            <a:r>
              <a:rPr kumimoji="1" lang="ja-JP" altLang="en-US" sz="1200" b="0" i="0" kern="1200" dirty="0">
                <a:solidFill>
                  <a:schemeClr val="tx1"/>
                </a:solidFill>
                <a:effectLst/>
                <a:latin typeface="Arial" charset="0"/>
                <a:ea typeface="ＭＳ Ｐ明朝" charset="-128"/>
                <a:cs typeface="+mn-cs"/>
              </a:rPr>
              <a:t>ホスト</a:t>
            </a:r>
            <a:r>
              <a:rPr kumimoji="1" lang="en-US" altLang="ja-JP" sz="1200" b="0" i="0" kern="1200" dirty="0">
                <a:solidFill>
                  <a:schemeClr val="tx1"/>
                </a:solidFill>
                <a:effectLst/>
                <a:latin typeface="Arial" charset="0"/>
                <a:ea typeface="ＭＳ Ｐ明朝" charset="-128"/>
                <a:cs typeface="+mn-cs"/>
              </a:rPr>
              <a:t>OS</a:t>
            </a:r>
            <a:r>
              <a:rPr kumimoji="1" lang="ja-JP" altLang="en-US" sz="1200" b="0" i="0" kern="1200" dirty="0">
                <a:solidFill>
                  <a:schemeClr val="tx1"/>
                </a:solidFill>
                <a:effectLst/>
                <a:latin typeface="Arial" charset="0"/>
                <a:ea typeface="ＭＳ Ｐ明朝" charset="-128"/>
                <a:cs typeface="+mn-cs"/>
              </a:rPr>
              <a:t>上でコンテナを動かす</a:t>
            </a:r>
          </a:p>
          <a:p>
            <a:pPr lvl="1"/>
            <a:r>
              <a:rPr kumimoji="1" lang="ja-JP" altLang="en-US" sz="1200" b="0" i="0" kern="1200" dirty="0">
                <a:solidFill>
                  <a:schemeClr val="tx1"/>
                </a:solidFill>
                <a:effectLst/>
                <a:latin typeface="Arial" charset="0"/>
                <a:ea typeface="ＭＳ Ｐ明朝" charset="-128"/>
                <a:cs typeface="+mn-cs"/>
              </a:rPr>
              <a:t>ホスト</a:t>
            </a:r>
            <a:r>
              <a:rPr kumimoji="1" lang="en-US" altLang="ja-JP" sz="1200" b="0" i="0" kern="1200" dirty="0">
                <a:solidFill>
                  <a:schemeClr val="tx1"/>
                </a:solidFill>
                <a:effectLst/>
                <a:latin typeface="Arial" charset="0"/>
                <a:ea typeface="ＭＳ Ｐ明朝" charset="-128"/>
                <a:cs typeface="+mn-cs"/>
              </a:rPr>
              <a:t>OS</a:t>
            </a:r>
            <a:r>
              <a:rPr kumimoji="1" lang="ja-JP" altLang="en-US" sz="1200" b="0" i="0" kern="1200" dirty="0">
                <a:solidFill>
                  <a:schemeClr val="tx1"/>
                </a:solidFill>
                <a:effectLst/>
                <a:latin typeface="Arial" charset="0"/>
                <a:ea typeface="ＭＳ Ｐ明朝" charset="-128"/>
                <a:cs typeface="+mn-cs"/>
              </a:rPr>
              <a:t>と仮想</a:t>
            </a:r>
            <a:r>
              <a:rPr kumimoji="1" lang="en-US" altLang="ja-JP" sz="1200" b="0" i="0" kern="1200" dirty="0">
                <a:solidFill>
                  <a:schemeClr val="tx1"/>
                </a:solidFill>
                <a:effectLst/>
                <a:latin typeface="Arial" charset="0"/>
                <a:ea typeface="ＭＳ Ｐ明朝" charset="-128"/>
                <a:cs typeface="+mn-cs"/>
              </a:rPr>
              <a:t>OS</a:t>
            </a:r>
            <a:r>
              <a:rPr kumimoji="1" lang="ja-JP" altLang="en-US" sz="1200" b="0" i="0" kern="1200" dirty="0">
                <a:solidFill>
                  <a:schemeClr val="tx1"/>
                </a:solidFill>
                <a:effectLst/>
                <a:latin typeface="Arial" charset="0"/>
                <a:ea typeface="ＭＳ Ｐ明朝" charset="-128"/>
                <a:cs typeface="+mn-cs"/>
              </a:rPr>
              <a:t>でカーネルを共有している</a:t>
            </a:r>
          </a:p>
          <a:p>
            <a:pPr lvl="1"/>
            <a:r>
              <a:rPr kumimoji="1" lang="ja-JP" altLang="en-US" sz="1200" b="0" i="0" kern="1200" dirty="0">
                <a:solidFill>
                  <a:schemeClr val="tx1"/>
                </a:solidFill>
                <a:effectLst/>
                <a:latin typeface="Arial" charset="0"/>
                <a:ea typeface="ＭＳ Ｐ明朝" charset="-128"/>
                <a:cs typeface="+mn-cs"/>
              </a:rPr>
              <a:t>基本的に</a:t>
            </a:r>
            <a:r>
              <a:rPr kumimoji="1" lang="en-US" altLang="ja-JP" sz="1200" b="0" i="0" kern="1200" dirty="0">
                <a:solidFill>
                  <a:schemeClr val="tx1"/>
                </a:solidFill>
                <a:effectLst/>
                <a:latin typeface="Arial" charset="0"/>
                <a:ea typeface="ＭＳ Ｐ明朝" charset="-128"/>
                <a:cs typeface="+mn-cs"/>
              </a:rPr>
              <a:t>Linux</a:t>
            </a:r>
            <a:r>
              <a:rPr kumimoji="1" lang="ja-JP" altLang="en-US" sz="1200" b="0" i="0" kern="1200" dirty="0" err="1">
                <a:solidFill>
                  <a:schemeClr val="tx1"/>
                </a:solidFill>
                <a:effectLst/>
                <a:latin typeface="Arial" charset="0"/>
                <a:ea typeface="ＭＳ Ｐ明朝" charset="-128"/>
                <a:cs typeface="+mn-cs"/>
              </a:rPr>
              <a:t>での</a:t>
            </a:r>
            <a:r>
              <a:rPr kumimoji="1" lang="ja-JP" altLang="en-US" sz="1200" b="0" i="0" kern="1200" dirty="0">
                <a:solidFill>
                  <a:schemeClr val="tx1"/>
                </a:solidFill>
                <a:effectLst/>
                <a:latin typeface="Arial" charset="0"/>
                <a:ea typeface="ＭＳ Ｐ明朝" charset="-128"/>
                <a:cs typeface="+mn-cs"/>
              </a:rPr>
              <a:t>サポート</a:t>
            </a:r>
          </a:p>
          <a:p>
            <a:endParaRPr kumimoji="1" lang="ja-JP" altLang="en-US" dirty="0"/>
          </a:p>
        </p:txBody>
      </p:sp>
    </p:spTree>
    <p:extLst>
      <p:ext uri="{BB962C8B-B14F-4D97-AF65-F5344CB8AC3E}">
        <p14:creationId xmlns:p14="http://schemas.microsoft.com/office/powerpoint/2010/main" val="85676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err="1">
                <a:solidFill>
                  <a:schemeClr val="tx1"/>
                </a:solidFill>
                <a:effectLst/>
                <a:latin typeface="Arial" charset="0"/>
                <a:ea typeface="ＭＳ Ｐ明朝" charset="-128"/>
                <a:cs typeface="+mn-cs"/>
              </a:rPr>
              <a:t>ESXi</a:t>
            </a:r>
            <a:r>
              <a:rPr kumimoji="1" lang="ja-JP" altLang="en-US" sz="1200" b="0" i="0" kern="1200" dirty="0">
                <a:solidFill>
                  <a:schemeClr val="tx1"/>
                </a:solidFill>
                <a:effectLst/>
                <a:latin typeface="Arial" charset="0"/>
                <a:ea typeface="ＭＳ Ｐ明朝" charset="-128"/>
                <a:cs typeface="+mn-cs"/>
              </a:rPr>
              <a:t>：</a:t>
            </a:r>
            <a:r>
              <a:rPr kumimoji="1" lang="en-US" altLang="ja-JP" sz="1200" b="0" i="0" kern="1200" dirty="0">
                <a:solidFill>
                  <a:schemeClr val="tx1"/>
                </a:solidFill>
                <a:effectLst/>
                <a:latin typeface="Arial" charset="0"/>
                <a:ea typeface="ＭＳ Ｐ明朝" charset="-128"/>
                <a:cs typeface="+mn-cs"/>
              </a:rPr>
              <a:t>1</a:t>
            </a:r>
            <a:r>
              <a:rPr kumimoji="1" lang="ja-JP" altLang="en-US" sz="1200" b="0" i="0" kern="1200" dirty="0">
                <a:solidFill>
                  <a:schemeClr val="tx1"/>
                </a:solidFill>
                <a:effectLst/>
                <a:latin typeface="Arial" charset="0"/>
                <a:ea typeface="ＭＳ Ｐ明朝" charset="-128"/>
                <a:cs typeface="+mn-cs"/>
              </a:rPr>
              <a:t>台の実マシン上に複数台の仮想マシンを実現するハイパーバイザ。</a:t>
            </a:r>
            <a:endParaRPr kumimoji="1" lang="en-US" altLang="ja-JP" sz="1200" b="0" i="0" kern="1200" dirty="0">
              <a:solidFill>
                <a:schemeClr val="tx1"/>
              </a:solidFill>
              <a:effectLst/>
              <a:latin typeface="Arial" charset="0"/>
              <a:ea typeface="ＭＳ Ｐ明朝" charset="-128"/>
              <a:cs typeface="+mn-cs"/>
            </a:endParaRPr>
          </a:p>
          <a:p>
            <a:r>
              <a:rPr kumimoji="1" lang="en-US" altLang="ja-JP" sz="1200" b="0" i="0" kern="1200" dirty="0" err="1">
                <a:solidFill>
                  <a:schemeClr val="tx1"/>
                </a:solidFill>
                <a:effectLst/>
                <a:latin typeface="Arial" charset="0"/>
                <a:ea typeface="ＭＳ Ｐ明朝" charset="-128"/>
                <a:cs typeface="+mn-cs"/>
              </a:rPr>
              <a:t>vCenter</a:t>
            </a:r>
            <a:r>
              <a:rPr kumimoji="1" lang="en-US" altLang="ja-JP" sz="1200" b="0" i="0" kern="1200" dirty="0">
                <a:solidFill>
                  <a:schemeClr val="tx1"/>
                </a:solidFill>
                <a:effectLst/>
                <a:latin typeface="Arial" charset="0"/>
                <a:ea typeface="ＭＳ Ｐ明朝" charset="-128"/>
                <a:cs typeface="+mn-cs"/>
              </a:rPr>
              <a:t> Server</a:t>
            </a:r>
            <a:r>
              <a:rPr kumimoji="1" lang="ja-JP" altLang="en-US" sz="1200" b="0" i="0" kern="1200" dirty="0">
                <a:solidFill>
                  <a:schemeClr val="tx1"/>
                </a:solidFill>
                <a:effectLst/>
                <a:latin typeface="Arial" charset="0"/>
                <a:ea typeface="ＭＳ Ｐ明朝" charset="-128"/>
                <a:cs typeface="+mn-cs"/>
              </a:rPr>
              <a:t>：</a:t>
            </a:r>
            <a:r>
              <a:rPr kumimoji="1" lang="en-US" altLang="ja-JP" sz="1200" b="0" i="0" kern="1200" dirty="0" err="1">
                <a:solidFill>
                  <a:schemeClr val="tx1"/>
                </a:solidFill>
                <a:effectLst/>
                <a:latin typeface="Arial" charset="0"/>
                <a:ea typeface="ＭＳ Ｐ明朝" charset="-128"/>
                <a:cs typeface="+mn-cs"/>
              </a:rPr>
              <a:t>ESXi</a:t>
            </a:r>
            <a:r>
              <a:rPr kumimoji="1" lang="ja-JP" altLang="en-US" sz="1200" b="0" i="0" kern="1200" dirty="0">
                <a:solidFill>
                  <a:schemeClr val="tx1"/>
                </a:solidFill>
                <a:effectLst/>
                <a:latin typeface="Arial" charset="0"/>
                <a:ea typeface="ＭＳ Ｐ明朝" charset="-128"/>
                <a:cs typeface="+mn-cs"/>
              </a:rPr>
              <a:t>で稼動する仮想マシンを管理するサーバ。仮想マシンの一元管理、</a:t>
            </a:r>
            <a:r>
              <a:rPr kumimoji="1" lang="en-US" altLang="ja-JP" sz="1200" b="0" i="0" kern="1200" dirty="0" err="1">
                <a:solidFill>
                  <a:schemeClr val="tx1"/>
                </a:solidFill>
                <a:effectLst/>
                <a:latin typeface="Arial" charset="0"/>
                <a:ea typeface="ＭＳ Ｐ明朝" charset="-128"/>
                <a:cs typeface="+mn-cs"/>
              </a:rPr>
              <a:t>vMotion</a:t>
            </a:r>
            <a:r>
              <a:rPr kumimoji="1" lang="ja-JP" altLang="en-US" sz="1200" b="0" i="0" kern="1200" dirty="0">
                <a:solidFill>
                  <a:schemeClr val="tx1"/>
                </a:solidFill>
                <a:effectLst/>
                <a:latin typeface="Arial" charset="0"/>
                <a:ea typeface="ＭＳ Ｐ明朝" charset="-128"/>
                <a:cs typeface="+mn-cs"/>
              </a:rPr>
              <a:t>等の機能の利用に必要。</a:t>
            </a:r>
            <a:endParaRPr kumimoji="1" lang="en-US" altLang="ja-JP" sz="1200" b="0" i="0" kern="1200" dirty="0">
              <a:solidFill>
                <a:schemeClr val="tx1"/>
              </a:solidFill>
              <a:effectLst/>
              <a:latin typeface="Arial" charset="0"/>
              <a:ea typeface="ＭＳ Ｐ明朝" charset="-128"/>
              <a:cs typeface="+mn-cs"/>
            </a:endParaRPr>
          </a:p>
          <a:p>
            <a:r>
              <a:rPr kumimoji="1" lang="ja-JP" altLang="en-US" sz="1200" b="0" i="0" kern="1200" dirty="0">
                <a:solidFill>
                  <a:schemeClr val="tx1"/>
                </a:solidFill>
                <a:effectLst/>
                <a:latin typeface="Arial" charset="0"/>
                <a:ea typeface="ＭＳ Ｐ明朝" charset="-128"/>
                <a:cs typeface="+mn-cs"/>
              </a:rPr>
              <a:t>共有ストレージ：仮想マシン環境（仮想マシン構成ファイル、仮想ディスク等）を格納するストレージ。</a:t>
            </a:r>
            <a:endParaRPr kumimoji="1" lang="ja-JP" altLang="en-US" dirty="0"/>
          </a:p>
        </p:txBody>
      </p:sp>
    </p:spTree>
    <p:extLst>
      <p:ext uri="{BB962C8B-B14F-4D97-AF65-F5344CB8AC3E}">
        <p14:creationId xmlns:p14="http://schemas.microsoft.com/office/powerpoint/2010/main" val="92490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・物理環境は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H/W</a:t>
            </a:r>
            <a:r>
              <a:rPr lang="ja-JP" altLang="en-US" sz="12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2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M/W</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など、全てが移行対象。</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・仮想化することで必要なコンポーネントだけの移行が可能。</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VMware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vCenter</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Converter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や</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3rdParty</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製品を利用</a:t>
            </a:r>
            <a:endPar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dirty="0"/>
          </a:p>
        </p:txBody>
      </p:sp>
    </p:spTree>
    <p:extLst>
      <p:ext uri="{BB962C8B-B14F-4D97-AF65-F5344CB8AC3E}">
        <p14:creationId xmlns:p14="http://schemas.microsoft.com/office/powerpoint/2010/main" val="1708983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latin typeface="Meiryo UI" panose="020B0604030504040204" pitchFamily="50" charset="-128"/>
                <a:ea typeface="Meiryo UI" panose="020B0604030504040204" pitchFamily="50" charset="-128"/>
              </a:rPr>
              <a:t>・仮想マシンの実体はファイル</a:t>
            </a:r>
            <a:endParaRPr kumimoji="1" lang="en-US" altLang="ja-JP" sz="1200" dirty="0">
              <a:solidFill>
                <a:schemeClr val="bg1"/>
              </a:solidFill>
              <a:latin typeface="Meiryo UI" panose="020B0604030504040204" pitchFamily="50" charset="-128"/>
              <a:ea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rPr>
              <a:t>・</a:t>
            </a:r>
            <a:r>
              <a:rPr lang="en-US" altLang="ja-JP" sz="1200" dirty="0" err="1">
                <a:solidFill>
                  <a:schemeClr val="bg1"/>
                </a:solidFill>
                <a:latin typeface="Meiryo UI" panose="020B0604030504040204" pitchFamily="50" charset="-128"/>
                <a:ea typeface="Meiryo UI" panose="020B0604030504040204" pitchFamily="50" charset="-128"/>
              </a:rPr>
              <a:t>vmx</a:t>
            </a:r>
            <a:endParaRPr lang="en-US" altLang="ja-JP" sz="1200" dirty="0">
              <a:solidFill>
                <a:schemeClr val="bg1"/>
              </a:solidFill>
              <a:latin typeface="Meiryo UI" panose="020B0604030504040204" pitchFamily="50" charset="-128"/>
              <a:ea typeface="Meiryo UI" panose="020B0604030504040204" pitchFamily="50" charset="-128"/>
            </a:endParaRPr>
          </a:p>
          <a:p>
            <a:r>
              <a:rPr kumimoji="1" lang="ja-JP" altLang="en-US" sz="1200" dirty="0">
                <a:solidFill>
                  <a:schemeClr val="bg1"/>
                </a:solidFill>
                <a:latin typeface="Meiryo UI" panose="020B0604030504040204" pitchFamily="50" charset="-128"/>
                <a:ea typeface="Meiryo UI" panose="020B0604030504040204" pitchFamily="50" charset="-128"/>
              </a:rPr>
              <a:t>・</a:t>
            </a:r>
            <a:r>
              <a:rPr kumimoji="1" lang="en-US" altLang="ja-JP" sz="1200" dirty="0" err="1">
                <a:solidFill>
                  <a:schemeClr val="bg1"/>
                </a:solidFill>
                <a:latin typeface="Meiryo UI" panose="020B0604030504040204" pitchFamily="50" charset="-128"/>
                <a:ea typeface="Meiryo UI" panose="020B0604030504040204" pitchFamily="50" charset="-128"/>
              </a:rPr>
              <a:t>vmdk</a:t>
            </a:r>
            <a:endParaRPr kumimoji="1" lang="en-US" altLang="ja-JP" sz="1200" dirty="0">
              <a:solidFill>
                <a:schemeClr val="bg1"/>
              </a:solidFill>
              <a:latin typeface="Meiryo UI" panose="020B0604030504040204" pitchFamily="50" charset="-128"/>
              <a:ea typeface="Meiryo UI" panose="020B0604030504040204" pitchFamily="50" charset="-128"/>
            </a:endParaRPr>
          </a:p>
          <a:p>
            <a:r>
              <a:rPr lang="ja-JP" altLang="en-US" sz="1200" dirty="0">
                <a:solidFill>
                  <a:schemeClr val="bg1"/>
                </a:solidFill>
                <a:latin typeface="Meiryo UI" panose="020B0604030504040204" pitchFamily="50" charset="-128"/>
                <a:ea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rPr>
              <a:t>snapshot</a:t>
            </a:r>
          </a:p>
          <a:p>
            <a:r>
              <a:rPr kumimoji="1" lang="ja-JP" altLang="en-US" sz="1200" dirty="0">
                <a:solidFill>
                  <a:schemeClr val="bg1"/>
                </a:solidFill>
                <a:latin typeface="Meiryo UI" panose="020B0604030504040204" pitchFamily="50" charset="-128"/>
                <a:ea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rPr>
              <a:t>vmware.log</a:t>
            </a:r>
            <a:endParaRPr kumimoji="1" lang="ja-JP" altLang="en-US" sz="1200" dirty="0">
              <a:solidFill>
                <a:schemeClr val="bg1"/>
              </a:solidFill>
              <a:latin typeface="Meiryo UI" panose="020B0604030504040204" pitchFamily="50" charset="-128"/>
              <a:ea typeface="Meiryo UI" panose="020B0604030504040204" pitchFamily="50" charset="-128"/>
            </a:endParaRPr>
          </a:p>
          <a:p>
            <a:endParaRPr kumimoji="1" lang="ja-JP" altLang="en-US" dirty="0"/>
          </a:p>
        </p:txBody>
      </p:sp>
    </p:spTree>
    <p:extLst>
      <p:ext uri="{BB962C8B-B14F-4D97-AF65-F5344CB8AC3E}">
        <p14:creationId xmlns:p14="http://schemas.microsoft.com/office/powerpoint/2010/main" val="265029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10</a:t>
            </a:fld>
            <a:endParaRPr lang="zh-CN" altLang="en-US"/>
          </a:p>
        </p:txBody>
      </p:sp>
    </p:spTree>
    <p:extLst>
      <p:ext uri="{BB962C8B-B14F-4D97-AF65-F5344CB8AC3E}">
        <p14:creationId xmlns:p14="http://schemas.microsoft.com/office/powerpoint/2010/main" val="3084037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 /><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996"/>
            <a:ext cx="9144000" cy="6862996"/>
          </a:xfrm>
          <a:prstGeom prst="rect">
            <a:avLst/>
          </a:prstGeom>
        </p:spPr>
      </p:pic>
      <p:sp>
        <p:nvSpPr>
          <p:cNvPr id="55298" name="Rectangle 2"/>
          <p:cNvSpPr>
            <a:spLocks noGrp="1" noChangeArrowheads="1"/>
          </p:cNvSpPr>
          <p:nvPr>
            <p:ph type="subTitle" idx="1"/>
          </p:nvPr>
        </p:nvSpPr>
        <p:spPr>
          <a:xfrm>
            <a:off x="1371600" y="3886200"/>
            <a:ext cx="6400800" cy="1752600"/>
          </a:xfrm>
        </p:spPr>
        <p:txBody>
          <a:bodyPr/>
          <a:lstStyle>
            <a:lvl1pPr marL="0" indent="0" algn="ctr">
              <a:buFontTx/>
              <a:buNone/>
              <a:defRPr baseline="0"/>
            </a:lvl1pPr>
          </a:lstStyle>
          <a:p>
            <a:pPr lvl="0"/>
            <a:r>
              <a:rPr lang="ja-JP" altLang="en-US" noProof="0" dirty="0"/>
              <a:t>マスタ サブタイトルの書式設定</a:t>
            </a:r>
          </a:p>
        </p:txBody>
      </p:sp>
      <p:sp>
        <p:nvSpPr>
          <p:cNvPr id="4" name="タイトル 3"/>
          <p:cNvSpPr>
            <a:spLocks noGrp="1"/>
          </p:cNvSpPr>
          <p:nvPr>
            <p:ph type="title"/>
          </p:nvPr>
        </p:nvSpPr>
        <p:spPr>
          <a:xfrm>
            <a:off x="611560" y="2133359"/>
            <a:ext cx="8229600" cy="777875"/>
          </a:xfrm>
        </p:spPr>
        <p:txBody>
          <a:bodyPr/>
          <a:lstStyle/>
          <a:p>
            <a:r>
              <a:rPr kumimoji="1" lang="ja-JP" altLang="en-US" dirty="0"/>
              <a:t>マスター タイトルの書式設定</a:t>
            </a:r>
          </a:p>
        </p:txBody>
      </p:sp>
      <p:sp>
        <p:nvSpPr>
          <p:cNvPr id="6" name="正方形/長方形 5"/>
          <p:cNvSpPr/>
          <p:nvPr userDrawn="1"/>
        </p:nvSpPr>
        <p:spPr>
          <a:xfrm>
            <a:off x="5220072" y="6613766"/>
            <a:ext cx="3456384" cy="21544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ja-JP" sz="800" b="0" i="0" u="none" strike="noStrike" kern="1200" cap="none" spc="0" normalizeH="0" baseline="0" noProof="0" dirty="0">
                <a:ln>
                  <a:noFill/>
                </a:ln>
                <a:solidFill>
                  <a:schemeClr val="bg1"/>
                </a:solidFill>
                <a:effectLst/>
                <a:uLnTx/>
                <a:uFillTx/>
                <a:latin typeface="Times New Roman" panose="02020603050405020304" pitchFamily="18" charset="0"/>
                <a:ea typeface="HGPｺﾞｼｯｸE" panose="020B0900000000000000" pitchFamily="50" charset="-128"/>
                <a:cs typeface="Times New Roman" panose="02020603050405020304" pitchFamily="18" charset="0"/>
              </a:rPr>
              <a:t>Copyright © Software Research Associates,  Inc. All Rights Reserved</a:t>
            </a:r>
            <a:endParaRPr kumimoji="1" lang="ja-JP" altLang="en-US" sz="800" b="0" i="0" u="none" strike="noStrike" kern="1200" cap="none" spc="0" normalizeH="0" baseline="0" noProof="0" dirty="0">
              <a:ln>
                <a:noFill/>
              </a:ln>
              <a:solidFill>
                <a:schemeClr val="bg1"/>
              </a:solidFill>
              <a:effectLst/>
              <a:uLnTx/>
              <a:uFillTx/>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7" name="Rectangle 3"/>
          <p:cNvSpPr>
            <a:spLocks noGrp="1" noChangeArrowheads="1"/>
          </p:cNvSpPr>
          <p:nvPr>
            <p:ph type="sldNum" sz="quarter" idx="4"/>
          </p:nvPr>
        </p:nvSpPr>
        <p:spPr>
          <a:xfrm>
            <a:off x="8532440" y="6619875"/>
            <a:ext cx="720179" cy="476250"/>
          </a:xfrm>
          <a:prstGeom prst="rect">
            <a:avLst/>
          </a:prstGeom>
          <a:ln/>
        </p:spPr>
        <p:txBody>
          <a:bodyPr/>
          <a:lstStyle>
            <a:lvl1pPr>
              <a:defRPr sz="1200"/>
            </a:lvl1pPr>
          </a:lstStyle>
          <a:p>
            <a:pPr>
              <a:defRPr/>
            </a:pPr>
            <a:fld id="{4C1BFCAC-F468-43E1-99FB-7B20EE28595F}" type="slidenum">
              <a:rPr lang="ja-JP" altLang="en-US" smtClean="0"/>
              <a:pPr>
                <a:defRPr/>
              </a:pPr>
              <a:t>‹#›</a:t>
            </a:fld>
            <a:endParaRPr lang="en-US" altLang="ja-JP" dirty="0"/>
          </a:p>
        </p:txBody>
      </p:sp>
    </p:spTree>
    <p:extLst>
      <p:ext uri="{BB962C8B-B14F-4D97-AF65-F5344CB8AC3E}">
        <p14:creationId xmlns:p14="http://schemas.microsoft.com/office/powerpoint/2010/main" val="52071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lide title 32pt bulle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0">
                <a:latin typeface="Meiryo UI" panose="020B0604030504040204" pitchFamily="50" charset="-128"/>
                <a:ea typeface="Meiryo UI" panose="020B0604030504040204" pitchFamily="50" charset="-128"/>
              </a:defRPr>
            </a:lvl1pPr>
          </a:lstStyle>
          <a:p>
            <a:r>
              <a:rPr kumimoji="1" lang="ja-JP" altLang="en-US" dirty="0"/>
              <a:t>内容ページタイトル</a:t>
            </a:r>
          </a:p>
        </p:txBody>
      </p:sp>
      <p:sp>
        <p:nvSpPr>
          <p:cNvPr id="11" name="日付プレースホルダー 3"/>
          <p:cNvSpPr>
            <a:spLocks noGrp="1"/>
          </p:cNvSpPr>
          <p:nvPr>
            <p:ph type="dt" sz="half" idx="10"/>
          </p:nvPr>
        </p:nvSpPr>
        <p:spPr>
          <a:xfrm>
            <a:off x="377823" y="6460735"/>
            <a:ext cx="1440000" cy="276999"/>
          </a:xfrm>
          <a:prstGeom prst="rect">
            <a:avLst/>
          </a:prstGeom>
        </p:spPr>
        <p:txBody>
          <a:bodyPr>
            <a:spAutoFit/>
          </a:bodyPr>
          <a:lstStyle>
            <a:lvl1pPr>
              <a:defRPr lang="en-GB" altLang="ja-JP" sz="1200" kern="0" baseline="0" smtClean="0">
                <a:solidFill>
                  <a:srgbClr val="717171"/>
                </a:solidFill>
                <a:latin typeface="Meiryo UI" panose="020B0604030504040204" pitchFamily="50" charset="-128"/>
                <a:ea typeface="Meiryo UI" panose="020B0604030504040204" pitchFamily="50" charset="-128"/>
              </a:defRPr>
            </a:lvl1pPr>
          </a:lstStyle>
          <a:p>
            <a:endParaRPr lang="ja-JP" altLang="en-US" dirty="0"/>
          </a:p>
        </p:txBody>
      </p:sp>
      <p:sp>
        <p:nvSpPr>
          <p:cNvPr id="12" name="フッター プレースホルダー 4"/>
          <p:cNvSpPr>
            <a:spLocks noGrp="1"/>
          </p:cNvSpPr>
          <p:nvPr>
            <p:ph type="ftr" sz="quarter" idx="11"/>
          </p:nvPr>
        </p:nvSpPr>
        <p:spPr>
          <a:xfrm>
            <a:off x="2807446" y="6460735"/>
            <a:ext cx="3529108" cy="276999"/>
          </a:xfrm>
          <a:prstGeom prst="rect">
            <a:avLst/>
          </a:prstGeom>
        </p:spPr>
        <p:txBody>
          <a:bodyPr>
            <a:spAutoFit/>
          </a:bodyPr>
          <a:lstStyle>
            <a:lvl1pPr algn="ctr">
              <a:defRPr lang="en-GB" altLang="ja-JP" sz="1200" kern="1200" smtClean="0">
                <a:solidFill>
                  <a:srgbClr val="717171"/>
                </a:solidFill>
                <a:latin typeface="Meiryo UI" panose="020B0604030504040204" pitchFamily="50" charset="-128"/>
                <a:ea typeface="Meiryo UI" panose="020B0604030504040204" pitchFamily="50" charset="-128"/>
                <a:cs typeface="Arial" panose="020B0604020202020204" pitchFamily="34" charset="0"/>
              </a:defRPr>
            </a:lvl1pPr>
          </a:lstStyle>
          <a:p>
            <a:endParaRPr lang="en-US" dirty="0"/>
          </a:p>
        </p:txBody>
      </p:sp>
      <p:sp>
        <p:nvSpPr>
          <p:cNvPr id="13" name="スライド番号プレースホルダー 5"/>
          <p:cNvSpPr>
            <a:spLocks noGrp="1"/>
          </p:cNvSpPr>
          <p:nvPr>
            <p:ph type="sldNum" sz="quarter" idx="12"/>
          </p:nvPr>
        </p:nvSpPr>
        <p:spPr>
          <a:xfrm>
            <a:off x="6677838" y="6460735"/>
            <a:ext cx="2131200" cy="276999"/>
          </a:xfrm>
        </p:spPr>
        <p:txBody>
          <a:bodyPr>
            <a:spAutoFit/>
          </a:bodyPr>
          <a:lstStyle>
            <a:lvl1pPr algn="r">
              <a:defRPr sz="1200">
                <a:latin typeface="Meiryo UI" panose="020B0604030504040204" pitchFamily="50" charset="-128"/>
                <a:ea typeface="Meiryo UI" panose="020B0604030504040204" pitchFamily="50" charset="-128"/>
              </a:defRPr>
            </a:lvl1pPr>
          </a:lstStyle>
          <a:p>
            <a:fld id="{72A98194-5DC2-436A-AA23-87554DAA05F1}" type="slidenum">
              <a:rPr lang="ja-JP" altLang="en-US" smtClean="0"/>
              <a:pPr/>
              <a:t>‹#›</a:t>
            </a:fld>
            <a:endParaRPr lang="ja-JP" altLang="en-US" dirty="0"/>
          </a:p>
        </p:txBody>
      </p:sp>
      <p:sp>
        <p:nvSpPr>
          <p:cNvPr id="4" name="図プレースホルダー 3"/>
          <p:cNvSpPr>
            <a:spLocks noGrp="1"/>
          </p:cNvSpPr>
          <p:nvPr>
            <p:ph type="pic" sz="quarter" idx="13"/>
          </p:nvPr>
        </p:nvSpPr>
        <p:spPr>
          <a:xfrm>
            <a:off x="1475656" y="1268760"/>
            <a:ext cx="6192688" cy="4464496"/>
          </a:xfrm>
          <a:prstGeom prst="rect">
            <a:avLst/>
          </a:prstGeom>
        </p:spPr>
        <p:txBody>
          <a:bodyPr/>
          <a:lstStyle/>
          <a:p>
            <a:endParaRPr lang="en-US"/>
          </a:p>
        </p:txBody>
      </p:sp>
    </p:spTree>
    <p:extLst>
      <p:ext uri="{BB962C8B-B14F-4D97-AF65-F5344CB8AC3E}">
        <p14:creationId xmlns:p14="http://schemas.microsoft.com/office/powerpoint/2010/main" val="49096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lvl1pPr>
          </a:lstStyle>
          <a:p>
            <a:r>
              <a:rPr lang="ja-JP" altLang="en-US" dirty="0"/>
              <a:t>マスター タイトルの書式設定</a:t>
            </a:r>
            <a:endParaRPr lang="en-US" dirty="0"/>
          </a:p>
        </p:txBody>
      </p:sp>
      <p:sp>
        <p:nvSpPr>
          <p:cNvPr id="3" name="日付プレースホルダー 2"/>
          <p:cNvSpPr>
            <a:spLocks noGrp="1"/>
          </p:cNvSpPr>
          <p:nvPr>
            <p:ph type="dt" sz="half" idx="10"/>
          </p:nvPr>
        </p:nvSpPr>
        <p:spPr>
          <a:xfrm>
            <a:off x="377823" y="6460735"/>
            <a:ext cx="1440000" cy="276999"/>
          </a:xfrm>
          <a:prstGeom prst="rect">
            <a:avLst/>
          </a:prstGeom>
        </p:spPr>
        <p:txBody>
          <a:bodyPr/>
          <a:lstStyle/>
          <a:p>
            <a:endParaRPr lang="ja-JP" altLang="en-US" dirty="0"/>
          </a:p>
        </p:txBody>
      </p:sp>
      <p:sp>
        <p:nvSpPr>
          <p:cNvPr id="4" name="フッター プレースホルダー 3"/>
          <p:cNvSpPr>
            <a:spLocks noGrp="1"/>
          </p:cNvSpPr>
          <p:nvPr>
            <p:ph type="ftr" sz="quarter" idx="11"/>
          </p:nvPr>
        </p:nvSpPr>
        <p:spPr>
          <a:xfrm>
            <a:off x="2807446" y="6460735"/>
            <a:ext cx="3529108" cy="276999"/>
          </a:xfrm>
          <a:prstGeom prst="rect">
            <a:avLst/>
          </a:prstGeom>
        </p:spPr>
        <p:txBody>
          <a:bodyPr/>
          <a:lstStyle/>
          <a:p>
            <a:endParaRPr lang="en-US" dirty="0"/>
          </a:p>
        </p:txBody>
      </p:sp>
      <p:sp>
        <p:nvSpPr>
          <p:cNvPr id="5" name="スライド番号プレースホルダー 4"/>
          <p:cNvSpPr>
            <a:spLocks noGrp="1"/>
          </p:cNvSpPr>
          <p:nvPr>
            <p:ph type="sldNum" sz="quarter" idx="12"/>
          </p:nvPr>
        </p:nvSpPr>
        <p:spPr/>
        <p:txBody>
          <a:bodyPr/>
          <a:lstStyle/>
          <a:p>
            <a:fld id="{72A98194-5DC2-436A-AA23-87554DAA05F1}" type="slidenum">
              <a:rPr lang="ja-JP" altLang="en-US" smtClean="0"/>
              <a:pPr/>
              <a:t>‹#›</a:t>
            </a:fld>
            <a:endParaRPr lang="ja-JP" altLang="en-US" dirty="0"/>
          </a:p>
        </p:txBody>
      </p:sp>
      <p:sp>
        <p:nvSpPr>
          <p:cNvPr id="7" name="表プレースホルダー 6"/>
          <p:cNvSpPr>
            <a:spLocks noGrp="1"/>
          </p:cNvSpPr>
          <p:nvPr>
            <p:ph type="tbl" sz="quarter" idx="13"/>
          </p:nvPr>
        </p:nvSpPr>
        <p:spPr>
          <a:xfrm>
            <a:off x="395536" y="1268760"/>
            <a:ext cx="8424936" cy="4608512"/>
          </a:xfrm>
          <a:prstGeom prst="rect">
            <a:avLst/>
          </a:prstGeom>
        </p:spPr>
        <p:txBody>
          <a:bodyPr/>
          <a:lstStyle/>
          <a:p>
            <a:endParaRPr lang="en-US"/>
          </a:p>
        </p:txBody>
      </p:sp>
    </p:spTree>
    <p:extLst>
      <p:ext uri="{BB962C8B-B14F-4D97-AF65-F5344CB8AC3E}">
        <p14:creationId xmlns:p14="http://schemas.microsoft.com/office/powerpoint/2010/main" val="379509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lvl1pPr>
          </a:lstStyle>
          <a:p>
            <a:r>
              <a:rPr lang="ja-JP" altLang="en-US" dirty="0"/>
              <a:t>マスター タイトルの書式設定</a:t>
            </a:r>
            <a:endParaRPr lang="en-US" dirty="0"/>
          </a:p>
        </p:txBody>
      </p:sp>
      <p:sp>
        <p:nvSpPr>
          <p:cNvPr id="3" name="日付プレースホルダー 2"/>
          <p:cNvSpPr>
            <a:spLocks noGrp="1"/>
          </p:cNvSpPr>
          <p:nvPr>
            <p:ph type="dt" sz="half" idx="10"/>
          </p:nvPr>
        </p:nvSpPr>
        <p:spPr>
          <a:xfrm>
            <a:off x="377823" y="6460735"/>
            <a:ext cx="1440000" cy="276999"/>
          </a:xfrm>
          <a:prstGeom prst="rect">
            <a:avLst/>
          </a:prstGeom>
        </p:spPr>
        <p:txBody>
          <a:bodyPr/>
          <a:lstStyle/>
          <a:p>
            <a:endParaRPr lang="ja-JP" altLang="en-US" dirty="0"/>
          </a:p>
        </p:txBody>
      </p:sp>
      <p:sp>
        <p:nvSpPr>
          <p:cNvPr id="4" name="フッター プレースホルダー 3"/>
          <p:cNvSpPr>
            <a:spLocks noGrp="1"/>
          </p:cNvSpPr>
          <p:nvPr>
            <p:ph type="ftr" sz="quarter" idx="11"/>
          </p:nvPr>
        </p:nvSpPr>
        <p:spPr>
          <a:xfrm>
            <a:off x="2807446" y="6460735"/>
            <a:ext cx="3529108" cy="276999"/>
          </a:xfrm>
          <a:prstGeom prst="rect">
            <a:avLst/>
          </a:prstGeom>
        </p:spPr>
        <p:txBody>
          <a:bodyPr/>
          <a:lstStyle/>
          <a:p>
            <a:endParaRPr lang="en-US" dirty="0"/>
          </a:p>
        </p:txBody>
      </p:sp>
      <p:sp>
        <p:nvSpPr>
          <p:cNvPr id="5" name="スライド番号プレースホルダー 4"/>
          <p:cNvSpPr>
            <a:spLocks noGrp="1"/>
          </p:cNvSpPr>
          <p:nvPr>
            <p:ph type="sldNum" sz="quarter" idx="12"/>
          </p:nvPr>
        </p:nvSpPr>
        <p:spPr/>
        <p:txBody>
          <a:bodyPr/>
          <a:lstStyle/>
          <a:p>
            <a:fld id="{72A98194-5DC2-436A-AA23-87554DAA05F1}" type="slidenum">
              <a:rPr lang="ja-JP" altLang="en-US" smtClean="0"/>
              <a:pPr/>
              <a:t>‹#›</a:t>
            </a:fld>
            <a:endParaRPr lang="ja-JP" altLang="en-US" dirty="0"/>
          </a:p>
        </p:txBody>
      </p:sp>
      <p:sp>
        <p:nvSpPr>
          <p:cNvPr id="7" name="テキスト プレースホルダー 6"/>
          <p:cNvSpPr>
            <a:spLocks noGrp="1"/>
          </p:cNvSpPr>
          <p:nvPr>
            <p:ph type="body" sz="quarter" idx="13"/>
          </p:nvPr>
        </p:nvSpPr>
        <p:spPr>
          <a:xfrm>
            <a:off x="395288" y="1125538"/>
            <a:ext cx="8353425" cy="4967287"/>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extLst>
      <p:ext uri="{BB962C8B-B14F-4D97-AF65-F5344CB8AC3E}">
        <p14:creationId xmlns:p14="http://schemas.microsoft.com/office/powerpoint/2010/main" val="405524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3"/>
          <p:cNvSpPr>
            <a:spLocks noGrp="1" noChangeArrowheads="1"/>
          </p:cNvSpPr>
          <p:nvPr>
            <p:ph type="sldNum" sz="quarter" idx="10"/>
          </p:nvPr>
        </p:nvSpPr>
        <p:spPr>
          <a:xfrm>
            <a:off x="8532440" y="6619875"/>
            <a:ext cx="576064" cy="476250"/>
          </a:xfrm>
          <a:prstGeom prst="rect">
            <a:avLst/>
          </a:prstGeom>
          <a:ln/>
        </p:spPr>
        <p:txBody>
          <a:bodyPr/>
          <a:lstStyle>
            <a:lvl1pPr>
              <a:defRPr sz="1200"/>
            </a:lvl1pPr>
          </a:lstStyle>
          <a:p>
            <a:pPr>
              <a:defRPr/>
            </a:pPr>
            <a:fld id="{4C1BFCAC-F468-43E1-99FB-7B20EE28595F}" type="slidenum">
              <a:rPr lang="ja-JP" altLang="en-US" smtClean="0"/>
              <a:pPr>
                <a:defRPr/>
              </a:pPr>
              <a:t>‹#›</a:t>
            </a:fld>
            <a:endParaRPr lang="en-US" altLang="ja-JP" dirty="0"/>
          </a:p>
        </p:txBody>
      </p:sp>
    </p:spTree>
    <p:extLst>
      <p:ext uri="{BB962C8B-B14F-4D97-AF65-F5344CB8AC3E}">
        <p14:creationId xmlns:p14="http://schemas.microsoft.com/office/powerpoint/2010/main" val="238084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lide title 32pt bulle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0">
                <a:latin typeface="Meiryo UI" panose="020B0604030504040204" pitchFamily="50" charset="-128"/>
                <a:ea typeface="Meiryo UI" panose="020B0604030504040204" pitchFamily="50" charset="-128"/>
              </a:defRPr>
            </a:lvl1pPr>
          </a:lstStyle>
          <a:p>
            <a:r>
              <a:rPr kumimoji="1" lang="ja-JP" altLang="en-US" dirty="0"/>
              <a:t>内容ページタイトル</a:t>
            </a:r>
          </a:p>
        </p:txBody>
      </p:sp>
      <p:sp>
        <p:nvSpPr>
          <p:cNvPr id="11" name="日付プレースホルダー 3"/>
          <p:cNvSpPr>
            <a:spLocks noGrp="1"/>
          </p:cNvSpPr>
          <p:nvPr>
            <p:ph type="dt" sz="half" idx="10"/>
          </p:nvPr>
        </p:nvSpPr>
        <p:spPr>
          <a:xfrm>
            <a:off x="377823" y="6460735"/>
            <a:ext cx="1440000" cy="276999"/>
          </a:xfrm>
          <a:prstGeom prst="rect">
            <a:avLst/>
          </a:prstGeom>
        </p:spPr>
        <p:txBody>
          <a:bodyPr>
            <a:spAutoFit/>
          </a:bodyPr>
          <a:lstStyle>
            <a:lvl1pPr>
              <a:defRPr lang="en-GB" altLang="ja-JP" sz="1200" kern="0" baseline="0" smtClean="0">
                <a:solidFill>
                  <a:srgbClr val="717171"/>
                </a:solidFill>
                <a:latin typeface="Meiryo UI" panose="020B0604030504040204" pitchFamily="50" charset="-128"/>
                <a:ea typeface="Meiryo UI" panose="020B0604030504040204" pitchFamily="50" charset="-128"/>
              </a:defRPr>
            </a:lvl1pPr>
          </a:lstStyle>
          <a:p>
            <a:endParaRPr lang="ja-JP" altLang="en-US" dirty="0"/>
          </a:p>
        </p:txBody>
      </p:sp>
      <p:sp>
        <p:nvSpPr>
          <p:cNvPr id="12" name="フッター プレースホルダー 4"/>
          <p:cNvSpPr>
            <a:spLocks noGrp="1"/>
          </p:cNvSpPr>
          <p:nvPr>
            <p:ph type="ftr" sz="quarter" idx="11"/>
          </p:nvPr>
        </p:nvSpPr>
        <p:spPr>
          <a:xfrm>
            <a:off x="2807446" y="6460735"/>
            <a:ext cx="3529108" cy="276999"/>
          </a:xfrm>
          <a:prstGeom prst="rect">
            <a:avLst/>
          </a:prstGeom>
        </p:spPr>
        <p:txBody>
          <a:bodyPr>
            <a:spAutoFit/>
          </a:bodyPr>
          <a:lstStyle>
            <a:lvl1pPr algn="ctr">
              <a:defRPr lang="en-GB" altLang="ja-JP" sz="1200" kern="1200" smtClean="0">
                <a:solidFill>
                  <a:srgbClr val="717171"/>
                </a:solidFill>
                <a:latin typeface="Meiryo UI" panose="020B0604030504040204" pitchFamily="50" charset="-128"/>
                <a:ea typeface="Meiryo UI" panose="020B0604030504040204" pitchFamily="50" charset="-128"/>
                <a:cs typeface="Arial" panose="020B0604020202020204" pitchFamily="34" charset="0"/>
              </a:defRPr>
            </a:lvl1pPr>
          </a:lstStyle>
          <a:p>
            <a:endParaRPr lang="en-US" dirty="0"/>
          </a:p>
        </p:txBody>
      </p:sp>
      <p:sp>
        <p:nvSpPr>
          <p:cNvPr id="13" name="スライド番号プレースホルダー 5"/>
          <p:cNvSpPr>
            <a:spLocks noGrp="1"/>
          </p:cNvSpPr>
          <p:nvPr>
            <p:ph type="sldNum" sz="quarter" idx="12"/>
          </p:nvPr>
        </p:nvSpPr>
        <p:spPr>
          <a:xfrm>
            <a:off x="6677838" y="6460735"/>
            <a:ext cx="2131200" cy="276999"/>
          </a:xfrm>
        </p:spPr>
        <p:txBody>
          <a:bodyPr>
            <a:spAutoFit/>
          </a:bodyPr>
          <a:lstStyle>
            <a:lvl1pPr algn="r">
              <a:defRPr sz="1200">
                <a:latin typeface="Meiryo UI" panose="020B0604030504040204" pitchFamily="50" charset="-128"/>
                <a:ea typeface="Meiryo UI" panose="020B0604030504040204" pitchFamily="50" charset="-128"/>
              </a:defRPr>
            </a:lvl1pPr>
          </a:lstStyle>
          <a:p>
            <a:fld id="{72A98194-5DC2-436A-AA23-87554DAA05F1}" type="slidenum">
              <a:rPr lang="ja-JP" altLang="en-US" smtClean="0"/>
              <a:pPr/>
              <a:t>‹#›</a:t>
            </a:fld>
            <a:endParaRPr lang="ja-JP" altLang="en-US" dirty="0"/>
          </a:p>
        </p:txBody>
      </p:sp>
      <p:sp>
        <p:nvSpPr>
          <p:cNvPr id="4" name="図プレースホルダー 3"/>
          <p:cNvSpPr>
            <a:spLocks noGrp="1"/>
          </p:cNvSpPr>
          <p:nvPr>
            <p:ph type="pic" sz="quarter" idx="13"/>
          </p:nvPr>
        </p:nvSpPr>
        <p:spPr>
          <a:xfrm>
            <a:off x="1475656" y="1268760"/>
            <a:ext cx="6192688" cy="4464496"/>
          </a:xfrm>
          <a:prstGeom prst="rect">
            <a:avLst/>
          </a:prstGeom>
        </p:spPr>
        <p:txBody>
          <a:bodyPr/>
          <a:lstStyle/>
          <a:p>
            <a:endParaRPr lang="en-US"/>
          </a:p>
        </p:txBody>
      </p:sp>
    </p:spTree>
    <p:extLst>
      <p:ext uri="{BB962C8B-B14F-4D97-AF65-F5344CB8AC3E}">
        <p14:creationId xmlns:p14="http://schemas.microsoft.com/office/powerpoint/2010/main" val="347073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363344"/>
            <a:ext cx="2133600" cy="365125"/>
          </a:xfrm>
        </p:spPr>
        <p:txBody>
          <a:bodyPr/>
          <a:lstStyle/>
          <a:p>
            <a:fld id="{530820CF-B880-4189-942D-D702A7CBA730}" type="datetimeFigureOut">
              <a:rPr lang="zh-CN" altLang="en-US" smtClean="0"/>
              <a:t>2019/6/22</a:t>
            </a:fld>
            <a:endParaRPr lang="zh-CN" altLang="en-US"/>
          </a:p>
        </p:txBody>
      </p:sp>
      <p:sp>
        <p:nvSpPr>
          <p:cNvPr id="4" name="页脚占位符 3"/>
          <p:cNvSpPr>
            <a:spLocks noGrp="1"/>
          </p:cNvSpPr>
          <p:nvPr>
            <p:ph type="ftr" sz="quarter" idx="11"/>
          </p:nvPr>
        </p:nvSpPr>
        <p:spPr>
          <a:xfrm>
            <a:off x="3086690" y="6363344"/>
            <a:ext cx="2895600" cy="365125"/>
          </a:xfrm>
        </p:spPr>
        <p:txBody>
          <a:bodyPr vert="horz" lIns="76618" tIns="38309" rIns="76618" bIns="38309" rtlCol="0" anchor="ctr"/>
          <a:lstStyle>
            <a:lvl1pPr>
              <a:defRPr lang="en-US" altLang="zh-CN" smtClean="0">
                <a:solidFill>
                  <a:prstClr val="white">
                    <a:lumMod val="65000"/>
                  </a:prstClr>
                </a:solidFill>
                <a:latin typeface="Calibri" panose="020F0502020204030204"/>
              </a:defRPr>
            </a:lvl1pPr>
          </a:lstStyle>
          <a:p>
            <a:endParaRPr lang="zh-CN" altLang="en-US"/>
          </a:p>
        </p:txBody>
      </p:sp>
      <p:sp>
        <p:nvSpPr>
          <p:cNvPr id="22" name="灯片编号占位符 4"/>
          <p:cNvSpPr>
            <a:spLocks noGrp="1"/>
          </p:cNvSpPr>
          <p:nvPr>
            <p:ph type="sldNum" sz="quarter" idx="12"/>
          </p:nvPr>
        </p:nvSpPr>
        <p:spPr>
          <a:xfrm>
            <a:off x="6948573" y="6351789"/>
            <a:ext cx="1388046" cy="376667"/>
          </a:xfrm>
        </p:spPr>
        <p:txBody>
          <a:bodyPr vert="horz" lIns="102156" tIns="51076" rIns="102156" bIns="51076" rtlCol="0" anchor="ctr"/>
          <a:lstStyle>
            <a:lvl1pPr algn="r">
              <a:defRPr lang="zh-CN" altLang="en-US" smtClean="0"/>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41879327"/>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597648"/>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356659"/>
            <a:ext cx="5897272" cy="440676"/>
          </a:xfrm>
        </p:spPr>
        <p:txBody>
          <a:bodyPr vert="horz" lIns="68580" tIns="34290" rIns="68580" bIns="34290" rtlCol="0" anchor="ctr">
            <a:noAutofit/>
          </a:bodyPr>
          <a:lstStyle>
            <a:lvl1pPr algn="l">
              <a:defRPr lang="zh-CN" altLang="en-US" sz="22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a:t>单击此处编辑母版标题样式</a:t>
            </a:r>
          </a:p>
        </p:txBody>
      </p:sp>
      <p:sp>
        <p:nvSpPr>
          <p:cNvPr id="11" name="矩形 10"/>
          <p:cNvSpPr>
            <a:spLocks noChangeAspect="1"/>
          </p:cNvSpPr>
          <p:nvPr userDrawn="1"/>
        </p:nvSpPr>
        <p:spPr>
          <a:xfrm rot="18900000">
            <a:off x="370773" y="352682"/>
            <a:ext cx="324027" cy="414591"/>
          </a:xfrm>
          <a:prstGeom prst="roundRect">
            <a:avLst/>
          </a:prstGeom>
          <a:gradFill>
            <a:gsLst>
              <a:gs pos="100000">
                <a:srgbClr val="00B0F0"/>
              </a:gs>
              <a:gs pos="0">
                <a:schemeClr val="accent1"/>
              </a:gs>
            </a:gsLst>
            <a:lin ang="8100000" scaled="0"/>
          </a:gradFill>
          <a:ln w="15875">
            <a:gradFill>
              <a:gsLst>
                <a:gs pos="100000">
                  <a:schemeClr val="bg1">
                    <a:lumMod val="85000"/>
                  </a:schemeClr>
                </a:gs>
                <a:gs pos="0">
                  <a:schemeClr val="bg1"/>
                </a:gs>
              </a:gsLst>
              <a:lin ang="8100000" scaled="0"/>
            </a:gradFill>
          </a:ln>
          <a:effectLst>
            <a:outerShdw blurRad="254000" dist="152400" dir="8100000" sx="104000" sy="104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prstClr val="white"/>
              </a:solidFill>
            </a:endParaRPr>
          </a:p>
        </p:txBody>
      </p:sp>
      <p:sp>
        <p:nvSpPr>
          <p:cNvPr id="13" name="矩形 10"/>
          <p:cNvSpPr>
            <a:spLocks noChangeAspect="1"/>
          </p:cNvSpPr>
          <p:nvPr userDrawn="1"/>
        </p:nvSpPr>
        <p:spPr>
          <a:xfrm rot="18900000">
            <a:off x="530753" y="354214"/>
            <a:ext cx="327796" cy="419413"/>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254000" dist="152400" dir="8100000" sx="104000" sy="104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prstClr val="white"/>
              </a:solidFill>
            </a:endParaRPr>
          </a:p>
        </p:txBody>
      </p:sp>
      <p:pic>
        <p:nvPicPr>
          <p:cNvPr id="3076"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9740"/>
          <a:stretch>
            <a:fillRect/>
          </a:stretch>
        </p:blipFill>
        <p:spPr bwMode="auto">
          <a:xfrm>
            <a:off x="7452321" y="0"/>
            <a:ext cx="1510744" cy="127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図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1" y="186706"/>
            <a:ext cx="1045600" cy="610630"/>
          </a:xfrm>
          <a:prstGeom prst="rect">
            <a:avLst/>
          </a:prstGeom>
        </p:spPr>
      </p:pic>
    </p:spTree>
    <p:extLst>
      <p:ext uri="{BB962C8B-B14F-4D97-AF65-F5344CB8AC3E}">
        <p14:creationId xmlns:p14="http://schemas.microsoft.com/office/powerpoint/2010/main" val="640313944"/>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5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50000">
                                          <p:cBhvr additive="base">
                                            <p:cTn id="7" dur="1500" fill="hold"/>
                                            <p:tgtEl>
                                              <p:spTgt spid="11"/>
                                            </p:tgtEl>
                                            <p:attrNameLst>
                                              <p:attrName>ppt_x</p:attrName>
                                            </p:attrNameLst>
                                          </p:cBhvr>
                                          <p:tavLst>
                                            <p:tav tm="0">
                                              <p:val>
                                                <p:strVal val="0-#ppt_w/2"/>
                                              </p:val>
                                            </p:tav>
                                            <p:tav tm="100000">
                                              <p:val>
                                                <p:strVal val="#ppt_x"/>
                                              </p:val>
                                            </p:tav>
                                          </p:tavLst>
                                        </p:anim>
                                        <p:anim calcmode="lin" valueType="num" p14:bounceEnd="50000">
                                          <p:cBhvr additive="base">
                                            <p:cTn id="8" dur="1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50000">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14:bounceEnd="50000">
                                          <p:cBhvr additive="base">
                                            <p:cTn id="11" dur="15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12" dur="1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3" grpId="0" animBg="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1825625"/>
            <a:ext cx="8030716"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12"/>
          </p:nvPr>
        </p:nvSpPr>
        <p:spPr>
          <a:xfrm>
            <a:off x="8100392" y="6597352"/>
            <a:ext cx="702990" cy="365125"/>
          </a:xfrm>
        </p:spPr>
        <p:txBody>
          <a:bodyPr/>
          <a:lstStyle>
            <a:lvl1pPr>
              <a:defRPr>
                <a:solidFill>
                  <a:schemeClr val="tx1"/>
                </a:solidFill>
              </a:defRPr>
            </a:lvl1pPr>
          </a:lstStyle>
          <a:p>
            <a:fld id="{C8E3EBC2-4E9C-46B1-8306-7CB1EB80AF9B}" type="slidenum">
              <a:rPr lang="ja-JP" altLang="en-US" smtClean="0"/>
              <a:pPr/>
              <a:t>‹#›</a:t>
            </a:fld>
            <a:endParaRPr lang="ja-JP" altLang="en-US" dirty="0"/>
          </a:p>
        </p:txBody>
      </p:sp>
    </p:spTree>
    <p:extLst>
      <p:ext uri="{BB962C8B-B14F-4D97-AF65-F5344CB8AC3E}">
        <p14:creationId xmlns:p14="http://schemas.microsoft.com/office/powerpoint/2010/main" val="347865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12"/>
          </p:nvPr>
        </p:nvSpPr>
        <p:spPr>
          <a:xfrm>
            <a:off x="8028384" y="6597352"/>
            <a:ext cx="774998" cy="365125"/>
          </a:xfrm>
        </p:spPr>
        <p:txBody>
          <a:bodyPr/>
          <a:lstStyle>
            <a:lvl1pPr>
              <a:defRPr>
                <a:solidFill>
                  <a:schemeClr val="tx1"/>
                </a:solidFill>
              </a:defRPr>
            </a:lvl1pPr>
          </a:lstStyle>
          <a:p>
            <a:fld id="{C8E3EBC2-4E9C-46B1-8306-7CB1EB80AF9B}" type="slidenum">
              <a:rPr lang="ja-JP" altLang="en-US" smtClean="0"/>
              <a:pPr/>
              <a:t>‹#›</a:t>
            </a:fld>
            <a:endParaRPr lang="ja-JP" altLang="en-US" dirty="0"/>
          </a:p>
        </p:txBody>
      </p:sp>
    </p:spTree>
    <p:extLst>
      <p:ext uri="{BB962C8B-B14F-4D97-AF65-F5344CB8AC3E}">
        <p14:creationId xmlns:p14="http://schemas.microsoft.com/office/powerpoint/2010/main" val="393122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996"/>
            <a:ext cx="9144000" cy="6862996"/>
          </a:xfrm>
          <a:prstGeom prst="rect">
            <a:avLst/>
          </a:prstGeom>
        </p:spPr>
      </p:pic>
      <p:sp>
        <p:nvSpPr>
          <p:cNvPr id="55298" name="Rectangle 2"/>
          <p:cNvSpPr>
            <a:spLocks noGrp="1" noChangeArrowheads="1"/>
          </p:cNvSpPr>
          <p:nvPr>
            <p:ph type="subTitle" idx="1"/>
          </p:nvPr>
        </p:nvSpPr>
        <p:spPr>
          <a:xfrm>
            <a:off x="1371600" y="3886200"/>
            <a:ext cx="6400800" cy="1752600"/>
          </a:xfrm>
          <a:prstGeom prst="rect">
            <a:avLst/>
          </a:prstGeom>
        </p:spPr>
        <p:txBody>
          <a:bodyPr/>
          <a:lstStyle>
            <a:lvl1pPr marL="0" indent="0" algn="ctr">
              <a:buFontTx/>
              <a:buNone/>
              <a:defRPr baseline="0"/>
            </a:lvl1pPr>
          </a:lstStyle>
          <a:p>
            <a:pPr lvl="0"/>
            <a:r>
              <a:rPr lang="ja-JP" altLang="en-US" noProof="0" dirty="0"/>
              <a:t>マスタ サブタイトルの書式設定</a:t>
            </a:r>
          </a:p>
        </p:txBody>
      </p:sp>
      <p:sp>
        <p:nvSpPr>
          <p:cNvPr id="4" name="タイトル 3"/>
          <p:cNvSpPr>
            <a:spLocks noGrp="1"/>
          </p:cNvSpPr>
          <p:nvPr>
            <p:ph type="title"/>
          </p:nvPr>
        </p:nvSpPr>
        <p:spPr>
          <a:xfrm>
            <a:off x="611560" y="2133359"/>
            <a:ext cx="8229600" cy="777875"/>
          </a:xfrm>
          <a:prstGeom prst="rect">
            <a:avLst/>
          </a:prstGeom>
        </p:spPr>
        <p:txBody>
          <a:bodyPr/>
          <a:lstStyle/>
          <a:p>
            <a:r>
              <a:rPr kumimoji="1" lang="ja-JP" altLang="en-US" dirty="0"/>
              <a:t>マスター タイトルの書式設定</a:t>
            </a:r>
          </a:p>
        </p:txBody>
      </p:sp>
      <p:sp>
        <p:nvSpPr>
          <p:cNvPr id="6" name="正方形/長方形 5"/>
          <p:cNvSpPr/>
          <p:nvPr userDrawn="1"/>
        </p:nvSpPr>
        <p:spPr>
          <a:xfrm>
            <a:off x="5220072" y="6613766"/>
            <a:ext cx="3456384" cy="21544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ja-JP" sz="800" b="0" i="0" u="none" strike="noStrike" kern="1200" cap="none" spc="0" normalizeH="0" baseline="0" noProof="0" dirty="0">
                <a:ln>
                  <a:noFill/>
                </a:ln>
                <a:solidFill>
                  <a:schemeClr val="bg1"/>
                </a:solidFill>
                <a:effectLst/>
                <a:uLnTx/>
                <a:uFillTx/>
                <a:latin typeface="Times New Roman" panose="02020603050405020304" pitchFamily="18" charset="0"/>
                <a:ea typeface="HGPｺﾞｼｯｸE" panose="020B0900000000000000" pitchFamily="50" charset="-128"/>
                <a:cs typeface="Times New Roman" panose="02020603050405020304" pitchFamily="18" charset="0"/>
              </a:rPr>
              <a:t>Copyright © Software Research Associates,  Inc. All Rights Reserved</a:t>
            </a:r>
            <a:endParaRPr kumimoji="1" lang="ja-JP" altLang="en-US" sz="800" b="0" i="0" u="none" strike="noStrike" kern="1200" cap="none" spc="0" normalizeH="0" baseline="0" noProof="0" dirty="0">
              <a:ln>
                <a:noFill/>
              </a:ln>
              <a:solidFill>
                <a:schemeClr val="bg1"/>
              </a:solidFill>
              <a:effectLst/>
              <a:uLnTx/>
              <a:uFillTx/>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7" name="Rectangle 3"/>
          <p:cNvSpPr>
            <a:spLocks noGrp="1" noChangeArrowheads="1"/>
          </p:cNvSpPr>
          <p:nvPr>
            <p:ph type="sldNum" sz="quarter" idx="4"/>
          </p:nvPr>
        </p:nvSpPr>
        <p:spPr>
          <a:xfrm>
            <a:off x="8532440" y="6619875"/>
            <a:ext cx="720179" cy="476250"/>
          </a:xfrm>
          <a:prstGeom prst="rect">
            <a:avLst/>
          </a:prstGeom>
          <a:ln/>
        </p:spPr>
        <p:txBody>
          <a:bodyPr/>
          <a:lstStyle>
            <a:lvl1pPr>
              <a:defRPr sz="1200"/>
            </a:lvl1pPr>
          </a:lstStyle>
          <a:p>
            <a:pPr>
              <a:defRPr/>
            </a:pPr>
            <a:fld id="{4C1BFCAC-F468-43E1-99FB-7B20EE28595F}" type="slidenum">
              <a:rPr lang="ja-JP" altLang="en-US" smtClean="0"/>
              <a:pPr>
                <a:defRPr/>
              </a:pPr>
              <a:t>‹#›</a:t>
            </a:fld>
            <a:endParaRPr lang="en-US" altLang="ja-JP" dirty="0"/>
          </a:p>
        </p:txBody>
      </p:sp>
    </p:spTree>
    <p:extLst>
      <p:ext uri="{BB962C8B-B14F-4D97-AF65-F5344CB8AC3E}">
        <p14:creationId xmlns:p14="http://schemas.microsoft.com/office/powerpoint/2010/main" val="97260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1.gif"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6.xml" /><Relationship Id="rId1" Type="http://schemas.openxmlformats.org/officeDocument/2006/relationships/slideLayout" Target="../slideLayouts/slideLayout5.xml" /><Relationship Id="rId4" Type="http://schemas.openxmlformats.org/officeDocument/2006/relationships/image" Target="../media/image3.png" /></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gif" /><Relationship Id="rId2" Type="http://schemas.openxmlformats.org/officeDocument/2006/relationships/theme" Target="../theme/theme3.xml" /><Relationship Id="rId1" Type="http://schemas.openxmlformats.org/officeDocument/2006/relationships/slideLayout" Target="../slideLayouts/slideLayout7.xml" /></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 /><Relationship Id="rId7" Type="http://schemas.openxmlformats.org/officeDocument/2006/relationships/image" Target="../media/image6.gif" /><Relationship Id="rId2" Type="http://schemas.openxmlformats.org/officeDocument/2006/relationships/slideLayout" Target="../slideLayouts/slideLayout9.xml" /><Relationship Id="rId1" Type="http://schemas.openxmlformats.org/officeDocument/2006/relationships/slideLayout" Target="../slideLayouts/slideLayout8.xml" /><Relationship Id="rId6" Type="http://schemas.openxmlformats.org/officeDocument/2006/relationships/theme" Target="../theme/theme4.xml" /><Relationship Id="rId5" Type="http://schemas.openxmlformats.org/officeDocument/2006/relationships/slideLayout" Target="../slideLayouts/slideLayout12.xml" /><Relationship Id="rId4" Type="http://schemas.openxmlformats.org/officeDocument/2006/relationships/slideLayout" Target="../slideLayouts/slideLayout11.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13" y="17696"/>
            <a:ext cx="9144000" cy="6840304"/>
          </a:xfrm>
          <a:prstGeom prst="rect">
            <a:avLst/>
          </a:prstGeom>
        </p:spPr>
      </p:pic>
      <p:sp>
        <p:nvSpPr>
          <p:cNvPr id="1029" name="Rectangle 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30" name="Rectangle 6"/>
          <p:cNvSpPr>
            <a:spLocks noGrp="1" noChangeArrowheads="1"/>
          </p:cNvSpPr>
          <p:nvPr>
            <p:ph type="title"/>
          </p:nvPr>
        </p:nvSpPr>
        <p:spPr bwMode="auto">
          <a:xfrm>
            <a:off x="468313" y="0"/>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2" name="テキスト ボックス 1"/>
          <p:cNvSpPr txBox="1"/>
          <p:nvPr userDrawn="1"/>
        </p:nvSpPr>
        <p:spPr>
          <a:xfrm>
            <a:off x="1187624" y="6635305"/>
            <a:ext cx="36004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ja-JP" sz="800" b="0" i="0" u="none" strike="noStrike" kern="1200" cap="none" spc="0" normalizeH="0" baseline="0" noProof="0" dirty="0">
                <a:ln>
                  <a:noFill/>
                </a:ln>
                <a:solidFill>
                  <a:srgbClr val="000000"/>
                </a:solidFill>
                <a:effectLst/>
                <a:uLnTx/>
                <a:uFillTx/>
                <a:latin typeface="Times New Roman" panose="02020603050405020304" pitchFamily="18" charset="0"/>
                <a:ea typeface="HGPｺﾞｼｯｸE" panose="020B0900000000000000" pitchFamily="50" charset="-128"/>
                <a:cs typeface="+mn-cs"/>
              </a:rPr>
              <a:t>Copyright © Software Research Associates,  Inc. All Rights Reserved</a:t>
            </a:r>
            <a:endParaRPr kumimoji="1" lang="ja-JP" altLang="en-US" sz="800" b="0" i="0" u="none" strike="noStrike" kern="1200" cap="none" spc="0" normalizeH="0" baseline="0" noProof="0" dirty="0">
              <a:ln>
                <a:noFill/>
              </a:ln>
              <a:solidFill>
                <a:srgbClr val="000000"/>
              </a:solidFill>
              <a:effectLst/>
              <a:uLnTx/>
              <a:uFillTx/>
              <a:latin typeface="Times New Roman" panose="02020603050405020304" pitchFamily="18" charset="0"/>
              <a:ea typeface="HGPｺﾞｼｯｸE" panose="020B0900000000000000" pitchFamily="50" charset="-128"/>
              <a:cs typeface="+mn-cs"/>
            </a:endParaRPr>
          </a:p>
        </p:txBody>
      </p:sp>
      <p:sp>
        <p:nvSpPr>
          <p:cNvPr id="8" name="Rectangle 3"/>
          <p:cNvSpPr>
            <a:spLocks noGrp="1" noChangeArrowheads="1"/>
          </p:cNvSpPr>
          <p:nvPr>
            <p:ph type="sldNum" sz="quarter" idx="4"/>
          </p:nvPr>
        </p:nvSpPr>
        <p:spPr>
          <a:xfrm>
            <a:off x="8532440" y="6619875"/>
            <a:ext cx="720179" cy="476250"/>
          </a:xfrm>
          <a:prstGeom prst="rect">
            <a:avLst/>
          </a:prstGeom>
          <a:ln/>
        </p:spPr>
        <p:txBody>
          <a:bodyPr/>
          <a:lstStyle>
            <a:lvl1pPr>
              <a:defRPr sz="1200"/>
            </a:lvl1pPr>
          </a:lstStyle>
          <a:p>
            <a:pPr>
              <a:defRPr/>
            </a:pPr>
            <a:fld id="{4C1BFCAC-F468-43E1-99FB-7B20EE28595F}" type="slidenum">
              <a:rPr lang="ja-JP" altLang="en-US" smtClean="0"/>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3745" r:id="rId1"/>
    <p:sldLayoutId id="2147483735" r:id="rId2"/>
    <p:sldLayoutId id="2147483754" r:id="rId3"/>
    <p:sldLayoutId id="2147483760" r:id="rId4"/>
  </p:sldLayoutIdLst>
  <p:hf hdr="0" ftr="0" dt="0"/>
  <p:txStyles>
    <p:titleStyle>
      <a:lvl1pPr algn="l" rtl="0" eaLnBrk="0" fontAlgn="base" hangingPunct="0">
        <a:spcBef>
          <a:spcPct val="0"/>
        </a:spcBef>
        <a:spcAft>
          <a:spcPct val="0"/>
        </a:spcAft>
        <a:defRPr kumimoji="1" sz="360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vl2pPr algn="l" rtl="0" eaLnBrk="0" fontAlgn="base" hangingPunct="0">
        <a:spcBef>
          <a:spcPct val="0"/>
        </a:spcBef>
        <a:spcAft>
          <a:spcPct val="0"/>
        </a:spcAft>
        <a:defRPr kumimoji="1" sz="3600">
          <a:solidFill>
            <a:schemeClr val="tx2"/>
          </a:solidFill>
          <a:latin typeface="HGPｺﾞｼｯｸE" pitchFamily="50" charset="-128"/>
          <a:ea typeface="HGPｺﾞｼｯｸE" panose="020B0900000000000000" pitchFamily="50" charset="-128"/>
        </a:defRPr>
      </a:lvl2pPr>
      <a:lvl3pPr algn="l" rtl="0" eaLnBrk="0" fontAlgn="base" hangingPunct="0">
        <a:spcBef>
          <a:spcPct val="0"/>
        </a:spcBef>
        <a:spcAft>
          <a:spcPct val="0"/>
        </a:spcAft>
        <a:defRPr kumimoji="1" sz="3600">
          <a:solidFill>
            <a:schemeClr val="tx2"/>
          </a:solidFill>
          <a:latin typeface="HGPｺﾞｼｯｸE" pitchFamily="50" charset="-128"/>
          <a:ea typeface="HGPｺﾞｼｯｸE" panose="020B0900000000000000" pitchFamily="50" charset="-128"/>
        </a:defRPr>
      </a:lvl3pPr>
      <a:lvl4pPr algn="l" rtl="0" eaLnBrk="0" fontAlgn="base" hangingPunct="0">
        <a:spcBef>
          <a:spcPct val="0"/>
        </a:spcBef>
        <a:spcAft>
          <a:spcPct val="0"/>
        </a:spcAft>
        <a:defRPr kumimoji="1" sz="3600">
          <a:solidFill>
            <a:schemeClr val="tx2"/>
          </a:solidFill>
          <a:latin typeface="HGPｺﾞｼｯｸE" pitchFamily="50" charset="-128"/>
          <a:ea typeface="HGPｺﾞｼｯｸE" panose="020B0900000000000000" pitchFamily="50" charset="-128"/>
        </a:defRPr>
      </a:lvl4pPr>
      <a:lvl5pPr algn="l" rtl="0" eaLnBrk="0" fontAlgn="base" hangingPunct="0">
        <a:spcBef>
          <a:spcPct val="0"/>
        </a:spcBef>
        <a:spcAft>
          <a:spcPct val="0"/>
        </a:spcAft>
        <a:defRPr kumimoji="1" sz="3600">
          <a:solidFill>
            <a:schemeClr val="tx2"/>
          </a:solidFill>
          <a:latin typeface="HGPｺﾞｼｯｸE" pitchFamily="50" charset="-128"/>
          <a:ea typeface="HGPｺﾞｼｯｸE" panose="020B0900000000000000" pitchFamily="50" charset="-128"/>
        </a:defRPr>
      </a:lvl5pPr>
      <a:lvl6pPr marL="457200" algn="l" rtl="0" fontAlgn="base">
        <a:spcBef>
          <a:spcPct val="0"/>
        </a:spcBef>
        <a:spcAft>
          <a:spcPct val="0"/>
        </a:spcAft>
        <a:defRPr kumimoji="1" sz="3600">
          <a:solidFill>
            <a:schemeClr val="tx2"/>
          </a:solidFill>
          <a:latin typeface="HGPｺﾞｼｯｸE" pitchFamily="50" charset="-128"/>
          <a:ea typeface="ＭＳ Ｐゴシック" charset="-128"/>
        </a:defRPr>
      </a:lvl6pPr>
      <a:lvl7pPr marL="914400" algn="l" rtl="0" fontAlgn="base">
        <a:spcBef>
          <a:spcPct val="0"/>
        </a:spcBef>
        <a:spcAft>
          <a:spcPct val="0"/>
        </a:spcAft>
        <a:defRPr kumimoji="1" sz="3600">
          <a:solidFill>
            <a:schemeClr val="tx2"/>
          </a:solidFill>
          <a:latin typeface="HGPｺﾞｼｯｸE" pitchFamily="50" charset="-128"/>
          <a:ea typeface="ＭＳ Ｐゴシック" charset="-128"/>
        </a:defRPr>
      </a:lvl7pPr>
      <a:lvl8pPr marL="1371600" algn="l" rtl="0" fontAlgn="base">
        <a:spcBef>
          <a:spcPct val="0"/>
        </a:spcBef>
        <a:spcAft>
          <a:spcPct val="0"/>
        </a:spcAft>
        <a:defRPr kumimoji="1" sz="3600">
          <a:solidFill>
            <a:schemeClr val="tx2"/>
          </a:solidFill>
          <a:latin typeface="HGPｺﾞｼｯｸE" pitchFamily="50" charset="-128"/>
          <a:ea typeface="ＭＳ Ｐゴシック" charset="-128"/>
        </a:defRPr>
      </a:lvl8pPr>
      <a:lvl9pPr marL="1828800" algn="l" rtl="0" fontAlgn="base">
        <a:spcBef>
          <a:spcPct val="0"/>
        </a:spcBef>
        <a:spcAft>
          <a:spcPct val="0"/>
        </a:spcAft>
        <a:defRPr kumimoji="1" sz="3600">
          <a:solidFill>
            <a:schemeClr val="tx2"/>
          </a:solidFill>
          <a:latin typeface="HGPｺﾞｼｯｸE" pitchFamily="50" charset="-128"/>
          <a:ea typeface="ＭＳ Ｐゴシック"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rtl="0" eaLnBrk="0" fontAlgn="base" hangingPunct="0">
        <a:spcBef>
          <a:spcPct val="20000"/>
        </a:spcBef>
        <a:spcAft>
          <a:spcPct val="0"/>
        </a:spcAft>
        <a:buChar char="–"/>
        <a:defRPr kumimoji="1" sz="28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rtl="0" eaLnBrk="0" fontAlgn="base" hangingPunct="0">
        <a:spcBef>
          <a:spcPct val="20000"/>
        </a:spcBef>
        <a:spcAft>
          <a:spcPct val="0"/>
        </a:spcAft>
        <a:buChar char="•"/>
        <a:defRPr kumimoji="1" sz="24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rtl="0" eaLnBrk="0" fontAlgn="base" hangingPunct="0">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rtl="0" eaLnBrk="0" fontAlgn="base" hangingPunct="0">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102156" tIns="51076" rIns="102156" bIns="51076"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17"/>
            <a:ext cx="8229600" cy="4525963"/>
          </a:xfrm>
          <a:prstGeom prst="rect">
            <a:avLst/>
          </a:prstGeom>
        </p:spPr>
        <p:txBody>
          <a:bodyPr vert="horz" lIns="102156" tIns="51076" rIns="102156" bIns="5107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t>2019/6/22</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93857416"/>
      </p:ext>
    </p:extLst>
  </p:cSld>
  <p:clrMap bg1="lt1" tx1="dk1" bg2="lt2" tx2="dk2" accent1="accent1" accent2="accent2" accent3="accent3" accent4="accent4" accent5="accent5" accent6="accent6" hlink="hlink" folHlink="folHlink"/>
  <p:sldLayoutIdLst>
    <p:sldLayoutId id="2147483762" r:id="rId1"/>
    <p:sldLayoutId id="2147483763" r:id="rId2"/>
  </p:sldLayoutIdLst>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xStyles>
    <p:titleStyle>
      <a:lvl1pPr algn="ctr" defTabSz="1022985" rtl="0" eaLnBrk="1" latinLnBrk="0" hangingPunct="1">
        <a:spcBef>
          <a:spcPct val="0"/>
        </a:spcBef>
        <a:buNone/>
        <a:defRPr sz="5000" kern="1200">
          <a:solidFill>
            <a:schemeClr val="tx1"/>
          </a:solidFill>
          <a:latin typeface="+mj-lt"/>
          <a:ea typeface="+mj-ea"/>
          <a:cs typeface="+mj-cs"/>
        </a:defRPr>
      </a:lvl1pPr>
    </p:titleStyle>
    <p:bodyStyle>
      <a:lvl1pPr marL="383540" indent="-383540" algn="l" defTabSz="10229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215" indent="-320040" algn="l" defTabSz="102298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8890" indent="-255905" algn="l" defTabSz="102298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70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51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68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49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30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911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2985" rtl="0" eaLnBrk="1" latinLnBrk="0" hangingPunct="1">
        <a:defRPr sz="2000" kern="1200">
          <a:solidFill>
            <a:schemeClr val="tx1"/>
          </a:solidFill>
          <a:latin typeface="+mn-lt"/>
          <a:ea typeface="+mn-ea"/>
          <a:cs typeface="+mn-cs"/>
        </a:defRPr>
      </a:lvl1pPr>
      <a:lvl2pPr marL="511810" algn="l" defTabSz="1022985" rtl="0" eaLnBrk="1" latinLnBrk="0" hangingPunct="1">
        <a:defRPr sz="2000" kern="1200">
          <a:solidFill>
            <a:schemeClr val="tx1"/>
          </a:solidFill>
          <a:latin typeface="+mn-lt"/>
          <a:ea typeface="+mn-ea"/>
          <a:cs typeface="+mn-cs"/>
        </a:defRPr>
      </a:lvl2pPr>
      <a:lvl3pPr marL="1022985" algn="l" defTabSz="1022985" rtl="0" eaLnBrk="1" latinLnBrk="0" hangingPunct="1">
        <a:defRPr sz="2000" kern="1200">
          <a:solidFill>
            <a:schemeClr val="tx1"/>
          </a:solidFill>
          <a:latin typeface="+mn-lt"/>
          <a:ea typeface="+mn-ea"/>
          <a:cs typeface="+mn-cs"/>
        </a:defRPr>
      </a:lvl3pPr>
      <a:lvl4pPr marL="1534795" algn="l" defTabSz="1022985" rtl="0" eaLnBrk="1" latinLnBrk="0" hangingPunct="1">
        <a:defRPr sz="2000" kern="1200">
          <a:solidFill>
            <a:schemeClr val="tx1"/>
          </a:solidFill>
          <a:latin typeface="+mn-lt"/>
          <a:ea typeface="+mn-ea"/>
          <a:cs typeface="+mn-cs"/>
        </a:defRPr>
      </a:lvl4pPr>
      <a:lvl5pPr marL="2046605" algn="l" defTabSz="1022985" rtl="0" eaLnBrk="1" latinLnBrk="0" hangingPunct="1">
        <a:defRPr sz="2000" kern="1200">
          <a:solidFill>
            <a:schemeClr val="tx1"/>
          </a:solidFill>
          <a:latin typeface="+mn-lt"/>
          <a:ea typeface="+mn-ea"/>
          <a:cs typeface="+mn-cs"/>
        </a:defRPr>
      </a:lvl5pPr>
      <a:lvl6pPr marL="2558415" algn="l" defTabSz="1022985" rtl="0" eaLnBrk="1" latinLnBrk="0" hangingPunct="1">
        <a:defRPr sz="2000" kern="1200">
          <a:solidFill>
            <a:schemeClr val="tx1"/>
          </a:solidFill>
          <a:latin typeface="+mn-lt"/>
          <a:ea typeface="+mn-ea"/>
          <a:cs typeface="+mn-cs"/>
        </a:defRPr>
      </a:lvl6pPr>
      <a:lvl7pPr marL="3069590" algn="l" defTabSz="1022985" rtl="0" eaLnBrk="1" latinLnBrk="0" hangingPunct="1">
        <a:defRPr sz="2000" kern="1200">
          <a:solidFill>
            <a:schemeClr val="tx1"/>
          </a:solidFill>
          <a:latin typeface="+mn-lt"/>
          <a:ea typeface="+mn-ea"/>
          <a:cs typeface="+mn-cs"/>
        </a:defRPr>
      </a:lvl7pPr>
      <a:lvl8pPr marL="3581400" algn="l" defTabSz="1022985" rtl="0" eaLnBrk="1" latinLnBrk="0" hangingPunct="1">
        <a:defRPr sz="2000" kern="1200">
          <a:solidFill>
            <a:schemeClr val="tx1"/>
          </a:solidFill>
          <a:latin typeface="+mn-lt"/>
          <a:ea typeface="+mn-ea"/>
          <a:cs typeface="+mn-cs"/>
        </a:defRPr>
      </a:lvl8pPr>
      <a:lvl9pPr marL="4093210" algn="l" defTabSz="1022985"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332"/>
            <a:ext cx="9144000" cy="6858000"/>
          </a:xfrm>
          <a:prstGeom prst="rect">
            <a:avLst/>
          </a:prstGeom>
        </p:spPr>
      </p:pic>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8100392" y="6558011"/>
            <a:ext cx="702990" cy="365125"/>
          </a:xfrm>
          <a:prstGeom prst="rect">
            <a:avLst/>
          </a:prstGeom>
        </p:spPr>
        <p:txBody>
          <a:bodyPr vert="horz" lIns="91440" tIns="45720" rIns="91440" bIns="45720" rtlCol="0" anchor="ctr"/>
          <a:lstStyle>
            <a:lvl1pPr algn="r">
              <a:defRPr sz="1200">
                <a:solidFill>
                  <a:schemeClr val="tx1"/>
                </a:solidFill>
              </a:defRPr>
            </a:lvl1pPr>
          </a:lstStyle>
          <a:p>
            <a:fld id="{C8E3EBC2-4E9C-46B1-8306-7CB1EB80AF9B}" type="slidenum">
              <a:rPr lang="ja-JP" altLang="en-US" smtClean="0"/>
              <a:pPr/>
              <a:t>‹#›</a:t>
            </a:fld>
            <a:endParaRPr lang="ja-JP" altLang="en-US" dirty="0"/>
          </a:p>
        </p:txBody>
      </p:sp>
      <p:sp>
        <p:nvSpPr>
          <p:cNvPr id="10" name="Rectangle 4"/>
          <p:cNvSpPr txBox="1">
            <a:spLocks noChangeArrowheads="1"/>
          </p:cNvSpPr>
          <p:nvPr userDrawn="1"/>
        </p:nvSpPr>
        <p:spPr bwMode="auto">
          <a:xfrm>
            <a:off x="900113" y="6644617"/>
            <a:ext cx="3599879" cy="42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ja-JP"/>
            </a:defPPr>
            <a:lvl1pPr algn="ctr" rtl="0" eaLnBrk="0" fontAlgn="base" hangingPunct="0">
              <a:spcBef>
                <a:spcPct val="0"/>
              </a:spcBef>
              <a:spcAft>
                <a:spcPct val="0"/>
              </a:spcAft>
              <a:defRPr kumimoji="1" sz="800" kern="1200" dirty="0" smtClean="0">
                <a:solidFill>
                  <a:schemeClr val="tx1"/>
                </a:solidFill>
                <a:latin typeface="Times New Roman" panose="02020603050405020304" pitchFamily="18" charset="0"/>
                <a:ea typeface="HGPｺﾞｼｯｸE" panose="020B0900000000000000" pitchFamily="50" charset="-128"/>
                <a:cs typeface="+mn-cs"/>
              </a:defRPr>
            </a:lvl1pPr>
            <a:lvl2pPr marL="4572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2pPr>
            <a:lvl3pPr marL="9144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3pPr>
            <a:lvl4pPr marL="13716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4pPr>
            <a:lvl5pPr marL="18288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5pPr>
            <a:lvl6pPr marL="22860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6pPr>
            <a:lvl7pPr marL="27432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7pPr>
            <a:lvl8pPr marL="32004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8pPr>
            <a:lvl9pPr marL="36576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9pPr>
          </a:lstStyle>
          <a:p>
            <a:pPr>
              <a:defRPr/>
            </a:pPr>
            <a:r>
              <a:rPr lang="en-US" altLang="ja-JP" baseline="0" dirty="0">
                <a:solidFill>
                  <a:srgbClr val="000000"/>
                </a:solidFill>
              </a:rPr>
              <a:t>Copyright</a:t>
            </a:r>
            <a:r>
              <a:rPr lang="en-US" altLang="ja-JP" dirty="0">
                <a:solidFill>
                  <a:srgbClr val="000000"/>
                </a:solidFill>
              </a:rPr>
              <a:t> © Software Research Associates,  Inc. All Rights Reserved</a:t>
            </a:r>
            <a:endParaRPr lang="ja-JP" altLang="en-US" dirty="0">
              <a:solidFill>
                <a:srgbClr val="000000"/>
              </a:solidFill>
            </a:endParaRPr>
          </a:p>
        </p:txBody>
      </p:sp>
    </p:spTree>
    <p:extLst>
      <p:ext uri="{BB962C8B-B14F-4D97-AF65-F5344CB8AC3E}">
        <p14:creationId xmlns:p14="http://schemas.microsoft.com/office/powerpoint/2010/main" val="2851344016"/>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9144000" cy="6840304"/>
          </a:xfrm>
          <a:prstGeom prst="rect">
            <a:avLst/>
          </a:prstGeom>
          <a:solidFill>
            <a:schemeClr val="bg1"/>
          </a:solidFill>
          <a:ln>
            <a:solidFill>
              <a:schemeClr val="bg1"/>
            </a:solidFill>
          </a:ln>
        </p:spPr>
      </p:pic>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7740352" y="6563421"/>
            <a:ext cx="1063030" cy="365125"/>
          </a:xfrm>
          <a:prstGeom prst="rect">
            <a:avLst/>
          </a:prstGeom>
        </p:spPr>
        <p:txBody>
          <a:bodyPr vert="horz" lIns="91440" tIns="45720" rIns="91440" bIns="45720" rtlCol="0" anchor="ctr"/>
          <a:lstStyle>
            <a:lvl1pPr algn="r">
              <a:defRPr sz="1200">
                <a:solidFill>
                  <a:schemeClr val="tx1"/>
                </a:solidFill>
              </a:defRPr>
            </a:lvl1pPr>
          </a:lstStyle>
          <a:p>
            <a:fld id="{C8E3EBC2-4E9C-46B1-8306-7CB1EB80AF9B}" type="slidenum">
              <a:rPr lang="ja-JP" altLang="en-US" smtClean="0"/>
              <a:pPr/>
              <a:t>‹#›</a:t>
            </a:fld>
            <a:endParaRPr lang="ja-JP" altLang="en-US" dirty="0"/>
          </a:p>
        </p:txBody>
      </p:sp>
      <p:sp>
        <p:nvSpPr>
          <p:cNvPr id="10" name="Rectangle 4"/>
          <p:cNvSpPr txBox="1">
            <a:spLocks noChangeArrowheads="1"/>
          </p:cNvSpPr>
          <p:nvPr userDrawn="1"/>
        </p:nvSpPr>
        <p:spPr bwMode="auto">
          <a:xfrm>
            <a:off x="971601" y="6644490"/>
            <a:ext cx="3456384" cy="21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ja-JP"/>
            </a:defPPr>
            <a:lvl1pPr algn="ctr" rtl="0" eaLnBrk="0" fontAlgn="base" hangingPunct="0">
              <a:spcBef>
                <a:spcPct val="0"/>
              </a:spcBef>
              <a:spcAft>
                <a:spcPct val="0"/>
              </a:spcAft>
              <a:defRPr kumimoji="1" sz="800" kern="1200" dirty="0" smtClean="0">
                <a:solidFill>
                  <a:schemeClr val="tx1"/>
                </a:solidFill>
                <a:latin typeface="Times New Roman" panose="02020603050405020304" pitchFamily="18" charset="0"/>
                <a:ea typeface="HGPｺﾞｼｯｸE" panose="020B0900000000000000" pitchFamily="50" charset="-128"/>
                <a:cs typeface="+mn-cs"/>
              </a:defRPr>
            </a:lvl1pPr>
            <a:lvl2pPr marL="4572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2pPr>
            <a:lvl3pPr marL="9144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3pPr>
            <a:lvl4pPr marL="13716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4pPr>
            <a:lvl5pPr marL="1828800" algn="l" rtl="0" eaLnBrk="0" fontAlgn="base" hangingPunct="0">
              <a:spcBef>
                <a:spcPct val="0"/>
              </a:spcBef>
              <a:spcAft>
                <a:spcPct val="0"/>
              </a:spcAft>
              <a:defRPr kumimoji="1" sz="1600" kern="1200">
                <a:solidFill>
                  <a:schemeClr val="tx1"/>
                </a:solidFill>
                <a:latin typeface="HGPｺﾞｼｯｸE" panose="020B0900000000000000" pitchFamily="50" charset="-128"/>
                <a:ea typeface="HGPｺﾞｼｯｸE" panose="020B0900000000000000" pitchFamily="50" charset="-128"/>
                <a:cs typeface="+mn-cs"/>
              </a:defRPr>
            </a:lvl5pPr>
            <a:lvl6pPr marL="22860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6pPr>
            <a:lvl7pPr marL="27432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7pPr>
            <a:lvl8pPr marL="32004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8pPr>
            <a:lvl9pPr marL="3657600" algn="l" defTabSz="914400" rtl="0" eaLnBrk="1" latinLnBrk="0" hangingPunct="1">
              <a:defRPr kumimoji="1" sz="1600" kern="1200">
                <a:solidFill>
                  <a:schemeClr val="tx1"/>
                </a:solidFill>
                <a:latin typeface="HGPｺﾞｼｯｸE" panose="020B0900000000000000" pitchFamily="50" charset="-128"/>
                <a:ea typeface="HGPｺﾞｼｯｸE" panose="020B0900000000000000" pitchFamily="50" charset="-128"/>
                <a:cs typeface="+mn-cs"/>
              </a:defRPr>
            </a:lvl9pPr>
          </a:lstStyle>
          <a:p>
            <a:pPr>
              <a:defRPr/>
            </a:pPr>
            <a:r>
              <a:rPr lang="en-US" altLang="ja-JP" dirty="0">
                <a:solidFill>
                  <a:srgbClr val="000000"/>
                </a:solidFill>
              </a:rPr>
              <a:t>Copyright © Software Research Associates,  Inc. All Rights Reserved</a:t>
            </a:r>
            <a:endParaRPr lang="ja-JP" altLang="en-US" dirty="0">
              <a:solidFill>
                <a:srgbClr val="000000"/>
              </a:solidFill>
            </a:endParaRPr>
          </a:p>
        </p:txBody>
      </p:sp>
      <p:sp>
        <p:nvSpPr>
          <p:cNvPr id="4" name="正方形/長方形 3"/>
          <p:cNvSpPr/>
          <p:nvPr userDrawn="1"/>
        </p:nvSpPr>
        <p:spPr>
          <a:xfrm>
            <a:off x="0" y="0"/>
            <a:ext cx="9144000" cy="18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814428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3" Type="http://schemas.openxmlformats.org/officeDocument/2006/relationships/image" Target="../media/image29.jpeg" /><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emf" /><Relationship Id="rId1" Type="http://schemas.openxmlformats.org/officeDocument/2006/relationships/slideLayout" Target="../slideLayouts/slideLayout6.xml" /><Relationship Id="rId6" Type="http://schemas.openxmlformats.org/officeDocument/2006/relationships/image" Target="../media/image34.emf" /><Relationship Id="rId5" Type="http://schemas.openxmlformats.org/officeDocument/2006/relationships/image" Target="../media/image33.png" /><Relationship Id="rId4" Type="http://schemas.openxmlformats.org/officeDocument/2006/relationships/image" Target="../media/image32.png" /></Relationships>
</file>

<file path=ppt/slides/_rels/slide14.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11.xml"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2.xml"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notesSlide" Target="../notesSlides/notesSlide13.xml"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38.png" /><Relationship Id="rId1" Type="http://schemas.openxmlformats.org/officeDocument/2006/relationships/slideLayout" Target="../slideLayouts/slideLayout6.xml" /><Relationship Id="rId5" Type="http://schemas.openxmlformats.org/officeDocument/2006/relationships/image" Target="../media/image40.png" /><Relationship Id="rId4" Type="http://schemas.openxmlformats.org/officeDocument/2006/relationships/image" Target="../media/image39.png" /></Relationships>
</file>

<file path=ppt/slides/_rels/slide19.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notesSlide" Target="../notesSlides/notesSlide14.xml" /><Relationship Id="rId1" Type="http://schemas.openxmlformats.org/officeDocument/2006/relationships/slideLayout" Target="../slideLayouts/slideLayout6.xml" /><Relationship Id="rId6" Type="http://schemas.openxmlformats.org/officeDocument/2006/relationships/image" Target="../media/image44.png" /><Relationship Id="rId5" Type="http://schemas.openxmlformats.org/officeDocument/2006/relationships/image" Target="../media/image43.png" /><Relationship Id="rId4" Type="http://schemas.openxmlformats.org/officeDocument/2006/relationships/image" Target="../media/image42.png"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6.xml"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17.xml" /><Relationship Id="rId1" Type="http://schemas.openxmlformats.org/officeDocument/2006/relationships/slideLayout" Target="../slideLayouts/slideLayout6.xml" /><Relationship Id="rId6" Type="http://schemas.openxmlformats.org/officeDocument/2006/relationships/image" Target="../media/image46.wmf" /><Relationship Id="rId5" Type="http://schemas.openxmlformats.org/officeDocument/2006/relationships/image" Target="../media/image28.png" /><Relationship Id="rId4" Type="http://schemas.openxmlformats.org/officeDocument/2006/relationships/image" Target="../media/image45.wmf" /></Relationships>
</file>

<file path=ppt/slides/_rels/slide23.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notesSlide" Target="../notesSlides/notesSlide18.xml"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9.xml" /><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notesSlide" Target="../notesSlides/notesSlide20.xml" /><Relationship Id="rId1" Type="http://schemas.openxmlformats.org/officeDocument/2006/relationships/slideLayout" Target="../slideLayouts/slideLayout6.xml" /><Relationship Id="rId6" Type="http://schemas.openxmlformats.org/officeDocument/2006/relationships/image" Target="../media/image51.png" /><Relationship Id="rId5" Type="http://schemas.openxmlformats.org/officeDocument/2006/relationships/image" Target="../media/image50.png" /><Relationship Id="rId4" Type="http://schemas.openxmlformats.org/officeDocument/2006/relationships/image" Target="../media/image49.png" /></Relationships>
</file>

<file path=ppt/slides/_rels/slide27.xml.rels><?xml version="1.0" encoding="UTF-8" standalone="yes"?>
<Relationships xmlns="http://schemas.openxmlformats.org/package/2006/relationships"><Relationship Id="rId3" Type="http://schemas.openxmlformats.org/officeDocument/2006/relationships/image" Target="../media/image51.png" /><Relationship Id="rId7" Type="http://schemas.openxmlformats.org/officeDocument/2006/relationships/image" Target="../media/image55.png" /><Relationship Id="rId2" Type="http://schemas.openxmlformats.org/officeDocument/2006/relationships/image" Target="../media/image41.png" /><Relationship Id="rId1" Type="http://schemas.openxmlformats.org/officeDocument/2006/relationships/slideLayout" Target="../slideLayouts/slideLayout6.xml" /><Relationship Id="rId6" Type="http://schemas.openxmlformats.org/officeDocument/2006/relationships/image" Target="../media/image54.png" /><Relationship Id="rId5" Type="http://schemas.openxmlformats.org/officeDocument/2006/relationships/image" Target="../media/image53.png" /><Relationship Id="rId4" Type="http://schemas.openxmlformats.org/officeDocument/2006/relationships/image" Target="../media/image52.png" /></Relationships>
</file>

<file path=ppt/slides/_rels/slide28.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image" Target="../media/image41.png" /><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3" Type="http://schemas.openxmlformats.org/officeDocument/2006/relationships/image" Target="../media/image56.png" /><Relationship Id="rId2" Type="http://schemas.openxmlformats.org/officeDocument/2006/relationships/notesSlide" Target="../notesSlides/notesSlide21.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image" Target="../media/image41.png"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3" Type="http://schemas.openxmlformats.org/officeDocument/2006/relationships/image" Target="../media/image57.png" /><Relationship Id="rId2" Type="http://schemas.openxmlformats.org/officeDocument/2006/relationships/notesSlide" Target="../notesSlides/notesSlide22.xml" /><Relationship Id="rId1" Type="http://schemas.openxmlformats.org/officeDocument/2006/relationships/slideLayout" Target="../slideLayouts/slideLayout6.xml" /><Relationship Id="rId6" Type="http://schemas.openxmlformats.org/officeDocument/2006/relationships/image" Target="../media/image60.png" /><Relationship Id="rId5" Type="http://schemas.openxmlformats.org/officeDocument/2006/relationships/image" Target="../media/image59.png" /><Relationship Id="rId4" Type="http://schemas.openxmlformats.org/officeDocument/2006/relationships/image" Target="../media/image58.png" /></Relationships>
</file>

<file path=ppt/slides/_rels/slide3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3.xml" /><Relationship Id="rId1"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8" Type="http://schemas.openxmlformats.org/officeDocument/2006/relationships/image" Target="../media/image17.png" /><Relationship Id="rId3" Type="http://schemas.openxmlformats.org/officeDocument/2006/relationships/image" Target="../media/image11.png" /><Relationship Id="rId7" Type="http://schemas.openxmlformats.org/officeDocument/2006/relationships/image" Target="../media/image16.png" /><Relationship Id="rId12" Type="http://schemas.openxmlformats.org/officeDocument/2006/relationships/image" Target="../media/image15.png" /><Relationship Id="rId2" Type="http://schemas.openxmlformats.org/officeDocument/2006/relationships/image" Target="../media/image10.png" /><Relationship Id="rId1" Type="http://schemas.openxmlformats.org/officeDocument/2006/relationships/slideLayout" Target="../slideLayouts/slideLayout6.xml" /><Relationship Id="rId6" Type="http://schemas.openxmlformats.org/officeDocument/2006/relationships/image" Target="../media/image14.png" /><Relationship Id="rId11" Type="http://schemas.openxmlformats.org/officeDocument/2006/relationships/image" Target="../media/image20.png" /><Relationship Id="rId5" Type="http://schemas.openxmlformats.org/officeDocument/2006/relationships/image" Target="../media/image13.png" /><Relationship Id="rId10" Type="http://schemas.openxmlformats.org/officeDocument/2006/relationships/image" Target="../media/image19.png" /><Relationship Id="rId4" Type="http://schemas.openxmlformats.org/officeDocument/2006/relationships/image" Target="../media/image12.png" /><Relationship Id="rId9" Type="http://schemas.openxmlformats.org/officeDocument/2006/relationships/image" Target="../media/image18.png" /></Relationships>
</file>

<file path=ppt/slides/_rels/slide36.xml.rels><?xml version="1.0" encoding="UTF-8" standalone="yes"?>
<Relationships xmlns="http://schemas.openxmlformats.org/package/2006/relationships"><Relationship Id="rId2" Type="http://schemas.openxmlformats.org/officeDocument/2006/relationships/image" Target="../media/image61.wmf" /><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3" Type="http://schemas.openxmlformats.org/officeDocument/2006/relationships/image" Target="../media/image63.png" /><Relationship Id="rId2" Type="http://schemas.openxmlformats.org/officeDocument/2006/relationships/image" Target="../media/image62.wmf" /><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5.xml" /><Relationship Id="rId1"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0.xml.rels><?xml version="1.0" encoding="UTF-8" standalone="yes"?>
<Relationships xmlns="http://schemas.openxmlformats.org/package/2006/relationships"><Relationship Id="rId2" Type="http://schemas.openxmlformats.org/officeDocument/2006/relationships/image" Target="../media/image64.png" /><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3" Type="http://schemas.openxmlformats.org/officeDocument/2006/relationships/image" Target="../media/image66.png" /><Relationship Id="rId2" Type="http://schemas.openxmlformats.org/officeDocument/2006/relationships/image" Target="../media/image6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5.xml" /><Relationship Id="rId1" Type="http://schemas.openxmlformats.org/officeDocument/2006/relationships/slideLayout" Target="../slideLayouts/slideLayout6.xml"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8" Type="http://schemas.openxmlformats.org/officeDocument/2006/relationships/image" Target="../media/image15.png" /><Relationship Id="rId13" Type="http://schemas.openxmlformats.org/officeDocument/2006/relationships/image" Target="../media/image20.png" /><Relationship Id="rId3" Type="http://schemas.openxmlformats.org/officeDocument/2006/relationships/image" Target="../media/image10.png" /><Relationship Id="rId7" Type="http://schemas.openxmlformats.org/officeDocument/2006/relationships/image" Target="../media/image14.png" /><Relationship Id="rId12" Type="http://schemas.openxmlformats.org/officeDocument/2006/relationships/image" Target="../media/image19.png" /><Relationship Id="rId2" Type="http://schemas.openxmlformats.org/officeDocument/2006/relationships/notesSlide" Target="../notesSlides/notesSlide6.xml" /><Relationship Id="rId1" Type="http://schemas.openxmlformats.org/officeDocument/2006/relationships/slideLayout" Target="../slideLayouts/slideLayout6.xml" /><Relationship Id="rId6" Type="http://schemas.openxmlformats.org/officeDocument/2006/relationships/image" Target="../media/image13.png" /><Relationship Id="rId11" Type="http://schemas.openxmlformats.org/officeDocument/2006/relationships/image" Target="../media/image18.png" /><Relationship Id="rId5" Type="http://schemas.openxmlformats.org/officeDocument/2006/relationships/image" Target="../media/image12.png" /><Relationship Id="rId10" Type="http://schemas.openxmlformats.org/officeDocument/2006/relationships/image" Target="../media/image17.png" /><Relationship Id="rId4" Type="http://schemas.openxmlformats.org/officeDocument/2006/relationships/image" Target="../media/image11.png" /><Relationship Id="rId9" Type="http://schemas.openxmlformats.org/officeDocument/2006/relationships/image" Target="../media/image16.png" /></Relationships>
</file>

<file path=ppt/slides/_rels/slide8.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6.xml" /><Relationship Id="rId5" Type="http://schemas.openxmlformats.org/officeDocument/2006/relationships/image" Target="../media/image24.png" /><Relationship Id="rId4" Type="http://schemas.openxmlformats.org/officeDocument/2006/relationships/image" Target="../media/image23.png" /></Relationships>
</file>

<file path=ppt/slides/_rels/slide9.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7.xml" /><Relationship Id="rId1" Type="http://schemas.openxmlformats.org/officeDocument/2006/relationships/slideLayout" Target="../slideLayouts/slideLayout6.xml" /><Relationship Id="rId6" Type="http://schemas.openxmlformats.org/officeDocument/2006/relationships/image" Target="../media/image28.png" /><Relationship Id="rId5" Type="http://schemas.openxmlformats.org/officeDocument/2006/relationships/image" Target="../media/image27.png" /><Relationship Id="rId4" Type="http://schemas.openxmlformats.org/officeDocument/2006/relationships/image" Target="../media/image2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4283968" y="733871"/>
            <a:ext cx="561204" cy="500900"/>
            <a:chOff x="304800" y="673100"/>
            <a:chExt cx="4000500" cy="4000500"/>
          </a:xfrm>
          <a:effectLst>
            <a:outerShdw blurRad="444500" dist="254000" dir="8100000" algn="tr" rotWithShape="0">
              <a:prstClr val="black">
                <a:alpha val="50000"/>
              </a:prstClr>
            </a:outerShdw>
          </a:effectLst>
        </p:grpSpPr>
        <p:sp>
          <p:nvSpPr>
            <p:cNvPr id="79" name="同心圆 10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0" name="椭圆 104"/>
            <p:cNvSpPr/>
            <p:nvPr/>
          </p:nvSpPr>
          <p:spPr>
            <a:xfrm>
              <a:off x="392112" y="760412"/>
              <a:ext cx="3825875" cy="3825876"/>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1" name="组合 80"/>
          <p:cNvGrpSpPr/>
          <p:nvPr/>
        </p:nvGrpSpPr>
        <p:grpSpPr>
          <a:xfrm>
            <a:off x="5043870" y="681628"/>
            <a:ext cx="792986" cy="707774"/>
            <a:chOff x="304800" y="673100"/>
            <a:chExt cx="4000500" cy="4000500"/>
          </a:xfrm>
          <a:effectLst>
            <a:outerShdw blurRad="444500" dist="254000" dir="8100000" algn="tr" rotWithShape="0">
              <a:prstClr val="black">
                <a:alpha val="50000"/>
              </a:prstClr>
            </a:outerShdw>
          </a:effectLst>
        </p:grpSpPr>
        <p:sp>
          <p:nvSpPr>
            <p:cNvPr id="82" name="同心圆 10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3" name="椭圆 10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4" name="组合 83"/>
          <p:cNvGrpSpPr/>
          <p:nvPr/>
        </p:nvGrpSpPr>
        <p:grpSpPr>
          <a:xfrm>
            <a:off x="7305147" y="994566"/>
            <a:ext cx="610688" cy="545062"/>
            <a:chOff x="304800" y="673100"/>
            <a:chExt cx="4000500" cy="4000500"/>
          </a:xfrm>
          <a:effectLst>
            <a:outerShdw blurRad="444500" dist="254000" dir="8100000" algn="tr" rotWithShape="0">
              <a:prstClr val="black">
                <a:alpha val="50000"/>
              </a:prstClr>
            </a:outerShdw>
          </a:effectLst>
        </p:grpSpPr>
        <p:sp>
          <p:nvSpPr>
            <p:cNvPr id="85" name="同心圆 10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6" name="椭圆 11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87" name="组合 86"/>
          <p:cNvGrpSpPr/>
          <p:nvPr/>
        </p:nvGrpSpPr>
        <p:grpSpPr>
          <a:xfrm>
            <a:off x="780482" y="5890567"/>
            <a:ext cx="524364" cy="468016"/>
            <a:chOff x="304800" y="673100"/>
            <a:chExt cx="4000500" cy="4000500"/>
          </a:xfrm>
          <a:effectLst>
            <a:outerShdw blurRad="444500" dist="254000" dir="8100000" algn="tr" rotWithShape="0">
              <a:prstClr val="black">
                <a:alpha val="50000"/>
              </a:prstClr>
            </a:outerShdw>
          </a:effectLst>
        </p:grpSpPr>
        <p:sp>
          <p:nvSpPr>
            <p:cNvPr id="88" name="同心圆 11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9" name="椭圆 11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0" name="组合 89"/>
          <p:cNvGrpSpPr/>
          <p:nvPr/>
        </p:nvGrpSpPr>
        <p:grpSpPr>
          <a:xfrm>
            <a:off x="3898083" y="5460768"/>
            <a:ext cx="224838" cy="200678"/>
            <a:chOff x="304800" y="673100"/>
            <a:chExt cx="4000500" cy="4000500"/>
          </a:xfrm>
          <a:effectLst>
            <a:outerShdw blurRad="444500" dist="254000" dir="8100000" algn="tr" rotWithShape="0">
              <a:prstClr val="black">
                <a:alpha val="50000"/>
              </a:prstClr>
            </a:outerShdw>
          </a:effectLst>
        </p:grpSpPr>
        <p:sp>
          <p:nvSpPr>
            <p:cNvPr id="91" name="同心圆 11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2" name="椭圆 11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3" name="组合 92"/>
          <p:cNvGrpSpPr/>
          <p:nvPr/>
        </p:nvGrpSpPr>
        <p:grpSpPr>
          <a:xfrm>
            <a:off x="3131840" y="5301208"/>
            <a:ext cx="471130" cy="420502"/>
            <a:chOff x="304800" y="673100"/>
            <a:chExt cx="4000500" cy="4000500"/>
          </a:xfrm>
          <a:effectLst>
            <a:outerShdw blurRad="444500" dist="254000" dir="8100000" algn="tr" rotWithShape="0">
              <a:prstClr val="black">
                <a:alpha val="50000"/>
              </a:prstClr>
            </a:outerShdw>
          </a:effectLst>
        </p:grpSpPr>
        <p:sp>
          <p:nvSpPr>
            <p:cNvPr id="94" name="同心圆 1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5" name="椭圆 1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6" name="组合 95"/>
          <p:cNvGrpSpPr/>
          <p:nvPr/>
        </p:nvGrpSpPr>
        <p:grpSpPr>
          <a:xfrm>
            <a:off x="8210617" y="188640"/>
            <a:ext cx="1050122" cy="937278"/>
            <a:chOff x="304800" y="673100"/>
            <a:chExt cx="4000500" cy="4000500"/>
          </a:xfrm>
          <a:effectLst>
            <a:outerShdw blurRad="444500" dist="254000" dir="8100000" algn="tr" rotWithShape="0">
              <a:prstClr val="black">
                <a:alpha val="50000"/>
              </a:prstClr>
            </a:outerShdw>
          </a:effectLst>
        </p:grpSpPr>
        <p:sp>
          <p:nvSpPr>
            <p:cNvPr id="97" name="同心圆 1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1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9" name="组合 98"/>
          <p:cNvGrpSpPr/>
          <p:nvPr/>
        </p:nvGrpSpPr>
        <p:grpSpPr>
          <a:xfrm>
            <a:off x="1989718" y="5648528"/>
            <a:ext cx="1050122" cy="937278"/>
            <a:chOff x="304800" y="673100"/>
            <a:chExt cx="4000500" cy="4000500"/>
          </a:xfrm>
          <a:effectLst>
            <a:outerShdw blurRad="444500" dist="254000" dir="8100000" algn="tr" rotWithShape="0">
              <a:prstClr val="black">
                <a:alpha val="50000"/>
              </a:prstClr>
            </a:outerShdw>
          </a:effectLst>
        </p:grpSpPr>
        <p:sp>
          <p:nvSpPr>
            <p:cNvPr id="100" name="同心圆 1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1" name="椭圆 128"/>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02" name="组合 101"/>
          <p:cNvGrpSpPr/>
          <p:nvPr/>
        </p:nvGrpSpPr>
        <p:grpSpPr>
          <a:xfrm>
            <a:off x="1285566" y="5445988"/>
            <a:ext cx="463218" cy="413442"/>
            <a:chOff x="304800" y="673100"/>
            <a:chExt cx="4000500" cy="4000500"/>
          </a:xfrm>
          <a:effectLst>
            <a:outerShdw blurRad="444500" dist="254000" dir="8100000" algn="tr" rotWithShape="0">
              <a:prstClr val="black">
                <a:alpha val="50000"/>
              </a:prstClr>
            </a:outerShdw>
          </a:effectLst>
        </p:grpSpPr>
        <p:sp>
          <p:nvSpPr>
            <p:cNvPr id="103" name="同心圆 13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4" name="椭圆 13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5" name="组合 104"/>
          <p:cNvGrpSpPr/>
          <p:nvPr/>
        </p:nvGrpSpPr>
        <p:grpSpPr>
          <a:xfrm>
            <a:off x="401396" y="5713764"/>
            <a:ext cx="282172" cy="251850"/>
            <a:chOff x="304800" y="673100"/>
            <a:chExt cx="4000500" cy="4000500"/>
          </a:xfrm>
          <a:effectLst>
            <a:outerShdw blurRad="444500" dist="254000" dir="8100000" algn="tr" rotWithShape="0">
              <a:prstClr val="black">
                <a:alpha val="50000"/>
              </a:prstClr>
            </a:outerShdw>
          </a:effectLst>
        </p:grpSpPr>
        <p:sp>
          <p:nvSpPr>
            <p:cNvPr id="106" name="同心圆 13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7" name="椭圆 13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8" name="组合 107"/>
          <p:cNvGrpSpPr/>
          <p:nvPr/>
        </p:nvGrpSpPr>
        <p:grpSpPr>
          <a:xfrm>
            <a:off x="218756" y="5505686"/>
            <a:ext cx="141084" cy="125924"/>
            <a:chOff x="304800" y="673100"/>
            <a:chExt cx="4000500" cy="4000500"/>
          </a:xfrm>
          <a:effectLst>
            <a:outerShdw blurRad="444500" dist="254000" dir="8100000" algn="tr" rotWithShape="0">
              <a:prstClr val="black">
                <a:alpha val="50000"/>
              </a:prstClr>
            </a:outerShdw>
          </a:effectLst>
        </p:grpSpPr>
        <p:sp>
          <p:nvSpPr>
            <p:cNvPr id="109" name="同心圆 13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0" name="椭圆 13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11" name="组合 110"/>
          <p:cNvGrpSpPr/>
          <p:nvPr/>
        </p:nvGrpSpPr>
        <p:grpSpPr>
          <a:xfrm>
            <a:off x="8125987" y="1321322"/>
            <a:ext cx="198648" cy="177300"/>
            <a:chOff x="304800" y="673100"/>
            <a:chExt cx="4000500" cy="4000500"/>
          </a:xfrm>
          <a:effectLst>
            <a:outerShdw blurRad="444500" dist="254000" dir="8100000" algn="tr" rotWithShape="0">
              <a:prstClr val="black">
                <a:alpha val="50000"/>
              </a:prstClr>
            </a:outerShdw>
          </a:effectLst>
        </p:grpSpPr>
        <p:sp>
          <p:nvSpPr>
            <p:cNvPr id="112" name="同心圆 1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3" name="椭圆 1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49" name="タイトル 3"/>
          <p:cNvSpPr txBox="1">
            <a:spLocks/>
          </p:cNvSpPr>
          <p:nvPr/>
        </p:nvSpPr>
        <p:spPr>
          <a:xfrm>
            <a:off x="0" y="2420938"/>
            <a:ext cx="9139536" cy="1470025"/>
          </a:xfrm>
          <a:prstGeom prst="rect">
            <a:avLst/>
          </a:prstGeom>
        </p:spPr>
        <p:txBody>
          <a:bodyPr vert="horz" lIns="102156" tIns="51076" rIns="102156" bIns="51076" rtlCol="0" anchor="ctr">
            <a:normAutofit/>
          </a:bodyPr>
          <a:lstStyle>
            <a:lvl1pPr algn="ctr" defTabSz="1022985" rtl="0" eaLnBrk="1" latinLnBrk="0" hangingPunct="1">
              <a:spcBef>
                <a:spcPct val="0"/>
              </a:spcBef>
              <a:buNone/>
              <a:defRPr sz="5000" kern="1200">
                <a:solidFill>
                  <a:schemeClr val="tx1"/>
                </a:solidFill>
                <a:latin typeface="+mj-lt"/>
                <a:ea typeface="+mj-ea"/>
                <a:cs typeface="+mj-cs"/>
              </a:defRPr>
            </a:lvl1pPr>
          </a:lstStyle>
          <a:p>
            <a:pPr fontAlgn="auto">
              <a:spcAft>
                <a:spcPts val="0"/>
              </a:spcAft>
            </a:pPr>
            <a:r>
              <a:rPr kumimoji="1" lang="en-US" altLang="ja-JP" dirty="0">
                <a:latin typeface="+mn-ea"/>
                <a:ea typeface="+mn-ea"/>
                <a:cs typeface="Meiryo UI" panose="020B0604030504040204" pitchFamily="50" charset="-128"/>
              </a:rPr>
              <a:t>VMware</a:t>
            </a:r>
            <a:r>
              <a:rPr kumimoji="0" lang="ja-JP" altLang="en-US" dirty="0">
                <a:latin typeface="+mn-ea"/>
                <a:ea typeface="+mn-ea"/>
                <a:cs typeface="Meiryo UI" panose="020B0604030504040204" pitchFamily="50" charset="-128"/>
              </a:rPr>
              <a:t> 入門資料</a:t>
            </a:r>
            <a:endParaRPr kumimoji="1" lang="ja-JP" altLang="en-US" dirty="0">
              <a:latin typeface="+mn-ea"/>
              <a:ea typeface="+mn-ea"/>
              <a:cs typeface="Meiryo UI" panose="020B0604030504040204" pitchFamily="50" charset="-128"/>
            </a:endParaRPr>
          </a:p>
        </p:txBody>
      </p:sp>
      <p:grpSp>
        <p:nvGrpSpPr>
          <p:cNvPr id="4" name="グループ化 3"/>
          <p:cNvGrpSpPr/>
          <p:nvPr/>
        </p:nvGrpSpPr>
        <p:grpSpPr>
          <a:xfrm>
            <a:off x="6130910" y="205873"/>
            <a:ext cx="1050122" cy="937278"/>
            <a:chOff x="6130910" y="205873"/>
            <a:chExt cx="1050122" cy="937278"/>
          </a:xfrm>
        </p:grpSpPr>
        <p:grpSp>
          <p:nvGrpSpPr>
            <p:cNvPr id="75" name="组合 74"/>
            <p:cNvGrpSpPr/>
            <p:nvPr/>
          </p:nvGrpSpPr>
          <p:grpSpPr>
            <a:xfrm>
              <a:off x="6130910" y="205873"/>
              <a:ext cx="1050122" cy="937278"/>
              <a:chOff x="304800" y="673100"/>
              <a:chExt cx="4000500" cy="4000500"/>
            </a:xfrm>
            <a:effectLst>
              <a:outerShdw blurRad="444500" dist="254000" dir="8100000" algn="tr" rotWithShape="0">
                <a:prstClr val="black">
                  <a:alpha val="50000"/>
                </a:prstClr>
              </a:outerShdw>
            </a:effectLst>
          </p:grpSpPr>
          <p:sp>
            <p:nvSpPr>
              <p:cNvPr id="76" name="同心圆 10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77" name="椭圆 10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723" y="458608"/>
              <a:ext cx="867452" cy="506592"/>
            </a:xfrm>
            <a:prstGeom prst="rect">
              <a:avLst/>
            </a:prstGeom>
          </p:spPr>
        </p:pic>
      </p:grpSp>
    </p:spTree>
    <p:extLst>
      <p:ext uri="{BB962C8B-B14F-4D97-AF65-F5344CB8AC3E}">
        <p14:creationId xmlns:p14="http://schemas.microsoft.com/office/powerpoint/2010/main" val="22052317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 calcmode="lin" valueType="num">
                                      <p:cBhvr>
                                        <p:cTn id="9" dur="500" fill="hold"/>
                                        <p:tgtEl>
                                          <p:spTgt spid="78"/>
                                        </p:tgtEl>
                                        <p:attrNameLst>
                                          <p:attrName>ppt_x</p:attrName>
                                        </p:attrNameLst>
                                      </p:cBhvr>
                                      <p:tavLst>
                                        <p:tav tm="0">
                                          <p:val>
                                            <p:fltVal val="0.5"/>
                                          </p:val>
                                        </p:tav>
                                        <p:tav tm="100000">
                                          <p:val>
                                            <p:strVal val="#ppt_x"/>
                                          </p:val>
                                        </p:tav>
                                      </p:tavLst>
                                    </p:anim>
                                    <p:anim calcmode="lin" valueType="num">
                                      <p:cBhvr>
                                        <p:cTn id="10" dur="500" fill="hold"/>
                                        <p:tgtEl>
                                          <p:spTgt spid="78"/>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70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 calcmode="lin" valueType="num">
                                      <p:cBhvr>
                                        <p:cTn id="15" dur="500" fill="hold"/>
                                        <p:tgtEl>
                                          <p:spTgt spid="81"/>
                                        </p:tgtEl>
                                        <p:attrNameLst>
                                          <p:attrName>ppt_x</p:attrName>
                                        </p:attrNameLst>
                                      </p:cBhvr>
                                      <p:tavLst>
                                        <p:tav tm="0">
                                          <p:val>
                                            <p:fltVal val="0.5"/>
                                          </p:val>
                                        </p:tav>
                                        <p:tav tm="100000">
                                          <p:val>
                                            <p:strVal val="#ppt_x"/>
                                          </p:val>
                                        </p:tav>
                                      </p:tavLst>
                                    </p:anim>
                                    <p:anim calcmode="lin" valueType="num">
                                      <p:cBhvr>
                                        <p:cTn id="16" dur="500" fill="hold"/>
                                        <p:tgtEl>
                                          <p:spTgt spid="8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 calcmode="lin" valueType="num">
                                      <p:cBhvr>
                                        <p:cTn id="21" dur="500" fill="hold"/>
                                        <p:tgtEl>
                                          <p:spTgt spid="84"/>
                                        </p:tgtEl>
                                        <p:attrNameLst>
                                          <p:attrName>ppt_x</p:attrName>
                                        </p:attrNameLst>
                                      </p:cBhvr>
                                      <p:tavLst>
                                        <p:tav tm="0">
                                          <p:val>
                                            <p:fltVal val="0.5"/>
                                          </p:val>
                                        </p:tav>
                                        <p:tav tm="100000">
                                          <p:val>
                                            <p:strVal val="#ppt_x"/>
                                          </p:val>
                                        </p:tav>
                                      </p:tavLst>
                                    </p:anim>
                                    <p:anim calcmode="lin" valueType="num">
                                      <p:cBhvr>
                                        <p:cTn id="22" dur="500" fill="hold"/>
                                        <p:tgtEl>
                                          <p:spTgt spid="8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 calcmode="lin" valueType="num">
                                      <p:cBhvr>
                                        <p:cTn id="27" dur="500" fill="hold"/>
                                        <p:tgtEl>
                                          <p:spTgt spid="87"/>
                                        </p:tgtEl>
                                        <p:attrNameLst>
                                          <p:attrName>ppt_x</p:attrName>
                                        </p:attrNameLst>
                                      </p:cBhvr>
                                      <p:tavLst>
                                        <p:tav tm="0">
                                          <p:val>
                                            <p:fltVal val="0.5"/>
                                          </p:val>
                                        </p:tav>
                                        <p:tav tm="100000">
                                          <p:val>
                                            <p:strVal val="#ppt_x"/>
                                          </p:val>
                                        </p:tav>
                                      </p:tavLst>
                                    </p:anim>
                                    <p:anim calcmode="lin" valueType="num">
                                      <p:cBhvr>
                                        <p:cTn id="28" dur="500" fill="hold"/>
                                        <p:tgtEl>
                                          <p:spTgt spid="8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 fill="hold"/>
                                        <p:tgtEl>
                                          <p:spTgt spid="90"/>
                                        </p:tgtEl>
                                        <p:attrNameLst>
                                          <p:attrName>ppt_w</p:attrName>
                                        </p:attrNameLst>
                                      </p:cBhvr>
                                      <p:tavLst>
                                        <p:tav tm="0">
                                          <p:val>
                                            <p:fltVal val="0"/>
                                          </p:val>
                                        </p:tav>
                                        <p:tav tm="100000">
                                          <p:val>
                                            <p:strVal val="#ppt_w"/>
                                          </p:val>
                                        </p:tav>
                                      </p:tavLst>
                                    </p:anim>
                                    <p:anim calcmode="lin" valueType="num">
                                      <p:cBhvr>
                                        <p:cTn id="32" dur="500" fill="hold"/>
                                        <p:tgtEl>
                                          <p:spTgt spid="90"/>
                                        </p:tgtEl>
                                        <p:attrNameLst>
                                          <p:attrName>ppt_h</p:attrName>
                                        </p:attrNameLst>
                                      </p:cBhvr>
                                      <p:tavLst>
                                        <p:tav tm="0">
                                          <p:val>
                                            <p:fltVal val="0"/>
                                          </p:val>
                                        </p:tav>
                                        <p:tav tm="100000">
                                          <p:val>
                                            <p:strVal val="#ppt_h"/>
                                          </p:val>
                                        </p:tav>
                                      </p:tavLst>
                                    </p:anim>
                                    <p:anim calcmode="lin" valueType="num">
                                      <p:cBhvr>
                                        <p:cTn id="33" dur="500" fill="hold"/>
                                        <p:tgtEl>
                                          <p:spTgt spid="90"/>
                                        </p:tgtEl>
                                        <p:attrNameLst>
                                          <p:attrName>ppt_x</p:attrName>
                                        </p:attrNameLst>
                                      </p:cBhvr>
                                      <p:tavLst>
                                        <p:tav tm="0">
                                          <p:val>
                                            <p:fltVal val="0.5"/>
                                          </p:val>
                                        </p:tav>
                                        <p:tav tm="100000">
                                          <p:val>
                                            <p:strVal val="#ppt_x"/>
                                          </p:val>
                                        </p:tav>
                                      </p:tavLst>
                                    </p:anim>
                                    <p:anim calcmode="lin" valueType="num">
                                      <p:cBhvr>
                                        <p:cTn id="34" dur="500" fill="hold"/>
                                        <p:tgtEl>
                                          <p:spTgt spid="9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 calcmode="lin" valueType="num">
                                      <p:cBhvr>
                                        <p:cTn id="39" dur="500" fill="hold"/>
                                        <p:tgtEl>
                                          <p:spTgt spid="93"/>
                                        </p:tgtEl>
                                        <p:attrNameLst>
                                          <p:attrName>ppt_x</p:attrName>
                                        </p:attrNameLst>
                                      </p:cBhvr>
                                      <p:tavLst>
                                        <p:tav tm="0">
                                          <p:val>
                                            <p:fltVal val="0.5"/>
                                          </p:val>
                                        </p:tav>
                                        <p:tav tm="100000">
                                          <p:val>
                                            <p:strVal val="#ppt_x"/>
                                          </p:val>
                                        </p:tav>
                                      </p:tavLst>
                                    </p:anim>
                                    <p:anim calcmode="lin" valueType="num">
                                      <p:cBhvr>
                                        <p:cTn id="40" dur="500" fill="hold"/>
                                        <p:tgtEl>
                                          <p:spTgt spid="9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 calcmode="lin" valueType="num">
                                      <p:cBhvr>
                                        <p:cTn id="45" dur="500" fill="hold"/>
                                        <p:tgtEl>
                                          <p:spTgt spid="96"/>
                                        </p:tgtEl>
                                        <p:attrNameLst>
                                          <p:attrName>ppt_x</p:attrName>
                                        </p:attrNameLst>
                                      </p:cBhvr>
                                      <p:tavLst>
                                        <p:tav tm="0">
                                          <p:val>
                                            <p:fltVal val="0.5"/>
                                          </p:val>
                                        </p:tav>
                                        <p:tav tm="100000">
                                          <p:val>
                                            <p:strVal val="#ppt_x"/>
                                          </p:val>
                                        </p:tav>
                                      </p:tavLst>
                                    </p:anim>
                                    <p:anim calcmode="lin" valueType="num">
                                      <p:cBhvr>
                                        <p:cTn id="46" dur="500" fill="hold"/>
                                        <p:tgtEl>
                                          <p:spTgt spid="96"/>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 calcmode="lin" valueType="num">
                                      <p:cBhvr>
                                        <p:cTn id="51" dur="500" fill="hold"/>
                                        <p:tgtEl>
                                          <p:spTgt spid="111"/>
                                        </p:tgtEl>
                                        <p:attrNameLst>
                                          <p:attrName>ppt_x</p:attrName>
                                        </p:attrNameLst>
                                      </p:cBhvr>
                                      <p:tavLst>
                                        <p:tav tm="0">
                                          <p:val>
                                            <p:fltVal val="0.5"/>
                                          </p:val>
                                        </p:tav>
                                        <p:tav tm="100000">
                                          <p:val>
                                            <p:strVal val="#ppt_x"/>
                                          </p:val>
                                        </p:tav>
                                      </p:tavLst>
                                    </p:anim>
                                    <p:anim calcmode="lin" valueType="num">
                                      <p:cBhvr>
                                        <p:cTn id="52" dur="500" fill="hold"/>
                                        <p:tgtEl>
                                          <p:spTgt spid="111"/>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9"/>
                                        </p:tgtEl>
                                        <p:attrNameLst>
                                          <p:attrName>style.visibility</p:attrName>
                                        </p:attrNameLst>
                                      </p:cBhvr>
                                      <p:to>
                                        <p:strVal val="visible"/>
                                      </p:to>
                                    </p:set>
                                    <p:anim calcmode="lin" valueType="num">
                                      <p:cBhvr>
                                        <p:cTn id="55" dur="500" fill="hold"/>
                                        <p:tgtEl>
                                          <p:spTgt spid="99"/>
                                        </p:tgtEl>
                                        <p:attrNameLst>
                                          <p:attrName>ppt_w</p:attrName>
                                        </p:attrNameLst>
                                      </p:cBhvr>
                                      <p:tavLst>
                                        <p:tav tm="0">
                                          <p:val>
                                            <p:fltVal val="0"/>
                                          </p:val>
                                        </p:tav>
                                        <p:tav tm="100000">
                                          <p:val>
                                            <p:strVal val="#ppt_w"/>
                                          </p:val>
                                        </p:tav>
                                      </p:tavLst>
                                    </p:anim>
                                    <p:anim calcmode="lin" valueType="num">
                                      <p:cBhvr>
                                        <p:cTn id="56" dur="500" fill="hold"/>
                                        <p:tgtEl>
                                          <p:spTgt spid="99"/>
                                        </p:tgtEl>
                                        <p:attrNameLst>
                                          <p:attrName>ppt_h</p:attrName>
                                        </p:attrNameLst>
                                      </p:cBhvr>
                                      <p:tavLst>
                                        <p:tav tm="0">
                                          <p:val>
                                            <p:fltVal val="0"/>
                                          </p:val>
                                        </p:tav>
                                        <p:tav tm="100000">
                                          <p:val>
                                            <p:strVal val="#ppt_h"/>
                                          </p:val>
                                        </p:tav>
                                      </p:tavLst>
                                    </p:anim>
                                    <p:anim calcmode="lin" valueType="num">
                                      <p:cBhvr>
                                        <p:cTn id="57" dur="500" fill="hold"/>
                                        <p:tgtEl>
                                          <p:spTgt spid="99"/>
                                        </p:tgtEl>
                                        <p:attrNameLst>
                                          <p:attrName>ppt_x</p:attrName>
                                        </p:attrNameLst>
                                      </p:cBhvr>
                                      <p:tavLst>
                                        <p:tav tm="0">
                                          <p:val>
                                            <p:fltVal val="0.5"/>
                                          </p:val>
                                        </p:tav>
                                        <p:tav tm="100000">
                                          <p:val>
                                            <p:strVal val="#ppt_x"/>
                                          </p:val>
                                        </p:tav>
                                      </p:tavLst>
                                    </p:anim>
                                    <p:anim calcmode="lin" valueType="num">
                                      <p:cBhvr>
                                        <p:cTn id="58" dur="500" fill="hold"/>
                                        <p:tgtEl>
                                          <p:spTgt spid="99"/>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102"/>
                                        </p:tgtEl>
                                        <p:attrNameLst>
                                          <p:attrName>style.visibility</p:attrName>
                                        </p:attrNameLst>
                                      </p:cBhvr>
                                      <p:to>
                                        <p:strVal val="visible"/>
                                      </p:to>
                                    </p:set>
                                    <p:anim calcmode="lin" valueType="num">
                                      <p:cBhvr>
                                        <p:cTn id="61" dur="500" fill="hold"/>
                                        <p:tgtEl>
                                          <p:spTgt spid="102"/>
                                        </p:tgtEl>
                                        <p:attrNameLst>
                                          <p:attrName>ppt_w</p:attrName>
                                        </p:attrNameLst>
                                      </p:cBhvr>
                                      <p:tavLst>
                                        <p:tav tm="0">
                                          <p:val>
                                            <p:fltVal val="0"/>
                                          </p:val>
                                        </p:tav>
                                        <p:tav tm="100000">
                                          <p:val>
                                            <p:strVal val="#ppt_w"/>
                                          </p:val>
                                        </p:tav>
                                      </p:tavLst>
                                    </p:anim>
                                    <p:anim calcmode="lin" valueType="num">
                                      <p:cBhvr>
                                        <p:cTn id="62" dur="500" fill="hold"/>
                                        <p:tgtEl>
                                          <p:spTgt spid="102"/>
                                        </p:tgtEl>
                                        <p:attrNameLst>
                                          <p:attrName>ppt_h</p:attrName>
                                        </p:attrNameLst>
                                      </p:cBhvr>
                                      <p:tavLst>
                                        <p:tav tm="0">
                                          <p:val>
                                            <p:fltVal val="0"/>
                                          </p:val>
                                        </p:tav>
                                        <p:tav tm="100000">
                                          <p:val>
                                            <p:strVal val="#ppt_h"/>
                                          </p:val>
                                        </p:tav>
                                      </p:tavLst>
                                    </p:anim>
                                    <p:anim calcmode="lin" valueType="num">
                                      <p:cBhvr>
                                        <p:cTn id="63" dur="500" fill="hold"/>
                                        <p:tgtEl>
                                          <p:spTgt spid="102"/>
                                        </p:tgtEl>
                                        <p:attrNameLst>
                                          <p:attrName>ppt_x</p:attrName>
                                        </p:attrNameLst>
                                      </p:cBhvr>
                                      <p:tavLst>
                                        <p:tav tm="0">
                                          <p:val>
                                            <p:fltVal val="0.5"/>
                                          </p:val>
                                        </p:tav>
                                        <p:tav tm="100000">
                                          <p:val>
                                            <p:strVal val="#ppt_x"/>
                                          </p:val>
                                        </p:tav>
                                      </p:tavLst>
                                    </p:anim>
                                    <p:anim calcmode="lin" valueType="num">
                                      <p:cBhvr>
                                        <p:cTn id="64" dur="500" fill="hold"/>
                                        <p:tgtEl>
                                          <p:spTgt spid="10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 calcmode="lin" valueType="num">
                                      <p:cBhvr>
                                        <p:cTn id="69" dur="500" fill="hold"/>
                                        <p:tgtEl>
                                          <p:spTgt spid="105"/>
                                        </p:tgtEl>
                                        <p:attrNameLst>
                                          <p:attrName>ppt_x</p:attrName>
                                        </p:attrNameLst>
                                      </p:cBhvr>
                                      <p:tavLst>
                                        <p:tav tm="0">
                                          <p:val>
                                            <p:fltVal val="0.5"/>
                                          </p:val>
                                        </p:tav>
                                        <p:tav tm="100000">
                                          <p:val>
                                            <p:strVal val="#ppt_x"/>
                                          </p:val>
                                        </p:tav>
                                      </p:tavLst>
                                    </p:anim>
                                    <p:anim calcmode="lin" valueType="num">
                                      <p:cBhvr>
                                        <p:cTn id="70" dur="500" fill="hold"/>
                                        <p:tgtEl>
                                          <p:spTgt spid="105"/>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 calcmode="lin" valueType="num">
                                      <p:cBhvr>
                                        <p:cTn id="75" dur="500" fill="hold"/>
                                        <p:tgtEl>
                                          <p:spTgt spid="108"/>
                                        </p:tgtEl>
                                        <p:attrNameLst>
                                          <p:attrName>ppt_x</p:attrName>
                                        </p:attrNameLst>
                                      </p:cBhvr>
                                      <p:tavLst>
                                        <p:tav tm="0">
                                          <p:val>
                                            <p:fltVal val="0.5"/>
                                          </p:val>
                                        </p:tav>
                                        <p:tav tm="100000">
                                          <p:val>
                                            <p:strVal val="#ppt_x"/>
                                          </p:val>
                                        </p:tav>
                                      </p:tavLst>
                                    </p:anim>
                                    <p:anim calcmode="lin" valueType="num">
                                      <p:cBhvr>
                                        <p:cTn id="76" dur="500" fill="hold"/>
                                        <p:tgtEl>
                                          <p:spTgt spid="108"/>
                                        </p:tgtEl>
                                        <p:attrNameLst>
                                          <p:attrName>ppt_y</p:attrName>
                                        </p:attrNameLst>
                                      </p:cBhvr>
                                      <p:tavLst>
                                        <p:tav tm="0">
                                          <p:val>
                                            <p:fltVal val="0.5"/>
                                          </p:val>
                                        </p:tav>
                                        <p:tav tm="100000">
                                          <p:val>
                                            <p:strVal val="#ppt_y"/>
                                          </p:val>
                                        </p:tav>
                                      </p:tavLst>
                                    </p:anim>
                                  </p:childTnLst>
                                </p:cTn>
                              </p:par>
                              <p:par>
                                <p:cTn id="77" presetID="26" presetClass="emph" presetSubtype="0" repeatCount="3000" fill="hold" nodeType="withEffect">
                                  <p:stCondLst>
                                    <p:cond delay="710"/>
                                  </p:stCondLst>
                                  <p:childTnLst>
                                    <p:animEffect transition="out" filter="fade">
                                      <p:cBhvr>
                                        <p:cTn id="78" dur="500" tmFilter="0, 0; .2, .5; .8, .5; 1, 0"/>
                                        <p:tgtEl>
                                          <p:spTgt spid="96"/>
                                        </p:tgtEl>
                                      </p:cBhvr>
                                    </p:animEffect>
                                    <p:animScale>
                                      <p:cBhvr>
                                        <p:cTn id="79" dur="250" autoRev="1" fill="hold"/>
                                        <p:tgtEl>
                                          <p:spTgt spid="96"/>
                                        </p:tgtEl>
                                      </p:cBhvr>
                                      <p:by x="105000" y="105000"/>
                                    </p:animScale>
                                  </p:childTnLst>
                                </p:cTn>
                              </p:par>
                              <p:par>
                                <p:cTn id="80" presetID="26" presetClass="emph" presetSubtype="0" repeatCount="3000" fill="hold" nodeType="withEffect">
                                  <p:stCondLst>
                                    <p:cond delay="410"/>
                                  </p:stCondLst>
                                  <p:childTnLst>
                                    <p:animEffect transition="out" filter="fade">
                                      <p:cBhvr>
                                        <p:cTn id="81" dur="500" tmFilter="0, 0; .2, .5; .8, .5; 1, 0"/>
                                        <p:tgtEl>
                                          <p:spTgt spid="99"/>
                                        </p:tgtEl>
                                      </p:cBhvr>
                                    </p:animEffect>
                                    <p:animScale>
                                      <p:cBhvr>
                                        <p:cTn id="82" dur="250" autoRev="1" fill="hold"/>
                                        <p:tgtEl>
                                          <p:spTgt spid="99"/>
                                        </p:tgtEl>
                                      </p:cBhvr>
                                      <p:by x="105000" y="105000"/>
                                    </p:animScale>
                                  </p:childTnLst>
                                </p:cTn>
                              </p:par>
                              <p:par>
                                <p:cTn id="83" presetID="26" presetClass="emph" presetSubtype="0" repeatCount="3000" fill="hold" nodeType="withEffect">
                                  <p:stCondLst>
                                    <p:cond delay="810"/>
                                  </p:stCondLst>
                                  <p:childTnLst>
                                    <p:animEffect transition="out" filter="fade">
                                      <p:cBhvr>
                                        <p:cTn id="84" dur="500" tmFilter="0, 0; .2, .5; .8, .5; 1, 0"/>
                                        <p:tgtEl>
                                          <p:spTgt spid="102"/>
                                        </p:tgtEl>
                                      </p:cBhvr>
                                    </p:animEffect>
                                    <p:animScale>
                                      <p:cBhvr>
                                        <p:cTn id="85" dur="250" autoRev="1" fill="hold"/>
                                        <p:tgtEl>
                                          <p:spTgt spid="102"/>
                                        </p:tgtEl>
                                      </p:cBhvr>
                                      <p:by x="105000" y="105000"/>
                                    </p:animScale>
                                  </p:childTnLst>
                                </p:cTn>
                              </p:par>
                            </p:childTnLst>
                          </p:cTn>
                        </p:par>
                        <p:par>
                          <p:cTn id="86" fill="hold">
                            <p:stCondLst>
                              <p:cond delay="2310"/>
                            </p:stCondLst>
                            <p:childTnLst>
                              <p:par>
                                <p:cTn id="87" presetID="32" presetClass="emph" presetSubtype="0" fill="hold" nodeType="afterEffect">
                                  <p:stCondLst>
                                    <p:cond delay="0"/>
                                  </p:stCondLst>
                                  <p:childTnLst>
                                    <p:animRot by="120000">
                                      <p:cBhvr>
                                        <p:cTn id="88" dur="100" fill="hold">
                                          <p:stCondLst>
                                            <p:cond delay="0"/>
                                          </p:stCondLst>
                                        </p:cTn>
                                        <p:tgtEl>
                                          <p:spTgt spid="4"/>
                                        </p:tgtEl>
                                        <p:attrNameLst>
                                          <p:attrName>r</p:attrName>
                                        </p:attrNameLst>
                                      </p:cBhvr>
                                    </p:animRot>
                                    <p:animRot by="-240000">
                                      <p:cBhvr>
                                        <p:cTn id="89" dur="200" fill="hold">
                                          <p:stCondLst>
                                            <p:cond delay="200"/>
                                          </p:stCondLst>
                                        </p:cTn>
                                        <p:tgtEl>
                                          <p:spTgt spid="4"/>
                                        </p:tgtEl>
                                        <p:attrNameLst>
                                          <p:attrName>r</p:attrName>
                                        </p:attrNameLst>
                                      </p:cBhvr>
                                    </p:animRot>
                                    <p:animRot by="240000">
                                      <p:cBhvr>
                                        <p:cTn id="90" dur="200" fill="hold">
                                          <p:stCondLst>
                                            <p:cond delay="400"/>
                                          </p:stCondLst>
                                        </p:cTn>
                                        <p:tgtEl>
                                          <p:spTgt spid="4"/>
                                        </p:tgtEl>
                                        <p:attrNameLst>
                                          <p:attrName>r</p:attrName>
                                        </p:attrNameLst>
                                      </p:cBhvr>
                                    </p:animRot>
                                    <p:animRot by="-240000">
                                      <p:cBhvr>
                                        <p:cTn id="91" dur="200" fill="hold">
                                          <p:stCondLst>
                                            <p:cond delay="600"/>
                                          </p:stCondLst>
                                        </p:cTn>
                                        <p:tgtEl>
                                          <p:spTgt spid="4"/>
                                        </p:tgtEl>
                                        <p:attrNameLst>
                                          <p:attrName>r</p:attrName>
                                        </p:attrNameLst>
                                      </p:cBhvr>
                                    </p:animRot>
                                    <p:animRot by="120000">
                                      <p:cBhvr>
                                        <p:cTn id="92"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仮想マシン構成ファイル</a:t>
            </a:r>
          </a:p>
        </p:txBody>
      </p:sp>
      <p:sp>
        <p:nvSpPr>
          <p:cNvPr id="9" name="Text Placeholder 2"/>
          <p:cNvSpPr txBox="1">
            <a:spLocks/>
          </p:cNvSpPr>
          <p:nvPr/>
        </p:nvSpPr>
        <p:spPr>
          <a:xfrm>
            <a:off x="381000" y="784225"/>
            <a:ext cx="8382000" cy="52355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下記のファイル群にて</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台の仮想マシンを構成</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lvl="1">
              <a:tabLst>
                <a:tab pos="1704975" algn="l"/>
              </a:tabLst>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cs typeface="Meiryo UI" panose="020B0604030504040204" pitchFamily="50" charset="-128"/>
              </a:rPr>
              <a:t>vmdk</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仮想ディスクの特性を記述したファイル</a:t>
            </a:r>
          </a:p>
          <a:p>
            <a:pPr lvl="1">
              <a:tabLst>
                <a:tab pos="1704975" algn="l"/>
              </a:tabLst>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cs typeface="Meiryo UI" panose="020B0604030504040204" pitchFamily="50" charset="-128"/>
              </a:rPr>
              <a:t>flat.vmdk</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データを含む割り当て済み仮想ディスク ファイル</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tabLst>
                <a:tab pos="1704975" algn="l"/>
              </a:tabLst>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cs typeface="Meiryo UI" panose="020B0604030504040204" pitchFamily="50" charset="-128"/>
              </a:rPr>
              <a:t>delta.vmdk</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スナップショット作成時の差分ファイル</a:t>
            </a:r>
          </a:p>
          <a:p>
            <a:pPr lvl="1">
              <a:tabLst>
                <a:tab pos="1704975" algn="l"/>
              </a:tabLst>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cs typeface="Meiryo UI" panose="020B0604030504040204" pitchFamily="50" charset="-128"/>
              </a:rPr>
              <a:t>vmx</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仮想マシンの構成ファイル</a:t>
            </a:r>
          </a:p>
          <a:p>
            <a:pPr lvl="1">
              <a:tabLst>
                <a:tab pos="1704975" algn="l"/>
              </a:tabLst>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cs typeface="Meiryo UI" panose="020B0604030504040204" pitchFamily="50" charset="-128"/>
              </a:rPr>
              <a:t>nvram</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仮想マシンの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BIOS</a:t>
            </a:r>
          </a:p>
          <a:p>
            <a:pPr lvl="1">
              <a:tabLst>
                <a:tab pos="1704975" algn="l"/>
              </a:tabLst>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.log	  :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仮想マシンのログエントリ</a:t>
            </a:r>
          </a:p>
          <a:p>
            <a:pPr lvl="1">
              <a:tabLst>
                <a:tab pos="1704975" algn="l"/>
              </a:tabLst>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cs typeface="Meiryo UI" panose="020B0604030504040204" pitchFamily="50" charset="-128"/>
              </a:rPr>
              <a:t>vswp</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仮想マシンのスワップ ファイル</a:t>
            </a:r>
          </a:p>
          <a:p>
            <a:pPr lvl="1">
              <a:tabLst>
                <a:tab pos="1704975" algn="l"/>
              </a:tabLst>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cs typeface="Meiryo UI" panose="020B0604030504040204" pitchFamily="50" charset="-128"/>
              </a:rPr>
              <a:t>vmsd</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仮想マシンのスナップショットを記述したファイル</a:t>
            </a:r>
          </a:p>
          <a:p>
            <a:pPr lvl="1"/>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a:p>
            <a:endParaRPr lang="en-US"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Picture 14" descr="DatastoreBrowser-VMforStudentA"/>
          <p:cNvPicPr>
            <a:picLocks noChangeAspect="1" noChangeArrowheads="1"/>
          </p:cNvPicPr>
          <p:nvPr/>
        </p:nvPicPr>
        <p:blipFill>
          <a:blip r:embed="rId3" cstate="print"/>
          <a:srcRect/>
          <a:stretch>
            <a:fillRect/>
          </a:stretch>
        </p:blipFill>
        <p:spPr bwMode="auto">
          <a:xfrm>
            <a:off x="827584" y="3602038"/>
            <a:ext cx="7708900" cy="2417762"/>
          </a:xfrm>
          <a:prstGeom prst="rect">
            <a:avLst/>
          </a:prstGeom>
          <a:noFill/>
        </p:spPr>
      </p:pic>
    </p:spTree>
    <p:extLst>
      <p:ext uri="{BB962C8B-B14F-4D97-AF65-F5344CB8AC3E}">
        <p14:creationId xmlns:p14="http://schemas.microsoft.com/office/powerpoint/2010/main" val="4022920023"/>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4283968" y="733871"/>
            <a:ext cx="561204" cy="500900"/>
            <a:chOff x="304800" y="673100"/>
            <a:chExt cx="4000500" cy="4000500"/>
          </a:xfrm>
          <a:effectLst>
            <a:outerShdw blurRad="444500" dist="254000" dir="8100000" algn="tr" rotWithShape="0">
              <a:prstClr val="black">
                <a:alpha val="50000"/>
              </a:prstClr>
            </a:outerShdw>
          </a:effectLst>
        </p:grpSpPr>
        <p:sp>
          <p:nvSpPr>
            <p:cNvPr id="79" name="同心圆 10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0" name="椭圆 104"/>
            <p:cNvSpPr/>
            <p:nvPr/>
          </p:nvSpPr>
          <p:spPr>
            <a:xfrm>
              <a:off x="392112" y="760412"/>
              <a:ext cx="3825875" cy="3825876"/>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1" name="组合 80"/>
          <p:cNvGrpSpPr/>
          <p:nvPr/>
        </p:nvGrpSpPr>
        <p:grpSpPr>
          <a:xfrm>
            <a:off x="5043870" y="681628"/>
            <a:ext cx="792986" cy="707774"/>
            <a:chOff x="304800" y="673100"/>
            <a:chExt cx="4000500" cy="4000500"/>
          </a:xfrm>
          <a:effectLst>
            <a:outerShdw blurRad="444500" dist="254000" dir="8100000" algn="tr" rotWithShape="0">
              <a:prstClr val="black">
                <a:alpha val="50000"/>
              </a:prstClr>
            </a:outerShdw>
          </a:effectLst>
        </p:grpSpPr>
        <p:sp>
          <p:nvSpPr>
            <p:cNvPr id="82" name="同心圆 10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3" name="椭圆 10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4" name="组合 83"/>
          <p:cNvGrpSpPr/>
          <p:nvPr/>
        </p:nvGrpSpPr>
        <p:grpSpPr>
          <a:xfrm>
            <a:off x="7305147" y="994566"/>
            <a:ext cx="610688" cy="545062"/>
            <a:chOff x="304800" y="673100"/>
            <a:chExt cx="4000500" cy="4000500"/>
          </a:xfrm>
          <a:effectLst>
            <a:outerShdw blurRad="444500" dist="254000" dir="8100000" algn="tr" rotWithShape="0">
              <a:prstClr val="black">
                <a:alpha val="50000"/>
              </a:prstClr>
            </a:outerShdw>
          </a:effectLst>
        </p:grpSpPr>
        <p:sp>
          <p:nvSpPr>
            <p:cNvPr id="85" name="同心圆 10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6" name="椭圆 11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87" name="组合 86"/>
          <p:cNvGrpSpPr/>
          <p:nvPr/>
        </p:nvGrpSpPr>
        <p:grpSpPr>
          <a:xfrm>
            <a:off x="780482" y="5890567"/>
            <a:ext cx="524364" cy="468016"/>
            <a:chOff x="304800" y="673100"/>
            <a:chExt cx="4000500" cy="4000500"/>
          </a:xfrm>
          <a:effectLst>
            <a:outerShdw blurRad="444500" dist="254000" dir="8100000" algn="tr" rotWithShape="0">
              <a:prstClr val="black">
                <a:alpha val="50000"/>
              </a:prstClr>
            </a:outerShdw>
          </a:effectLst>
        </p:grpSpPr>
        <p:sp>
          <p:nvSpPr>
            <p:cNvPr id="88" name="同心圆 11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9" name="椭圆 11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0" name="组合 89"/>
          <p:cNvGrpSpPr/>
          <p:nvPr/>
        </p:nvGrpSpPr>
        <p:grpSpPr>
          <a:xfrm>
            <a:off x="3898083" y="5460768"/>
            <a:ext cx="224838" cy="200678"/>
            <a:chOff x="304800" y="673100"/>
            <a:chExt cx="4000500" cy="4000500"/>
          </a:xfrm>
          <a:effectLst>
            <a:outerShdw blurRad="444500" dist="254000" dir="8100000" algn="tr" rotWithShape="0">
              <a:prstClr val="black">
                <a:alpha val="50000"/>
              </a:prstClr>
            </a:outerShdw>
          </a:effectLst>
        </p:grpSpPr>
        <p:sp>
          <p:nvSpPr>
            <p:cNvPr id="91" name="同心圆 11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2" name="椭圆 11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3" name="组合 92"/>
          <p:cNvGrpSpPr/>
          <p:nvPr/>
        </p:nvGrpSpPr>
        <p:grpSpPr>
          <a:xfrm>
            <a:off x="3131840" y="5301208"/>
            <a:ext cx="471130" cy="420502"/>
            <a:chOff x="304800" y="673100"/>
            <a:chExt cx="4000500" cy="4000500"/>
          </a:xfrm>
          <a:effectLst>
            <a:outerShdw blurRad="444500" dist="254000" dir="8100000" algn="tr" rotWithShape="0">
              <a:prstClr val="black">
                <a:alpha val="50000"/>
              </a:prstClr>
            </a:outerShdw>
          </a:effectLst>
        </p:grpSpPr>
        <p:sp>
          <p:nvSpPr>
            <p:cNvPr id="94" name="同心圆 1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5" name="椭圆 1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6" name="组合 95"/>
          <p:cNvGrpSpPr/>
          <p:nvPr/>
        </p:nvGrpSpPr>
        <p:grpSpPr>
          <a:xfrm>
            <a:off x="8210617" y="188640"/>
            <a:ext cx="1050122" cy="937278"/>
            <a:chOff x="304800" y="673100"/>
            <a:chExt cx="4000500" cy="4000500"/>
          </a:xfrm>
          <a:effectLst>
            <a:outerShdw blurRad="444500" dist="254000" dir="8100000" algn="tr" rotWithShape="0">
              <a:prstClr val="black">
                <a:alpha val="50000"/>
              </a:prstClr>
            </a:outerShdw>
          </a:effectLst>
        </p:grpSpPr>
        <p:sp>
          <p:nvSpPr>
            <p:cNvPr id="97" name="同心圆 1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1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9" name="组合 98"/>
          <p:cNvGrpSpPr/>
          <p:nvPr/>
        </p:nvGrpSpPr>
        <p:grpSpPr>
          <a:xfrm>
            <a:off x="1989718" y="5648528"/>
            <a:ext cx="1050122" cy="937278"/>
            <a:chOff x="304800" y="673100"/>
            <a:chExt cx="4000500" cy="4000500"/>
          </a:xfrm>
          <a:effectLst>
            <a:outerShdw blurRad="444500" dist="254000" dir="8100000" algn="tr" rotWithShape="0">
              <a:prstClr val="black">
                <a:alpha val="50000"/>
              </a:prstClr>
            </a:outerShdw>
          </a:effectLst>
        </p:grpSpPr>
        <p:sp>
          <p:nvSpPr>
            <p:cNvPr id="100" name="同心圆 1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1" name="椭圆 128"/>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02" name="组合 101"/>
          <p:cNvGrpSpPr/>
          <p:nvPr/>
        </p:nvGrpSpPr>
        <p:grpSpPr>
          <a:xfrm>
            <a:off x="1285566" y="5445988"/>
            <a:ext cx="463218" cy="413442"/>
            <a:chOff x="304800" y="673100"/>
            <a:chExt cx="4000500" cy="4000500"/>
          </a:xfrm>
          <a:effectLst>
            <a:outerShdw blurRad="444500" dist="254000" dir="8100000" algn="tr" rotWithShape="0">
              <a:prstClr val="black">
                <a:alpha val="50000"/>
              </a:prstClr>
            </a:outerShdw>
          </a:effectLst>
        </p:grpSpPr>
        <p:sp>
          <p:nvSpPr>
            <p:cNvPr id="103" name="同心圆 13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4" name="椭圆 13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5" name="组合 104"/>
          <p:cNvGrpSpPr/>
          <p:nvPr/>
        </p:nvGrpSpPr>
        <p:grpSpPr>
          <a:xfrm>
            <a:off x="401396" y="5713764"/>
            <a:ext cx="282172" cy="251850"/>
            <a:chOff x="304800" y="673100"/>
            <a:chExt cx="4000500" cy="4000500"/>
          </a:xfrm>
          <a:effectLst>
            <a:outerShdw blurRad="444500" dist="254000" dir="8100000" algn="tr" rotWithShape="0">
              <a:prstClr val="black">
                <a:alpha val="50000"/>
              </a:prstClr>
            </a:outerShdw>
          </a:effectLst>
        </p:grpSpPr>
        <p:sp>
          <p:nvSpPr>
            <p:cNvPr id="106" name="同心圆 13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7" name="椭圆 13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8" name="组合 107"/>
          <p:cNvGrpSpPr/>
          <p:nvPr/>
        </p:nvGrpSpPr>
        <p:grpSpPr>
          <a:xfrm>
            <a:off x="218756" y="5505686"/>
            <a:ext cx="141084" cy="125924"/>
            <a:chOff x="304800" y="673100"/>
            <a:chExt cx="4000500" cy="4000500"/>
          </a:xfrm>
          <a:effectLst>
            <a:outerShdw blurRad="444500" dist="254000" dir="8100000" algn="tr" rotWithShape="0">
              <a:prstClr val="black">
                <a:alpha val="50000"/>
              </a:prstClr>
            </a:outerShdw>
          </a:effectLst>
        </p:grpSpPr>
        <p:sp>
          <p:nvSpPr>
            <p:cNvPr id="109" name="同心圆 13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0" name="椭圆 13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11" name="组合 110"/>
          <p:cNvGrpSpPr/>
          <p:nvPr/>
        </p:nvGrpSpPr>
        <p:grpSpPr>
          <a:xfrm>
            <a:off x="8125987" y="1321322"/>
            <a:ext cx="198648" cy="177300"/>
            <a:chOff x="304800" y="673100"/>
            <a:chExt cx="4000500" cy="4000500"/>
          </a:xfrm>
          <a:effectLst>
            <a:outerShdw blurRad="444500" dist="254000" dir="8100000" algn="tr" rotWithShape="0">
              <a:prstClr val="black">
                <a:alpha val="50000"/>
              </a:prstClr>
            </a:outerShdw>
          </a:effectLst>
        </p:grpSpPr>
        <p:sp>
          <p:nvSpPr>
            <p:cNvPr id="112" name="同心圆 1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3" name="椭圆 1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48" name="タイトル 3"/>
          <p:cNvSpPr txBox="1">
            <a:spLocks/>
          </p:cNvSpPr>
          <p:nvPr/>
        </p:nvSpPr>
        <p:spPr>
          <a:xfrm>
            <a:off x="0" y="2492897"/>
            <a:ext cx="9144000" cy="1540942"/>
          </a:xfrm>
          <a:prstGeom prst="rect">
            <a:avLst/>
          </a:prstGeom>
        </p:spPr>
        <p:txBody>
          <a:bodyPr vert="horz" lIns="102156" tIns="51076" rIns="102156" bIns="51076" rtlCol="0" anchor="ctr">
            <a:normAutofit/>
          </a:bodyPr>
          <a:lstStyle>
            <a:lvl1pPr algn="ctr" defTabSz="1022985" rtl="0" eaLnBrk="1" latinLnBrk="0" hangingPunct="1">
              <a:spcBef>
                <a:spcPct val="0"/>
              </a:spcBef>
              <a:buNone/>
              <a:defRPr sz="5000" kern="1200">
                <a:solidFill>
                  <a:schemeClr val="tx1"/>
                </a:solidFill>
                <a:latin typeface="+mj-lt"/>
                <a:ea typeface="+mj-ea"/>
                <a:cs typeface="+mj-cs"/>
              </a:defRPr>
            </a:lvl1pPr>
          </a:lstStyle>
          <a:p>
            <a:pPr fontAlgn="auto">
              <a:spcAft>
                <a:spcPts val="0"/>
              </a:spcAft>
            </a:pPr>
            <a:r>
              <a:rPr lang="ja-JP" altLang="en-US" dirty="0"/>
              <a:t>ストレージとデータストア</a:t>
            </a:r>
            <a:endParaRPr kumimoji="1" lang="ja-JP" altLang="en-US" dirty="0"/>
          </a:p>
        </p:txBody>
      </p:sp>
      <p:grpSp>
        <p:nvGrpSpPr>
          <p:cNvPr id="47" name="グループ化 46"/>
          <p:cNvGrpSpPr/>
          <p:nvPr/>
        </p:nvGrpSpPr>
        <p:grpSpPr>
          <a:xfrm>
            <a:off x="6130910" y="205873"/>
            <a:ext cx="1050122" cy="937278"/>
            <a:chOff x="6130910" y="205873"/>
            <a:chExt cx="1050122" cy="937278"/>
          </a:xfrm>
        </p:grpSpPr>
        <p:grpSp>
          <p:nvGrpSpPr>
            <p:cNvPr id="49" name="组合 74"/>
            <p:cNvGrpSpPr/>
            <p:nvPr/>
          </p:nvGrpSpPr>
          <p:grpSpPr>
            <a:xfrm>
              <a:off x="6130910" y="205873"/>
              <a:ext cx="1050122" cy="937278"/>
              <a:chOff x="304800" y="673100"/>
              <a:chExt cx="4000500" cy="4000500"/>
            </a:xfrm>
            <a:effectLst>
              <a:outerShdw blurRad="444500" dist="254000" dir="8100000" algn="tr" rotWithShape="0">
                <a:prstClr val="black">
                  <a:alpha val="50000"/>
                </a:prstClr>
              </a:outerShdw>
            </a:effectLst>
          </p:grpSpPr>
          <p:sp>
            <p:nvSpPr>
              <p:cNvPr id="51" name="同心圆 10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2" name="椭圆 10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723" y="458608"/>
              <a:ext cx="867452" cy="506592"/>
            </a:xfrm>
            <a:prstGeom prst="rect">
              <a:avLst/>
            </a:prstGeom>
          </p:spPr>
        </p:pic>
      </p:grpSp>
    </p:spTree>
    <p:extLst>
      <p:ext uri="{BB962C8B-B14F-4D97-AF65-F5344CB8AC3E}">
        <p14:creationId xmlns:p14="http://schemas.microsoft.com/office/powerpoint/2010/main" val="4258622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 calcmode="lin" valueType="num">
                                      <p:cBhvr>
                                        <p:cTn id="9" dur="500" fill="hold"/>
                                        <p:tgtEl>
                                          <p:spTgt spid="78"/>
                                        </p:tgtEl>
                                        <p:attrNameLst>
                                          <p:attrName>ppt_x</p:attrName>
                                        </p:attrNameLst>
                                      </p:cBhvr>
                                      <p:tavLst>
                                        <p:tav tm="0">
                                          <p:val>
                                            <p:fltVal val="0.5"/>
                                          </p:val>
                                        </p:tav>
                                        <p:tav tm="100000">
                                          <p:val>
                                            <p:strVal val="#ppt_x"/>
                                          </p:val>
                                        </p:tav>
                                      </p:tavLst>
                                    </p:anim>
                                    <p:anim calcmode="lin" valueType="num">
                                      <p:cBhvr>
                                        <p:cTn id="10" dur="500" fill="hold"/>
                                        <p:tgtEl>
                                          <p:spTgt spid="78"/>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70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 calcmode="lin" valueType="num">
                                      <p:cBhvr>
                                        <p:cTn id="15" dur="500" fill="hold"/>
                                        <p:tgtEl>
                                          <p:spTgt spid="81"/>
                                        </p:tgtEl>
                                        <p:attrNameLst>
                                          <p:attrName>ppt_x</p:attrName>
                                        </p:attrNameLst>
                                      </p:cBhvr>
                                      <p:tavLst>
                                        <p:tav tm="0">
                                          <p:val>
                                            <p:fltVal val="0.5"/>
                                          </p:val>
                                        </p:tav>
                                        <p:tav tm="100000">
                                          <p:val>
                                            <p:strVal val="#ppt_x"/>
                                          </p:val>
                                        </p:tav>
                                      </p:tavLst>
                                    </p:anim>
                                    <p:anim calcmode="lin" valueType="num">
                                      <p:cBhvr>
                                        <p:cTn id="16" dur="500" fill="hold"/>
                                        <p:tgtEl>
                                          <p:spTgt spid="8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 calcmode="lin" valueType="num">
                                      <p:cBhvr>
                                        <p:cTn id="21" dur="500" fill="hold"/>
                                        <p:tgtEl>
                                          <p:spTgt spid="84"/>
                                        </p:tgtEl>
                                        <p:attrNameLst>
                                          <p:attrName>ppt_x</p:attrName>
                                        </p:attrNameLst>
                                      </p:cBhvr>
                                      <p:tavLst>
                                        <p:tav tm="0">
                                          <p:val>
                                            <p:fltVal val="0.5"/>
                                          </p:val>
                                        </p:tav>
                                        <p:tav tm="100000">
                                          <p:val>
                                            <p:strVal val="#ppt_x"/>
                                          </p:val>
                                        </p:tav>
                                      </p:tavLst>
                                    </p:anim>
                                    <p:anim calcmode="lin" valueType="num">
                                      <p:cBhvr>
                                        <p:cTn id="22" dur="500" fill="hold"/>
                                        <p:tgtEl>
                                          <p:spTgt spid="8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 calcmode="lin" valueType="num">
                                      <p:cBhvr>
                                        <p:cTn id="27" dur="500" fill="hold"/>
                                        <p:tgtEl>
                                          <p:spTgt spid="87"/>
                                        </p:tgtEl>
                                        <p:attrNameLst>
                                          <p:attrName>ppt_x</p:attrName>
                                        </p:attrNameLst>
                                      </p:cBhvr>
                                      <p:tavLst>
                                        <p:tav tm="0">
                                          <p:val>
                                            <p:fltVal val="0.5"/>
                                          </p:val>
                                        </p:tav>
                                        <p:tav tm="100000">
                                          <p:val>
                                            <p:strVal val="#ppt_x"/>
                                          </p:val>
                                        </p:tav>
                                      </p:tavLst>
                                    </p:anim>
                                    <p:anim calcmode="lin" valueType="num">
                                      <p:cBhvr>
                                        <p:cTn id="28" dur="500" fill="hold"/>
                                        <p:tgtEl>
                                          <p:spTgt spid="8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 fill="hold"/>
                                        <p:tgtEl>
                                          <p:spTgt spid="90"/>
                                        </p:tgtEl>
                                        <p:attrNameLst>
                                          <p:attrName>ppt_w</p:attrName>
                                        </p:attrNameLst>
                                      </p:cBhvr>
                                      <p:tavLst>
                                        <p:tav tm="0">
                                          <p:val>
                                            <p:fltVal val="0"/>
                                          </p:val>
                                        </p:tav>
                                        <p:tav tm="100000">
                                          <p:val>
                                            <p:strVal val="#ppt_w"/>
                                          </p:val>
                                        </p:tav>
                                      </p:tavLst>
                                    </p:anim>
                                    <p:anim calcmode="lin" valueType="num">
                                      <p:cBhvr>
                                        <p:cTn id="32" dur="500" fill="hold"/>
                                        <p:tgtEl>
                                          <p:spTgt spid="90"/>
                                        </p:tgtEl>
                                        <p:attrNameLst>
                                          <p:attrName>ppt_h</p:attrName>
                                        </p:attrNameLst>
                                      </p:cBhvr>
                                      <p:tavLst>
                                        <p:tav tm="0">
                                          <p:val>
                                            <p:fltVal val="0"/>
                                          </p:val>
                                        </p:tav>
                                        <p:tav tm="100000">
                                          <p:val>
                                            <p:strVal val="#ppt_h"/>
                                          </p:val>
                                        </p:tav>
                                      </p:tavLst>
                                    </p:anim>
                                    <p:anim calcmode="lin" valueType="num">
                                      <p:cBhvr>
                                        <p:cTn id="33" dur="500" fill="hold"/>
                                        <p:tgtEl>
                                          <p:spTgt spid="90"/>
                                        </p:tgtEl>
                                        <p:attrNameLst>
                                          <p:attrName>ppt_x</p:attrName>
                                        </p:attrNameLst>
                                      </p:cBhvr>
                                      <p:tavLst>
                                        <p:tav tm="0">
                                          <p:val>
                                            <p:fltVal val="0.5"/>
                                          </p:val>
                                        </p:tav>
                                        <p:tav tm="100000">
                                          <p:val>
                                            <p:strVal val="#ppt_x"/>
                                          </p:val>
                                        </p:tav>
                                      </p:tavLst>
                                    </p:anim>
                                    <p:anim calcmode="lin" valueType="num">
                                      <p:cBhvr>
                                        <p:cTn id="34" dur="500" fill="hold"/>
                                        <p:tgtEl>
                                          <p:spTgt spid="9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 calcmode="lin" valueType="num">
                                      <p:cBhvr>
                                        <p:cTn id="39" dur="500" fill="hold"/>
                                        <p:tgtEl>
                                          <p:spTgt spid="93"/>
                                        </p:tgtEl>
                                        <p:attrNameLst>
                                          <p:attrName>ppt_x</p:attrName>
                                        </p:attrNameLst>
                                      </p:cBhvr>
                                      <p:tavLst>
                                        <p:tav tm="0">
                                          <p:val>
                                            <p:fltVal val="0.5"/>
                                          </p:val>
                                        </p:tav>
                                        <p:tav tm="100000">
                                          <p:val>
                                            <p:strVal val="#ppt_x"/>
                                          </p:val>
                                        </p:tav>
                                      </p:tavLst>
                                    </p:anim>
                                    <p:anim calcmode="lin" valueType="num">
                                      <p:cBhvr>
                                        <p:cTn id="40" dur="500" fill="hold"/>
                                        <p:tgtEl>
                                          <p:spTgt spid="9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 calcmode="lin" valueType="num">
                                      <p:cBhvr>
                                        <p:cTn id="45" dur="500" fill="hold"/>
                                        <p:tgtEl>
                                          <p:spTgt spid="96"/>
                                        </p:tgtEl>
                                        <p:attrNameLst>
                                          <p:attrName>ppt_x</p:attrName>
                                        </p:attrNameLst>
                                      </p:cBhvr>
                                      <p:tavLst>
                                        <p:tav tm="0">
                                          <p:val>
                                            <p:fltVal val="0.5"/>
                                          </p:val>
                                        </p:tav>
                                        <p:tav tm="100000">
                                          <p:val>
                                            <p:strVal val="#ppt_x"/>
                                          </p:val>
                                        </p:tav>
                                      </p:tavLst>
                                    </p:anim>
                                    <p:anim calcmode="lin" valueType="num">
                                      <p:cBhvr>
                                        <p:cTn id="46" dur="500" fill="hold"/>
                                        <p:tgtEl>
                                          <p:spTgt spid="96"/>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 calcmode="lin" valueType="num">
                                      <p:cBhvr>
                                        <p:cTn id="51" dur="500" fill="hold"/>
                                        <p:tgtEl>
                                          <p:spTgt spid="111"/>
                                        </p:tgtEl>
                                        <p:attrNameLst>
                                          <p:attrName>ppt_x</p:attrName>
                                        </p:attrNameLst>
                                      </p:cBhvr>
                                      <p:tavLst>
                                        <p:tav tm="0">
                                          <p:val>
                                            <p:fltVal val="0.5"/>
                                          </p:val>
                                        </p:tav>
                                        <p:tav tm="100000">
                                          <p:val>
                                            <p:strVal val="#ppt_x"/>
                                          </p:val>
                                        </p:tav>
                                      </p:tavLst>
                                    </p:anim>
                                    <p:anim calcmode="lin" valueType="num">
                                      <p:cBhvr>
                                        <p:cTn id="52" dur="500" fill="hold"/>
                                        <p:tgtEl>
                                          <p:spTgt spid="111"/>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9"/>
                                        </p:tgtEl>
                                        <p:attrNameLst>
                                          <p:attrName>style.visibility</p:attrName>
                                        </p:attrNameLst>
                                      </p:cBhvr>
                                      <p:to>
                                        <p:strVal val="visible"/>
                                      </p:to>
                                    </p:set>
                                    <p:anim calcmode="lin" valueType="num">
                                      <p:cBhvr>
                                        <p:cTn id="55" dur="500" fill="hold"/>
                                        <p:tgtEl>
                                          <p:spTgt spid="99"/>
                                        </p:tgtEl>
                                        <p:attrNameLst>
                                          <p:attrName>ppt_w</p:attrName>
                                        </p:attrNameLst>
                                      </p:cBhvr>
                                      <p:tavLst>
                                        <p:tav tm="0">
                                          <p:val>
                                            <p:fltVal val="0"/>
                                          </p:val>
                                        </p:tav>
                                        <p:tav tm="100000">
                                          <p:val>
                                            <p:strVal val="#ppt_w"/>
                                          </p:val>
                                        </p:tav>
                                      </p:tavLst>
                                    </p:anim>
                                    <p:anim calcmode="lin" valueType="num">
                                      <p:cBhvr>
                                        <p:cTn id="56" dur="500" fill="hold"/>
                                        <p:tgtEl>
                                          <p:spTgt spid="99"/>
                                        </p:tgtEl>
                                        <p:attrNameLst>
                                          <p:attrName>ppt_h</p:attrName>
                                        </p:attrNameLst>
                                      </p:cBhvr>
                                      <p:tavLst>
                                        <p:tav tm="0">
                                          <p:val>
                                            <p:fltVal val="0"/>
                                          </p:val>
                                        </p:tav>
                                        <p:tav tm="100000">
                                          <p:val>
                                            <p:strVal val="#ppt_h"/>
                                          </p:val>
                                        </p:tav>
                                      </p:tavLst>
                                    </p:anim>
                                    <p:anim calcmode="lin" valueType="num">
                                      <p:cBhvr>
                                        <p:cTn id="57" dur="500" fill="hold"/>
                                        <p:tgtEl>
                                          <p:spTgt spid="99"/>
                                        </p:tgtEl>
                                        <p:attrNameLst>
                                          <p:attrName>ppt_x</p:attrName>
                                        </p:attrNameLst>
                                      </p:cBhvr>
                                      <p:tavLst>
                                        <p:tav tm="0">
                                          <p:val>
                                            <p:fltVal val="0.5"/>
                                          </p:val>
                                        </p:tav>
                                        <p:tav tm="100000">
                                          <p:val>
                                            <p:strVal val="#ppt_x"/>
                                          </p:val>
                                        </p:tav>
                                      </p:tavLst>
                                    </p:anim>
                                    <p:anim calcmode="lin" valueType="num">
                                      <p:cBhvr>
                                        <p:cTn id="58" dur="500" fill="hold"/>
                                        <p:tgtEl>
                                          <p:spTgt spid="99"/>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102"/>
                                        </p:tgtEl>
                                        <p:attrNameLst>
                                          <p:attrName>style.visibility</p:attrName>
                                        </p:attrNameLst>
                                      </p:cBhvr>
                                      <p:to>
                                        <p:strVal val="visible"/>
                                      </p:to>
                                    </p:set>
                                    <p:anim calcmode="lin" valueType="num">
                                      <p:cBhvr>
                                        <p:cTn id="61" dur="500" fill="hold"/>
                                        <p:tgtEl>
                                          <p:spTgt spid="102"/>
                                        </p:tgtEl>
                                        <p:attrNameLst>
                                          <p:attrName>ppt_w</p:attrName>
                                        </p:attrNameLst>
                                      </p:cBhvr>
                                      <p:tavLst>
                                        <p:tav tm="0">
                                          <p:val>
                                            <p:fltVal val="0"/>
                                          </p:val>
                                        </p:tav>
                                        <p:tav tm="100000">
                                          <p:val>
                                            <p:strVal val="#ppt_w"/>
                                          </p:val>
                                        </p:tav>
                                      </p:tavLst>
                                    </p:anim>
                                    <p:anim calcmode="lin" valueType="num">
                                      <p:cBhvr>
                                        <p:cTn id="62" dur="500" fill="hold"/>
                                        <p:tgtEl>
                                          <p:spTgt spid="102"/>
                                        </p:tgtEl>
                                        <p:attrNameLst>
                                          <p:attrName>ppt_h</p:attrName>
                                        </p:attrNameLst>
                                      </p:cBhvr>
                                      <p:tavLst>
                                        <p:tav tm="0">
                                          <p:val>
                                            <p:fltVal val="0"/>
                                          </p:val>
                                        </p:tav>
                                        <p:tav tm="100000">
                                          <p:val>
                                            <p:strVal val="#ppt_h"/>
                                          </p:val>
                                        </p:tav>
                                      </p:tavLst>
                                    </p:anim>
                                    <p:anim calcmode="lin" valueType="num">
                                      <p:cBhvr>
                                        <p:cTn id="63" dur="500" fill="hold"/>
                                        <p:tgtEl>
                                          <p:spTgt spid="102"/>
                                        </p:tgtEl>
                                        <p:attrNameLst>
                                          <p:attrName>ppt_x</p:attrName>
                                        </p:attrNameLst>
                                      </p:cBhvr>
                                      <p:tavLst>
                                        <p:tav tm="0">
                                          <p:val>
                                            <p:fltVal val="0.5"/>
                                          </p:val>
                                        </p:tav>
                                        <p:tav tm="100000">
                                          <p:val>
                                            <p:strVal val="#ppt_x"/>
                                          </p:val>
                                        </p:tav>
                                      </p:tavLst>
                                    </p:anim>
                                    <p:anim calcmode="lin" valueType="num">
                                      <p:cBhvr>
                                        <p:cTn id="64" dur="500" fill="hold"/>
                                        <p:tgtEl>
                                          <p:spTgt spid="10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 calcmode="lin" valueType="num">
                                      <p:cBhvr>
                                        <p:cTn id="69" dur="500" fill="hold"/>
                                        <p:tgtEl>
                                          <p:spTgt spid="105"/>
                                        </p:tgtEl>
                                        <p:attrNameLst>
                                          <p:attrName>ppt_x</p:attrName>
                                        </p:attrNameLst>
                                      </p:cBhvr>
                                      <p:tavLst>
                                        <p:tav tm="0">
                                          <p:val>
                                            <p:fltVal val="0.5"/>
                                          </p:val>
                                        </p:tav>
                                        <p:tav tm="100000">
                                          <p:val>
                                            <p:strVal val="#ppt_x"/>
                                          </p:val>
                                        </p:tav>
                                      </p:tavLst>
                                    </p:anim>
                                    <p:anim calcmode="lin" valueType="num">
                                      <p:cBhvr>
                                        <p:cTn id="70" dur="500" fill="hold"/>
                                        <p:tgtEl>
                                          <p:spTgt spid="105"/>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 calcmode="lin" valueType="num">
                                      <p:cBhvr>
                                        <p:cTn id="75" dur="500" fill="hold"/>
                                        <p:tgtEl>
                                          <p:spTgt spid="108"/>
                                        </p:tgtEl>
                                        <p:attrNameLst>
                                          <p:attrName>ppt_x</p:attrName>
                                        </p:attrNameLst>
                                      </p:cBhvr>
                                      <p:tavLst>
                                        <p:tav tm="0">
                                          <p:val>
                                            <p:fltVal val="0.5"/>
                                          </p:val>
                                        </p:tav>
                                        <p:tav tm="100000">
                                          <p:val>
                                            <p:strVal val="#ppt_x"/>
                                          </p:val>
                                        </p:tav>
                                      </p:tavLst>
                                    </p:anim>
                                    <p:anim calcmode="lin" valueType="num">
                                      <p:cBhvr>
                                        <p:cTn id="76" dur="500" fill="hold"/>
                                        <p:tgtEl>
                                          <p:spTgt spid="108"/>
                                        </p:tgtEl>
                                        <p:attrNameLst>
                                          <p:attrName>ppt_y</p:attrName>
                                        </p:attrNameLst>
                                      </p:cBhvr>
                                      <p:tavLst>
                                        <p:tav tm="0">
                                          <p:val>
                                            <p:fltVal val="0.5"/>
                                          </p:val>
                                        </p:tav>
                                        <p:tav tm="100000">
                                          <p:val>
                                            <p:strVal val="#ppt_y"/>
                                          </p:val>
                                        </p:tav>
                                      </p:tavLst>
                                    </p:anim>
                                  </p:childTnLst>
                                </p:cTn>
                              </p:par>
                              <p:par>
                                <p:cTn id="77" presetID="26" presetClass="emph" presetSubtype="0" repeatCount="3000" fill="hold" nodeType="withEffect">
                                  <p:stCondLst>
                                    <p:cond delay="710"/>
                                  </p:stCondLst>
                                  <p:childTnLst>
                                    <p:animEffect transition="out" filter="fade">
                                      <p:cBhvr>
                                        <p:cTn id="78" dur="500" tmFilter="0, 0; .2, .5; .8, .5; 1, 0"/>
                                        <p:tgtEl>
                                          <p:spTgt spid="96"/>
                                        </p:tgtEl>
                                      </p:cBhvr>
                                    </p:animEffect>
                                    <p:animScale>
                                      <p:cBhvr>
                                        <p:cTn id="79" dur="250" autoRev="1" fill="hold"/>
                                        <p:tgtEl>
                                          <p:spTgt spid="96"/>
                                        </p:tgtEl>
                                      </p:cBhvr>
                                      <p:by x="105000" y="105000"/>
                                    </p:animScale>
                                  </p:childTnLst>
                                </p:cTn>
                              </p:par>
                              <p:par>
                                <p:cTn id="80" presetID="26" presetClass="emph" presetSubtype="0" repeatCount="3000" fill="hold" nodeType="withEffect">
                                  <p:stCondLst>
                                    <p:cond delay="410"/>
                                  </p:stCondLst>
                                  <p:childTnLst>
                                    <p:animEffect transition="out" filter="fade">
                                      <p:cBhvr>
                                        <p:cTn id="81" dur="500" tmFilter="0, 0; .2, .5; .8, .5; 1, 0"/>
                                        <p:tgtEl>
                                          <p:spTgt spid="99"/>
                                        </p:tgtEl>
                                      </p:cBhvr>
                                    </p:animEffect>
                                    <p:animScale>
                                      <p:cBhvr>
                                        <p:cTn id="82" dur="250" autoRev="1" fill="hold"/>
                                        <p:tgtEl>
                                          <p:spTgt spid="99"/>
                                        </p:tgtEl>
                                      </p:cBhvr>
                                      <p:by x="105000" y="105000"/>
                                    </p:animScale>
                                  </p:childTnLst>
                                </p:cTn>
                              </p:par>
                              <p:par>
                                <p:cTn id="83" presetID="26" presetClass="emph" presetSubtype="0" repeatCount="3000" fill="hold" nodeType="withEffect">
                                  <p:stCondLst>
                                    <p:cond delay="810"/>
                                  </p:stCondLst>
                                  <p:childTnLst>
                                    <p:animEffect transition="out" filter="fade">
                                      <p:cBhvr>
                                        <p:cTn id="84" dur="500" tmFilter="0, 0; .2, .5; .8, .5; 1, 0"/>
                                        <p:tgtEl>
                                          <p:spTgt spid="102"/>
                                        </p:tgtEl>
                                      </p:cBhvr>
                                    </p:animEffect>
                                    <p:animScale>
                                      <p:cBhvr>
                                        <p:cTn id="85" dur="250" autoRev="1" fill="hold"/>
                                        <p:tgtEl>
                                          <p:spTgt spid="102"/>
                                        </p:tgtEl>
                                      </p:cBhvr>
                                      <p:by x="105000" y="105000"/>
                                    </p:animScale>
                                  </p:childTnLst>
                                </p:cTn>
                              </p:par>
                            </p:childTnLst>
                          </p:cTn>
                        </p:par>
                        <p:par>
                          <p:cTn id="86" fill="hold">
                            <p:stCondLst>
                              <p:cond delay="2310"/>
                            </p:stCondLst>
                            <p:childTnLst>
                              <p:par>
                                <p:cTn id="87" presetID="32" presetClass="emph" presetSubtype="0" fill="hold" nodeType="afterEffect">
                                  <p:stCondLst>
                                    <p:cond delay="0"/>
                                  </p:stCondLst>
                                  <p:childTnLst>
                                    <p:animRot by="120000">
                                      <p:cBhvr>
                                        <p:cTn id="88" dur="100" fill="hold">
                                          <p:stCondLst>
                                            <p:cond delay="0"/>
                                          </p:stCondLst>
                                        </p:cTn>
                                        <p:tgtEl>
                                          <p:spTgt spid="47"/>
                                        </p:tgtEl>
                                        <p:attrNameLst>
                                          <p:attrName>r</p:attrName>
                                        </p:attrNameLst>
                                      </p:cBhvr>
                                    </p:animRot>
                                    <p:animRot by="-240000">
                                      <p:cBhvr>
                                        <p:cTn id="89" dur="200" fill="hold">
                                          <p:stCondLst>
                                            <p:cond delay="200"/>
                                          </p:stCondLst>
                                        </p:cTn>
                                        <p:tgtEl>
                                          <p:spTgt spid="47"/>
                                        </p:tgtEl>
                                        <p:attrNameLst>
                                          <p:attrName>r</p:attrName>
                                        </p:attrNameLst>
                                      </p:cBhvr>
                                    </p:animRot>
                                    <p:animRot by="240000">
                                      <p:cBhvr>
                                        <p:cTn id="90" dur="200" fill="hold">
                                          <p:stCondLst>
                                            <p:cond delay="400"/>
                                          </p:stCondLst>
                                        </p:cTn>
                                        <p:tgtEl>
                                          <p:spTgt spid="47"/>
                                        </p:tgtEl>
                                        <p:attrNameLst>
                                          <p:attrName>r</p:attrName>
                                        </p:attrNameLst>
                                      </p:cBhvr>
                                    </p:animRot>
                                    <p:animRot by="-240000">
                                      <p:cBhvr>
                                        <p:cTn id="91" dur="200" fill="hold">
                                          <p:stCondLst>
                                            <p:cond delay="600"/>
                                          </p:stCondLst>
                                        </p:cTn>
                                        <p:tgtEl>
                                          <p:spTgt spid="47"/>
                                        </p:tgtEl>
                                        <p:attrNameLst>
                                          <p:attrName>r</p:attrName>
                                        </p:attrNameLst>
                                      </p:cBhvr>
                                    </p:animRot>
                                    <p:animRot by="120000">
                                      <p:cBhvr>
                                        <p:cTn id="92" dur="200" fill="hold">
                                          <p:stCondLst>
                                            <p:cond delay="80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ストレージ</a:t>
            </a:r>
          </a:p>
        </p:txBody>
      </p:sp>
      <p:sp>
        <p:nvSpPr>
          <p:cNvPr id="6" name="コンテンツ プレースホルダ 2"/>
          <p:cNvSpPr txBox="1">
            <a:spLocks/>
          </p:cNvSpPr>
          <p:nvPr/>
        </p:nvSpPr>
        <p:spPr>
          <a:xfrm>
            <a:off x="539552" y="1216888"/>
            <a:ext cx="8382000" cy="52355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種類の接続形態をサポート</a:t>
            </a:r>
          </a:p>
          <a:p>
            <a:pPr lvl="1"/>
            <a:r>
              <a:rPr lang="en-US" altLang="ja-JP" sz="2000" dirty="0">
                <a:latin typeface="Meiryo UI" panose="020B0604030504040204" pitchFamily="50" charset="-128"/>
                <a:ea typeface="Meiryo UI" panose="020B0604030504040204" pitchFamily="50" charset="-128"/>
                <a:cs typeface="Meiryo UI" panose="020B0604030504040204" pitchFamily="50" charset="-128"/>
              </a:rPr>
              <a:t>FC-SAN</a:t>
            </a:r>
          </a:p>
          <a:p>
            <a:pPr lvl="1"/>
            <a:r>
              <a:rPr lang="en-US" altLang="ja-JP" sz="2000" dirty="0">
                <a:latin typeface="Meiryo UI" panose="020B0604030504040204" pitchFamily="50" charset="-128"/>
                <a:ea typeface="Meiryo UI" panose="020B0604030504040204" pitchFamily="50" charset="-128"/>
                <a:cs typeface="Meiryo UI" panose="020B0604030504040204" pitchFamily="50" charset="-128"/>
              </a:rPr>
              <a:t>iSCSI-SAN (H/W Initiator, S/W Initiator)</a:t>
            </a:r>
          </a:p>
          <a:p>
            <a:pPr lvl="1"/>
            <a:r>
              <a:rPr lang="en-US" altLang="ja-JP" sz="2000" dirty="0">
                <a:latin typeface="Meiryo UI" panose="020B0604030504040204" pitchFamily="50" charset="-128"/>
                <a:ea typeface="Meiryo UI" panose="020B0604030504040204" pitchFamily="50" charset="-128"/>
                <a:cs typeface="Meiryo UI" panose="020B0604030504040204" pitchFamily="50" charset="-128"/>
              </a:rPr>
              <a:t>NFS (NFS v3.0,v4.1</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に対応</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2000" dirty="0">
                <a:latin typeface="Meiryo UI" panose="020B0604030504040204" pitchFamily="50" charset="-128"/>
                <a:ea typeface="Meiryo UI" panose="020B0604030504040204" pitchFamily="50" charset="-128"/>
                <a:cs typeface="Meiryo UI" panose="020B0604030504040204" pitchFamily="50" charset="-128"/>
              </a:rPr>
              <a:t>DAS</a:t>
            </a:r>
          </a:p>
          <a:p>
            <a:pPr lvl="1"/>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dirty="0">
                <a:latin typeface="Meiryo UI" panose="020B0604030504040204" pitchFamily="50" charset="-128"/>
                <a:ea typeface="Meiryo UI" panose="020B0604030504040204" pitchFamily="50" charset="-128"/>
                <a:cs typeface="Meiryo UI" panose="020B0604030504040204" pitchFamily="50" charset="-128"/>
              </a:rPr>
              <a:t>Virtual Machine File System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VMFS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2000" dirty="0">
                <a:latin typeface="Meiryo UI" panose="020B0604030504040204" pitchFamily="50" charset="-128"/>
                <a:ea typeface="Meiryo UI" panose="020B0604030504040204" pitchFamily="50" charset="-128"/>
                <a:cs typeface="Meiryo UI" panose="020B0604030504040204" pitchFamily="50" charset="-128"/>
              </a:rPr>
              <a:t>FC-SAN</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iSCSI-SAN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のブロック・デバイスを使用</a:t>
            </a:r>
          </a:p>
          <a:p>
            <a:pPr lvl="1"/>
            <a:r>
              <a:rPr lang="ja-JP" altLang="en-US" sz="2000" dirty="0">
                <a:latin typeface="Meiryo UI" panose="020B0604030504040204" pitchFamily="50" charset="-128"/>
                <a:ea typeface="Meiryo UI" panose="020B0604030504040204" pitchFamily="50" charset="-128"/>
                <a:cs typeface="Meiryo UI" panose="020B0604030504040204" pitchFamily="50" charset="-128"/>
              </a:rPr>
              <a:t>複数</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ESXi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ホスト間で共有可能なクラスタ・ファイルシステム</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dirty="0">
                <a:latin typeface="Meiryo UI" panose="020B0604030504040204" pitchFamily="50" charset="-128"/>
                <a:ea typeface="Meiryo UI" panose="020B0604030504040204" pitchFamily="50" charset="-128"/>
                <a:cs typeface="Meiryo UI" panose="020B0604030504040204" pitchFamily="50" charset="-128"/>
              </a:rPr>
              <a:t>Raw Device Mapping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RDM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2000" dirty="0">
                <a:latin typeface="Meiryo UI" panose="020B0604030504040204" pitchFamily="50" charset="-128"/>
                <a:ea typeface="Meiryo UI" panose="020B0604030504040204" pitchFamily="50" charset="-128"/>
                <a:cs typeface="Meiryo UI" panose="020B0604030504040204" pitchFamily="50" charset="-128"/>
              </a:rPr>
              <a:t>FC-SAN</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iSCSI-SAN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のブロック・デバイスを使用</a:t>
            </a:r>
          </a:p>
          <a:p>
            <a:pPr lvl="1"/>
            <a:r>
              <a:rPr lang="en-US" altLang="ja-JP" sz="2000" dirty="0">
                <a:latin typeface="Meiryo UI" panose="020B0604030504040204" pitchFamily="50" charset="-128"/>
                <a:ea typeface="Meiryo UI" panose="020B0604030504040204" pitchFamily="50" charset="-128"/>
                <a:cs typeface="Meiryo UI" panose="020B0604030504040204" pitchFamily="50" charset="-128"/>
              </a:rPr>
              <a:t>SCSI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パススルー・アクセス</a:t>
            </a:r>
          </a:p>
          <a:p>
            <a:endParaRPr lang="en-US" sz="2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78040023"/>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en-US" altLang="ja-JP" dirty="0"/>
              <a:t>VMFS</a:t>
            </a:r>
            <a:r>
              <a:rPr kumimoji="1" lang="ja-JP" altLang="en-US" dirty="0"/>
              <a:t>と</a:t>
            </a:r>
            <a:r>
              <a:rPr kumimoji="1" lang="en-US" altLang="ja-JP" dirty="0"/>
              <a:t>RDM</a:t>
            </a:r>
            <a:endParaRPr kumimoji="1" lang="ja-JP" altLang="en-US" dirty="0"/>
          </a:p>
        </p:txBody>
      </p:sp>
      <p:sp>
        <p:nvSpPr>
          <p:cNvPr id="5" name="コンテンツ プレースホルダ 1"/>
          <p:cNvSpPr txBox="1">
            <a:spLocks/>
          </p:cNvSpPr>
          <p:nvPr/>
        </p:nvSpPr>
        <p:spPr>
          <a:xfrm>
            <a:off x="208409" y="1124744"/>
            <a:ext cx="4219575" cy="29273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dirty="0">
                <a:latin typeface="Meiryo UI" panose="020B0604030504040204" pitchFamily="50" charset="-128"/>
                <a:ea typeface="Meiryo UI" panose="020B0604030504040204" pitchFamily="50" charset="-128"/>
                <a:cs typeface="Meiryo UI" panose="020B0604030504040204" pitchFamily="50" charset="-128"/>
              </a:rPr>
              <a:t>仮想ディスク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VMFS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800" b="1" dirty="0">
                <a:latin typeface="Meiryo UI" panose="020B0604030504040204" pitchFamily="50" charset="-128"/>
                <a:ea typeface="Meiryo UI" panose="020B0604030504040204" pitchFamily="50" charset="-128"/>
                <a:cs typeface="Meiryo UI" panose="020B0604030504040204" pitchFamily="50" charset="-128"/>
              </a:rPr>
              <a:t>ディスクは</a:t>
            </a:r>
            <a:r>
              <a:rPr lang="en-US" altLang="ja-JP" sz="1800" b="1" dirty="0">
                <a:latin typeface="Meiryo UI" panose="020B0604030504040204" pitchFamily="50" charset="-128"/>
                <a:ea typeface="Meiryo UI" panose="020B0604030504040204" pitchFamily="50" charset="-128"/>
                <a:cs typeface="Meiryo UI" panose="020B0604030504040204" pitchFamily="50" charset="-128"/>
              </a:rPr>
              <a:t>VMFS</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上のファイル（</a:t>
            </a:r>
            <a:r>
              <a:rPr lang="en-US" altLang="ja-JP" sz="1800" b="1" dirty="0">
                <a:latin typeface="Meiryo UI" panose="020B0604030504040204" pitchFamily="50" charset="-128"/>
                <a:ea typeface="Meiryo UI" panose="020B0604030504040204" pitchFamily="50" charset="-128"/>
                <a:cs typeface="Meiryo UI" panose="020B0604030504040204" pitchFamily="50" charset="-128"/>
              </a:rPr>
              <a:t>VMDK</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）として構成される</a:t>
            </a:r>
            <a:endParaRPr lang="en-US" altLang="ja-JP" sz="18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コンテンツ プレースホルダ 2"/>
          <p:cNvSpPr txBox="1">
            <a:spLocks/>
          </p:cNvSpPr>
          <p:nvPr/>
        </p:nvSpPr>
        <p:spPr>
          <a:xfrm>
            <a:off x="4686092" y="1111995"/>
            <a:ext cx="4114800" cy="50069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dirty="0">
                <a:latin typeface="Meiryo UI" panose="020B0604030504040204" pitchFamily="50" charset="-128"/>
                <a:ea typeface="Meiryo UI" panose="020B0604030504040204" pitchFamily="50" charset="-128"/>
                <a:cs typeface="Meiryo UI" panose="020B0604030504040204" pitchFamily="50" charset="-128"/>
              </a:rPr>
              <a:t>物理ディスク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RDM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800" b="1" dirty="0">
                <a:latin typeface="Meiryo UI" panose="020B0604030504040204" pitchFamily="50" charset="-128"/>
                <a:ea typeface="Meiryo UI" panose="020B0604030504040204" pitchFamily="50" charset="-128"/>
                <a:cs typeface="Meiryo UI" panose="020B0604030504040204" pitchFamily="50" charset="-128"/>
              </a:rPr>
              <a:t>RDM</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に対する</a:t>
            </a:r>
            <a:r>
              <a:rPr lang="en-US" altLang="ja-JP" sz="1800" b="1" dirty="0">
                <a:latin typeface="Meiryo UI" panose="020B0604030504040204" pitchFamily="50" charset="-128"/>
                <a:ea typeface="Meiryo UI" panose="020B0604030504040204" pitchFamily="50" charset="-128"/>
                <a:cs typeface="Meiryo UI" panose="020B0604030504040204" pitchFamily="50" charset="-128"/>
              </a:rPr>
              <a:t>I/O</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要求は物理</a:t>
            </a:r>
            <a:br>
              <a:rPr lang="ja-JP" altLang="en-US" sz="1800" b="1" dirty="0">
                <a:latin typeface="Meiryo UI" panose="020B0604030504040204" pitchFamily="50" charset="-128"/>
                <a:ea typeface="Meiryo UI" panose="020B0604030504040204" pitchFamily="50" charset="-128"/>
                <a:cs typeface="Meiryo UI" panose="020B0604030504040204" pitchFamily="50" charset="-128"/>
              </a:rPr>
            </a:b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ディスクに転送される</a:t>
            </a:r>
          </a:p>
          <a:p>
            <a:pPr lvl="1"/>
            <a:r>
              <a:rPr lang="en-US" altLang="ja-JP" sz="1800" b="1" dirty="0">
                <a:latin typeface="Meiryo UI" panose="020B0604030504040204" pitchFamily="50" charset="-128"/>
                <a:ea typeface="Meiryo UI" panose="020B0604030504040204" pitchFamily="50" charset="-128"/>
                <a:cs typeface="Meiryo UI" panose="020B0604030504040204" pitchFamily="50" charset="-128"/>
              </a:rPr>
              <a:t>RDM</a:t>
            </a:r>
            <a:r>
              <a:rPr lang="ja-JP" altLang="en-US" sz="1800" b="1"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物理互換モードと仮想互換モードの</a:t>
            </a:r>
            <a:r>
              <a:rPr lang="en-US" altLang="ja-JP" sz="1800" b="1" dirty="0">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種類がある</a:t>
            </a:r>
            <a:endParaRPr lang="en-US" altLang="ja-JP" sz="1800" b="1"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800" b="1" dirty="0">
                <a:latin typeface="Meiryo UI" panose="020B0604030504040204" pitchFamily="50" charset="-128"/>
                <a:ea typeface="Meiryo UI" panose="020B0604030504040204" pitchFamily="50" charset="-128"/>
                <a:cs typeface="Meiryo UI" panose="020B0604030504040204" pitchFamily="50" charset="-128"/>
              </a:rPr>
              <a:t>物理互換</a:t>
            </a:r>
            <a:r>
              <a:rPr lang="en-US" altLang="ja-JP" sz="1800" b="1" dirty="0">
                <a:latin typeface="Meiryo UI" panose="020B0604030504040204" pitchFamily="50" charset="-128"/>
                <a:ea typeface="Meiryo UI" panose="020B0604030504040204" pitchFamily="50" charset="-128"/>
                <a:cs typeface="Meiryo UI" panose="020B0604030504040204" pitchFamily="50" charset="-128"/>
              </a:rPr>
              <a:t>RDM</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の仮想マシンはスナップショット不可</a:t>
            </a:r>
          </a:p>
          <a:p>
            <a:endParaRPr 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Line 24"/>
          <p:cNvSpPr>
            <a:spLocks noChangeShapeType="1"/>
          </p:cNvSpPr>
          <p:nvPr/>
        </p:nvSpPr>
        <p:spPr bwMode="auto">
          <a:xfrm flipH="1">
            <a:off x="4572000" y="1051700"/>
            <a:ext cx="1" cy="5357850"/>
          </a:xfrm>
          <a:prstGeom prst="line">
            <a:avLst/>
          </a:prstGeom>
          <a:noFill/>
          <a:ln w="9525">
            <a:solidFill>
              <a:srgbClr val="808080"/>
            </a:solidFill>
            <a:round/>
            <a:headEnd/>
            <a:tailEnd/>
          </a:ln>
          <a:effectLst/>
        </p:spPr>
        <p:txBody>
          <a:bodyPr lIns="0" tIns="0" rIns="0" bIns="0" anchor="ct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Group 25"/>
          <p:cNvGrpSpPr>
            <a:grpSpLocks/>
          </p:cNvGrpSpPr>
          <p:nvPr/>
        </p:nvGrpSpPr>
        <p:grpSpPr bwMode="auto">
          <a:xfrm>
            <a:off x="4968448" y="3423009"/>
            <a:ext cx="3698875" cy="2997200"/>
            <a:chOff x="3063" y="2323"/>
            <a:chExt cx="2330" cy="1888"/>
          </a:xfrm>
        </p:grpSpPr>
        <p:grpSp>
          <p:nvGrpSpPr>
            <p:cNvPr id="14" name="Group 35"/>
            <p:cNvGrpSpPr>
              <a:grpSpLocks/>
            </p:cNvGrpSpPr>
            <p:nvPr/>
          </p:nvGrpSpPr>
          <p:grpSpPr bwMode="auto">
            <a:xfrm>
              <a:off x="3063" y="2323"/>
              <a:ext cx="1089" cy="662"/>
              <a:chOff x="720" y="1968"/>
              <a:chExt cx="1089" cy="662"/>
            </a:xfrm>
          </p:grpSpPr>
          <p:sp>
            <p:nvSpPr>
              <p:cNvPr id="26" name="AutoShape 36"/>
              <p:cNvSpPr>
                <a:spLocks noChangeArrowheads="1"/>
              </p:cNvSpPr>
              <p:nvPr/>
            </p:nvSpPr>
            <p:spPr bwMode="auto">
              <a:xfrm>
                <a:off x="720" y="1968"/>
                <a:ext cx="1089" cy="662"/>
              </a:xfrm>
              <a:prstGeom prst="roundRect">
                <a:avLst>
                  <a:gd name="adj" fmla="val 11028"/>
                </a:avLst>
              </a:prstGeom>
              <a:solidFill>
                <a:srgbClr val="969696"/>
              </a:solidFill>
              <a:ln w="28575">
                <a:solidFill>
                  <a:srgbClr val="333333"/>
                </a:solidFill>
                <a:round/>
                <a:headEnd/>
                <a:tailEnd/>
              </a:ln>
              <a:effectLst/>
            </p:spPr>
            <p:txBody>
              <a:bodyPr wrap="none" anchor="ctr"/>
              <a:lstStyle/>
              <a:p>
                <a:pPr algn="ctr"/>
                <a:r>
                  <a:rPr lang="en-US" altLang="ja-JP" sz="1000">
                    <a:solidFill>
                      <a:schemeClr val="hlink"/>
                    </a:solidFill>
                    <a:latin typeface="Meiryo UI" panose="020B0604030504040204" pitchFamily="50" charset="-128"/>
                    <a:ea typeface="Meiryo UI" panose="020B0604030504040204" pitchFamily="50" charset="-128"/>
                    <a:cs typeface="Meiryo UI" panose="020B0604030504040204" pitchFamily="50" charset="-128"/>
                  </a:rPr>
                  <a:t>Operating System</a:t>
                </a:r>
              </a:p>
            </p:txBody>
          </p:sp>
          <p:sp>
            <p:nvSpPr>
              <p:cNvPr id="27" name="AutoShape 37"/>
              <p:cNvSpPr>
                <a:spLocks noChangeArrowheads="1"/>
              </p:cNvSpPr>
              <p:nvPr/>
            </p:nvSpPr>
            <p:spPr bwMode="auto">
              <a:xfrm>
                <a:off x="757" y="2004"/>
                <a:ext cx="1007" cy="254"/>
              </a:xfrm>
              <a:prstGeom prst="roundRect">
                <a:avLst>
                  <a:gd name="adj" fmla="val 16667"/>
                </a:avLst>
              </a:prstGeom>
              <a:solidFill>
                <a:srgbClr val="FF6600"/>
              </a:solidFill>
              <a:ln w="28575">
                <a:solidFill>
                  <a:srgbClr val="FFCC00"/>
                </a:solidFill>
                <a:round/>
                <a:headEnd/>
                <a:tailEnd/>
              </a:ln>
              <a:effectLst/>
            </p:spPr>
            <p:txBody>
              <a:bodyPr wrap="none" anchor="ctr"/>
              <a:lstStyle/>
              <a:p>
                <a:pPr algn="ctr"/>
                <a:r>
                  <a:rPr lang="en-US" altLang="ja-JP" sz="1000">
                    <a:solidFill>
                      <a:schemeClr val="bg1"/>
                    </a:solidFill>
                    <a:latin typeface="Meiryo UI" panose="020B0604030504040204" pitchFamily="50" charset="-128"/>
                    <a:ea typeface="Meiryo UI" panose="020B0604030504040204" pitchFamily="50" charset="-128"/>
                    <a:cs typeface="Meiryo UI" panose="020B0604030504040204" pitchFamily="50" charset="-128"/>
                  </a:rPr>
                  <a:t>Application</a:t>
                </a:r>
              </a:p>
            </p:txBody>
          </p:sp>
          <p:sp>
            <p:nvSpPr>
              <p:cNvPr id="28" name="AutoShape 38"/>
              <p:cNvSpPr>
                <a:spLocks noChangeArrowheads="1"/>
              </p:cNvSpPr>
              <p:nvPr/>
            </p:nvSpPr>
            <p:spPr bwMode="auto">
              <a:xfrm>
                <a:off x="757" y="2258"/>
                <a:ext cx="1016" cy="145"/>
              </a:xfrm>
              <a:prstGeom prst="roundRect">
                <a:avLst>
                  <a:gd name="adj" fmla="val 16667"/>
                </a:avLst>
              </a:prstGeom>
              <a:solidFill>
                <a:srgbClr val="99CCFF"/>
              </a:solidFill>
              <a:ln w="28575">
                <a:solidFill>
                  <a:srgbClr val="3366FF"/>
                </a:solidFill>
                <a:round/>
                <a:headEnd/>
                <a:tailEnd/>
              </a:ln>
              <a:effectLst/>
            </p:spPr>
            <p:txBody>
              <a:bodyPr wrap="none" anchor="ctr"/>
              <a:lstStyle/>
              <a:p>
                <a:pPr algn="ctr"/>
                <a:r>
                  <a:rPr lang="en-US" altLang="ja-JP" sz="1000">
                    <a:solidFill>
                      <a:schemeClr val="tx2"/>
                    </a:solidFill>
                    <a:latin typeface="Meiryo UI" panose="020B0604030504040204" pitchFamily="50" charset="-128"/>
                    <a:ea typeface="Meiryo UI" panose="020B0604030504040204" pitchFamily="50" charset="-128"/>
                    <a:cs typeface="Meiryo UI" panose="020B0604030504040204" pitchFamily="50" charset="-128"/>
                  </a:rPr>
                  <a:t>Operating System</a:t>
                </a:r>
              </a:p>
            </p:txBody>
          </p:sp>
          <p:pic>
            <p:nvPicPr>
              <p:cNvPr id="29" name="Picture 39"/>
              <p:cNvPicPr>
                <a:picLocks noChangeAspect="1" noChangeArrowheads="1"/>
              </p:cNvPicPr>
              <p:nvPr/>
            </p:nvPicPr>
            <p:blipFill>
              <a:blip r:embed="rId2" cstate="print"/>
              <a:srcRect/>
              <a:stretch>
                <a:fillRect/>
              </a:stretch>
            </p:blipFill>
            <p:spPr bwMode="auto">
              <a:xfrm>
                <a:off x="1200" y="2431"/>
                <a:ext cx="151" cy="165"/>
              </a:xfrm>
              <a:prstGeom prst="rect">
                <a:avLst/>
              </a:prstGeom>
              <a:noFill/>
              <a:ln w="9525" algn="ctr">
                <a:noFill/>
                <a:miter lim="800000"/>
                <a:headEnd/>
                <a:tailEnd/>
              </a:ln>
              <a:effectLst/>
            </p:spPr>
          </p:pic>
          <p:pic>
            <p:nvPicPr>
              <p:cNvPr id="30" name="Picture 40" descr="CPU_icon"/>
              <p:cNvPicPr>
                <a:picLocks noChangeAspect="1" noChangeArrowheads="1"/>
              </p:cNvPicPr>
              <p:nvPr/>
            </p:nvPicPr>
            <p:blipFill>
              <a:blip r:embed="rId3" cstate="print"/>
              <a:srcRect/>
              <a:stretch>
                <a:fillRect/>
              </a:stretch>
            </p:blipFill>
            <p:spPr bwMode="auto">
              <a:xfrm>
                <a:off x="768" y="2422"/>
                <a:ext cx="183" cy="191"/>
              </a:xfrm>
              <a:prstGeom prst="rect">
                <a:avLst/>
              </a:prstGeom>
              <a:noFill/>
            </p:spPr>
          </p:pic>
          <p:pic>
            <p:nvPicPr>
              <p:cNvPr id="31" name="Picture 41" descr="Memory_icon_03"/>
              <p:cNvPicPr>
                <a:picLocks noChangeAspect="1" noChangeArrowheads="1"/>
              </p:cNvPicPr>
              <p:nvPr/>
            </p:nvPicPr>
            <p:blipFill>
              <a:blip r:embed="rId4" cstate="print"/>
              <a:srcRect/>
              <a:stretch>
                <a:fillRect/>
              </a:stretch>
            </p:blipFill>
            <p:spPr bwMode="auto">
              <a:xfrm>
                <a:off x="960" y="2395"/>
                <a:ext cx="232" cy="233"/>
              </a:xfrm>
              <a:prstGeom prst="rect">
                <a:avLst/>
              </a:prstGeom>
              <a:noFill/>
            </p:spPr>
          </p:pic>
          <p:pic>
            <p:nvPicPr>
              <p:cNvPr id="32" name="Picture 42" descr="Disk_icon"/>
              <p:cNvPicPr>
                <a:picLocks noChangeAspect="1" noChangeArrowheads="1"/>
              </p:cNvPicPr>
              <p:nvPr/>
            </p:nvPicPr>
            <p:blipFill>
              <a:blip r:embed="rId5" cstate="print"/>
              <a:srcRect/>
              <a:stretch>
                <a:fillRect/>
              </a:stretch>
            </p:blipFill>
            <p:spPr bwMode="auto">
              <a:xfrm>
                <a:off x="1392" y="2403"/>
                <a:ext cx="193" cy="218"/>
              </a:xfrm>
              <a:prstGeom prst="rect">
                <a:avLst/>
              </a:prstGeom>
              <a:noFill/>
            </p:spPr>
          </p:pic>
          <p:pic>
            <p:nvPicPr>
              <p:cNvPr id="33" name="Picture 43" descr="Disk_icon"/>
              <p:cNvPicPr>
                <a:picLocks noChangeAspect="1" noChangeArrowheads="1"/>
              </p:cNvPicPr>
              <p:nvPr/>
            </p:nvPicPr>
            <p:blipFill>
              <a:blip r:embed="rId5" cstate="print"/>
              <a:srcRect/>
              <a:stretch>
                <a:fillRect/>
              </a:stretch>
            </p:blipFill>
            <p:spPr bwMode="auto">
              <a:xfrm>
                <a:off x="1565" y="2409"/>
                <a:ext cx="193" cy="218"/>
              </a:xfrm>
              <a:prstGeom prst="rect">
                <a:avLst/>
              </a:prstGeom>
              <a:noFill/>
            </p:spPr>
          </p:pic>
        </p:grpSp>
        <p:sp>
          <p:nvSpPr>
            <p:cNvPr id="15" name="Text Box 44"/>
            <p:cNvSpPr txBox="1">
              <a:spLocks noChangeArrowheads="1"/>
            </p:cNvSpPr>
            <p:nvPr/>
          </p:nvSpPr>
          <p:spPr bwMode="auto">
            <a:xfrm>
              <a:off x="3216" y="3888"/>
              <a:ext cx="1152" cy="174"/>
            </a:xfrm>
            <a:prstGeom prst="rect">
              <a:avLst/>
            </a:prstGeom>
            <a:noFill/>
            <a:ln w="9525" algn="ctr">
              <a:noFill/>
              <a:miter lim="800000"/>
              <a:headEnd/>
              <a:tailEnd/>
            </a:ln>
            <a:effectLst/>
          </p:spPr>
          <p:txBody>
            <a:bodyPr lIns="0" tIns="0" rIns="0" bIns="0">
              <a:spAutoFit/>
            </a:bodyPr>
            <a:lstStyle/>
            <a:p>
              <a:pPr algn="ctr">
                <a:spcBef>
                  <a:spcPct val="50000"/>
                </a:spcBef>
              </a:pPr>
              <a:r>
                <a:rPr lang="ja-JP" altLang="en-US" sz="1800" b="0" dirty="0">
                  <a:latin typeface="Meiryo UI" panose="020B0604030504040204" pitchFamily="50" charset="-128"/>
                  <a:ea typeface="Meiryo UI" panose="020B0604030504040204" pitchFamily="50" charset="-128"/>
                  <a:cs typeface="Meiryo UI" panose="020B0604030504040204" pitchFamily="50" charset="-128"/>
                </a:rPr>
                <a:t>物理ディスク</a:t>
              </a:r>
              <a:endParaRPr lang="en-US" altLang="ja-JP" sz="18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AutoShape 45"/>
            <p:cNvCxnSpPr>
              <a:cxnSpLocks noChangeShapeType="1"/>
              <a:endCxn id="24" idx="0"/>
            </p:cNvCxnSpPr>
            <p:nvPr/>
          </p:nvCxnSpPr>
          <p:spPr bwMode="auto">
            <a:xfrm>
              <a:off x="3832" y="2976"/>
              <a:ext cx="791" cy="720"/>
            </a:xfrm>
            <a:prstGeom prst="bentConnector2">
              <a:avLst/>
            </a:prstGeom>
            <a:noFill/>
            <a:ln w="25400">
              <a:solidFill>
                <a:schemeClr val="tx1"/>
              </a:solidFill>
              <a:miter lim="800000"/>
              <a:headEnd/>
              <a:tailEnd/>
            </a:ln>
            <a:effectLst/>
          </p:spPr>
        </p:cxnSp>
        <p:grpSp>
          <p:nvGrpSpPr>
            <p:cNvPr id="20" name="Group 49"/>
            <p:cNvGrpSpPr>
              <a:grpSpLocks/>
            </p:cNvGrpSpPr>
            <p:nvPr/>
          </p:nvGrpSpPr>
          <p:grpSpPr bwMode="auto">
            <a:xfrm>
              <a:off x="4399" y="3696"/>
              <a:ext cx="449" cy="515"/>
              <a:chOff x="4399" y="3696"/>
              <a:chExt cx="449" cy="515"/>
            </a:xfrm>
          </p:grpSpPr>
          <p:pic>
            <p:nvPicPr>
              <p:cNvPr id="24" name="Picture 50"/>
              <p:cNvPicPr>
                <a:picLocks noChangeAspect="1" noChangeArrowheads="1"/>
              </p:cNvPicPr>
              <p:nvPr/>
            </p:nvPicPr>
            <p:blipFill>
              <a:blip r:embed="rId6" cstate="print"/>
              <a:srcRect/>
              <a:stretch>
                <a:fillRect/>
              </a:stretch>
            </p:blipFill>
            <p:spPr bwMode="auto">
              <a:xfrm>
                <a:off x="4399" y="3696"/>
                <a:ext cx="449" cy="515"/>
              </a:xfrm>
              <a:prstGeom prst="rect">
                <a:avLst/>
              </a:prstGeom>
              <a:noFill/>
              <a:ln w="9525">
                <a:noFill/>
                <a:miter lim="800000"/>
                <a:headEnd/>
                <a:tailEnd/>
              </a:ln>
              <a:effectLst/>
            </p:spPr>
          </p:pic>
          <p:sp>
            <p:nvSpPr>
              <p:cNvPr id="25" name="Text Box 51"/>
              <p:cNvSpPr txBox="1">
                <a:spLocks noChangeArrowheads="1"/>
              </p:cNvSpPr>
              <p:nvPr/>
            </p:nvSpPr>
            <p:spPr bwMode="auto">
              <a:xfrm>
                <a:off x="4473" y="3936"/>
                <a:ext cx="288" cy="96"/>
              </a:xfrm>
              <a:prstGeom prst="rect">
                <a:avLst/>
              </a:prstGeom>
              <a:noFill/>
              <a:ln w="9525" algn="ctr">
                <a:noFill/>
                <a:miter lim="800000"/>
                <a:headEnd/>
                <a:tailEnd/>
              </a:ln>
              <a:effectLst/>
            </p:spPr>
            <p:txBody>
              <a:bodyPr lIns="0" tIns="0" rIns="0" bIns="0">
                <a:spAutoFit/>
              </a:bodyPr>
              <a:lstStyle/>
              <a:p>
                <a:pPr algn="ctr">
                  <a:spcBef>
                    <a:spcPct val="50000"/>
                  </a:spcBef>
                </a:pPr>
                <a:r>
                  <a:rPr lang="en-US" altLang="ja-JP" sz="1000">
                    <a:latin typeface="Meiryo UI" panose="020B0604030504040204" pitchFamily="50" charset="-128"/>
                    <a:ea typeface="Meiryo UI" panose="020B0604030504040204" pitchFamily="50" charset="-128"/>
                    <a:cs typeface="Meiryo UI" panose="020B0604030504040204" pitchFamily="50" charset="-128"/>
                  </a:rPr>
                  <a:t>Data</a:t>
                </a:r>
              </a:p>
            </p:txBody>
          </p:sp>
        </p:grpSp>
        <p:grpSp>
          <p:nvGrpSpPr>
            <p:cNvPr id="21" name="Group 52"/>
            <p:cNvGrpSpPr>
              <a:grpSpLocks/>
            </p:cNvGrpSpPr>
            <p:nvPr/>
          </p:nvGrpSpPr>
          <p:grpSpPr bwMode="auto">
            <a:xfrm>
              <a:off x="4944" y="3696"/>
              <a:ext cx="449" cy="515"/>
              <a:chOff x="4944" y="3696"/>
              <a:chExt cx="449" cy="515"/>
            </a:xfrm>
          </p:grpSpPr>
          <p:pic>
            <p:nvPicPr>
              <p:cNvPr id="22" name="Picture 53"/>
              <p:cNvPicPr>
                <a:picLocks noChangeAspect="1" noChangeArrowheads="1"/>
              </p:cNvPicPr>
              <p:nvPr/>
            </p:nvPicPr>
            <p:blipFill>
              <a:blip r:embed="rId6" cstate="print"/>
              <a:srcRect/>
              <a:stretch>
                <a:fillRect/>
              </a:stretch>
            </p:blipFill>
            <p:spPr bwMode="auto">
              <a:xfrm>
                <a:off x="4944" y="3696"/>
                <a:ext cx="449" cy="515"/>
              </a:xfrm>
              <a:prstGeom prst="rect">
                <a:avLst/>
              </a:prstGeom>
              <a:noFill/>
              <a:ln w="9525">
                <a:noFill/>
                <a:miter lim="800000"/>
                <a:headEnd/>
                <a:tailEnd/>
              </a:ln>
              <a:effectLst/>
            </p:spPr>
          </p:pic>
          <p:sp>
            <p:nvSpPr>
              <p:cNvPr id="23" name="Text Box 54"/>
              <p:cNvSpPr txBox="1">
                <a:spLocks noChangeArrowheads="1"/>
              </p:cNvSpPr>
              <p:nvPr/>
            </p:nvSpPr>
            <p:spPr bwMode="auto">
              <a:xfrm>
                <a:off x="5004" y="3936"/>
                <a:ext cx="345" cy="96"/>
              </a:xfrm>
              <a:prstGeom prst="rect">
                <a:avLst/>
              </a:prstGeom>
              <a:noFill/>
              <a:ln w="9525" algn="ctr">
                <a:noFill/>
                <a:miter lim="800000"/>
                <a:headEnd/>
                <a:tailEnd/>
              </a:ln>
              <a:effectLst/>
            </p:spPr>
            <p:txBody>
              <a:bodyPr lIns="0" tIns="0" rIns="0" bIns="0">
                <a:spAutoFit/>
              </a:bodyPr>
              <a:lstStyle/>
              <a:p>
                <a:pPr algn="ctr">
                  <a:spcBef>
                    <a:spcPct val="50000"/>
                  </a:spcBef>
                </a:pPr>
                <a:r>
                  <a:rPr lang="en-US" altLang="ja-JP" sz="1000">
                    <a:latin typeface="Meiryo UI" panose="020B0604030504040204" pitchFamily="50" charset="-128"/>
                    <a:ea typeface="Meiryo UI" panose="020B0604030504040204" pitchFamily="50" charset="-128"/>
                    <a:cs typeface="Meiryo UI" panose="020B0604030504040204" pitchFamily="50" charset="-128"/>
                  </a:rPr>
                  <a:t>System</a:t>
                </a:r>
              </a:p>
            </p:txBody>
          </p:sp>
        </p:grpSp>
      </p:grpSp>
      <p:grpSp>
        <p:nvGrpSpPr>
          <p:cNvPr id="39" name="グループ化 138"/>
          <p:cNvGrpSpPr/>
          <p:nvPr/>
        </p:nvGrpSpPr>
        <p:grpSpPr>
          <a:xfrm>
            <a:off x="714348" y="2123270"/>
            <a:ext cx="3357586" cy="1941515"/>
            <a:chOff x="4572000" y="1785926"/>
            <a:chExt cx="3357586" cy="1941515"/>
          </a:xfrm>
        </p:grpSpPr>
        <p:grpSp>
          <p:nvGrpSpPr>
            <p:cNvPr id="40" name="Group 4"/>
            <p:cNvGrpSpPr>
              <a:grpSpLocks/>
            </p:cNvGrpSpPr>
            <p:nvPr/>
          </p:nvGrpSpPr>
          <p:grpSpPr bwMode="auto">
            <a:xfrm>
              <a:off x="6835799" y="2341554"/>
              <a:ext cx="1006475" cy="1295400"/>
              <a:chOff x="2127" y="2071"/>
              <a:chExt cx="495" cy="663"/>
            </a:xfrm>
          </p:grpSpPr>
          <p:sp>
            <p:nvSpPr>
              <p:cNvPr id="57" name="Oval 5"/>
              <p:cNvSpPr>
                <a:spLocks noChangeArrowheads="1"/>
              </p:cNvSpPr>
              <p:nvPr/>
            </p:nvSpPr>
            <p:spPr bwMode="auto">
              <a:xfrm flipV="1">
                <a:off x="2130" y="2617"/>
                <a:ext cx="492" cy="117"/>
              </a:xfrm>
              <a:prstGeom prst="ellipse">
                <a:avLst/>
              </a:prstGeom>
              <a:solidFill>
                <a:srgbClr val="99CCFF"/>
              </a:solidFill>
              <a:ln w="15875">
                <a:solidFill>
                  <a:srgbClr val="3366FF"/>
                </a:solidFill>
                <a:round/>
                <a:headEnd/>
                <a:tailEnd/>
              </a:ln>
              <a:effectLst/>
            </p:spPr>
            <p:txBody>
              <a:bodyPr wrap="none" anchor="ct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Line 6"/>
              <p:cNvSpPr>
                <a:spLocks noChangeShapeType="1"/>
              </p:cNvSpPr>
              <p:nvPr/>
            </p:nvSpPr>
            <p:spPr bwMode="auto">
              <a:xfrm flipV="1">
                <a:off x="2618" y="2071"/>
                <a:ext cx="0" cy="601"/>
              </a:xfrm>
              <a:prstGeom prst="line">
                <a:avLst/>
              </a:prstGeom>
              <a:noFill/>
              <a:ln w="15875">
                <a:solidFill>
                  <a:srgbClr val="3366FF"/>
                </a:solidFill>
                <a:round/>
                <a:headEnd/>
                <a:tailEnd/>
              </a:ln>
              <a:effectLst/>
            </p:spPr>
            <p:txBody>
              <a:bodyP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Line 7"/>
              <p:cNvSpPr>
                <a:spLocks noChangeShapeType="1"/>
              </p:cNvSpPr>
              <p:nvPr/>
            </p:nvSpPr>
            <p:spPr bwMode="auto">
              <a:xfrm flipV="1">
                <a:off x="2127" y="2071"/>
                <a:ext cx="0" cy="604"/>
              </a:xfrm>
              <a:prstGeom prst="line">
                <a:avLst/>
              </a:prstGeom>
              <a:noFill/>
              <a:ln w="15875">
                <a:solidFill>
                  <a:srgbClr val="3366FF"/>
                </a:solidFill>
                <a:round/>
                <a:headEnd/>
                <a:tailEnd/>
              </a:ln>
              <a:effectLst/>
            </p:spPr>
            <p:txBody>
              <a:bodyP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1" name="AutoShape 8"/>
            <p:cNvSpPr>
              <a:spLocks noChangeArrowheads="1"/>
            </p:cNvSpPr>
            <p:nvPr/>
          </p:nvSpPr>
          <p:spPr bwMode="auto">
            <a:xfrm>
              <a:off x="6869136" y="2916229"/>
              <a:ext cx="939800" cy="569913"/>
            </a:xfrm>
            <a:prstGeom prst="can">
              <a:avLst>
                <a:gd name="adj" fmla="val 50000"/>
              </a:avLst>
            </a:prstGeom>
            <a:solidFill>
              <a:srgbClr val="0000FF"/>
            </a:solidFill>
            <a:ln w="19050">
              <a:solidFill>
                <a:schemeClr val="bg1"/>
              </a:solidFill>
              <a:round/>
              <a:headEnd/>
              <a:tailEnd/>
            </a:ln>
            <a:effectLst/>
          </p:spPr>
          <p:txBody>
            <a:bodyPr wrap="none" lIns="0" tIns="0" rIns="0" bIns="0" anchor="ctr"/>
            <a:lstStyle/>
            <a:p>
              <a:pPr algn="ctr"/>
              <a:r>
                <a:rPr lang="en-US" altLang="ja-JP" sz="1000">
                  <a:solidFill>
                    <a:schemeClr val="bg1"/>
                  </a:solidFill>
                  <a:latin typeface="Meiryo UI" panose="020B0604030504040204" pitchFamily="50" charset="-128"/>
                  <a:ea typeface="Meiryo UI" panose="020B0604030504040204" pitchFamily="50" charset="-128"/>
                  <a:cs typeface="Meiryo UI" panose="020B0604030504040204" pitchFamily="50" charset="-128"/>
                </a:rPr>
                <a:t>Data.vmdk</a:t>
              </a:r>
            </a:p>
          </p:txBody>
        </p:sp>
        <p:sp>
          <p:nvSpPr>
            <p:cNvPr id="42" name="AutoShape 9"/>
            <p:cNvSpPr>
              <a:spLocks noChangeArrowheads="1"/>
            </p:cNvSpPr>
            <p:nvPr/>
          </p:nvSpPr>
          <p:spPr bwMode="auto">
            <a:xfrm>
              <a:off x="6869136" y="2459029"/>
              <a:ext cx="939800" cy="569913"/>
            </a:xfrm>
            <a:prstGeom prst="can">
              <a:avLst>
                <a:gd name="adj" fmla="val 50000"/>
              </a:avLst>
            </a:prstGeom>
            <a:solidFill>
              <a:srgbClr val="0000FF"/>
            </a:solidFill>
            <a:ln w="19050">
              <a:solidFill>
                <a:schemeClr val="bg1"/>
              </a:solidFill>
              <a:round/>
              <a:headEnd/>
              <a:tailEnd/>
            </a:ln>
            <a:effectLst/>
          </p:spPr>
          <p:txBody>
            <a:bodyPr wrap="none" lIns="0" tIns="0" rIns="0" bIns="0" anchor="ctr"/>
            <a:lstStyle/>
            <a:p>
              <a:pPr algn="ctr"/>
              <a:r>
                <a:rPr lang="en-US" altLang="ja-JP" sz="1000">
                  <a:solidFill>
                    <a:schemeClr val="bg1"/>
                  </a:solidFill>
                  <a:latin typeface="Meiryo UI" panose="020B0604030504040204" pitchFamily="50" charset="-128"/>
                  <a:ea typeface="Meiryo UI" panose="020B0604030504040204" pitchFamily="50" charset="-128"/>
                  <a:cs typeface="Meiryo UI" panose="020B0604030504040204" pitchFamily="50" charset="-128"/>
                </a:rPr>
                <a:t>System.vmdk</a:t>
              </a:r>
            </a:p>
          </p:txBody>
        </p:sp>
        <p:grpSp>
          <p:nvGrpSpPr>
            <p:cNvPr id="43" name="Group 10"/>
            <p:cNvGrpSpPr>
              <a:grpSpLocks/>
            </p:cNvGrpSpPr>
            <p:nvPr/>
          </p:nvGrpSpPr>
          <p:grpSpPr bwMode="auto">
            <a:xfrm>
              <a:off x="6746899" y="2143116"/>
              <a:ext cx="1182687" cy="1584325"/>
              <a:chOff x="2085" y="1975"/>
              <a:chExt cx="582" cy="809"/>
            </a:xfrm>
          </p:grpSpPr>
          <p:sp>
            <p:nvSpPr>
              <p:cNvPr id="55" name="AutoShape 11"/>
              <p:cNvSpPr>
                <a:spLocks noChangeArrowheads="1"/>
              </p:cNvSpPr>
              <p:nvPr/>
            </p:nvSpPr>
            <p:spPr bwMode="auto">
              <a:xfrm>
                <a:off x="2085" y="1975"/>
                <a:ext cx="582" cy="809"/>
              </a:xfrm>
              <a:prstGeom prst="can">
                <a:avLst>
                  <a:gd name="adj" fmla="val 33161"/>
                </a:avLst>
              </a:prstGeom>
              <a:solidFill>
                <a:srgbClr val="CCFFFF">
                  <a:alpha val="30000"/>
                </a:srgbClr>
              </a:solidFill>
              <a:ln w="15875">
                <a:solidFill>
                  <a:srgbClr val="3366FF"/>
                </a:solidFill>
                <a:round/>
                <a:headEnd/>
                <a:tailEnd/>
              </a:ln>
              <a:effectLst/>
            </p:spPr>
            <p:txBody>
              <a:bodyPr wrap="none" lIns="0" tIns="0" rIns="0" bIns="0" anchor="ct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Oval 12"/>
              <p:cNvSpPr>
                <a:spLocks noChangeArrowheads="1"/>
              </p:cNvSpPr>
              <p:nvPr/>
            </p:nvSpPr>
            <p:spPr bwMode="auto">
              <a:xfrm flipV="1">
                <a:off x="2130" y="2007"/>
                <a:ext cx="492" cy="117"/>
              </a:xfrm>
              <a:prstGeom prst="ellipse">
                <a:avLst/>
              </a:prstGeom>
              <a:solidFill>
                <a:srgbClr val="99CCFF">
                  <a:alpha val="60001"/>
                </a:srgbClr>
              </a:solidFill>
              <a:ln w="15875">
                <a:solidFill>
                  <a:srgbClr val="3366FF"/>
                </a:solidFill>
                <a:round/>
                <a:headEnd/>
                <a:tailEnd/>
              </a:ln>
              <a:effectLst/>
            </p:spPr>
            <p:txBody>
              <a:bodyPr rot="10800000" wrap="none" anchor="ctr"/>
              <a:lstStyle/>
              <a:p>
                <a:pPr algn="ctr"/>
                <a:r>
                  <a:rPr lang="en-US" altLang="ja-JP" sz="1400">
                    <a:latin typeface="Meiryo UI" panose="020B0604030504040204" pitchFamily="50" charset="-128"/>
                    <a:ea typeface="Meiryo UI" panose="020B0604030504040204" pitchFamily="50" charset="-128"/>
                    <a:cs typeface="Meiryo UI" panose="020B0604030504040204" pitchFamily="50" charset="-128"/>
                  </a:rPr>
                  <a:t>VMFS</a:t>
                </a:r>
              </a:p>
            </p:txBody>
          </p:sp>
        </p:grpSp>
        <p:grpSp>
          <p:nvGrpSpPr>
            <p:cNvPr id="44" name="Group 13"/>
            <p:cNvGrpSpPr>
              <a:grpSpLocks/>
            </p:cNvGrpSpPr>
            <p:nvPr/>
          </p:nvGrpSpPr>
          <p:grpSpPr bwMode="auto">
            <a:xfrm>
              <a:off x="4572000" y="1785926"/>
              <a:ext cx="1728787" cy="1050925"/>
              <a:chOff x="720" y="1968"/>
              <a:chExt cx="1089" cy="662"/>
            </a:xfrm>
          </p:grpSpPr>
          <p:sp>
            <p:nvSpPr>
              <p:cNvPr id="47" name="AutoShape 14"/>
              <p:cNvSpPr>
                <a:spLocks noChangeArrowheads="1"/>
              </p:cNvSpPr>
              <p:nvPr/>
            </p:nvSpPr>
            <p:spPr bwMode="auto">
              <a:xfrm>
                <a:off x="720" y="1968"/>
                <a:ext cx="1089" cy="662"/>
              </a:xfrm>
              <a:prstGeom prst="roundRect">
                <a:avLst>
                  <a:gd name="adj" fmla="val 11028"/>
                </a:avLst>
              </a:prstGeom>
              <a:solidFill>
                <a:srgbClr val="969696"/>
              </a:solidFill>
              <a:ln w="28575">
                <a:solidFill>
                  <a:srgbClr val="333333"/>
                </a:solidFill>
                <a:round/>
                <a:headEnd/>
                <a:tailEnd/>
              </a:ln>
              <a:effectLst/>
            </p:spPr>
            <p:txBody>
              <a:bodyPr wrap="none" anchor="ctr"/>
              <a:lstStyle/>
              <a:p>
                <a:pPr algn="ctr"/>
                <a:r>
                  <a:rPr lang="en-US" altLang="ja-JP" sz="1000">
                    <a:solidFill>
                      <a:schemeClr val="hlink"/>
                    </a:solidFill>
                    <a:latin typeface="Meiryo UI" panose="020B0604030504040204" pitchFamily="50" charset="-128"/>
                    <a:ea typeface="Meiryo UI" panose="020B0604030504040204" pitchFamily="50" charset="-128"/>
                    <a:cs typeface="Meiryo UI" panose="020B0604030504040204" pitchFamily="50" charset="-128"/>
                  </a:rPr>
                  <a:t>Operating System</a:t>
                </a:r>
              </a:p>
            </p:txBody>
          </p:sp>
          <p:sp>
            <p:nvSpPr>
              <p:cNvPr id="48" name="AutoShape 15"/>
              <p:cNvSpPr>
                <a:spLocks noChangeArrowheads="1"/>
              </p:cNvSpPr>
              <p:nvPr/>
            </p:nvSpPr>
            <p:spPr bwMode="auto">
              <a:xfrm>
                <a:off x="757" y="2004"/>
                <a:ext cx="1007" cy="254"/>
              </a:xfrm>
              <a:prstGeom prst="roundRect">
                <a:avLst>
                  <a:gd name="adj" fmla="val 16667"/>
                </a:avLst>
              </a:prstGeom>
              <a:solidFill>
                <a:srgbClr val="FF6600"/>
              </a:solidFill>
              <a:ln w="28575">
                <a:solidFill>
                  <a:srgbClr val="FFCC00"/>
                </a:solidFill>
                <a:round/>
                <a:headEnd/>
                <a:tailEnd/>
              </a:ln>
              <a:effectLst/>
            </p:spPr>
            <p:txBody>
              <a:bodyPr wrap="none" anchor="ctr"/>
              <a:lstStyle/>
              <a:p>
                <a:pPr algn="ctr"/>
                <a:r>
                  <a:rPr lang="en-US" altLang="ja-JP" sz="1000">
                    <a:solidFill>
                      <a:schemeClr val="bg1"/>
                    </a:solidFill>
                    <a:latin typeface="Meiryo UI" panose="020B0604030504040204" pitchFamily="50" charset="-128"/>
                    <a:ea typeface="Meiryo UI" panose="020B0604030504040204" pitchFamily="50" charset="-128"/>
                    <a:cs typeface="Meiryo UI" panose="020B0604030504040204" pitchFamily="50" charset="-128"/>
                  </a:rPr>
                  <a:t>Application</a:t>
                </a:r>
              </a:p>
            </p:txBody>
          </p:sp>
          <p:sp>
            <p:nvSpPr>
              <p:cNvPr id="49" name="AutoShape 16"/>
              <p:cNvSpPr>
                <a:spLocks noChangeArrowheads="1"/>
              </p:cNvSpPr>
              <p:nvPr/>
            </p:nvSpPr>
            <p:spPr bwMode="auto">
              <a:xfrm>
                <a:off x="757" y="2258"/>
                <a:ext cx="1016" cy="145"/>
              </a:xfrm>
              <a:prstGeom prst="roundRect">
                <a:avLst>
                  <a:gd name="adj" fmla="val 16667"/>
                </a:avLst>
              </a:prstGeom>
              <a:solidFill>
                <a:srgbClr val="99CCFF"/>
              </a:solidFill>
              <a:ln w="28575">
                <a:solidFill>
                  <a:srgbClr val="3366FF"/>
                </a:solidFill>
                <a:round/>
                <a:headEnd/>
                <a:tailEnd/>
              </a:ln>
              <a:effectLst/>
            </p:spPr>
            <p:txBody>
              <a:bodyPr wrap="none" anchor="ctr"/>
              <a:lstStyle/>
              <a:p>
                <a:pPr algn="ctr"/>
                <a:r>
                  <a:rPr lang="en-US" altLang="ja-JP" sz="1000">
                    <a:solidFill>
                      <a:schemeClr val="tx2"/>
                    </a:solidFill>
                    <a:latin typeface="Meiryo UI" panose="020B0604030504040204" pitchFamily="50" charset="-128"/>
                    <a:ea typeface="Meiryo UI" panose="020B0604030504040204" pitchFamily="50" charset="-128"/>
                    <a:cs typeface="Meiryo UI" panose="020B0604030504040204" pitchFamily="50" charset="-128"/>
                  </a:rPr>
                  <a:t>Operating System</a:t>
                </a:r>
              </a:p>
            </p:txBody>
          </p:sp>
          <p:pic>
            <p:nvPicPr>
              <p:cNvPr id="50" name="Picture 17"/>
              <p:cNvPicPr>
                <a:picLocks noChangeAspect="1" noChangeArrowheads="1"/>
              </p:cNvPicPr>
              <p:nvPr/>
            </p:nvPicPr>
            <p:blipFill>
              <a:blip r:embed="rId2" cstate="print"/>
              <a:srcRect/>
              <a:stretch>
                <a:fillRect/>
              </a:stretch>
            </p:blipFill>
            <p:spPr bwMode="auto">
              <a:xfrm>
                <a:off x="1200" y="2431"/>
                <a:ext cx="151" cy="165"/>
              </a:xfrm>
              <a:prstGeom prst="rect">
                <a:avLst/>
              </a:prstGeom>
              <a:noFill/>
              <a:ln w="9525" algn="ctr">
                <a:noFill/>
                <a:miter lim="800000"/>
                <a:headEnd/>
                <a:tailEnd/>
              </a:ln>
              <a:effectLst/>
            </p:spPr>
          </p:pic>
          <p:pic>
            <p:nvPicPr>
              <p:cNvPr id="51" name="Picture 18" descr="CPU_icon"/>
              <p:cNvPicPr>
                <a:picLocks noChangeAspect="1" noChangeArrowheads="1"/>
              </p:cNvPicPr>
              <p:nvPr/>
            </p:nvPicPr>
            <p:blipFill>
              <a:blip r:embed="rId3" cstate="print"/>
              <a:srcRect/>
              <a:stretch>
                <a:fillRect/>
              </a:stretch>
            </p:blipFill>
            <p:spPr bwMode="auto">
              <a:xfrm>
                <a:off x="768" y="2422"/>
                <a:ext cx="183" cy="191"/>
              </a:xfrm>
              <a:prstGeom prst="rect">
                <a:avLst/>
              </a:prstGeom>
              <a:noFill/>
            </p:spPr>
          </p:pic>
          <p:pic>
            <p:nvPicPr>
              <p:cNvPr id="52" name="Picture 19" descr="Memory_icon_03"/>
              <p:cNvPicPr>
                <a:picLocks noChangeAspect="1" noChangeArrowheads="1"/>
              </p:cNvPicPr>
              <p:nvPr/>
            </p:nvPicPr>
            <p:blipFill>
              <a:blip r:embed="rId4" cstate="print"/>
              <a:srcRect/>
              <a:stretch>
                <a:fillRect/>
              </a:stretch>
            </p:blipFill>
            <p:spPr bwMode="auto">
              <a:xfrm>
                <a:off x="960" y="2395"/>
                <a:ext cx="232" cy="233"/>
              </a:xfrm>
              <a:prstGeom prst="rect">
                <a:avLst/>
              </a:prstGeom>
              <a:noFill/>
            </p:spPr>
          </p:pic>
          <p:pic>
            <p:nvPicPr>
              <p:cNvPr id="53" name="Picture 20" descr="Disk_icon"/>
              <p:cNvPicPr>
                <a:picLocks noChangeAspect="1" noChangeArrowheads="1"/>
              </p:cNvPicPr>
              <p:nvPr/>
            </p:nvPicPr>
            <p:blipFill>
              <a:blip r:embed="rId5" cstate="print"/>
              <a:srcRect/>
              <a:stretch>
                <a:fillRect/>
              </a:stretch>
            </p:blipFill>
            <p:spPr bwMode="auto">
              <a:xfrm>
                <a:off x="1392" y="2403"/>
                <a:ext cx="193" cy="218"/>
              </a:xfrm>
              <a:prstGeom prst="rect">
                <a:avLst/>
              </a:prstGeom>
              <a:noFill/>
            </p:spPr>
          </p:pic>
          <p:pic>
            <p:nvPicPr>
              <p:cNvPr id="54" name="Picture 21" descr="Disk_icon"/>
              <p:cNvPicPr>
                <a:picLocks noChangeAspect="1" noChangeArrowheads="1"/>
              </p:cNvPicPr>
              <p:nvPr/>
            </p:nvPicPr>
            <p:blipFill>
              <a:blip r:embed="rId5" cstate="print"/>
              <a:srcRect/>
              <a:stretch>
                <a:fillRect/>
              </a:stretch>
            </p:blipFill>
            <p:spPr bwMode="auto">
              <a:xfrm>
                <a:off x="1565" y="2409"/>
                <a:ext cx="193" cy="218"/>
              </a:xfrm>
              <a:prstGeom prst="rect">
                <a:avLst/>
              </a:prstGeom>
              <a:noFill/>
            </p:spPr>
          </p:pic>
        </p:grpSp>
        <p:cxnSp>
          <p:nvCxnSpPr>
            <p:cNvPr id="45" name="AutoShape 22"/>
            <p:cNvCxnSpPr>
              <a:cxnSpLocks noChangeShapeType="1"/>
            </p:cNvCxnSpPr>
            <p:nvPr/>
          </p:nvCxnSpPr>
          <p:spPr bwMode="auto">
            <a:xfrm rot="16200000" flipH="1">
              <a:off x="5997599" y="2424111"/>
              <a:ext cx="695325" cy="1028700"/>
            </a:xfrm>
            <a:prstGeom prst="bentConnector2">
              <a:avLst/>
            </a:prstGeom>
            <a:noFill/>
            <a:ln w="25400">
              <a:solidFill>
                <a:schemeClr val="tx1"/>
              </a:solidFill>
              <a:miter lim="800000"/>
              <a:headEnd/>
              <a:tailEnd/>
            </a:ln>
            <a:effectLst/>
          </p:spPr>
        </p:cxnSp>
        <p:cxnSp>
          <p:nvCxnSpPr>
            <p:cNvPr id="46" name="AutoShape 23"/>
            <p:cNvCxnSpPr>
              <a:cxnSpLocks noChangeShapeType="1"/>
            </p:cNvCxnSpPr>
            <p:nvPr/>
          </p:nvCxnSpPr>
          <p:spPr bwMode="auto">
            <a:xfrm rot="16200000" flipH="1">
              <a:off x="6369074" y="2294727"/>
              <a:ext cx="228600" cy="754062"/>
            </a:xfrm>
            <a:prstGeom prst="bentConnector2">
              <a:avLst/>
            </a:prstGeom>
            <a:noFill/>
            <a:ln w="25400">
              <a:solidFill>
                <a:schemeClr val="tx1"/>
              </a:solidFill>
              <a:miter lim="800000"/>
              <a:headEnd/>
              <a:tailEnd/>
            </a:ln>
            <a:effectLst/>
          </p:spPr>
        </p:cxnSp>
      </p:grpSp>
      <p:grpSp>
        <p:nvGrpSpPr>
          <p:cNvPr id="60" name="グループ化 159"/>
          <p:cNvGrpSpPr/>
          <p:nvPr/>
        </p:nvGrpSpPr>
        <p:grpSpPr>
          <a:xfrm>
            <a:off x="113816" y="4709552"/>
            <a:ext cx="4472006" cy="1719267"/>
            <a:chOff x="1000100" y="4357694"/>
            <a:chExt cx="4472006" cy="1719267"/>
          </a:xfrm>
        </p:grpSpPr>
        <p:grpSp>
          <p:nvGrpSpPr>
            <p:cNvPr id="61" name="Group 26"/>
            <p:cNvGrpSpPr>
              <a:grpSpLocks/>
            </p:cNvGrpSpPr>
            <p:nvPr/>
          </p:nvGrpSpPr>
          <p:grpSpPr bwMode="auto">
            <a:xfrm>
              <a:off x="2946388" y="4702183"/>
              <a:ext cx="1006475" cy="1295400"/>
              <a:chOff x="2127" y="2071"/>
              <a:chExt cx="495" cy="663"/>
            </a:xfrm>
          </p:grpSpPr>
          <p:sp>
            <p:nvSpPr>
              <p:cNvPr id="82" name="Oval 27"/>
              <p:cNvSpPr>
                <a:spLocks noChangeArrowheads="1"/>
              </p:cNvSpPr>
              <p:nvPr/>
            </p:nvSpPr>
            <p:spPr bwMode="auto">
              <a:xfrm flipV="1">
                <a:off x="2130" y="2617"/>
                <a:ext cx="492" cy="117"/>
              </a:xfrm>
              <a:prstGeom prst="ellipse">
                <a:avLst/>
              </a:prstGeom>
              <a:solidFill>
                <a:srgbClr val="99CCFF"/>
              </a:solidFill>
              <a:ln w="15875">
                <a:solidFill>
                  <a:srgbClr val="3366FF"/>
                </a:solidFill>
                <a:round/>
                <a:headEnd/>
                <a:tailEnd/>
              </a:ln>
              <a:effectLst/>
            </p:spPr>
            <p:txBody>
              <a:bodyPr wrap="none" anchor="ct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Line 28"/>
              <p:cNvSpPr>
                <a:spLocks noChangeShapeType="1"/>
              </p:cNvSpPr>
              <p:nvPr/>
            </p:nvSpPr>
            <p:spPr bwMode="auto">
              <a:xfrm flipV="1">
                <a:off x="2618" y="2071"/>
                <a:ext cx="0" cy="601"/>
              </a:xfrm>
              <a:prstGeom prst="line">
                <a:avLst/>
              </a:prstGeom>
              <a:noFill/>
              <a:ln w="15875">
                <a:solidFill>
                  <a:srgbClr val="3366FF"/>
                </a:solidFill>
                <a:round/>
                <a:headEnd/>
                <a:tailEnd/>
              </a:ln>
              <a:effectLst/>
            </p:spPr>
            <p:txBody>
              <a:bodyP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Line 29"/>
              <p:cNvSpPr>
                <a:spLocks noChangeShapeType="1"/>
              </p:cNvSpPr>
              <p:nvPr/>
            </p:nvSpPr>
            <p:spPr bwMode="auto">
              <a:xfrm flipV="1">
                <a:off x="2127" y="2071"/>
                <a:ext cx="0" cy="604"/>
              </a:xfrm>
              <a:prstGeom prst="line">
                <a:avLst/>
              </a:prstGeom>
              <a:noFill/>
              <a:ln w="15875">
                <a:solidFill>
                  <a:srgbClr val="3366FF"/>
                </a:solidFill>
                <a:round/>
                <a:headEnd/>
                <a:tailEnd/>
              </a:ln>
              <a:effectLst/>
            </p:spPr>
            <p:txBody>
              <a:bodyP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3" name="Oval 34"/>
            <p:cNvSpPr>
              <a:spLocks noChangeArrowheads="1"/>
            </p:cNvSpPr>
            <p:nvPr/>
          </p:nvSpPr>
          <p:spPr bwMode="auto">
            <a:xfrm flipV="1">
              <a:off x="2948933" y="4563238"/>
              <a:ext cx="999798" cy="229130"/>
            </a:xfrm>
            <a:prstGeom prst="ellipse">
              <a:avLst/>
            </a:prstGeom>
            <a:solidFill>
              <a:srgbClr val="99CCFF">
                <a:alpha val="60001"/>
              </a:srgbClr>
            </a:solidFill>
            <a:ln w="15875">
              <a:solidFill>
                <a:srgbClr val="3366FF"/>
              </a:solidFill>
              <a:round/>
              <a:headEnd/>
              <a:tailEnd/>
            </a:ln>
            <a:effectLst/>
          </p:spPr>
          <p:txBody>
            <a:bodyPr rot="10800000" wrap="none" anchor="ctr"/>
            <a:lstStyle/>
            <a:p>
              <a:pPr algn="ctr"/>
              <a:r>
                <a:rPr lang="en-US" altLang="ja-JP" sz="1400">
                  <a:latin typeface="Meiryo UI" panose="020B0604030504040204" pitchFamily="50" charset="-128"/>
                  <a:ea typeface="Meiryo UI" panose="020B0604030504040204" pitchFamily="50" charset="-128"/>
                  <a:cs typeface="Meiryo UI" panose="020B0604030504040204" pitchFamily="50" charset="-128"/>
                </a:rPr>
                <a:t>VMFS</a:t>
              </a:r>
            </a:p>
          </p:txBody>
        </p:sp>
        <p:grpSp>
          <p:nvGrpSpPr>
            <p:cNvPr id="64" name="Group 35"/>
            <p:cNvGrpSpPr>
              <a:grpSpLocks/>
            </p:cNvGrpSpPr>
            <p:nvPr/>
          </p:nvGrpSpPr>
          <p:grpSpPr bwMode="auto">
            <a:xfrm>
              <a:off x="1000100" y="4357694"/>
              <a:ext cx="1728788" cy="1050925"/>
              <a:chOff x="720" y="1968"/>
              <a:chExt cx="1089" cy="662"/>
            </a:xfrm>
          </p:grpSpPr>
          <p:sp>
            <p:nvSpPr>
              <p:cNvPr id="74" name="AutoShape 36"/>
              <p:cNvSpPr>
                <a:spLocks noChangeArrowheads="1"/>
              </p:cNvSpPr>
              <p:nvPr/>
            </p:nvSpPr>
            <p:spPr bwMode="auto">
              <a:xfrm>
                <a:off x="720" y="1968"/>
                <a:ext cx="1089" cy="662"/>
              </a:xfrm>
              <a:prstGeom prst="roundRect">
                <a:avLst>
                  <a:gd name="adj" fmla="val 11028"/>
                </a:avLst>
              </a:prstGeom>
              <a:solidFill>
                <a:srgbClr val="969696"/>
              </a:solidFill>
              <a:ln w="28575">
                <a:solidFill>
                  <a:srgbClr val="333333"/>
                </a:solidFill>
                <a:round/>
                <a:headEnd/>
                <a:tailEnd/>
              </a:ln>
              <a:effectLst/>
            </p:spPr>
            <p:txBody>
              <a:bodyPr wrap="none" anchor="ctr"/>
              <a:lstStyle/>
              <a:p>
                <a:pPr algn="ctr"/>
                <a:r>
                  <a:rPr lang="en-US" altLang="ja-JP" sz="1000">
                    <a:solidFill>
                      <a:schemeClr val="hlink"/>
                    </a:solidFill>
                    <a:latin typeface="Meiryo UI" panose="020B0604030504040204" pitchFamily="50" charset="-128"/>
                    <a:ea typeface="Meiryo UI" panose="020B0604030504040204" pitchFamily="50" charset="-128"/>
                    <a:cs typeface="Meiryo UI" panose="020B0604030504040204" pitchFamily="50" charset="-128"/>
                  </a:rPr>
                  <a:t>Operating System</a:t>
                </a:r>
              </a:p>
            </p:txBody>
          </p:sp>
          <p:sp>
            <p:nvSpPr>
              <p:cNvPr id="75" name="AutoShape 37"/>
              <p:cNvSpPr>
                <a:spLocks noChangeArrowheads="1"/>
              </p:cNvSpPr>
              <p:nvPr/>
            </p:nvSpPr>
            <p:spPr bwMode="auto">
              <a:xfrm>
                <a:off x="757" y="2004"/>
                <a:ext cx="1007" cy="254"/>
              </a:xfrm>
              <a:prstGeom prst="roundRect">
                <a:avLst>
                  <a:gd name="adj" fmla="val 16667"/>
                </a:avLst>
              </a:prstGeom>
              <a:solidFill>
                <a:srgbClr val="FF6600"/>
              </a:solidFill>
              <a:ln w="28575">
                <a:solidFill>
                  <a:srgbClr val="FFCC00"/>
                </a:solidFill>
                <a:round/>
                <a:headEnd/>
                <a:tailEnd/>
              </a:ln>
              <a:effectLst/>
            </p:spPr>
            <p:txBody>
              <a:bodyPr wrap="none" anchor="ctr"/>
              <a:lstStyle/>
              <a:p>
                <a:pPr algn="ct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Application</a:t>
                </a:r>
              </a:p>
            </p:txBody>
          </p:sp>
          <p:sp>
            <p:nvSpPr>
              <p:cNvPr id="76" name="AutoShape 38"/>
              <p:cNvSpPr>
                <a:spLocks noChangeArrowheads="1"/>
              </p:cNvSpPr>
              <p:nvPr/>
            </p:nvSpPr>
            <p:spPr bwMode="auto">
              <a:xfrm>
                <a:off x="757" y="2258"/>
                <a:ext cx="1016" cy="145"/>
              </a:xfrm>
              <a:prstGeom prst="roundRect">
                <a:avLst>
                  <a:gd name="adj" fmla="val 16667"/>
                </a:avLst>
              </a:prstGeom>
              <a:solidFill>
                <a:srgbClr val="99CCFF"/>
              </a:solidFill>
              <a:ln w="28575">
                <a:solidFill>
                  <a:srgbClr val="3366FF"/>
                </a:solidFill>
                <a:round/>
                <a:headEnd/>
                <a:tailEnd/>
              </a:ln>
              <a:effectLst/>
            </p:spPr>
            <p:txBody>
              <a:bodyPr wrap="none" anchor="ctr"/>
              <a:lstStyle/>
              <a:p>
                <a:pPr algn="ctr"/>
                <a:r>
                  <a:rPr lang="en-US" altLang="ja-JP" sz="1000"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Operating System</a:t>
                </a:r>
              </a:p>
            </p:txBody>
          </p:sp>
          <p:pic>
            <p:nvPicPr>
              <p:cNvPr id="77" name="Picture 39"/>
              <p:cNvPicPr>
                <a:picLocks noChangeAspect="1" noChangeArrowheads="1"/>
              </p:cNvPicPr>
              <p:nvPr/>
            </p:nvPicPr>
            <p:blipFill>
              <a:blip r:embed="rId2" cstate="print"/>
              <a:srcRect/>
              <a:stretch>
                <a:fillRect/>
              </a:stretch>
            </p:blipFill>
            <p:spPr bwMode="auto">
              <a:xfrm>
                <a:off x="1200" y="2431"/>
                <a:ext cx="151" cy="165"/>
              </a:xfrm>
              <a:prstGeom prst="rect">
                <a:avLst/>
              </a:prstGeom>
              <a:noFill/>
              <a:ln w="9525" algn="ctr">
                <a:noFill/>
                <a:miter lim="800000"/>
                <a:headEnd/>
                <a:tailEnd/>
              </a:ln>
              <a:effectLst/>
            </p:spPr>
          </p:pic>
          <p:pic>
            <p:nvPicPr>
              <p:cNvPr id="78" name="Picture 40" descr="CPU_icon"/>
              <p:cNvPicPr>
                <a:picLocks noChangeAspect="1" noChangeArrowheads="1"/>
              </p:cNvPicPr>
              <p:nvPr/>
            </p:nvPicPr>
            <p:blipFill>
              <a:blip r:embed="rId3" cstate="print"/>
              <a:srcRect/>
              <a:stretch>
                <a:fillRect/>
              </a:stretch>
            </p:blipFill>
            <p:spPr bwMode="auto">
              <a:xfrm>
                <a:off x="768" y="2422"/>
                <a:ext cx="183" cy="191"/>
              </a:xfrm>
              <a:prstGeom prst="rect">
                <a:avLst/>
              </a:prstGeom>
              <a:noFill/>
            </p:spPr>
          </p:pic>
          <p:pic>
            <p:nvPicPr>
              <p:cNvPr id="79" name="Picture 41" descr="Memory_icon_03"/>
              <p:cNvPicPr>
                <a:picLocks noChangeAspect="1" noChangeArrowheads="1"/>
              </p:cNvPicPr>
              <p:nvPr/>
            </p:nvPicPr>
            <p:blipFill>
              <a:blip r:embed="rId4" cstate="print"/>
              <a:srcRect/>
              <a:stretch>
                <a:fillRect/>
              </a:stretch>
            </p:blipFill>
            <p:spPr bwMode="auto">
              <a:xfrm>
                <a:off x="960" y="2395"/>
                <a:ext cx="232" cy="233"/>
              </a:xfrm>
              <a:prstGeom prst="rect">
                <a:avLst/>
              </a:prstGeom>
              <a:noFill/>
            </p:spPr>
          </p:pic>
          <p:pic>
            <p:nvPicPr>
              <p:cNvPr id="80" name="Picture 42" descr="Disk_icon"/>
              <p:cNvPicPr>
                <a:picLocks noChangeAspect="1" noChangeArrowheads="1"/>
              </p:cNvPicPr>
              <p:nvPr/>
            </p:nvPicPr>
            <p:blipFill>
              <a:blip r:embed="rId5" cstate="print"/>
              <a:srcRect/>
              <a:stretch>
                <a:fillRect/>
              </a:stretch>
            </p:blipFill>
            <p:spPr bwMode="auto">
              <a:xfrm>
                <a:off x="1392" y="2403"/>
                <a:ext cx="193" cy="218"/>
              </a:xfrm>
              <a:prstGeom prst="rect">
                <a:avLst/>
              </a:prstGeom>
              <a:noFill/>
            </p:spPr>
          </p:pic>
          <p:pic>
            <p:nvPicPr>
              <p:cNvPr id="81" name="Picture 43" descr="Disk_icon"/>
              <p:cNvPicPr>
                <a:picLocks noChangeAspect="1" noChangeArrowheads="1"/>
              </p:cNvPicPr>
              <p:nvPr/>
            </p:nvPicPr>
            <p:blipFill>
              <a:blip r:embed="rId5" cstate="print"/>
              <a:srcRect/>
              <a:stretch>
                <a:fillRect/>
              </a:stretch>
            </p:blipFill>
            <p:spPr bwMode="auto">
              <a:xfrm>
                <a:off x="1565" y="2409"/>
                <a:ext cx="193" cy="218"/>
              </a:xfrm>
              <a:prstGeom prst="rect">
                <a:avLst/>
              </a:prstGeom>
              <a:noFill/>
            </p:spPr>
          </p:pic>
        </p:grpSp>
        <p:sp>
          <p:nvSpPr>
            <p:cNvPr id="65" name="Text Box 44"/>
            <p:cNvSpPr txBox="1">
              <a:spLocks noChangeArrowheads="1"/>
            </p:cNvSpPr>
            <p:nvPr/>
          </p:nvSpPr>
          <p:spPr bwMode="auto">
            <a:xfrm>
              <a:off x="4000496" y="4938725"/>
              <a:ext cx="1471610" cy="276225"/>
            </a:xfrm>
            <a:prstGeom prst="rect">
              <a:avLst/>
            </a:prstGeom>
            <a:noFill/>
            <a:ln w="9525" algn="ctr">
              <a:noFill/>
              <a:miter lim="800000"/>
              <a:headEnd/>
              <a:tailEnd/>
            </a:ln>
            <a:effectLst/>
          </p:spPr>
          <p:txBody>
            <a:bodyPr wrap="square" lIns="0" tIns="0" rIns="0" bIns="0">
              <a:spAutoFit/>
            </a:bodyPr>
            <a:lstStyle/>
            <a:p>
              <a:pPr algn="ctr">
                <a:spcBef>
                  <a:spcPct val="50000"/>
                </a:spcBef>
              </a:pPr>
              <a:r>
                <a:rPr lang="ja-JP" altLang="en-US" sz="1800" b="0" dirty="0">
                  <a:latin typeface="Meiryo UI" panose="020B0604030504040204" pitchFamily="50" charset="-128"/>
                  <a:ea typeface="Meiryo UI" panose="020B0604030504040204" pitchFamily="50" charset="-128"/>
                  <a:cs typeface="Meiryo UI" panose="020B0604030504040204" pitchFamily="50" charset="-128"/>
                </a:rPr>
                <a:t>物理ディスク</a:t>
              </a:r>
              <a:endParaRPr lang="en-US" altLang="ja-JP" sz="18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6" name="AutoShape 45"/>
            <p:cNvCxnSpPr>
              <a:cxnSpLocks noChangeShapeType="1"/>
              <a:stCxn id="80" idx="2"/>
              <a:endCxn id="72" idx="1"/>
            </p:cNvCxnSpPr>
            <p:nvPr/>
          </p:nvCxnSpPr>
          <p:spPr bwMode="auto">
            <a:xfrm rot="16200000" flipH="1">
              <a:off x="3188481" y="4425945"/>
              <a:ext cx="273848" cy="2210622"/>
            </a:xfrm>
            <a:prstGeom prst="bentConnector2">
              <a:avLst/>
            </a:prstGeom>
            <a:noFill/>
            <a:ln w="25400">
              <a:solidFill>
                <a:schemeClr val="tx1"/>
              </a:solidFill>
              <a:miter lim="800000"/>
              <a:headEnd/>
              <a:tailEnd/>
            </a:ln>
            <a:effectLst/>
          </p:spPr>
        </p:cxnSp>
        <p:sp>
          <p:nvSpPr>
            <p:cNvPr id="68" name="Line 48"/>
            <p:cNvSpPr>
              <a:spLocks noChangeShapeType="1"/>
            </p:cNvSpPr>
            <p:nvPr/>
          </p:nvSpPr>
          <p:spPr bwMode="auto">
            <a:xfrm>
              <a:off x="2543150" y="5165732"/>
              <a:ext cx="719138" cy="0"/>
            </a:xfrm>
            <a:prstGeom prst="line">
              <a:avLst/>
            </a:prstGeom>
            <a:noFill/>
            <a:ln w="25400">
              <a:solidFill>
                <a:schemeClr val="tx1"/>
              </a:solidFill>
              <a:round/>
              <a:headEnd/>
              <a:tailEnd/>
            </a:ln>
            <a:effectLst/>
          </p:spPr>
          <p:txBody>
            <a:bodyPr lIns="0" tIns="0" rIns="0" bIns="0" anchor="ct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9" name="Group 49"/>
            <p:cNvGrpSpPr>
              <a:grpSpLocks/>
            </p:cNvGrpSpPr>
            <p:nvPr/>
          </p:nvGrpSpPr>
          <p:grpSpPr bwMode="auto">
            <a:xfrm>
              <a:off x="4430716" y="5259398"/>
              <a:ext cx="712788" cy="817563"/>
              <a:chOff x="4399" y="3606"/>
              <a:chExt cx="449" cy="515"/>
            </a:xfrm>
          </p:grpSpPr>
          <p:pic>
            <p:nvPicPr>
              <p:cNvPr id="72" name="Picture 50"/>
              <p:cNvPicPr>
                <a:picLocks noChangeAspect="1" noChangeArrowheads="1"/>
              </p:cNvPicPr>
              <p:nvPr/>
            </p:nvPicPr>
            <p:blipFill>
              <a:blip r:embed="rId6" cstate="print"/>
              <a:srcRect/>
              <a:stretch>
                <a:fillRect/>
              </a:stretch>
            </p:blipFill>
            <p:spPr bwMode="auto">
              <a:xfrm>
                <a:off x="4399" y="3606"/>
                <a:ext cx="449" cy="515"/>
              </a:xfrm>
              <a:prstGeom prst="rect">
                <a:avLst/>
              </a:prstGeom>
              <a:noFill/>
              <a:ln w="9525">
                <a:noFill/>
                <a:miter lim="800000"/>
                <a:headEnd/>
                <a:tailEnd/>
              </a:ln>
              <a:effectLst/>
            </p:spPr>
          </p:pic>
          <p:sp>
            <p:nvSpPr>
              <p:cNvPr id="73" name="Text Box 51"/>
              <p:cNvSpPr txBox="1">
                <a:spLocks noChangeArrowheads="1"/>
              </p:cNvSpPr>
              <p:nvPr/>
            </p:nvSpPr>
            <p:spPr bwMode="auto">
              <a:xfrm>
                <a:off x="4473" y="3936"/>
                <a:ext cx="288" cy="96"/>
              </a:xfrm>
              <a:prstGeom prst="rect">
                <a:avLst/>
              </a:prstGeom>
              <a:noFill/>
              <a:ln w="9525" algn="ctr">
                <a:noFill/>
                <a:miter lim="800000"/>
                <a:headEnd/>
                <a:tailEnd/>
              </a:ln>
              <a:effectLst/>
            </p:spPr>
            <p:txBody>
              <a:bodyPr lIns="0" tIns="0" rIns="0" bIns="0">
                <a:spAutoFit/>
              </a:bodyPr>
              <a:lstStyle/>
              <a:p>
                <a:pPr algn="ctr">
                  <a:spcBef>
                    <a:spcPct val="50000"/>
                  </a:spcBef>
                </a:pPr>
                <a:r>
                  <a:rPr lang="en-US" altLang="ja-JP" sz="1000" dirty="0">
                    <a:latin typeface="Meiryo UI" panose="020B0604030504040204" pitchFamily="50" charset="-128"/>
                    <a:ea typeface="Meiryo UI" panose="020B0604030504040204" pitchFamily="50" charset="-128"/>
                    <a:cs typeface="Meiryo UI" panose="020B0604030504040204" pitchFamily="50" charset="-128"/>
                  </a:rPr>
                  <a:t>Data</a:t>
                </a:r>
              </a:p>
            </p:txBody>
          </p:sp>
        </p:grpSp>
        <p:sp>
          <p:nvSpPr>
            <p:cNvPr id="70" name="AutoShape 9"/>
            <p:cNvSpPr>
              <a:spLocks noChangeArrowheads="1"/>
            </p:cNvSpPr>
            <p:nvPr/>
          </p:nvSpPr>
          <p:spPr bwMode="auto">
            <a:xfrm>
              <a:off x="2966595" y="4829639"/>
              <a:ext cx="939800" cy="569913"/>
            </a:xfrm>
            <a:prstGeom prst="can">
              <a:avLst>
                <a:gd name="adj" fmla="val 50000"/>
              </a:avLst>
            </a:prstGeom>
            <a:solidFill>
              <a:srgbClr val="0000FF"/>
            </a:solidFill>
            <a:ln w="19050">
              <a:solidFill>
                <a:schemeClr val="bg1"/>
              </a:solidFill>
              <a:round/>
              <a:headEnd/>
              <a:tailEnd/>
            </a:ln>
            <a:effectLst/>
          </p:spPr>
          <p:txBody>
            <a:bodyPr wrap="none" lIns="0" tIns="0" rIns="0" bIns="0" anchor="ctr"/>
            <a:lstStyle/>
            <a:p>
              <a:pPr algn="ctr"/>
              <a:r>
                <a:rPr lang="en-US" altLang="ja-JP" sz="1000">
                  <a:solidFill>
                    <a:schemeClr val="bg1"/>
                  </a:solidFill>
                  <a:latin typeface="Meiryo UI" panose="020B0604030504040204" pitchFamily="50" charset="-128"/>
                  <a:ea typeface="Meiryo UI" panose="020B0604030504040204" pitchFamily="50" charset="-128"/>
                  <a:cs typeface="Meiryo UI" panose="020B0604030504040204" pitchFamily="50" charset="-128"/>
                </a:rPr>
                <a:t>System.vmdk</a:t>
              </a:r>
            </a:p>
          </p:txBody>
        </p:sp>
        <p:sp>
          <p:nvSpPr>
            <p:cNvPr id="71" name="AutoShape 33"/>
            <p:cNvSpPr>
              <a:spLocks noChangeArrowheads="1"/>
            </p:cNvSpPr>
            <p:nvPr/>
          </p:nvSpPr>
          <p:spPr bwMode="auto">
            <a:xfrm>
              <a:off x="2849162" y="4483694"/>
              <a:ext cx="1182688" cy="1584325"/>
            </a:xfrm>
            <a:prstGeom prst="can">
              <a:avLst>
                <a:gd name="adj" fmla="val 33161"/>
              </a:avLst>
            </a:prstGeom>
            <a:solidFill>
              <a:srgbClr val="CCFFFF">
                <a:alpha val="30000"/>
              </a:srgbClr>
            </a:solidFill>
            <a:ln w="15875">
              <a:solidFill>
                <a:srgbClr val="3366FF"/>
              </a:solidFill>
              <a:round/>
              <a:headEnd/>
              <a:tailEnd/>
            </a:ln>
            <a:effectLst/>
          </p:spPr>
          <p:txBody>
            <a:bodyPr wrap="none" lIns="0" tIns="0" rIns="0" bIns="0" anchor="ct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5" name="コンテンツ プレースホルダ 1"/>
          <p:cNvSpPr txBox="1">
            <a:spLocks/>
          </p:cNvSpPr>
          <p:nvPr/>
        </p:nvSpPr>
        <p:spPr bwMode="auto">
          <a:xfrm>
            <a:off x="60946" y="4343164"/>
            <a:ext cx="4114800" cy="19986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14300" marR="0" lvl="0" indent="-114300" algn="l" defTabSz="914400" rtl="0" eaLnBrk="1" fontAlgn="base" latinLnBrk="0" hangingPunct="1">
              <a:lnSpc>
                <a:spcPts val="2400"/>
              </a:lnSpc>
              <a:spcBef>
                <a:spcPts val="1000"/>
              </a:spcBef>
              <a:spcAft>
                <a:spcPct val="0"/>
              </a:spcAft>
              <a:buClr>
                <a:srgbClr val="246978"/>
              </a:buClr>
              <a:buSzTx/>
              <a:buFont typeface="Arial" charset="0"/>
              <a:buChar char=" "/>
              <a:tabLst/>
              <a:defRPr/>
            </a:pPr>
            <a:r>
              <a:rPr lang="ja-JP" altLang="en-US" sz="2000" b="1"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ハイブリット </a:t>
            </a:r>
            <a:r>
              <a:rPr kumimoji="1" lang="ja-JP" altLang="en-US" sz="2000" b="1" i="0" u="none" strike="noStrike" kern="0" cap="none" spc="0" normalizeH="0" baseline="0" noProof="0" dirty="0">
                <a:ln>
                  <a:noFill/>
                </a:ln>
                <a:solidFill>
                  <a:srgbClr val="333333"/>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000" b="1" i="0" u="none" strike="noStrike" kern="0" cap="none" spc="0" normalizeH="0" baseline="0" noProof="0" dirty="0">
                <a:ln>
                  <a:noFill/>
                </a:ln>
                <a:solidFill>
                  <a:srgbClr val="333333"/>
                </a:solidFill>
                <a:effectLst/>
                <a:uLnTx/>
                <a:uFillTx/>
                <a:latin typeface="Meiryo UI" panose="020B0604030504040204" pitchFamily="50" charset="-128"/>
                <a:ea typeface="Meiryo UI" panose="020B0604030504040204" pitchFamily="50" charset="-128"/>
                <a:cs typeface="Meiryo UI" panose="020B0604030504040204" pitchFamily="50" charset="-128"/>
              </a:rPr>
              <a:t>VMFS+RDM</a:t>
            </a:r>
            <a:r>
              <a:rPr kumimoji="1" lang="ja-JP" altLang="en-US" sz="2000" b="1" i="0" u="none" strike="noStrike" kern="0" cap="none" spc="0" normalizeH="0" baseline="0" noProof="0" dirty="0">
                <a:ln>
                  <a:noFill/>
                </a:ln>
                <a:solidFill>
                  <a:srgbClr val="333333"/>
                </a:solidFill>
                <a:effectLst/>
                <a:uLnTx/>
                <a:uFillTx/>
                <a:latin typeface="Meiryo UI" panose="020B0604030504040204" pitchFamily="50" charset="-128"/>
                <a:ea typeface="Meiryo UI" panose="020B0604030504040204" pitchFamily="50" charset="-128"/>
                <a:cs typeface="Meiryo UI" panose="020B0604030504040204" pitchFamily="50" charset="-128"/>
              </a:rPr>
              <a:t>）</a:t>
            </a:r>
          </a:p>
        </p:txBody>
      </p:sp>
      <p:sp>
        <p:nvSpPr>
          <p:cNvPr id="86" name="Line 24"/>
          <p:cNvSpPr>
            <a:spLocks noChangeShapeType="1"/>
          </p:cNvSpPr>
          <p:nvPr/>
        </p:nvSpPr>
        <p:spPr bwMode="auto">
          <a:xfrm rot="5400000" flipH="1">
            <a:off x="2357421" y="2051832"/>
            <a:ext cx="2" cy="4286281"/>
          </a:xfrm>
          <a:prstGeom prst="line">
            <a:avLst/>
          </a:prstGeom>
          <a:noFill/>
          <a:ln w="9525">
            <a:solidFill>
              <a:srgbClr val="808080"/>
            </a:solidFill>
            <a:round/>
            <a:headEnd/>
            <a:tailEnd/>
          </a:ln>
          <a:effectLst/>
        </p:spPr>
        <p:txBody>
          <a:bodyPr lIns="0" tIns="0" rIns="0" bIns="0" anchor="ctr"/>
          <a:lstStyle/>
          <a:p>
            <a:endParaRPr lang="en-US">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7" name="AutoShape 45"/>
          <p:cNvCxnSpPr>
            <a:cxnSpLocks noChangeShapeType="1"/>
            <a:endCxn id="22" idx="0"/>
          </p:cNvCxnSpPr>
          <p:nvPr/>
        </p:nvCxnSpPr>
        <p:spPr bwMode="auto">
          <a:xfrm>
            <a:off x="6546423" y="4301565"/>
            <a:ext cx="1764507" cy="1301082"/>
          </a:xfrm>
          <a:prstGeom prst="bentConnector2">
            <a:avLst/>
          </a:prstGeom>
          <a:noFill/>
          <a:ln w="25400">
            <a:solidFill>
              <a:schemeClr val="tx1"/>
            </a:solidFill>
            <a:miter lim="800000"/>
            <a:headEnd/>
            <a:tailEnd/>
          </a:ln>
          <a:effectLst/>
        </p:spPr>
      </p:cxnSp>
    </p:spTree>
    <p:extLst>
      <p:ext uri="{BB962C8B-B14F-4D97-AF65-F5344CB8AC3E}">
        <p14:creationId xmlns:p14="http://schemas.microsoft.com/office/powerpoint/2010/main" val="3791173078"/>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プロビジョニング</a:t>
            </a:r>
          </a:p>
        </p:txBody>
      </p:sp>
      <p:pic>
        <p:nvPicPr>
          <p:cNvPr id="6" name="Picture 2" descr="C:\DOCUME~1\yosada\LOCALS~1\Temp\enhtmlclip\ScreenClip(223).png"/>
          <p:cNvPicPr>
            <a:picLocks noChangeAspect="1" noChangeArrowheads="1"/>
          </p:cNvPicPr>
          <p:nvPr/>
        </p:nvPicPr>
        <p:blipFill>
          <a:blip r:embed="rId3" cstate="print"/>
          <a:srcRect/>
          <a:stretch>
            <a:fillRect/>
          </a:stretch>
        </p:blipFill>
        <p:spPr bwMode="auto">
          <a:xfrm>
            <a:off x="179512" y="908720"/>
            <a:ext cx="4068537" cy="4824536"/>
          </a:xfrm>
          <a:prstGeom prst="rect">
            <a:avLst/>
          </a:prstGeom>
          <a:noFill/>
        </p:spPr>
      </p:pic>
      <p:sp>
        <p:nvSpPr>
          <p:cNvPr id="7" name="TextBox 4"/>
          <p:cNvSpPr txBox="1"/>
          <p:nvPr/>
        </p:nvSpPr>
        <p:spPr>
          <a:xfrm>
            <a:off x="4283969" y="908720"/>
            <a:ext cx="4608512" cy="584775"/>
          </a:xfrm>
          <a:prstGeom prst="rect">
            <a:avLst/>
          </a:prstGeom>
          <a:noFill/>
        </p:spPr>
        <p:txBody>
          <a:bodyPr wrap="squar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仮想マシンが使用するディスクは、シックとシンの</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a:latin typeface="Meiryo UI" panose="020B0604030504040204" pitchFamily="50" charset="-128"/>
                <a:ea typeface="Meiryo UI" panose="020B0604030504040204" pitchFamily="50" charset="-128"/>
                <a:cs typeface="Meiryo UI" panose="020B0604030504040204" pitchFamily="50" charset="-128"/>
              </a:rPr>
              <a:t>通りから選択する</a:t>
            </a:r>
            <a:r>
              <a:rPr lang="ja-JP" altLang="en-US">
                <a:latin typeface="Meiryo UI" panose="020B0604030504040204" pitchFamily="50" charset="-128"/>
                <a:ea typeface="Meiryo UI" panose="020B0604030504040204" pitchFamily="50" charset="-128"/>
                <a:cs typeface="Meiryo UI" panose="020B0604030504040204" pitchFamily="50" charset="-128"/>
              </a:rPr>
              <a:t>（</a:t>
            </a:r>
            <a:r>
              <a:rPr lang="en-US" altLang="ja-JP" dirty="0">
                <a:latin typeface="Meiryo UI" panose="020B0604030504040204" pitchFamily="50" charset="-128"/>
                <a:ea typeface="Meiryo UI" panose="020B0604030504040204" pitchFamily="50" charset="-128"/>
                <a:cs typeface="Meiryo UI" panose="020B0604030504040204" pitchFamily="50" charset="-128"/>
              </a:rPr>
              <a:t>VMFS</a:t>
            </a:r>
            <a:r>
              <a:rPr lang="ja-JP" altLang="en-US">
                <a:latin typeface="Meiryo UI" panose="020B0604030504040204" pitchFamily="50" charset="-128"/>
                <a:ea typeface="Meiryo UI" panose="020B0604030504040204" pitchFamily="50" charset="-128"/>
                <a:cs typeface="Meiryo UI" panose="020B0604030504040204" pitchFamily="50" charset="-128"/>
              </a:rPr>
              <a:t>のみ）</a:t>
            </a:r>
            <a:endParaRPr kumimoji="1"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Rectangle 5"/>
          <p:cNvSpPr/>
          <p:nvPr/>
        </p:nvSpPr>
        <p:spPr>
          <a:xfrm>
            <a:off x="4211960" y="1772816"/>
            <a:ext cx="4572000" cy="1815882"/>
          </a:xfrm>
          <a:prstGeom prst="rect">
            <a:avLst/>
          </a:prstGeom>
        </p:spPr>
        <p:txBody>
          <a:bodyPr>
            <a:spAutoFit/>
          </a:bodyPr>
          <a:lstStyle/>
          <a:p>
            <a:pPr marL="750888" indent="-750888">
              <a:tabLst>
                <a:tab pos="627063" algn="l"/>
              </a:tabLst>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シック</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：作成したディスク容量がそのまま実際の物理ストレージ上で消費される</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50888" indent="-750888">
              <a:tabLst>
                <a:tab pos="627063" algn="l"/>
              </a:tabLst>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Lazy Zeroed</a:t>
            </a:r>
          </a:p>
          <a:p>
            <a:pPr marL="750888" indent="-750888">
              <a:tabLst>
                <a:tab pos="627063" algn="l"/>
              </a:tabLst>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Eager Zeroed</a:t>
            </a:r>
          </a:p>
          <a:p>
            <a:pPr marL="750888" indent="-750888">
              <a:tabLst>
                <a:tab pos="627063" algn="l"/>
              </a:tabLst>
            </a:pP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50888" indent="-750888">
              <a:tabLst>
                <a:tab pos="627063" algn="l"/>
              </a:tabLst>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シン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：実使用量分だけのディスクが物理ストレージ上で消費される</a:t>
            </a:r>
          </a:p>
        </p:txBody>
      </p:sp>
      <p:sp>
        <p:nvSpPr>
          <p:cNvPr id="9" name="TextBox 6"/>
          <p:cNvSpPr txBox="1"/>
          <p:nvPr/>
        </p:nvSpPr>
        <p:spPr>
          <a:xfrm>
            <a:off x="4491059" y="4837319"/>
            <a:ext cx="4536504" cy="1600438"/>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-NFS</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の場合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cs typeface="Meiryo UI" panose="020B0604030504040204" pitchFamily="50" charset="-128"/>
              </a:rPr>
              <a:t>NFS</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ストレージに依存して、シンプロビジョニングされるかどうかが決まる</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cs typeface="Meiryo UI" panose="020B0604030504040204" pitchFamily="50" charset="-128"/>
              </a:rPr>
              <a:t>-RDM</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の場合</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cs typeface="Meiryo UI" panose="020B0604030504040204" pitchFamily="50" charset="-128"/>
              </a:rPr>
              <a:t>シンプロビジョニングの概念がない。</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RDM</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は物理ストレージと同様の使い方となる</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extBox 7"/>
          <p:cNvSpPr txBox="1"/>
          <p:nvPr/>
        </p:nvSpPr>
        <p:spPr>
          <a:xfrm>
            <a:off x="4285390" y="3603891"/>
            <a:ext cx="4608512" cy="1077218"/>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シンプロビジョニングは、ディスクの使用効率が大幅に向上するが、物理ディスク容量を超えた構成（オーバープロビジョニング、オーバーコミット状態）では、実使用量の監視が必要</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87438463"/>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4283968" y="733871"/>
            <a:ext cx="561204" cy="500900"/>
            <a:chOff x="304800" y="673100"/>
            <a:chExt cx="4000500" cy="4000500"/>
          </a:xfrm>
          <a:effectLst>
            <a:outerShdw blurRad="444500" dist="254000" dir="8100000" algn="tr" rotWithShape="0">
              <a:prstClr val="black">
                <a:alpha val="50000"/>
              </a:prstClr>
            </a:outerShdw>
          </a:effectLst>
        </p:grpSpPr>
        <p:sp>
          <p:nvSpPr>
            <p:cNvPr id="79" name="同心圆 10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0" name="椭圆 104"/>
            <p:cNvSpPr/>
            <p:nvPr/>
          </p:nvSpPr>
          <p:spPr>
            <a:xfrm>
              <a:off x="392112" y="760412"/>
              <a:ext cx="3825875" cy="3825876"/>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1" name="组合 80"/>
          <p:cNvGrpSpPr/>
          <p:nvPr/>
        </p:nvGrpSpPr>
        <p:grpSpPr>
          <a:xfrm>
            <a:off x="5043870" y="681628"/>
            <a:ext cx="792986" cy="707774"/>
            <a:chOff x="304800" y="673100"/>
            <a:chExt cx="4000500" cy="4000500"/>
          </a:xfrm>
          <a:effectLst>
            <a:outerShdw blurRad="444500" dist="254000" dir="8100000" algn="tr" rotWithShape="0">
              <a:prstClr val="black">
                <a:alpha val="50000"/>
              </a:prstClr>
            </a:outerShdw>
          </a:effectLst>
        </p:grpSpPr>
        <p:sp>
          <p:nvSpPr>
            <p:cNvPr id="82" name="同心圆 10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3" name="椭圆 10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4" name="组合 83"/>
          <p:cNvGrpSpPr/>
          <p:nvPr/>
        </p:nvGrpSpPr>
        <p:grpSpPr>
          <a:xfrm>
            <a:off x="7305147" y="994566"/>
            <a:ext cx="610688" cy="545062"/>
            <a:chOff x="304800" y="673100"/>
            <a:chExt cx="4000500" cy="4000500"/>
          </a:xfrm>
          <a:effectLst>
            <a:outerShdw blurRad="444500" dist="254000" dir="8100000" algn="tr" rotWithShape="0">
              <a:prstClr val="black">
                <a:alpha val="50000"/>
              </a:prstClr>
            </a:outerShdw>
          </a:effectLst>
        </p:grpSpPr>
        <p:sp>
          <p:nvSpPr>
            <p:cNvPr id="85" name="同心圆 10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6" name="椭圆 11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87" name="组合 86"/>
          <p:cNvGrpSpPr/>
          <p:nvPr/>
        </p:nvGrpSpPr>
        <p:grpSpPr>
          <a:xfrm>
            <a:off x="780482" y="5890567"/>
            <a:ext cx="524364" cy="468016"/>
            <a:chOff x="304800" y="673100"/>
            <a:chExt cx="4000500" cy="4000500"/>
          </a:xfrm>
          <a:effectLst>
            <a:outerShdw blurRad="444500" dist="254000" dir="8100000" algn="tr" rotWithShape="0">
              <a:prstClr val="black">
                <a:alpha val="50000"/>
              </a:prstClr>
            </a:outerShdw>
          </a:effectLst>
        </p:grpSpPr>
        <p:sp>
          <p:nvSpPr>
            <p:cNvPr id="88" name="同心圆 11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9" name="椭圆 11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0" name="组合 89"/>
          <p:cNvGrpSpPr/>
          <p:nvPr/>
        </p:nvGrpSpPr>
        <p:grpSpPr>
          <a:xfrm>
            <a:off x="3898083" y="5460768"/>
            <a:ext cx="224838" cy="200678"/>
            <a:chOff x="304800" y="673100"/>
            <a:chExt cx="4000500" cy="4000500"/>
          </a:xfrm>
          <a:effectLst>
            <a:outerShdw blurRad="444500" dist="254000" dir="8100000" algn="tr" rotWithShape="0">
              <a:prstClr val="black">
                <a:alpha val="50000"/>
              </a:prstClr>
            </a:outerShdw>
          </a:effectLst>
        </p:grpSpPr>
        <p:sp>
          <p:nvSpPr>
            <p:cNvPr id="91" name="同心圆 11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2" name="椭圆 11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3" name="组合 92"/>
          <p:cNvGrpSpPr/>
          <p:nvPr/>
        </p:nvGrpSpPr>
        <p:grpSpPr>
          <a:xfrm>
            <a:off x="3131840" y="5301208"/>
            <a:ext cx="471130" cy="420502"/>
            <a:chOff x="304800" y="673100"/>
            <a:chExt cx="4000500" cy="4000500"/>
          </a:xfrm>
          <a:effectLst>
            <a:outerShdw blurRad="444500" dist="254000" dir="8100000" algn="tr" rotWithShape="0">
              <a:prstClr val="black">
                <a:alpha val="50000"/>
              </a:prstClr>
            </a:outerShdw>
          </a:effectLst>
        </p:grpSpPr>
        <p:sp>
          <p:nvSpPr>
            <p:cNvPr id="94" name="同心圆 1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5" name="椭圆 1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6" name="组合 95"/>
          <p:cNvGrpSpPr/>
          <p:nvPr/>
        </p:nvGrpSpPr>
        <p:grpSpPr>
          <a:xfrm>
            <a:off x="8210617" y="188640"/>
            <a:ext cx="1050122" cy="937278"/>
            <a:chOff x="304800" y="673100"/>
            <a:chExt cx="4000500" cy="4000500"/>
          </a:xfrm>
          <a:effectLst>
            <a:outerShdw blurRad="444500" dist="254000" dir="8100000" algn="tr" rotWithShape="0">
              <a:prstClr val="black">
                <a:alpha val="50000"/>
              </a:prstClr>
            </a:outerShdw>
          </a:effectLst>
        </p:grpSpPr>
        <p:sp>
          <p:nvSpPr>
            <p:cNvPr id="97" name="同心圆 1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1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9" name="组合 98"/>
          <p:cNvGrpSpPr/>
          <p:nvPr/>
        </p:nvGrpSpPr>
        <p:grpSpPr>
          <a:xfrm>
            <a:off x="1989718" y="5648528"/>
            <a:ext cx="1050122" cy="937278"/>
            <a:chOff x="304800" y="673100"/>
            <a:chExt cx="4000500" cy="4000500"/>
          </a:xfrm>
          <a:effectLst>
            <a:outerShdw blurRad="444500" dist="254000" dir="8100000" algn="tr" rotWithShape="0">
              <a:prstClr val="black">
                <a:alpha val="50000"/>
              </a:prstClr>
            </a:outerShdw>
          </a:effectLst>
        </p:grpSpPr>
        <p:sp>
          <p:nvSpPr>
            <p:cNvPr id="100" name="同心圆 1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1" name="椭圆 128"/>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02" name="组合 101"/>
          <p:cNvGrpSpPr/>
          <p:nvPr/>
        </p:nvGrpSpPr>
        <p:grpSpPr>
          <a:xfrm>
            <a:off x="1285566" y="5445988"/>
            <a:ext cx="463218" cy="413442"/>
            <a:chOff x="304800" y="673100"/>
            <a:chExt cx="4000500" cy="4000500"/>
          </a:xfrm>
          <a:effectLst>
            <a:outerShdw blurRad="444500" dist="254000" dir="8100000" algn="tr" rotWithShape="0">
              <a:prstClr val="black">
                <a:alpha val="50000"/>
              </a:prstClr>
            </a:outerShdw>
          </a:effectLst>
        </p:grpSpPr>
        <p:sp>
          <p:nvSpPr>
            <p:cNvPr id="103" name="同心圆 13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4" name="椭圆 13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5" name="组合 104"/>
          <p:cNvGrpSpPr/>
          <p:nvPr/>
        </p:nvGrpSpPr>
        <p:grpSpPr>
          <a:xfrm>
            <a:off x="401396" y="5713764"/>
            <a:ext cx="282172" cy="251850"/>
            <a:chOff x="304800" y="673100"/>
            <a:chExt cx="4000500" cy="4000500"/>
          </a:xfrm>
          <a:effectLst>
            <a:outerShdw blurRad="444500" dist="254000" dir="8100000" algn="tr" rotWithShape="0">
              <a:prstClr val="black">
                <a:alpha val="50000"/>
              </a:prstClr>
            </a:outerShdw>
          </a:effectLst>
        </p:grpSpPr>
        <p:sp>
          <p:nvSpPr>
            <p:cNvPr id="106" name="同心圆 13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7" name="椭圆 13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8" name="组合 107"/>
          <p:cNvGrpSpPr/>
          <p:nvPr/>
        </p:nvGrpSpPr>
        <p:grpSpPr>
          <a:xfrm>
            <a:off x="218756" y="5505686"/>
            <a:ext cx="141084" cy="125924"/>
            <a:chOff x="304800" y="673100"/>
            <a:chExt cx="4000500" cy="4000500"/>
          </a:xfrm>
          <a:effectLst>
            <a:outerShdw blurRad="444500" dist="254000" dir="8100000" algn="tr" rotWithShape="0">
              <a:prstClr val="black">
                <a:alpha val="50000"/>
              </a:prstClr>
            </a:outerShdw>
          </a:effectLst>
        </p:grpSpPr>
        <p:sp>
          <p:nvSpPr>
            <p:cNvPr id="109" name="同心圆 13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0" name="椭圆 13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11" name="组合 110"/>
          <p:cNvGrpSpPr/>
          <p:nvPr/>
        </p:nvGrpSpPr>
        <p:grpSpPr>
          <a:xfrm>
            <a:off x="8125987" y="1321322"/>
            <a:ext cx="198648" cy="177300"/>
            <a:chOff x="304800" y="673100"/>
            <a:chExt cx="4000500" cy="4000500"/>
          </a:xfrm>
          <a:effectLst>
            <a:outerShdw blurRad="444500" dist="254000" dir="8100000" algn="tr" rotWithShape="0">
              <a:prstClr val="black">
                <a:alpha val="50000"/>
              </a:prstClr>
            </a:outerShdw>
          </a:effectLst>
        </p:grpSpPr>
        <p:sp>
          <p:nvSpPr>
            <p:cNvPr id="112" name="同心圆 1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3" name="椭圆 1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48" name="タイトル 3"/>
          <p:cNvSpPr txBox="1">
            <a:spLocks/>
          </p:cNvSpPr>
          <p:nvPr/>
        </p:nvSpPr>
        <p:spPr>
          <a:xfrm>
            <a:off x="0" y="2492897"/>
            <a:ext cx="9144000" cy="1540942"/>
          </a:xfrm>
          <a:prstGeom prst="rect">
            <a:avLst/>
          </a:prstGeom>
        </p:spPr>
        <p:txBody>
          <a:bodyPr vert="horz" lIns="102156" tIns="51076" rIns="102156" bIns="51076" rtlCol="0" anchor="ctr">
            <a:normAutofit/>
          </a:bodyPr>
          <a:lstStyle>
            <a:lvl1pPr algn="ctr" defTabSz="1022985" rtl="0" eaLnBrk="1" latinLnBrk="0" hangingPunct="1">
              <a:spcBef>
                <a:spcPct val="0"/>
              </a:spcBef>
              <a:buNone/>
              <a:defRPr sz="5000" kern="1200">
                <a:solidFill>
                  <a:schemeClr val="tx1"/>
                </a:solidFill>
                <a:latin typeface="+mj-lt"/>
                <a:ea typeface="+mj-ea"/>
                <a:cs typeface="+mj-cs"/>
              </a:defRPr>
            </a:lvl1pPr>
          </a:lstStyle>
          <a:p>
            <a:pPr fontAlgn="auto">
              <a:spcAft>
                <a:spcPts val="0"/>
              </a:spcAft>
            </a:pPr>
            <a:r>
              <a:rPr lang="ja-JP" altLang="en-US" dirty="0"/>
              <a:t>ネットワーク</a:t>
            </a:r>
            <a:endParaRPr kumimoji="1" lang="ja-JP" altLang="en-US" dirty="0"/>
          </a:p>
        </p:txBody>
      </p:sp>
      <p:grpSp>
        <p:nvGrpSpPr>
          <p:cNvPr id="47" name="グループ化 46"/>
          <p:cNvGrpSpPr/>
          <p:nvPr/>
        </p:nvGrpSpPr>
        <p:grpSpPr>
          <a:xfrm>
            <a:off x="6130910" y="205873"/>
            <a:ext cx="1050122" cy="937278"/>
            <a:chOff x="6130910" y="205873"/>
            <a:chExt cx="1050122" cy="937278"/>
          </a:xfrm>
        </p:grpSpPr>
        <p:grpSp>
          <p:nvGrpSpPr>
            <p:cNvPr id="49" name="组合 74"/>
            <p:cNvGrpSpPr/>
            <p:nvPr/>
          </p:nvGrpSpPr>
          <p:grpSpPr>
            <a:xfrm>
              <a:off x="6130910" y="205873"/>
              <a:ext cx="1050122" cy="937278"/>
              <a:chOff x="304800" y="673100"/>
              <a:chExt cx="4000500" cy="4000500"/>
            </a:xfrm>
            <a:effectLst>
              <a:outerShdw blurRad="444500" dist="254000" dir="8100000" algn="tr" rotWithShape="0">
                <a:prstClr val="black">
                  <a:alpha val="50000"/>
                </a:prstClr>
              </a:outerShdw>
            </a:effectLst>
          </p:grpSpPr>
          <p:sp>
            <p:nvSpPr>
              <p:cNvPr id="51" name="同心圆 10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2" name="椭圆 10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723" y="458608"/>
              <a:ext cx="867452" cy="506592"/>
            </a:xfrm>
            <a:prstGeom prst="rect">
              <a:avLst/>
            </a:prstGeom>
          </p:spPr>
        </p:pic>
      </p:grpSp>
    </p:spTree>
    <p:extLst>
      <p:ext uri="{BB962C8B-B14F-4D97-AF65-F5344CB8AC3E}">
        <p14:creationId xmlns:p14="http://schemas.microsoft.com/office/powerpoint/2010/main" val="18611244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 calcmode="lin" valueType="num">
                                      <p:cBhvr>
                                        <p:cTn id="9" dur="500" fill="hold"/>
                                        <p:tgtEl>
                                          <p:spTgt spid="78"/>
                                        </p:tgtEl>
                                        <p:attrNameLst>
                                          <p:attrName>ppt_x</p:attrName>
                                        </p:attrNameLst>
                                      </p:cBhvr>
                                      <p:tavLst>
                                        <p:tav tm="0">
                                          <p:val>
                                            <p:fltVal val="0.5"/>
                                          </p:val>
                                        </p:tav>
                                        <p:tav tm="100000">
                                          <p:val>
                                            <p:strVal val="#ppt_x"/>
                                          </p:val>
                                        </p:tav>
                                      </p:tavLst>
                                    </p:anim>
                                    <p:anim calcmode="lin" valueType="num">
                                      <p:cBhvr>
                                        <p:cTn id="10" dur="500" fill="hold"/>
                                        <p:tgtEl>
                                          <p:spTgt spid="78"/>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70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 calcmode="lin" valueType="num">
                                      <p:cBhvr>
                                        <p:cTn id="15" dur="500" fill="hold"/>
                                        <p:tgtEl>
                                          <p:spTgt spid="81"/>
                                        </p:tgtEl>
                                        <p:attrNameLst>
                                          <p:attrName>ppt_x</p:attrName>
                                        </p:attrNameLst>
                                      </p:cBhvr>
                                      <p:tavLst>
                                        <p:tav tm="0">
                                          <p:val>
                                            <p:fltVal val="0.5"/>
                                          </p:val>
                                        </p:tav>
                                        <p:tav tm="100000">
                                          <p:val>
                                            <p:strVal val="#ppt_x"/>
                                          </p:val>
                                        </p:tav>
                                      </p:tavLst>
                                    </p:anim>
                                    <p:anim calcmode="lin" valueType="num">
                                      <p:cBhvr>
                                        <p:cTn id="16" dur="500" fill="hold"/>
                                        <p:tgtEl>
                                          <p:spTgt spid="8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 calcmode="lin" valueType="num">
                                      <p:cBhvr>
                                        <p:cTn id="21" dur="500" fill="hold"/>
                                        <p:tgtEl>
                                          <p:spTgt spid="84"/>
                                        </p:tgtEl>
                                        <p:attrNameLst>
                                          <p:attrName>ppt_x</p:attrName>
                                        </p:attrNameLst>
                                      </p:cBhvr>
                                      <p:tavLst>
                                        <p:tav tm="0">
                                          <p:val>
                                            <p:fltVal val="0.5"/>
                                          </p:val>
                                        </p:tav>
                                        <p:tav tm="100000">
                                          <p:val>
                                            <p:strVal val="#ppt_x"/>
                                          </p:val>
                                        </p:tav>
                                      </p:tavLst>
                                    </p:anim>
                                    <p:anim calcmode="lin" valueType="num">
                                      <p:cBhvr>
                                        <p:cTn id="22" dur="500" fill="hold"/>
                                        <p:tgtEl>
                                          <p:spTgt spid="8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 calcmode="lin" valueType="num">
                                      <p:cBhvr>
                                        <p:cTn id="27" dur="500" fill="hold"/>
                                        <p:tgtEl>
                                          <p:spTgt spid="87"/>
                                        </p:tgtEl>
                                        <p:attrNameLst>
                                          <p:attrName>ppt_x</p:attrName>
                                        </p:attrNameLst>
                                      </p:cBhvr>
                                      <p:tavLst>
                                        <p:tav tm="0">
                                          <p:val>
                                            <p:fltVal val="0.5"/>
                                          </p:val>
                                        </p:tav>
                                        <p:tav tm="100000">
                                          <p:val>
                                            <p:strVal val="#ppt_x"/>
                                          </p:val>
                                        </p:tav>
                                      </p:tavLst>
                                    </p:anim>
                                    <p:anim calcmode="lin" valueType="num">
                                      <p:cBhvr>
                                        <p:cTn id="28" dur="500" fill="hold"/>
                                        <p:tgtEl>
                                          <p:spTgt spid="8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 fill="hold"/>
                                        <p:tgtEl>
                                          <p:spTgt spid="90"/>
                                        </p:tgtEl>
                                        <p:attrNameLst>
                                          <p:attrName>ppt_w</p:attrName>
                                        </p:attrNameLst>
                                      </p:cBhvr>
                                      <p:tavLst>
                                        <p:tav tm="0">
                                          <p:val>
                                            <p:fltVal val="0"/>
                                          </p:val>
                                        </p:tav>
                                        <p:tav tm="100000">
                                          <p:val>
                                            <p:strVal val="#ppt_w"/>
                                          </p:val>
                                        </p:tav>
                                      </p:tavLst>
                                    </p:anim>
                                    <p:anim calcmode="lin" valueType="num">
                                      <p:cBhvr>
                                        <p:cTn id="32" dur="500" fill="hold"/>
                                        <p:tgtEl>
                                          <p:spTgt spid="90"/>
                                        </p:tgtEl>
                                        <p:attrNameLst>
                                          <p:attrName>ppt_h</p:attrName>
                                        </p:attrNameLst>
                                      </p:cBhvr>
                                      <p:tavLst>
                                        <p:tav tm="0">
                                          <p:val>
                                            <p:fltVal val="0"/>
                                          </p:val>
                                        </p:tav>
                                        <p:tav tm="100000">
                                          <p:val>
                                            <p:strVal val="#ppt_h"/>
                                          </p:val>
                                        </p:tav>
                                      </p:tavLst>
                                    </p:anim>
                                    <p:anim calcmode="lin" valueType="num">
                                      <p:cBhvr>
                                        <p:cTn id="33" dur="500" fill="hold"/>
                                        <p:tgtEl>
                                          <p:spTgt spid="90"/>
                                        </p:tgtEl>
                                        <p:attrNameLst>
                                          <p:attrName>ppt_x</p:attrName>
                                        </p:attrNameLst>
                                      </p:cBhvr>
                                      <p:tavLst>
                                        <p:tav tm="0">
                                          <p:val>
                                            <p:fltVal val="0.5"/>
                                          </p:val>
                                        </p:tav>
                                        <p:tav tm="100000">
                                          <p:val>
                                            <p:strVal val="#ppt_x"/>
                                          </p:val>
                                        </p:tav>
                                      </p:tavLst>
                                    </p:anim>
                                    <p:anim calcmode="lin" valueType="num">
                                      <p:cBhvr>
                                        <p:cTn id="34" dur="500" fill="hold"/>
                                        <p:tgtEl>
                                          <p:spTgt spid="9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 calcmode="lin" valueType="num">
                                      <p:cBhvr>
                                        <p:cTn id="39" dur="500" fill="hold"/>
                                        <p:tgtEl>
                                          <p:spTgt spid="93"/>
                                        </p:tgtEl>
                                        <p:attrNameLst>
                                          <p:attrName>ppt_x</p:attrName>
                                        </p:attrNameLst>
                                      </p:cBhvr>
                                      <p:tavLst>
                                        <p:tav tm="0">
                                          <p:val>
                                            <p:fltVal val="0.5"/>
                                          </p:val>
                                        </p:tav>
                                        <p:tav tm="100000">
                                          <p:val>
                                            <p:strVal val="#ppt_x"/>
                                          </p:val>
                                        </p:tav>
                                      </p:tavLst>
                                    </p:anim>
                                    <p:anim calcmode="lin" valueType="num">
                                      <p:cBhvr>
                                        <p:cTn id="40" dur="500" fill="hold"/>
                                        <p:tgtEl>
                                          <p:spTgt spid="9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 calcmode="lin" valueType="num">
                                      <p:cBhvr>
                                        <p:cTn id="45" dur="500" fill="hold"/>
                                        <p:tgtEl>
                                          <p:spTgt spid="96"/>
                                        </p:tgtEl>
                                        <p:attrNameLst>
                                          <p:attrName>ppt_x</p:attrName>
                                        </p:attrNameLst>
                                      </p:cBhvr>
                                      <p:tavLst>
                                        <p:tav tm="0">
                                          <p:val>
                                            <p:fltVal val="0.5"/>
                                          </p:val>
                                        </p:tav>
                                        <p:tav tm="100000">
                                          <p:val>
                                            <p:strVal val="#ppt_x"/>
                                          </p:val>
                                        </p:tav>
                                      </p:tavLst>
                                    </p:anim>
                                    <p:anim calcmode="lin" valueType="num">
                                      <p:cBhvr>
                                        <p:cTn id="46" dur="500" fill="hold"/>
                                        <p:tgtEl>
                                          <p:spTgt spid="96"/>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 calcmode="lin" valueType="num">
                                      <p:cBhvr>
                                        <p:cTn id="51" dur="500" fill="hold"/>
                                        <p:tgtEl>
                                          <p:spTgt spid="111"/>
                                        </p:tgtEl>
                                        <p:attrNameLst>
                                          <p:attrName>ppt_x</p:attrName>
                                        </p:attrNameLst>
                                      </p:cBhvr>
                                      <p:tavLst>
                                        <p:tav tm="0">
                                          <p:val>
                                            <p:fltVal val="0.5"/>
                                          </p:val>
                                        </p:tav>
                                        <p:tav tm="100000">
                                          <p:val>
                                            <p:strVal val="#ppt_x"/>
                                          </p:val>
                                        </p:tav>
                                      </p:tavLst>
                                    </p:anim>
                                    <p:anim calcmode="lin" valueType="num">
                                      <p:cBhvr>
                                        <p:cTn id="52" dur="500" fill="hold"/>
                                        <p:tgtEl>
                                          <p:spTgt spid="111"/>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9"/>
                                        </p:tgtEl>
                                        <p:attrNameLst>
                                          <p:attrName>style.visibility</p:attrName>
                                        </p:attrNameLst>
                                      </p:cBhvr>
                                      <p:to>
                                        <p:strVal val="visible"/>
                                      </p:to>
                                    </p:set>
                                    <p:anim calcmode="lin" valueType="num">
                                      <p:cBhvr>
                                        <p:cTn id="55" dur="500" fill="hold"/>
                                        <p:tgtEl>
                                          <p:spTgt spid="99"/>
                                        </p:tgtEl>
                                        <p:attrNameLst>
                                          <p:attrName>ppt_w</p:attrName>
                                        </p:attrNameLst>
                                      </p:cBhvr>
                                      <p:tavLst>
                                        <p:tav tm="0">
                                          <p:val>
                                            <p:fltVal val="0"/>
                                          </p:val>
                                        </p:tav>
                                        <p:tav tm="100000">
                                          <p:val>
                                            <p:strVal val="#ppt_w"/>
                                          </p:val>
                                        </p:tav>
                                      </p:tavLst>
                                    </p:anim>
                                    <p:anim calcmode="lin" valueType="num">
                                      <p:cBhvr>
                                        <p:cTn id="56" dur="500" fill="hold"/>
                                        <p:tgtEl>
                                          <p:spTgt spid="99"/>
                                        </p:tgtEl>
                                        <p:attrNameLst>
                                          <p:attrName>ppt_h</p:attrName>
                                        </p:attrNameLst>
                                      </p:cBhvr>
                                      <p:tavLst>
                                        <p:tav tm="0">
                                          <p:val>
                                            <p:fltVal val="0"/>
                                          </p:val>
                                        </p:tav>
                                        <p:tav tm="100000">
                                          <p:val>
                                            <p:strVal val="#ppt_h"/>
                                          </p:val>
                                        </p:tav>
                                      </p:tavLst>
                                    </p:anim>
                                    <p:anim calcmode="lin" valueType="num">
                                      <p:cBhvr>
                                        <p:cTn id="57" dur="500" fill="hold"/>
                                        <p:tgtEl>
                                          <p:spTgt spid="99"/>
                                        </p:tgtEl>
                                        <p:attrNameLst>
                                          <p:attrName>ppt_x</p:attrName>
                                        </p:attrNameLst>
                                      </p:cBhvr>
                                      <p:tavLst>
                                        <p:tav tm="0">
                                          <p:val>
                                            <p:fltVal val="0.5"/>
                                          </p:val>
                                        </p:tav>
                                        <p:tav tm="100000">
                                          <p:val>
                                            <p:strVal val="#ppt_x"/>
                                          </p:val>
                                        </p:tav>
                                      </p:tavLst>
                                    </p:anim>
                                    <p:anim calcmode="lin" valueType="num">
                                      <p:cBhvr>
                                        <p:cTn id="58" dur="500" fill="hold"/>
                                        <p:tgtEl>
                                          <p:spTgt spid="99"/>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102"/>
                                        </p:tgtEl>
                                        <p:attrNameLst>
                                          <p:attrName>style.visibility</p:attrName>
                                        </p:attrNameLst>
                                      </p:cBhvr>
                                      <p:to>
                                        <p:strVal val="visible"/>
                                      </p:to>
                                    </p:set>
                                    <p:anim calcmode="lin" valueType="num">
                                      <p:cBhvr>
                                        <p:cTn id="61" dur="500" fill="hold"/>
                                        <p:tgtEl>
                                          <p:spTgt spid="102"/>
                                        </p:tgtEl>
                                        <p:attrNameLst>
                                          <p:attrName>ppt_w</p:attrName>
                                        </p:attrNameLst>
                                      </p:cBhvr>
                                      <p:tavLst>
                                        <p:tav tm="0">
                                          <p:val>
                                            <p:fltVal val="0"/>
                                          </p:val>
                                        </p:tav>
                                        <p:tav tm="100000">
                                          <p:val>
                                            <p:strVal val="#ppt_w"/>
                                          </p:val>
                                        </p:tav>
                                      </p:tavLst>
                                    </p:anim>
                                    <p:anim calcmode="lin" valueType="num">
                                      <p:cBhvr>
                                        <p:cTn id="62" dur="500" fill="hold"/>
                                        <p:tgtEl>
                                          <p:spTgt spid="102"/>
                                        </p:tgtEl>
                                        <p:attrNameLst>
                                          <p:attrName>ppt_h</p:attrName>
                                        </p:attrNameLst>
                                      </p:cBhvr>
                                      <p:tavLst>
                                        <p:tav tm="0">
                                          <p:val>
                                            <p:fltVal val="0"/>
                                          </p:val>
                                        </p:tav>
                                        <p:tav tm="100000">
                                          <p:val>
                                            <p:strVal val="#ppt_h"/>
                                          </p:val>
                                        </p:tav>
                                      </p:tavLst>
                                    </p:anim>
                                    <p:anim calcmode="lin" valueType="num">
                                      <p:cBhvr>
                                        <p:cTn id="63" dur="500" fill="hold"/>
                                        <p:tgtEl>
                                          <p:spTgt spid="102"/>
                                        </p:tgtEl>
                                        <p:attrNameLst>
                                          <p:attrName>ppt_x</p:attrName>
                                        </p:attrNameLst>
                                      </p:cBhvr>
                                      <p:tavLst>
                                        <p:tav tm="0">
                                          <p:val>
                                            <p:fltVal val="0.5"/>
                                          </p:val>
                                        </p:tav>
                                        <p:tav tm="100000">
                                          <p:val>
                                            <p:strVal val="#ppt_x"/>
                                          </p:val>
                                        </p:tav>
                                      </p:tavLst>
                                    </p:anim>
                                    <p:anim calcmode="lin" valueType="num">
                                      <p:cBhvr>
                                        <p:cTn id="64" dur="500" fill="hold"/>
                                        <p:tgtEl>
                                          <p:spTgt spid="10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 calcmode="lin" valueType="num">
                                      <p:cBhvr>
                                        <p:cTn id="69" dur="500" fill="hold"/>
                                        <p:tgtEl>
                                          <p:spTgt spid="105"/>
                                        </p:tgtEl>
                                        <p:attrNameLst>
                                          <p:attrName>ppt_x</p:attrName>
                                        </p:attrNameLst>
                                      </p:cBhvr>
                                      <p:tavLst>
                                        <p:tav tm="0">
                                          <p:val>
                                            <p:fltVal val="0.5"/>
                                          </p:val>
                                        </p:tav>
                                        <p:tav tm="100000">
                                          <p:val>
                                            <p:strVal val="#ppt_x"/>
                                          </p:val>
                                        </p:tav>
                                      </p:tavLst>
                                    </p:anim>
                                    <p:anim calcmode="lin" valueType="num">
                                      <p:cBhvr>
                                        <p:cTn id="70" dur="500" fill="hold"/>
                                        <p:tgtEl>
                                          <p:spTgt spid="105"/>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 calcmode="lin" valueType="num">
                                      <p:cBhvr>
                                        <p:cTn id="75" dur="500" fill="hold"/>
                                        <p:tgtEl>
                                          <p:spTgt spid="108"/>
                                        </p:tgtEl>
                                        <p:attrNameLst>
                                          <p:attrName>ppt_x</p:attrName>
                                        </p:attrNameLst>
                                      </p:cBhvr>
                                      <p:tavLst>
                                        <p:tav tm="0">
                                          <p:val>
                                            <p:fltVal val="0.5"/>
                                          </p:val>
                                        </p:tav>
                                        <p:tav tm="100000">
                                          <p:val>
                                            <p:strVal val="#ppt_x"/>
                                          </p:val>
                                        </p:tav>
                                      </p:tavLst>
                                    </p:anim>
                                    <p:anim calcmode="lin" valueType="num">
                                      <p:cBhvr>
                                        <p:cTn id="76" dur="500" fill="hold"/>
                                        <p:tgtEl>
                                          <p:spTgt spid="108"/>
                                        </p:tgtEl>
                                        <p:attrNameLst>
                                          <p:attrName>ppt_y</p:attrName>
                                        </p:attrNameLst>
                                      </p:cBhvr>
                                      <p:tavLst>
                                        <p:tav tm="0">
                                          <p:val>
                                            <p:fltVal val="0.5"/>
                                          </p:val>
                                        </p:tav>
                                        <p:tav tm="100000">
                                          <p:val>
                                            <p:strVal val="#ppt_y"/>
                                          </p:val>
                                        </p:tav>
                                      </p:tavLst>
                                    </p:anim>
                                  </p:childTnLst>
                                </p:cTn>
                              </p:par>
                              <p:par>
                                <p:cTn id="77" presetID="26" presetClass="emph" presetSubtype="0" repeatCount="3000" fill="hold" nodeType="withEffect">
                                  <p:stCondLst>
                                    <p:cond delay="710"/>
                                  </p:stCondLst>
                                  <p:childTnLst>
                                    <p:animEffect transition="out" filter="fade">
                                      <p:cBhvr>
                                        <p:cTn id="78" dur="500" tmFilter="0, 0; .2, .5; .8, .5; 1, 0"/>
                                        <p:tgtEl>
                                          <p:spTgt spid="96"/>
                                        </p:tgtEl>
                                      </p:cBhvr>
                                    </p:animEffect>
                                    <p:animScale>
                                      <p:cBhvr>
                                        <p:cTn id="79" dur="250" autoRev="1" fill="hold"/>
                                        <p:tgtEl>
                                          <p:spTgt spid="96"/>
                                        </p:tgtEl>
                                      </p:cBhvr>
                                      <p:by x="105000" y="105000"/>
                                    </p:animScale>
                                  </p:childTnLst>
                                </p:cTn>
                              </p:par>
                              <p:par>
                                <p:cTn id="80" presetID="26" presetClass="emph" presetSubtype="0" repeatCount="3000" fill="hold" nodeType="withEffect">
                                  <p:stCondLst>
                                    <p:cond delay="410"/>
                                  </p:stCondLst>
                                  <p:childTnLst>
                                    <p:animEffect transition="out" filter="fade">
                                      <p:cBhvr>
                                        <p:cTn id="81" dur="500" tmFilter="0, 0; .2, .5; .8, .5; 1, 0"/>
                                        <p:tgtEl>
                                          <p:spTgt spid="99"/>
                                        </p:tgtEl>
                                      </p:cBhvr>
                                    </p:animEffect>
                                    <p:animScale>
                                      <p:cBhvr>
                                        <p:cTn id="82" dur="250" autoRev="1" fill="hold"/>
                                        <p:tgtEl>
                                          <p:spTgt spid="99"/>
                                        </p:tgtEl>
                                      </p:cBhvr>
                                      <p:by x="105000" y="105000"/>
                                    </p:animScale>
                                  </p:childTnLst>
                                </p:cTn>
                              </p:par>
                              <p:par>
                                <p:cTn id="83" presetID="26" presetClass="emph" presetSubtype="0" repeatCount="3000" fill="hold" nodeType="withEffect">
                                  <p:stCondLst>
                                    <p:cond delay="810"/>
                                  </p:stCondLst>
                                  <p:childTnLst>
                                    <p:animEffect transition="out" filter="fade">
                                      <p:cBhvr>
                                        <p:cTn id="84" dur="500" tmFilter="0, 0; .2, .5; .8, .5; 1, 0"/>
                                        <p:tgtEl>
                                          <p:spTgt spid="102"/>
                                        </p:tgtEl>
                                      </p:cBhvr>
                                    </p:animEffect>
                                    <p:animScale>
                                      <p:cBhvr>
                                        <p:cTn id="85" dur="250" autoRev="1" fill="hold"/>
                                        <p:tgtEl>
                                          <p:spTgt spid="102"/>
                                        </p:tgtEl>
                                      </p:cBhvr>
                                      <p:by x="105000" y="105000"/>
                                    </p:animScale>
                                  </p:childTnLst>
                                </p:cTn>
                              </p:par>
                            </p:childTnLst>
                          </p:cTn>
                        </p:par>
                        <p:par>
                          <p:cTn id="86" fill="hold">
                            <p:stCondLst>
                              <p:cond delay="2310"/>
                            </p:stCondLst>
                            <p:childTnLst>
                              <p:par>
                                <p:cTn id="87" presetID="32" presetClass="emph" presetSubtype="0" fill="hold" nodeType="afterEffect">
                                  <p:stCondLst>
                                    <p:cond delay="0"/>
                                  </p:stCondLst>
                                  <p:childTnLst>
                                    <p:animRot by="120000">
                                      <p:cBhvr>
                                        <p:cTn id="88" dur="100" fill="hold">
                                          <p:stCondLst>
                                            <p:cond delay="0"/>
                                          </p:stCondLst>
                                        </p:cTn>
                                        <p:tgtEl>
                                          <p:spTgt spid="47"/>
                                        </p:tgtEl>
                                        <p:attrNameLst>
                                          <p:attrName>r</p:attrName>
                                        </p:attrNameLst>
                                      </p:cBhvr>
                                    </p:animRot>
                                    <p:animRot by="-240000">
                                      <p:cBhvr>
                                        <p:cTn id="89" dur="200" fill="hold">
                                          <p:stCondLst>
                                            <p:cond delay="200"/>
                                          </p:stCondLst>
                                        </p:cTn>
                                        <p:tgtEl>
                                          <p:spTgt spid="47"/>
                                        </p:tgtEl>
                                        <p:attrNameLst>
                                          <p:attrName>r</p:attrName>
                                        </p:attrNameLst>
                                      </p:cBhvr>
                                    </p:animRot>
                                    <p:animRot by="240000">
                                      <p:cBhvr>
                                        <p:cTn id="90" dur="200" fill="hold">
                                          <p:stCondLst>
                                            <p:cond delay="400"/>
                                          </p:stCondLst>
                                        </p:cTn>
                                        <p:tgtEl>
                                          <p:spTgt spid="47"/>
                                        </p:tgtEl>
                                        <p:attrNameLst>
                                          <p:attrName>r</p:attrName>
                                        </p:attrNameLst>
                                      </p:cBhvr>
                                    </p:animRot>
                                    <p:animRot by="-240000">
                                      <p:cBhvr>
                                        <p:cTn id="91" dur="200" fill="hold">
                                          <p:stCondLst>
                                            <p:cond delay="600"/>
                                          </p:stCondLst>
                                        </p:cTn>
                                        <p:tgtEl>
                                          <p:spTgt spid="47"/>
                                        </p:tgtEl>
                                        <p:attrNameLst>
                                          <p:attrName>r</p:attrName>
                                        </p:attrNameLst>
                                      </p:cBhvr>
                                    </p:animRot>
                                    <p:animRot by="120000">
                                      <p:cBhvr>
                                        <p:cTn id="92" dur="200" fill="hold">
                                          <p:stCondLst>
                                            <p:cond delay="80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ネットワークの概念</a:t>
            </a:r>
            <a:r>
              <a:rPr kumimoji="1" lang="en-US" altLang="ja-JP" dirty="0"/>
              <a:t>1</a:t>
            </a:r>
            <a:endParaRPr kumimoji="1" lang="ja-JP" altLang="en-US" dirty="0"/>
          </a:p>
        </p:txBody>
      </p:sp>
      <p:pic>
        <p:nvPicPr>
          <p:cNvPr id="1028" name="Picture 4" descr="network_1433x1223.png (1433×12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6120680" cy="526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239911"/>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ネットワークの概念</a:t>
            </a:r>
            <a:r>
              <a:rPr kumimoji="1" lang="en-US" altLang="ja-JP" dirty="0"/>
              <a:t>2</a:t>
            </a:r>
            <a:endParaRPr kumimoji="1" lang="ja-JP" altLang="en-US" dirty="0"/>
          </a:p>
        </p:txBody>
      </p:sp>
      <p:pic>
        <p:nvPicPr>
          <p:cNvPr id="3074" name="Picture 2" descr="Picture21.png (904×9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100873"/>
            <a:ext cx="5132934" cy="546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695233"/>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仮想ネットワークアクセス</a:t>
            </a:r>
          </a:p>
        </p:txBody>
      </p:sp>
      <p:sp>
        <p:nvSpPr>
          <p:cNvPr id="5" name="AutoShape 2"/>
          <p:cNvSpPr>
            <a:spLocks noChangeArrowheads="1"/>
          </p:cNvSpPr>
          <p:nvPr/>
        </p:nvSpPr>
        <p:spPr bwMode="auto">
          <a:xfrm>
            <a:off x="1334858" y="944549"/>
            <a:ext cx="2808312" cy="3604736"/>
          </a:xfrm>
          <a:prstGeom prst="roundRect">
            <a:avLst>
              <a:gd name="adj" fmla="val 2958"/>
            </a:avLst>
          </a:prstGeom>
          <a:solidFill>
            <a:srgbClr val="667DCC">
              <a:alpha val="25098"/>
            </a:srgbClr>
          </a:solidFill>
          <a:ln w="57150" algn="ctr">
            <a:solidFill>
              <a:srgbClr val="666666"/>
            </a:solidFill>
            <a:round/>
            <a:headEnd/>
            <a:tailEnd/>
          </a:ln>
        </p:spPr>
        <p:txBody>
          <a:bodyPr anchor="ctr">
            <a:noAutofit/>
          </a:bodyPr>
          <a:lstStyle/>
          <a:p>
            <a:pPr algn="ctr"/>
            <a:endParaRPr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Picture 5" descr="NIC_icon"/>
          <p:cNvPicPr>
            <a:picLocks noChangeAspect="1" noChangeArrowheads="1"/>
          </p:cNvPicPr>
          <p:nvPr/>
        </p:nvPicPr>
        <p:blipFill>
          <a:blip r:embed="rId2" cstate="print"/>
          <a:srcRect/>
          <a:stretch>
            <a:fillRect/>
          </a:stretch>
        </p:blipFill>
        <p:spPr bwMode="auto">
          <a:xfrm>
            <a:off x="1919380" y="2329542"/>
            <a:ext cx="666750" cy="733425"/>
          </a:xfrm>
          <a:prstGeom prst="rect">
            <a:avLst/>
          </a:prstGeom>
          <a:noFill/>
          <a:ln w="9525">
            <a:noFill/>
            <a:miter lim="800000"/>
            <a:headEnd/>
            <a:tailEnd/>
          </a:ln>
        </p:spPr>
      </p:pic>
      <p:pic>
        <p:nvPicPr>
          <p:cNvPr id="7" name="Picture 6" descr="NIC_icon"/>
          <p:cNvPicPr>
            <a:picLocks noChangeAspect="1" noChangeArrowheads="1"/>
          </p:cNvPicPr>
          <p:nvPr/>
        </p:nvPicPr>
        <p:blipFill>
          <a:blip r:embed="rId2" cstate="print"/>
          <a:srcRect/>
          <a:stretch>
            <a:fillRect/>
          </a:stretch>
        </p:blipFill>
        <p:spPr bwMode="auto">
          <a:xfrm>
            <a:off x="3111593" y="2331129"/>
            <a:ext cx="669925" cy="730250"/>
          </a:xfrm>
          <a:prstGeom prst="rect">
            <a:avLst/>
          </a:prstGeom>
          <a:noFill/>
          <a:ln w="9525">
            <a:noFill/>
            <a:miter lim="800000"/>
            <a:headEnd/>
            <a:tailEnd/>
          </a:ln>
        </p:spPr>
      </p:pic>
      <p:sp>
        <p:nvSpPr>
          <p:cNvPr id="8" name="AutoShape 7"/>
          <p:cNvSpPr>
            <a:spLocks noChangeArrowheads="1"/>
          </p:cNvSpPr>
          <p:nvPr/>
        </p:nvSpPr>
        <p:spPr bwMode="auto">
          <a:xfrm>
            <a:off x="1468530" y="2104117"/>
            <a:ext cx="2518475" cy="1752600"/>
          </a:xfrm>
          <a:prstGeom prst="roundRect">
            <a:avLst>
              <a:gd name="adj" fmla="val 5556"/>
            </a:avLst>
          </a:prstGeom>
          <a:solidFill>
            <a:srgbClr val="333333"/>
          </a:solidFill>
          <a:ln w="31750">
            <a:solidFill>
              <a:srgbClr val="333333"/>
            </a:solidFill>
            <a:round/>
            <a:headEnd/>
            <a:tailEnd/>
          </a:ln>
        </p:spPr>
        <p:txBody>
          <a:bodyPr wrap="none" anchor="ctr"/>
          <a:lstStyle/>
          <a:p>
            <a:endParaRPr lang="ja-JP"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AutoShape 8"/>
          <p:cNvSpPr>
            <a:spLocks noChangeArrowheads="1"/>
          </p:cNvSpPr>
          <p:nvPr/>
        </p:nvSpPr>
        <p:spPr bwMode="auto">
          <a:xfrm>
            <a:off x="1509806" y="2151742"/>
            <a:ext cx="2445532" cy="1658937"/>
          </a:xfrm>
          <a:prstGeom prst="roundRect">
            <a:avLst>
              <a:gd name="adj" fmla="val 5556"/>
            </a:avLst>
          </a:prstGeom>
          <a:solidFill>
            <a:schemeClr val="hlink"/>
          </a:solidFill>
          <a:ln w="63500">
            <a:solidFill>
              <a:srgbClr val="99CCFF"/>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a:p>
            <a:br>
              <a:rPr lang="ja-JP" altLang="en-US">
                <a:latin typeface="Meiryo UI" panose="020B0604030504040204" pitchFamily="50" charset="-128"/>
                <a:ea typeface="Meiryo UI" panose="020B0604030504040204" pitchFamily="50" charset="-128"/>
                <a:cs typeface="Meiryo UI" panose="020B0604030504040204" pitchFamily="50" charset="-128"/>
              </a:rPr>
            </a:b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Freeform 11"/>
          <p:cNvSpPr>
            <a:spLocks/>
          </p:cNvSpPr>
          <p:nvPr/>
        </p:nvSpPr>
        <p:spPr bwMode="auto">
          <a:xfrm>
            <a:off x="1866993" y="1540554"/>
            <a:ext cx="980033" cy="1905000"/>
          </a:xfrm>
          <a:custGeom>
            <a:avLst/>
            <a:gdLst>
              <a:gd name="T0" fmla="*/ 0 w 768"/>
              <a:gd name="T1" fmla="*/ 0 h 1200"/>
              <a:gd name="T2" fmla="*/ 0 w 768"/>
              <a:gd name="T3" fmla="*/ 912 h 1200"/>
              <a:gd name="T4" fmla="*/ 768 w 768"/>
              <a:gd name="T5" fmla="*/ 912 h 1200"/>
              <a:gd name="T6" fmla="*/ 768 w 768"/>
              <a:gd name="T7" fmla="*/ 1200 h 1200"/>
              <a:gd name="T8" fmla="*/ 0 60000 65536"/>
              <a:gd name="T9" fmla="*/ 0 60000 65536"/>
              <a:gd name="T10" fmla="*/ 0 60000 65536"/>
              <a:gd name="T11" fmla="*/ 0 60000 65536"/>
              <a:gd name="T12" fmla="*/ 0 w 768"/>
              <a:gd name="T13" fmla="*/ 0 h 1200"/>
              <a:gd name="T14" fmla="*/ 768 w 768"/>
              <a:gd name="T15" fmla="*/ 1200 h 1200"/>
            </a:gdLst>
            <a:ahLst/>
            <a:cxnLst>
              <a:cxn ang="T8">
                <a:pos x="T0" y="T1"/>
              </a:cxn>
              <a:cxn ang="T9">
                <a:pos x="T2" y="T3"/>
              </a:cxn>
              <a:cxn ang="T10">
                <a:pos x="T4" y="T5"/>
              </a:cxn>
              <a:cxn ang="T11">
                <a:pos x="T6" y="T7"/>
              </a:cxn>
            </a:cxnLst>
            <a:rect l="T12" t="T13" r="T14" b="T15"/>
            <a:pathLst>
              <a:path w="768" h="1200">
                <a:moveTo>
                  <a:pt x="0" y="0"/>
                </a:moveTo>
                <a:lnTo>
                  <a:pt x="0" y="912"/>
                </a:lnTo>
                <a:lnTo>
                  <a:pt x="768" y="912"/>
                </a:lnTo>
                <a:lnTo>
                  <a:pt x="768" y="1200"/>
                </a:lnTo>
              </a:path>
            </a:pathLst>
          </a:custGeom>
          <a:noFill/>
          <a:ln w="28575">
            <a:solidFill>
              <a:srgbClr val="333333"/>
            </a:solidFill>
            <a:round/>
            <a:headEn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Line 12"/>
          <p:cNvSpPr>
            <a:spLocks noChangeShapeType="1"/>
          </p:cNvSpPr>
          <p:nvPr/>
        </p:nvSpPr>
        <p:spPr bwMode="auto">
          <a:xfrm>
            <a:off x="2611530" y="1464354"/>
            <a:ext cx="1588" cy="1524000"/>
          </a:xfrm>
          <a:prstGeom prst="line">
            <a:avLst/>
          </a:prstGeom>
          <a:noFill/>
          <a:ln w="28575">
            <a:solidFill>
              <a:srgbClr val="333333"/>
            </a:solidFill>
            <a:round/>
            <a:headEn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Freeform 13"/>
          <p:cNvSpPr>
            <a:spLocks/>
          </p:cNvSpPr>
          <p:nvPr/>
        </p:nvSpPr>
        <p:spPr bwMode="auto">
          <a:xfrm>
            <a:off x="2847879" y="1520612"/>
            <a:ext cx="719227" cy="1467741"/>
          </a:xfrm>
          <a:custGeom>
            <a:avLst/>
            <a:gdLst>
              <a:gd name="T0" fmla="*/ 0 w 816"/>
              <a:gd name="T1" fmla="*/ 960 h 960"/>
              <a:gd name="T2" fmla="*/ 118 w 816"/>
              <a:gd name="T3" fmla="*/ 960 h 960"/>
              <a:gd name="T4" fmla="*/ 118 w 816"/>
              <a:gd name="T5" fmla="*/ 0 h 960"/>
              <a:gd name="T6" fmla="*/ 0 60000 65536"/>
              <a:gd name="T7" fmla="*/ 0 60000 65536"/>
              <a:gd name="T8" fmla="*/ 0 60000 65536"/>
              <a:gd name="T9" fmla="*/ 0 w 816"/>
              <a:gd name="T10" fmla="*/ 0 h 960"/>
              <a:gd name="T11" fmla="*/ 816 w 816"/>
              <a:gd name="T12" fmla="*/ 960 h 960"/>
            </a:gdLst>
            <a:ahLst/>
            <a:cxnLst>
              <a:cxn ang="T6">
                <a:pos x="T0" y="T1"/>
              </a:cxn>
              <a:cxn ang="T7">
                <a:pos x="T2" y="T3"/>
              </a:cxn>
              <a:cxn ang="T8">
                <a:pos x="T4" y="T5"/>
              </a:cxn>
            </a:cxnLst>
            <a:rect l="T9" t="T10" r="T11" b="T12"/>
            <a:pathLst>
              <a:path w="816" h="960">
                <a:moveTo>
                  <a:pt x="0" y="960"/>
                </a:moveTo>
                <a:lnTo>
                  <a:pt x="816" y="960"/>
                </a:lnTo>
                <a:lnTo>
                  <a:pt x="816" y="0"/>
                </a:lnTo>
              </a:path>
            </a:pathLst>
          </a:custGeom>
          <a:noFill/>
          <a:ln w="28575">
            <a:solidFill>
              <a:srgbClr val="333333"/>
            </a:solidFill>
            <a:round/>
            <a:headEn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Picture 17" descr="ICON_VM_basic_flat_R2_Q408.png"/>
          <p:cNvPicPr>
            <a:picLocks noChangeAspect="1"/>
          </p:cNvPicPr>
          <p:nvPr/>
        </p:nvPicPr>
        <p:blipFill>
          <a:blip r:embed="rId3" cstate="print"/>
          <a:srcRect/>
          <a:stretch>
            <a:fillRect/>
          </a:stretch>
        </p:blipFill>
        <p:spPr bwMode="auto">
          <a:xfrm>
            <a:off x="1477909" y="1016557"/>
            <a:ext cx="720000" cy="720000"/>
          </a:xfrm>
          <a:prstGeom prst="rect">
            <a:avLst/>
          </a:prstGeom>
          <a:noFill/>
          <a:ln w="9525">
            <a:noFill/>
            <a:miter lim="800000"/>
            <a:headEnd/>
            <a:tailEnd/>
          </a:ln>
        </p:spPr>
      </p:pic>
      <p:pic>
        <p:nvPicPr>
          <p:cNvPr id="15" name="Picture 17" descr="ICON_VM_basic_flat_R2_Q408.png"/>
          <p:cNvPicPr>
            <a:picLocks noChangeAspect="1"/>
          </p:cNvPicPr>
          <p:nvPr/>
        </p:nvPicPr>
        <p:blipFill>
          <a:blip r:embed="rId3" cstate="print"/>
          <a:srcRect/>
          <a:stretch>
            <a:fillRect/>
          </a:stretch>
        </p:blipFill>
        <p:spPr bwMode="auto">
          <a:xfrm>
            <a:off x="2280549" y="1016557"/>
            <a:ext cx="720000" cy="720000"/>
          </a:xfrm>
          <a:prstGeom prst="rect">
            <a:avLst/>
          </a:prstGeom>
          <a:noFill/>
          <a:ln w="9525">
            <a:noFill/>
            <a:miter lim="800000"/>
            <a:headEnd/>
            <a:tailEnd/>
          </a:ln>
        </p:spPr>
      </p:pic>
      <p:pic>
        <p:nvPicPr>
          <p:cNvPr id="16" name="Picture 17" descr="ICON_VM_basic_flat_R2_Q408.png"/>
          <p:cNvPicPr>
            <a:picLocks noChangeAspect="1"/>
          </p:cNvPicPr>
          <p:nvPr/>
        </p:nvPicPr>
        <p:blipFill>
          <a:blip r:embed="rId3" cstate="print"/>
          <a:srcRect/>
          <a:stretch>
            <a:fillRect/>
          </a:stretch>
        </p:blipFill>
        <p:spPr bwMode="auto">
          <a:xfrm>
            <a:off x="3207066" y="1016557"/>
            <a:ext cx="720000" cy="720000"/>
          </a:xfrm>
          <a:prstGeom prst="rect">
            <a:avLst/>
          </a:prstGeom>
          <a:noFill/>
          <a:ln w="9525">
            <a:noFill/>
            <a:miter lim="800000"/>
            <a:headEnd/>
            <a:tailEnd/>
          </a:ln>
        </p:spPr>
      </p:pic>
      <p:pic>
        <p:nvPicPr>
          <p:cNvPr id="17" name="Picture 357" descr="ICON_NIC_Q308"/>
          <p:cNvPicPr>
            <a:picLocks noChangeAspect="1" noChangeArrowheads="1"/>
          </p:cNvPicPr>
          <p:nvPr/>
        </p:nvPicPr>
        <p:blipFill>
          <a:blip r:embed="rId4" cstate="print"/>
          <a:srcRect/>
          <a:stretch>
            <a:fillRect/>
          </a:stretch>
        </p:blipFill>
        <p:spPr bwMode="auto">
          <a:xfrm>
            <a:off x="1592333" y="2242807"/>
            <a:ext cx="511392" cy="603738"/>
          </a:xfrm>
          <a:prstGeom prst="rect">
            <a:avLst/>
          </a:prstGeom>
          <a:noFill/>
          <a:ln w="9525">
            <a:noFill/>
            <a:miter lim="800000"/>
            <a:headEnd/>
            <a:tailEnd/>
          </a:ln>
        </p:spPr>
      </p:pic>
      <p:pic>
        <p:nvPicPr>
          <p:cNvPr id="18" name="Picture 357" descr="ICON_NIC_Q308"/>
          <p:cNvPicPr>
            <a:picLocks noChangeAspect="1" noChangeArrowheads="1"/>
          </p:cNvPicPr>
          <p:nvPr/>
        </p:nvPicPr>
        <p:blipFill>
          <a:blip r:embed="rId4" cstate="print"/>
          <a:srcRect/>
          <a:stretch>
            <a:fillRect/>
          </a:stretch>
        </p:blipFill>
        <p:spPr bwMode="auto">
          <a:xfrm>
            <a:off x="2400444" y="2242807"/>
            <a:ext cx="511392" cy="603738"/>
          </a:xfrm>
          <a:prstGeom prst="rect">
            <a:avLst/>
          </a:prstGeom>
          <a:noFill/>
          <a:ln w="9525">
            <a:noFill/>
            <a:miter lim="800000"/>
            <a:headEnd/>
            <a:tailEnd/>
          </a:ln>
        </p:spPr>
      </p:pic>
      <p:pic>
        <p:nvPicPr>
          <p:cNvPr id="19" name="Picture 357" descr="ICON_NIC_Q308"/>
          <p:cNvPicPr>
            <a:picLocks noChangeAspect="1" noChangeArrowheads="1"/>
          </p:cNvPicPr>
          <p:nvPr/>
        </p:nvPicPr>
        <p:blipFill>
          <a:blip r:embed="rId4" cstate="print"/>
          <a:srcRect/>
          <a:stretch>
            <a:fillRect/>
          </a:stretch>
        </p:blipFill>
        <p:spPr bwMode="auto">
          <a:xfrm>
            <a:off x="3337903" y="2242807"/>
            <a:ext cx="511392" cy="603738"/>
          </a:xfrm>
          <a:prstGeom prst="rect">
            <a:avLst/>
          </a:prstGeom>
          <a:noFill/>
          <a:ln w="9525">
            <a:noFill/>
            <a:miter lim="800000"/>
            <a:headEnd/>
            <a:tailEnd/>
          </a:ln>
        </p:spPr>
      </p:pic>
      <p:pic>
        <p:nvPicPr>
          <p:cNvPr id="20" name="Picture 5" descr="ICON_NetworkSwitch_Q308"/>
          <p:cNvPicPr>
            <a:picLocks noChangeAspect="1" noChangeArrowheads="1"/>
          </p:cNvPicPr>
          <p:nvPr/>
        </p:nvPicPr>
        <p:blipFill>
          <a:blip r:embed="rId5" cstate="print"/>
          <a:srcRect/>
          <a:stretch>
            <a:fillRect/>
          </a:stretch>
        </p:blipFill>
        <p:spPr bwMode="auto">
          <a:xfrm>
            <a:off x="4071162" y="4832981"/>
            <a:ext cx="986485" cy="703457"/>
          </a:xfrm>
          <a:prstGeom prst="rect">
            <a:avLst/>
          </a:prstGeom>
          <a:noFill/>
          <a:ln w="9525">
            <a:noFill/>
            <a:miter lim="800000"/>
            <a:headEnd/>
            <a:tailEnd/>
          </a:ln>
        </p:spPr>
      </p:pic>
      <p:sp>
        <p:nvSpPr>
          <p:cNvPr id="21" name="Line 12"/>
          <p:cNvSpPr>
            <a:spLocks noChangeShapeType="1"/>
          </p:cNvSpPr>
          <p:nvPr/>
        </p:nvSpPr>
        <p:spPr bwMode="auto">
          <a:xfrm>
            <a:off x="2776429" y="3380135"/>
            <a:ext cx="0" cy="744029"/>
          </a:xfrm>
          <a:prstGeom prst="line">
            <a:avLst/>
          </a:prstGeom>
          <a:noFill/>
          <a:ln w="28575">
            <a:solidFill>
              <a:srgbClr val="333333"/>
            </a:solidFill>
            <a:round/>
            <a:headEn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22" name="Picture 357" descr="ICON_NIC_Q308"/>
          <p:cNvPicPr>
            <a:picLocks noChangeAspect="1" noChangeArrowheads="1"/>
          </p:cNvPicPr>
          <p:nvPr/>
        </p:nvPicPr>
        <p:blipFill>
          <a:blip r:embed="rId4" cstate="print"/>
          <a:srcRect/>
          <a:stretch>
            <a:fillRect/>
          </a:stretch>
        </p:blipFill>
        <p:spPr bwMode="auto">
          <a:xfrm>
            <a:off x="2486986" y="3957852"/>
            <a:ext cx="511392" cy="603738"/>
          </a:xfrm>
          <a:prstGeom prst="rect">
            <a:avLst/>
          </a:prstGeom>
          <a:noFill/>
          <a:ln w="9525">
            <a:noFill/>
            <a:miter lim="800000"/>
            <a:headEnd/>
            <a:tailEnd/>
          </a:ln>
        </p:spPr>
      </p:pic>
      <p:pic>
        <p:nvPicPr>
          <p:cNvPr id="23" name="Picture 5" descr="ICON_NetworkSwitch_Q308"/>
          <p:cNvPicPr>
            <a:picLocks noChangeAspect="1" noChangeArrowheads="1"/>
          </p:cNvPicPr>
          <p:nvPr/>
        </p:nvPicPr>
        <p:blipFill>
          <a:blip r:embed="rId5" cstate="print"/>
          <a:srcRect/>
          <a:stretch>
            <a:fillRect/>
          </a:stretch>
        </p:blipFill>
        <p:spPr bwMode="auto">
          <a:xfrm>
            <a:off x="2342970" y="3109029"/>
            <a:ext cx="910296" cy="649127"/>
          </a:xfrm>
          <a:prstGeom prst="rect">
            <a:avLst/>
          </a:prstGeom>
          <a:noFill/>
          <a:ln w="9525">
            <a:noFill/>
            <a:miter lim="800000"/>
            <a:headEnd/>
            <a:tailEnd/>
          </a:ln>
        </p:spPr>
      </p:pic>
      <p:sp>
        <p:nvSpPr>
          <p:cNvPr id="24" name="AutoShape 2"/>
          <p:cNvSpPr>
            <a:spLocks noChangeArrowheads="1"/>
          </p:cNvSpPr>
          <p:nvPr/>
        </p:nvSpPr>
        <p:spPr bwMode="auto">
          <a:xfrm>
            <a:off x="4788024" y="944549"/>
            <a:ext cx="2808312" cy="3604736"/>
          </a:xfrm>
          <a:prstGeom prst="roundRect">
            <a:avLst>
              <a:gd name="adj" fmla="val 2958"/>
            </a:avLst>
          </a:prstGeom>
          <a:solidFill>
            <a:srgbClr val="667DCC">
              <a:alpha val="25098"/>
            </a:srgbClr>
          </a:solidFill>
          <a:ln w="57150" algn="ctr">
            <a:solidFill>
              <a:srgbClr val="666666"/>
            </a:solidFill>
            <a:round/>
            <a:headEnd/>
            <a:tailEnd/>
          </a:ln>
        </p:spPr>
        <p:txBody>
          <a:bodyPr anchor="ctr">
            <a:noAutofit/>
          </a:bodyPr>
          <a:lstStyle/>
          <a:p>
            <a:pPr algn="ctr"/>
            <a:endParaRPr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25" name="Picture 5" descr="NIC_icon"/>
          <p:cNvPicPr>
            <a:picLocks noChangeAspect="1" noChangeArrowheads="1"/>
          </p:cNvPicPr>
          <p:nvPr/>
        </p:nvPicPr>
        <p:blipFill>
          <a:blip r:embed="rId2" cstate="print"/>
          <a:srcRect/>
          <a:stretch>
            <a:fillRect/>
          </a:stretch>
        </p:blipFill>
        <p:spPr bwMode="auto">
          <a:xfrm>
            <a:off x="5372546" y="2329542"/>
            <a:ext cx="666750" cy="733425"/>
          </a:xfrm>
          <a:prstGeom prst="rect">
            <a:avLst/>
          </a:prstGeom>
          <a:noFill/>
          <a:ln w="9525">
            <a:noFill/>
            <a:miter lim="800000"/>
            <a:headEnd/>
            <a:tailEnd/>
          </a:ln>
        </p:spPr>
      </p:pic>
      <p:pic>
        <p:nvPicPr>
          <p:cNvPr id="26" name="Picture 6" descr="NIC_icon"/>
          <p:cNvPicPr>
            <a:picLocks noChangeAspect="1" noChangeArrowheads="1"/>
          </p:cNvPicPr>
          <p:nvPr/>
        </p:nvPicPr>
        <p:blipFill>
          <a:blip r:embed="rId2" cstate="print"/>
          <a:srcRect/>
          <a:stretch>
            <a:fillRect/>
          </a:stretch>
        </p:blipFill>
        <p:spPr bwMode="auto">
          <a:xfrm>
            <a:off x="6564759" y="2331129"/>
            <a:ext cx="669925" cy="730250"/>
          </a:xfrm>
          <a:prstGeom prst="rect">
            <a:avLst/>
          </a:prstGeom>
          <a:noFill/>
          <a:ln w="9525">
            <a:noFill/>
            <a:miter lim="800000"/>
            <a:headEnd/>
            <a:tailEnd/>
          </a:ln>
        </p:spPr>
      </p:pic>
      <p:sp>
        <p:nvSpPr>
          <p:cNvPr id="27" name="AutoShape 7"/>
          <p:cNvSpPr>
            <a:spLocks noChangeArrowheads="1"/>
          </p:cNvSpPr>
          <p:nvPr/>
        </p:nvSpPr>
        <p:spPr bwMode="auto">
          <a:xfrm>
            <a:off x="4921696" y="2104117"/>
            <a:ext cx="2518475" cy="1752600"/>
          </a:xfrm>
          <a:prstGeom prst="roundRect">
            <a:avLst>
              <a:gd name="adj" fmla="val 5556"/>
            </a:avLst>
          </a:prstGeom>
          <a:solidFill>
            <a:srgbClr val="333333"/>
          </a:solidFill>
          <a:ln w="31750">
            <a:solidFill>
              <a:srgbClr val="333333"/>
            </a:solidFill>
            <a:round/>
            <a:headEnd/>
            <a:tailEnd/>
          </a:ln>
        </p:spPr>
        <p:txBody>
          <a:bodyPr wrap="none" anchor="ctr"/>
          <a:lstStyle/>
          <a:p>
            <a:endParaRPr lang="ja-JP"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AutoShape 8"/>
          <p:cNvSpPr>
            <a:spLocks noChangeArrowheads="1"/>
          </p:cNvSpPr>
          <p:nvPr/>
        </p:nvSpPr>
        <p:spPr bwMode="auto">
          <a:xfrm>
            <a:off x="4962972" y="2151742"/>
            <a:ext cx="2445532" cy="1658937"/>
          </a:xfrm>
          <a:prstGeom prst="roundRect">
            <a:avLst>
              <a:gd name="adj" fmla="val 5556"/>
            </a:avLst>
          </a:prstGeom>
          <a:solidFill>
            <a:schemeClr val="hlink"/>
          </a:solidFill>
          <a:ln w="63500">
            <a:solidFill>
              <a:srgbClr val="99CCFF"/>
            </a:solidFill>
            <a:round/>
            <a:headEnd/>
            <a:tailEnd/>
          </a:ln>
        </p:spPr>
        <p:txBody>
          <a:bodyPr wrap="none"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a:p>
            <a:br>
              <a:rPr lang="ja-JP" altLang="en-US">
                <a:latin typeface="Meiryo UI" panose="020B0604030504040204" pitchFamily="50" charset="-128"/>
                <a:ea typeface="Meiryo UI" panose="020B0604030504040204" pitchFamily="50" charset="-128"/>
                <a:cs typeface="Meiryo UI" panose="020B0604030504040204" pitchFamily="50" charset="-128"/>
              </a:rPr>
            </a:b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Freeform 11"/>
          <p:cNvSpPr>
            <a:spLocks/>
          </p:cNvSpPr>
          <p:nvPr/>
        </p:nvSpPr>
        <p:spPr bwMode="auto">
          <a:xfrm>
            <a:off x="5320159" y="1540554"/>
            <a:ext cx="980033" cy="1905000"/>
          </a:xfrm>
          <a:custGeom>
            <a:avLst/>
            <a:gdLst>
              <a:gd name="T0" fmla="*/ 0 w 768"/>
              <a:gd name="T1" fmla="*/ 0 h 1200"/>
              <a:gd name="T2" fmla="*/ 0 w 768"/>
              <a:gd name="T3" fmla="*/ 912 h 1200"/>
              <a:gd name="T4" fmla="*/ 768 w 768"/>
              <a:gd name="T5" fmla="*/ 912 h 1200"/>
              <a:gd name="T6" fmla="*/ 768 w 768"/>
              <a:gd name="T7" fmla="*/ 1200 h 1200"/>
              <a:gd name="T8" fmla="*/ 0 60000 65536"/>
              <a:gd name="T9" fmla="*/ 0 60000 65536"/>
              <a:gd name="T10" fmla="*/ 0 60000 65536"/>
              <a:gd name="T11" fmla="*/ 0 60000 65536"/>
              <a:gd name="T12" fmla="*/ 0 w 768"/>
              <a:gd name="T13" fmla="*/ 0 h 1200"/>
              <a:gd name="T14" fmla="*/ 768 w 768"/>
              <a:gd name="T15" fmla="*/ 1200 h 1200"/>
            </a:gdLst>
            <a:ahLst/>
            <a:cxnLst>
              <a:cxn ang="T8">
                <a:pos x="T0" y="T1"/>
              </a:cxn>
              <a:cxn ang="T9">
                <a:pos x="T2" y="T3"/>
              </a:cxn>
              <a:cxn ang="T10">
                <a:pos x="T4" y="T5"/>
              </a:cxn>
              <a:cxn ang="T11">
                <a:pos x="T6" y="T7"/>
              </a:cxn>
            </a:cxnLst>
            <a:rect l="T12" t="T13" r="T14" b="T15"/>
            <a:pathLst>
              <a:path w="768" h="1200">
                <a:moveTo>
                  <a:pt x="0" y="0"/>
                </a:moveTo>
                <a:lnTo>
                  <a:pt x="0" y="912"/>
                </a:lnTo>
                <a:lnTo>
                  <a:pt x="768" y="912"/>
                </a:lnTo>
                <a:lnTo>
                  <a:pt x="768" y="1200"/>
                </a:lnTo>
              </a:path>
            </a:pathLst>
          </a:custGeom>
          <a:noFill/>
          <a:ln w="28575">
            <a:solidFill>
              <a:srgbClr val="333333"/>
            </a:solidFill>
            <a:round/>
            <a:headEn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Line 12"/>
          <p:cNvSpPr>
            <a:spLocks noChangeShapeType="1"/>
          </p:cNvSpPr>
          <p:nvPr/>
        </p:nvSpPr>
        <p:spPr bwMode="auto">
          <a:xfrm>
            <a:off x="6064696" y="1464354"/>
            <a:ext cx="1588" cy="1524000"/>
          </a:xfrm>
          <a:prstGeom prst="line">
            <a:avLst/>
          </a:prstGeom>
          <a:noFill/>
          <a:ln w="28575">
            <a:solidFill>
              <a:srgbClr val="333333"/>
            </a:solidFill>
            <a:round/>
            <a:headEn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Freeform 13"/>
          <p:cNvSpPr>
            <a:spLocks/>
          </p:cNvSpPr>
          <p:nvPr/>
        </p:nvSpPr>
        <p:spPr bwMode="auto">
          <a:xfrm>
            <a:off x="6301045" y="1520612"/>
            <a:ext cx="719227" cy="1467741"/>
          </a:xfrm>
          <a:custGeom>
            <a:avLst/>
            <a:gdLst>
              <a:gd name="T0" fmla="*/ 0 w 816"/>
              <a:gd name="T1" fmla="*/ 960 h 960"/>
              <a:gd name="T2" fmla="*/ 118 w 816"/>
              <a:gd name="T3" fmla="*/ 960 h 960"/>
              <a:gd name="T4" fmla="*/ 118 w 816"/>
              <a:gd name="T5" fmla="*/ 0 h 960"/>
              <a:gd name="T6" fmla="*/ 0 60000 65536"/>
              <a:gd name="T7" fmla="*/ 0 60000 65536"/>
              <a:gd name="T8" fmla="*/ 0 60000 65536"/>
              <a:gd name="T9" fmla="*/ 0 w 816"/>
              <a:gd name="T10" fmla="*/ 0 h 960"/>
              <a:gd name="T11" fmla="*/ 816 w 816"/>
              <a:gd name="T12" fmla="*/ 960 h 960"/>
            </a:gdLst>
            <a:ahLst/>
            <a:cxnLst>
              <a:cxn ang="T6">
                <a:pos x="T0" y="T1"/>
              </a:cxn>
              <a:cxn ang="T7">
                <a:pos x="T2" y="T3"/>
              </a:cxn>
              <a:cxn ang="T8">
                <a:pos x="T4" y="T5"/>
              </a:cxn>
            </a:cxnLst>
            <a:rect l="T9" t="T10" r="T11" b="T12"/>
            <a:pathLst>
              <a:path w="816" h="960">
                <a:moveTo>
                  <a:pt x="0" y="960"/>
                </a:moveTo>
                <a:lnTo>
                  <a:pt x="816" y="960"/>
                </a:lnTo>
                <a:lnTo>
                  <a:pt x="816" y="0"/>
                </a:lnTo>
              </a:path>
            </a:pathLst>
          </a:custGeom>
          <a:noFill/>
          <a:ln w="28575">
            <a:solidFill>
              <a:srgbClr val="333333"/>
            </a:solidFill>
            <a:round/>
            <a:headEn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32" name="Picture 17" descr="ICON_VM_basic_flat_R2_Q408.png"/>
          <p:cNvPicPr>
            <a:picLocks noChangeAspect="1"/>
          </p:cNvPicPr>
          <p:nvPr/>
        </p:nvPicPr>
        <p:blipFill>
          <a:blip r:embed="rId3" cstate="print"/>
          <a:srcRect/>
          <a:stretch>
            <a:fillRect/>
          </a:stretch>
        </p:blipFill>
        <p:spPr bwMode="auto">
          <a:xfrm>
            <a:off x="4931075" y="1016557"/>
            <a:ext cx="720000" cy="720000"/>
          </a:xfrm>
          <a:prstGeom prst="rect">
            <a:avLst/>
          </a:prstGeom>
          <a:noFill/>
          <a:ln w="9525">
            <a:noFill/>
            <a:miter lim="800000"/>
            <a:headEnd/>
            <a:tailEnd/>
          </a:ln>
        </p:spPr>
      </p:pic>
      <p:pic>
        <p:nvPicPr>
          <p:cNvPr id="33" name="Picture 17" descr="ICON_VM_basic_flat_R2_Q408.png"/>
          <p:cNvPicPr>
            <a:picLocks noChangeAspect="1"/>
          </p:cNvPicPr>
          <p:nvPr/>
        </p:nvPicPr>
        <p:blipFill>
          <a:blip r:embed="rId3" cstate="print"/>
          <a:srcRect/>
          <a:stretch>
            <a:fillRect/>
          </a:stretch>
        </p:blipFill>
        <p:spPr bwMode="auto">
          <a:xfrm>
            <a:off x="5733715" y="1016557"/>
            <a:ext cx="720000" cy="720000"/>
          </a:xfrm>
          <a:prstGeom prst="rect">
            <a:avLst/>
          </a:prstGeom>
          <a:noFill/>
          <a:ln w="9525">
            <a:noFill/>
            <a:miter lim="800000"/>
            <a:headEnd/>
            <a:tailEnd/>
          </a:ln>
        </p:spPr>
      </p:pic>
      <p:pic>
        <p:nvPicPr>
          <p:cNvPr id="34" name="Picture 17" descr="ICON_VM_basic_flat_R2_Q408.png"/>
          <p:cNvPicPr>
            <a:picLocks noChangeAspect="1"/>
          </p:cNvPicPr>
          <p:nvPr/>
        </p:nvPicPr>
        <p:blipFill>
          <a:blip r:embed="rId3" cstate="print"/>
          <a:srcRect/>
          <a:stretch>
            <a:fillRect/>
          </a:stretch>
        </p:blipFill>
        <p:spPr bwMode="auto">
          <a:xfrm>
            <a:off x="6660232" y="1016557"/>
            <a:ext cx="720000" cy="720000"/>
          </a:xfrm>
          <a:prstGeom prst="rect">
            <a:avLst/>
          </a:prstGeom>
          <a:noFill/>
          <a:ln w="9525">
            <a:noFill/>
            <a:miter lim="800000"/>
            <a:headEnd/>
            <a:tailEnd/>
          </a:ln>
        </p:spPr>
      </p:pic>
      <p:pic>
        <p:nvPicPr>
          <p:cNvPr id="35" name="Picture 357" descr="ICON_NIC_Q308"/>
          <p:cNvPicPr>
            <a:picLocks noChangeAspect="1" noChangeArrowheads="1"/>
          </p:cNvPicPr>
          <p:nvPr/>
        </p:nvPicPr>
        <p:blipFill>
          <a:blip r:embed="rId4" cstate="print"/>
          <a:srcRect/>
          <a:stretch>
            <a:fillRect/>
          </a:stretch>
        </p:blipFill>
        <p:spPr bwMode="auto">
          <a:xfrm>
            <a:off x="5045499" y="2242807"/>
            <a:ext cx="511392" cy="603738"/>
          </a:xfrm>
          <a:prstGeom prst="rect">
            <a:avLst/>
          </a:prstGeom>
          <a:noFill/>
          <a:ln w="9525">
            <a:noFill/>
            <a:miter lim="800000"/>
            <a:headEnd/>
            <a:tailEnd/>
          </a:ln>
        </p:spPr>
      </p:pic>
      <p:pic>
        <p:nvPicPr>
          <p:cNvPr id="36" name="Picture 357" descr="ICON_NIC_Q308"/>
          <p:cNvPicPr>
            <a:picLocks noChangeAspect="1" noChangeArrowheads="1"/>
          </p:cNvPicPr>
          <p:nvPr/>
        </p:nvPicPr>
        <p:blipFill>
          <a:blip r:embed="rId4" cstate="print"/>
          <a:srcRect/>
          <a:stretch>
            <a:fillRect/>
          </a:stretch>
        </p:blipFill>
        <p:spPr bwMode="auto">
          <a:xfrm>
            <a:off x="5853610" y="2242807"/>
            <a:ext cx="511392" cy="603738"/>
          </a:xfrm>
          <a:prstGeom prst="rect">
            <a:avLst/>
          </a:prstGeom>
          <a:noFill/>
          <a:ln w="9525">
            <a:noFill/>
            <a:miter lim="800000"/>
            <a:headEnd/>
            <a:tailEnd/>
          </a:ln>
        </p:spPr>
      </p:pic>
      <p:pic>
        <p:nvPicPr>
          <p:cNvPr id="37" name="Picture 357" descr="ICON_NIC_Q308"/>
          <p:cNvPicPr>
            <a:picLocks noChangeAspect="1" noChangeArrowheads="1"/>
          </p:cNvPicPr>
          <p:nvPr/>
        </p:nvPicPr>
        <p:blipFill>
          <a:blip r:embed="rId4" cstate="print"/>
          <a:srcRect/>
          <a:stretch>
            <a:fillRect/>
          </a:stretch>
        </p:blipFill>
        <p:spPr bwMode="auto">
          <a:xfrm>
            <a:off x="6791069" y="2242807"/>
            <a:ext cx="511392" cy="603738"/>
          </a:xfrm>
          <a:prstGeom prst="rect">
            <a:avLst/>
          </a:prstGeom>
          <a:noFill/>
          <a:ln w="9525">
            <a:noFill/>
            <a:miter lim="800000"/>
            <a:headEnd/>
            <a:tailEnd/>
          </a:ln>
        </p:spPr>
      </p:pic>
      <p:sp>
        <p:nvSpPr>
          <p:cNvPr id="38" name="Line 12"/>
          <p:cNvSpPr>
            <a:spLocks noChangeShapeType="1"/>
          </p:cNvSpPr>
          <p:nvPr/>
        </p:nvSpPr>
        <p:spPr bwMode="auto">
          <a:xfrm>
            <a:off x="6229595" y="3380135"/>
            <a:ext cx="0" cy="744029"/>
          </a:xfrm>
          <a:prstGeom prst="line">
            <a:avLst/>
          </a:prstGeom>
          <a:noFill/>
          <a:ln w="28575">
            <a:solidFill>
              <a:srgbClr val="333333"/>
            </a:solidFill>
            <a:round/>
            <a:headEn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39" name="Picture 357" descr="ICON_NIC_Q308"/>
          <p:cNvPicPr>
            <a:picLocks noChangeAspect="1" noChangeArrowheads="1"/>
          </p:cNvPicPr>
          <p:nvPr/>
        </p:nvPicPr>
        <p:blipFill>
          <a:blip r:embed="rId4" cstate="print"/>
          <a:srcRect/>
          <a:stretch>
            <a:fillRect/>
          </a:stretch>
        </p:blipFill>
        <p:spPr bwMode="auto">
          <a:xfrm>
            <a:off x="5940152" y="3957852"/>
            <a:ext cx="511392" cy="603738"/>
          </a:xfrm>
          <a:prstGeom prst="rect">
            <a:avLst/>
          </a:prstGeom>
          <a:noFill/>
          <a:ln w="9525">
            <a:noFill/>
            <a:miter lim="800000"/>
            <a:headEnd/>
            <a:tailEnd/>
          </a:ln>
        </p:spPr>
      </p:pic>
      <p:pic>
        <p:nvPicPr>
          <p:cNvPr id="40" name="Picture 5" descr="ICON_NetworkSwitch_Q308"/>
          <p:cNvPicPr>
            <a:picLocks noChangeAspect="1" noChangeArrowheads="1"/>
          </p:cNvPicPr>
          <p:nvPr/>
        </p:nvPicPr>
        <p:blipFill>
          <a:blip r:embed="rId5" cstate="print"/>
          <a:srcRect/>
          <a:stretch>
            <a:fillRect/>
          </a:stretch>
        </p:blipFill>
        <p:spPr bwMode="auto">
          <a:xfrm>
            <a:off x="5796136" y="3109029"/>
            <a:ext cx="910296" cy="649127"/>
          </a:xfrm>
          <a:prstGeom prst="rect">
            <a:avLst/>
          </a:prstGeom>
          <a:noFill/>
          <a:ln w="9525">
            <a:noFill/>
            <a:miter lim="800000"/>
            <a:headEnd/>
            <a:tailEnd/>
          </a:ln>
        </p:spPr>
      </p:pic>
      <p:cxnSp>
        <p:nvCxnSpPr>
          <p:cNvPr id="41" name="Shape 71"/>
          <p:cNvCxnSpPr>
            <a:stCxn id="22" idx="2"/>
            <a:endCxn id="20" idx="1"/>
          </p:cNvCxnSpPr>
          <p:nvPr/>
        </p:nvCxnSpPr>
        <p:spPr bwMode="auto">
          <a:xfrm rot="16200000" flipH="1">
            <a:off x="3095362" y="4208910"/>
            <a:ext cx="623120" cy="1328480"/>
          </a:xfrm>
          <a:prstGeom prst="bentConnector2">
            <a:avLst/>
          </a:prstGeom>
          <a:solidFill>
            <a:srgbClr val="0095D3"/>
          </a:solidFill>
          <a:ln w="28575" cap="flat" cmpd="sng" algn="ctr">
            <a:solidFill>
              <a:schemeClr val="tx1">
                <a:lumMod val="50000"/>
              </a:schemeClr>
            </a:solidFill>
            <a:prstDash val="solid"/>
            <a:round/>
            <a:headEnd type="none" w="med" len="med"/>
            <a:tailEnd type="none" w="med" len="med"/>
          </a:ln>
          <a:effectLst/>
        </p:spPr>
      </p:cxnSp>
      <p:cxnSp>
        <p:nvCxnSpPr>
          <p:cNvPr id="42" name="Shape 72"/>
          <p:cNvCxnSpPr>
            <a:stCxn id="39" idx="2"/>
            <a:endCxn id="20" idx="3"/>
          </p:cNvCxnSpPr>
          <p:nvPr/>
        </p:nvCxnSpPr>
        <p:spPr bwMode="auto">
          <a:xfrm rot="5400000">
            <a:off x="5315188" y="4304050"/>
            <a:ext cx="623120" cy="1138201"/>
          </a:xfrm>
          <a:prstGeom prst="bentConnector2">
            <a:avLst/>
          </a:prstGeom>
          <a:solidFill>
            <a:srgbClr val="0095D3"/>
          </a:solidFill>
          <a:ln w="28575" cap="flat" cmpd="sng" algn="ctr">
            <a:solidFill>
              <a:schemeClr val="tx1">
                <a:lumMod val="50000"/>
              </a:schemeClr>
            </a:solidFill>
            <a:prstDash val="solid"/>
            <a:round/>
            <a:headEnd type="none" w="med" len="med"/>
            <a:tailEnd type="none" w="med" len="med"/>
          </a:ln>
          <a:effectLst/>
        </p:spPr>
      </p:cxnSp>
      <p:cxnSp>
        <p:nvCxnSpPr>
          <p:cNvPr id="43" name="Straight Connector 84"/>
          <p:cNvCxnSpPr/>
          <p:nvPr/>
        </p:nvCxnSpPr>
        <p:spPr bwMode="auto">
          <a:xfrm rot="5400000">
            <a:off x="2926323" y="2358309"/>
            <a:ext cx="1268956" cy="0"/>
          </a:xfrm>
          <a:prstGeom prst="line">
            <a:avLst/>
          </a:prstGeom>
          <a:solidFill>
            <a:srgbClr val="0095D3"/>
          </a:solidFill>
          <a:ln w="76200" cap="flat" cmpd="sng" algn="ctr">
            <a:solidFill>
              <a:srgbClr val="00B050"/>
            </a:solidFill>
            <a:prstDash val="solid"/>
            <a:round/>
            <a:headEnd type="none" w="med" len="med"/>
            <a:tailEnd type="none" w="med" len="med"/>
          </a:ln>
          <a:effectLst/>
        </p:spPr>
      </p:cxnSp>
      <p:cxnSp>
        <p:nvCxnSpPr>
          <p:cNvPr id="44" name="Straight Connector 86"/>
          <p:cNvCxnSpPr/>
          <p:nvPr/>
        </p:nvCxnSpPr>
        <p:spPr bwMode="auto">
          <a:xfrm rot="5400000">
            <a:off x="1702301" y="4085270"/>
            <a:ext cx="2201055" cy="0"/>
          </a:xfrm>
          <a:prstGeom prst="line">
            <a:avLst/>
          </a:prstGeom>
          <a:solidFill>
            <a:srgbClr val="0095D3"/>
          </a:solidFill>
          <a:ln w="76200" cap="flat" cmpd="sng" algn="ctr">
            <a:solidFill>
              <a:srgbClr val="00B050"/>
            </a:solidFill>
            <a:prstDash val="solid"/>
            <a:round/>
            <a:headEnd type="none" w="med" len="med"/>
            <a:tailEnd type="none" w="med" len="med"/>
          </a:ln>
          <a:effectLst/>
        </p:spPr>
      </p:cxnSp>
      <p:cxnSp>
        <p:nvCxnSpPr>
          <p:cNvPr id="45" name="Straight Connector 88"/>
          <p:cNvCxnSpPr/>
          <p:nvPr/>
        </p:nvCxnSpPr>
        <p:spPr bwMode="auto">
          <a:xfrm rot="5400000">
            <a:off x="5177040" y="4085271"/>
            <a:ext cx="2201055" cy="0"/>
          </a:xfrm>
          <a:prstGeom prst="line">
            <a:avLst/>
          </a:prstGeom>
          <a:solidFill>
            <a:srgbClr val="0095D3"/>
          </a:solidFill>
          <a:ln w="76200" cap="flat" cmpd="sng" algn="ctr">
            <a:solidFill>
              <a:srgbClr val="00B050"/>
            </a:solidFill>
            <a:prstDash val="solid"/>
            <a:round/>
            <a:headEnd type="none" w="med" len="med"/>
            <a:tailEnd type="none" w="med" len="med"/>
          </a:ln>
          <a:effectLst/>
        </p:spPr>
      </p:cxnSp>
      <p:cxnSp>
        <p:nvCxnSpPr>
          <p:cNvPr id="46" name="Straight Connector 89"/>
          <p:cNvCxnSpPr/>
          <p:nvPr/>
        </p:nvCxnSpPr>
        <p:spPr bwMode="auto">
          <a:xfrm rot="5400000">
            <a:off x="6391639" y="2358309"/>
            <a:ext cx="1268956" cy="0"/>
          </a:xfrm>
          <a:prstGeom prst="line">
            <a:avLst/>
          </a:prstGeom>
          <a:solidFill>
            <a:srgbClr val="0095D3"/>
          </a:solidFill>
          <a:ln w="76200" cap="flat" cmpd="sng" algn="ctr">
            <a:solidFill>
              <a:srgbClr val="00B050"/>
            </a:solidFill>
            <a:prstDash val="solid"/>
            <a:round/>
            <a:headEnd type="triangle" w="med" len="med"/>
            <a:tailEnd type="none" w="med" len="med"/>
          </a:ln>
          <a:effectLst/>
        </p:spPr>
      </p:cxnSp>
      <p:cxnSp>
        <p:nvCxnSpPr>
          <p:cNvPr id="47" name="Straight Connector 90"/>
          <p:cNvCxnSpPr/>
          <p:nvPr/>
        </p:nvCxnSpPr>
        <p:spPr bwMode="auto">
          <a:xfrm rot="10800000">
            <a:off x="2782805" y="3014721"/>
            <a:ext cx="801244" cy="0"/>
          </a:xfrm>
          <a:prstGeom prst="line">
            <a:avLst/>
          </a:prstGeom>
          <a:solidFill>
            <a:srgbClr val="0095D3"/>
          </a:solidFill>
          <a:ln w="76200" cap="flat" cmpd="sng" algn="ctr">
            <a:solidFill>
              <a:srgbClr val="00B050"/>
            </a:solidFill>
            <a:prstDash val="solid"/>
            <a:round/>
            <a:headEnd type="none" w="med" len="med"/>
            <a:tailEnd type="none" w="med" len="med"/>
          </a:ln>
          <a:effectLst/>
        </p:spPr>
      </p:cxnSp>
      <p:cxnSp>
        <p:nvCxnSpPr>
          <p:cNvPr id="48" name="Straight Connector 96"/>
          <p:cNvCxnSpPr/>
          <p:nvPr/>
        </p:nvCxnSpPr>
        <p:spPr bwMode="auto">
          <a:xfrm rot="10800000">
            <a:off x="2782806" y="5159988"/>
            <a:ext cx="3528945" cy="0"/>
          </a:xfrm>
          <a:prstGeom prst="line">
            <a:avLst/>
          </a:prstGeom>
          <a:solidFill>
            <a:srgbClr val="0095D3"/>
          </a:solidFill>
          <a:ln w="76200" cap="flat" cmpd="sng" algn="ctr">
            <a:solidFill>
              <a:srgbClr val="00B050"/>
            </a:solidFill>
            <a:prstDash val="solid"/>
            <a:round/>
            <a:headEnd type="none" w="med" len="med"/>
            <a:tailEnd type="none" w="med" len="med"/>
          </a:ln>
          <a:effectLst/>
        </p:spPr>
      </p:cxnSp>
      <p:cxnSp>
        <p:nvCxnSpPr>
          <p:cNvPr id="49" name="Straight Connector 98"/>
          <p:cNvCxnSpPr/>
          <p:nvPr/>
        </p:nvCxnSpPr>
        <p:spPr bwMode="auto">
          <a:xfrm rot="10800000">
            <a:off x="6259449" y="3014721"/>
            <a:ext cx="801244" cy="0"/>
          </a:xfrm>
          <a:prstGeom prst="line">
            <a:avLst/>
          </a:prstGeom>
          <a:solidFill>
            <a:srgbClr val="0095D3"/>
          </a:solidFill>
          <a:ln w="76200" cap="flat" cmpd="sng" algn="ctr">
            <a:solidFill>
              <a:srgbClr val="00B050"/>
            </a:solidFill>
            <a:prstDash val="solid"/>
            <a:round/>
            <a:headEnd type="none" w="med" len="med"/>
            <a:tailEnd type="none" w="med" len="med"/>
          </a:ln>
          <a:effectLst/>
        </p:spPr>
      </p:cxnSp>
      <p:cxnSp>
        <p:nvCxnSpPr>
          <p:cNvPr id="50" name="Straight Connector 99"/>
          <p:cNvCxnSpPr/>
          <p:nvPr/>
        </p:nvCxnSpPr>
        <p:spPr bwMode="auto">
          <a:xfrm rot="5400000">
            <a:off x="1215205" y="2358309"/>
            <a:ext cx="1268956" cy="0"/>
          </a:xfrm>
          <a:prstGeom prst="line">
            <a:avLst/>
          </a:prstGeom>
          <a:solidFill>
            <a:srgbClr val="0095D3"/>
          </a:solidFill>
          <a:ln w="76200" cap="flat" cmpd="sng" algn="ctr">
            <a:solidFill>
              <a:srgbClr val="FF0000"/>
            </a:solidFill>
            <a:prstDash val="solid"/>
            <a:round/>
            <a:headEnd type="none" w="med" len="med"/>
            <a:tailEnd type="none" w="med" len="med"/>
          </a:ln>
          <a:effectLst/>
        </p:spPr>
      </p:cxnSp>
      <p:cxnSp>
        <p:nvCxnSpPr>
          <p:cNvPr id="51" name="Straight Connector 100"/>
          <p:cNvCxnSpPr/>
          <p:nvPr/>
        </p:nvCxnSpPr>
        <p:spPr bwMode="auto">
          <a:xfrm rot="10800000">
            <a:off x="1823945" y="3014721"/>
            <a:ext cx="801244" cy="0"/>
          </a:xfrm>
          <a:prstGeom prst="line">
            <a:avLst/>
          </a:prstGeom>
          <a:solidFill>
            <a:srgbClr val="0095D3"/>
          </a:solidFill>
          <a:ln w="76200" cap="flat" cmpd="sng" algn="ctr">
            <a:solidFill>
              <a:srgbClr val="FF0000"/>
            </a:solidFill>
            <a:prstDash val="solid"/>
            <a:round/>
            <a:headEnd type="none" w="med" len="med"/>
            <a:tailEnd type="none" w="med" len="med"/>
          </a:ln>
          <a:effectLst/>
        </p:spPr>
      </p:cxnSp>
      <p:cxnSp>
        <p:nvCxnSpPr>
          <p:cNvPr id="52" name="Straight Connector 101"/>
          <p:cNvCxnSpPr/>
          <p:nvPr/>
        </p:nvCxnSpPr>
        <p:spPr bwMode="auto">
          <a:xfrm rot="5400000">
            <a:off x="1968055" y="2358309"/>
            <a:ext cx="1268956" cy="0"/>
          </a:xfrm>
          <a:prstGeom prst="line">
            <a:avLst/>
          </a:prstGeom>
          <a:solidFill>
            <a:srgbClr val="0095D3"/>
          </a:solidFill>
          <a:ln w="76200" cap="flat" cmpd="sng" algn="ctr">
            <a:solidFill>
              <a:srgbClr val="FF0000"/>
            </a:solidFill>
            <a:prstDash val="solid"/>
            <a:round/>
            <a:headEnd type="triangle" w="med" len="med"/>
            <a:tailEnd type="none" w="med" len="med"/>
          </a:ln>
          <a:effectLst/>
        </p:spPr>
      </p:cxnSp>
      <p:cxnSp>
        <p:nvCxnSpPr>
          <p:cNvPr id="53" name="Straight Connector 102"/>
          <p:cNvCxnSpPr/>
          <p:nvPr/>
        </p:nvCxnSpPr>
        <p:spPr bwMode="auto">
          <a:xfrm rot="5400000">
            <a:off x="4673494" y="2358309"/>
            <a:ext cx="1268956" cy="0"/>
          </a:xfrm>
          <a:prstGeom prst="line">
            <a:avLst/>
          </a:prstGeom>
          <a:solidFill>
            <a:srgbClr val="0095D3"/>
          </a:solidFill>
          <a:ln w="76200" cap="flat" cmpd="sng" algn="ctr">
            <a:solidFill>
              <a:srgbClr val="FF0000"/>
            </a:solidFill>
            <a:prstDash val="solid"/>
            <a:round/>
            <a:headEnd type="none" w="med" len="med"/>
            <a:tailEnd type="none" w="med" len="med"/>
          </a:ln>
          <a:effectLst/>
        </p:spPr>
      </p:cxnSp>
      <p:cxnSp>
        <p:nvCxnSpPr>
          <p:cNvPr id="54" name="Straight Connector 103"/>
          <p:cNvCxnSpPr/>
          <p:nvPr/>
        </p:nvCxnSpPr>
        <p:spPr bwMode="auto">
          <a:xfrm rot="10800000">
            <a:off x="5282234" y="3014721"/>
            <a:ext cx="801244" cy="0"/>
          </a:xfrm>
          <a:prstGeom prst="line">
            <a:avLst/>
          </a:prstGeom>
          <a:solidFill>
            <a:srgbClr val="0095D3"/>
          </a:solidFill>
          <a:ln w="76200" cap="flat" cmpd="sng" algn="ctr">
            <a:solidFill>
              <a:srgbClr val="FF0000"/>
            </a:solidFill>
            <a:prstDash val="solid"/>
            <a:round/>
            <a:headEnd type="none" w="med" len="med"/>
            <a:tailEnd type="none" w="med" len="med"/>
          </a:ln>
          <a:effectLst/>
        </p:spPr>
      </p:cxnSp>
      <p:cxnSp>
        <p:nvCxnSpPr>
          <p:cNvPr id="55" name="Straight Connector 104"/>
          <p:cNvCxnSpPr/>
          <p:nvPr/>
        </p:nvCxnSpPr>
        <p:spPr bwMode="auto">
          <a:xfrm rot="5400000">
            <a:off x="5426344" y="2358309"/>
            <a:ext cx="1268956" cy="0"/>
          </a:xfrm>
          <a:prstGeom prst="line">
            <a:avLst/>
          </a:prstGeom>
          <a:solidFill>
            <a:srgbClr val="0095D3"/>
          </a:solidFill>
          <a:ln w="76200" cap="flat" cmpd="sng" algn="ctr">
            <a:solidFill>
              <a:srgbClr val="FF0000"/>
            </a:solidFill>
            <a:prstDash val="solid"/>
            <a:round/>
            <a:headEnd type="triangle" w="med" len="med"/>
            <a:tailEnd type="none" w="med" len="med"/>
          </a:ln>
          <a:effectLst/>
        </p:spPr>
      </p:cxnSp>
      <p:sp>
        <p:nvSpPr>
          <p:cNvPr id="56" name="TextBox 105"/>
          <p:cNvSpPr txBox="1"/>
          <p:nvPr/>
        </p:nvSpPr>
        <p:spPr>
          <a:xfrm>
            <a:off x="929012" y="5537691"/>
            <a:ext cx="6534161" cy="1107996"/>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赤の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経路：</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台のサーバのメモリ上でのアクセスとなるため、非常に高速</a:t>
            </a:r>
          </a:p>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緑の経路：通常の</a:t>
            </a: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Ethernet</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を経由するため、物理環境のパフォーマンスと同じ</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・同一ポートグループ</a:t>
            </a:r>
            <a:r>
              <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同じ</a:t>
            </a:r>
            <a:r>
              <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VLANID)</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である必要がある</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・物理</a:t>
            </a:r>
            <a:r>
              <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SW</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側で</a:t>
            </a:r>
            <a:r>
              <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VLANID</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を許可している必要がある</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40928927"/>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right)">
                                      <p:cBhvr>
                                        <p:cTn id="11" dur="500"/>
                                        <p:tgtEl>
                                          <p:spTgt spid="4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500"/>
                                        <p:tgtEl>
                                          <p:spTgt spid="4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down)">
                                      <p:cBhvr>
                                        <p:cTn id="23" dur="500"/>
                                        <p:tgtEl>
                                          <p:spTgt spid="4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up)">
                                      <p:cBhvr>
                                        <p:cTn id="36" dur="500"/>
                                        <p:tgtEl>
                                          <p:spTgt spid="50"/>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childTnLst>
                          </p:cTn>
                        </p:par>
                        <p:par>
                          <p:cTn id="41" fill="hold">
                            <p:stCondLst>
                              <p:cond delay="1000"/>
                            </p:stCondLst>
                            <p:childTnLst>
                              <p:par>
                                <p:cTn id="42" presetID="22" presetClass="entr" presetSubtype="4"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up)">
                                      <p:cBhvr>
                                        <p:cTn id="49" dur="500"/>
                                        <p:tgtEl>
                                          <p:spTgt spid="53"/>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left)">
                                      <p:cBhvr>
                                        <p:cTn id="53" dur="500"/>
                                        <p:tgtEl>
                                          <p:spTgt spid="54"/>
                                        </p:tgtEl>
                                      </p:cBhvr>
                                    </p:animEffect>
                                  </p:childTnLst>
                                </p:cTn>
                              </p:par>
                            </p:childTnLst>
                          </p:cTn>
                        </p:par>
                        <p:par>
                          <p:cTn id="54" fill="hold">
                            <p:stCondLst>
                              <p:cond delay="1000"/>
                            </p:stCondLst>
                            <p:childTnLst>
                              <p:par>
                                <p:cTn id="55" presetID="22" presetClass="entr" presetSubtype="4"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blinds(horizontal)">
                                      <p:cBhvr>
                                        <p:cTn id="6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標準と分散仮想スイッチ</a:t>
            </a:r>
          </a:p>
        </p:txBody>
      </p:sp>
      <p:pic>
        <p:nvPicPr>
          <p:cNvPr id="5" name="Picture 384" descr="ICON_Server_Rack_Q308"/>
          <p:cNvPicPr>
            <a:picLocks noChangeAspect="1" noChangeArrowheads="1"/>
          </p:cNvPicPr>
          <p:nvPr/>
        </p:nvPicPr>
        <p:blipFill>
          <a:blip r:embed="rId3" cstate="print"/>
          <a:srcRect/>
          <a:stretch>
            <a:fillRect/>
          </a:stretch>
        </p:blipFill>
        <p:spPr bwMode="auto">
          <a:xfrm>
            <a:off x="5018436" y="3645024"/>
            <a:ext cx="1249684" cy="984126"/>
          </a:xfrm>
          <a:prstGeom prst="rect">
            <a:avLst/>
          </a:prstGeom>
          <a:noFill/>
          <a:ln w="9525">
            <a:noFill/>
            <a:miter lim="800000"/>
            <a:headEnd/>
            <a:tailEnd/>
          </a:ln>
        </p:spPr>
      </p:pic>
      <p:pic>
        <p:nvPicPr>
          <p:cNvPr id="6" name="Picture 20" descr="ICON_NetSwitch_LG_Q408"/>
          <p:cNvPicPr>
            <a:picLocks noChangeAspect="1" noChangeArrowheads="1"/>
          </p:cNvPicPr>
          <p:nvPr/>
        </p:nvPicPr>
        <p:blipFill>
          <a:blip r:embed="rId4" cstate="print"/>
          <a:srcRect/>
          <a:stretch>
            <a:fillRect/>
          </a:stretch>
        </p:blipFill>
        <p:spPr bwMode="auto">
          <a:xfrm>
            <a:off x="5594500" y="5157192"/>
            <a:ext cx="1016074" cy="661169"/>
          </a:xfrm>
          <a:prstGeom prst="rect">
            <a:avLst/>
          </a:prstGeom>
          <a:noFill/>
          <a:ln w="9525">
            <a:noFill/>
            <a:miter lim="800000"/>
            <a:headEnd/>
            <a:tailEnd/>
          </a:ln>
        </p:spPr>
      </p:pic>
      <p:pic>
        <p:nvPicPr>
          <p:cNvPr id="7" name="Picture 2" descr="C:\Users\testuser\AppData\Local\Temp\VMwareDnD\e084455a\ICON_VM_detailed_Q408.png"/>
          <p:cNvPicPr>
            <a:picLocks noChangeAspect="1" noChangeArrowheads="1"/>
          </p:cNvPicPr>
          <p:nvPr/>
        </p:nvPicPr>
        <p:blipFill>
          <a:blip r:embed="rId5" cstate="print"/>
          <a:srcRect/>
          <a:stretch>
            <a:fillRect/>
          </a:stretch>
        </p:blipFill>
        <p:spPr bwMode="auto">
          <a:xfrm>
            <a:off x="5000864" y="1598591"/>
            <a:ext cx="545119" cy="631304"/>
          </a:xfrm>
          <a:prstGeom prst="rect">
            <a:avLst/>
          </a:prstGeom>
          <a:noFill/>
        </p:spPr>
      </p:pic>
      <p:sp>
        <p:nvSpPr>
          <p:cNvPr id="8" name="Rounded Rectangle 38"/>
          <p:cNvSpPr/>
          <p:nvPr/>
        </p:nvSpPr>
        <p:spPr bwMode="auto">
          <a:xfrm>
            <a:off x="5090444" y="2564904"/>
            <a:ext cx="3168352" cy="544066"/>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9" name="Group 42"/>
          <p:cNvGrpSpPr/>
          <p:nvPr/>
        </p:nvGrpSpPr>
        <p:grpSpPr>
          <a:xfrm>
            <a:off x="5208203" y="3501008"/>
            <a:ext cx="870151" cy="432048"/>
            <a:chOff x="4788024" y="4077072"/>
            <a:chExt cx="870151" cy="432048"/>
          </a:xfrm>
        </p:grpSpPr>
        <p:pic>
          <p:nvPicPr>
            <p:cNvPr id="10" name="Picture 357" descr="ICON_NIC_Q308"/>
            <p:cNvPicPr>
              <a:picLocks noChangeAspect="1" noChangeArrowheads="1"/>
            </p:cNvPicPr>
            <p:nvPr/>
          </p:nvPicPr>
          <p:blipFill>
            <a:blip r:embed="rId6" cstate="print"/>
            <a:srcRect/>
            <a:stretch>
              <a:fillRect/>
            </a:stretch>
          </p:blipFill>
          <p:spPr bwMode="auto">
            <a:xfrm>
              <a:off x="4788024" y="4077072"/>
              <a:ext cx="365964" cy="432048"/>
            </a:xfrm>
            <a:prstGeom prst="rect">
              <a:avLst/>
            </a:prstGeom>
            <a:noFill/>
            <a:ln w="9525">
              <a:noFill/>
              <a:miter lim="800000"/>
              <a:headEnd/>
              <a:tailEnd/>
            </a:ln>
          </p:spPr>
        </p:pic>
        <p:pic>
          <p:nvPicPr>
            <p:cNvPr id="12" name="Picture 357" descr="ICON_NIC_Q308"/>
            <p:cNvPicPr>
              <a:picLocks noChangeAspect="1" noChangeArrowheads="1"/>
            </p:cNvPicPr>
            <p:nvPr/>
          </p:nvPicPr>
          <p:blipFill>
            <a:blip r:embed="rId6" cstate="print"/>
            <a:srcRect/>
            <a:stretch>
              <a:fillRect/>
            </a:stretch>
          </p:blipFill>
          <p:spPr bwMode="auto">
            <a:xfrm>
              <a:off x="5292211" y="4077072"/>
              <a:ext cx="365964" cy="432048"/>
            </a:xfrm>
            <a:prstGeom prst="rect">
              <a:avLst/>
            </a:prstGeom>
            <a:noFill/>
            <a:ln w="9525">
              <a:noFill/>
              <a:miter lim="800000"/>
              <a:headEnd/>
              <a:tailEnd/>
            </a:ln>
          </p:spPr>
        </p:pic>
      </p:grpSp>
      <p:grpSp>
        <p:nvGrpSpPr>
          <p:cNvPr id="13" name="Group 45"/>
          <p:cNvGrpSpPr/>
          <p:nvPr/>
        </p:nvGrpSpPr>
        <p:grpSpPr>
          <a:xfrm>
            <a:off x="5220316" y="2610232"/>
            <a:ext cx="163323" cy="156570"/>
            <a:chOff x="5292080" y="1700808"/>
            <a:chExt cx="163323" cy="156570"/>
          </a:xfrm>
          <a:solidFill>
            <a:srgbClr val="FF0000"/>
          </a:solidFill>
        </p:grpSpPr>
        <p:sp>
          <p:nvSpPr>
            <p:cNvPr id="14" name="Rectangle 43"/>
            <p:cNvSpPr/>
            <p:nvPr/>
          </p:nvSpPr>
          <p:spPr bwMode="auto">
            <a:xfrm>
              <a:off x="5292080" y="1700808"/>
              <a:ext cx="163323"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Rectangle 44"/>
            <p:cNvSpPr/>
            <p:nvPr/>
          </p:nvSpPr>
          <p:spPr bwMode="auto">
            <a:xfrm>
              <a:off x="5330184" y="1729386"/>
              <a:ext cx="91315"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6" name="Group 46"/>
          <p:cNvGrpSpPr/>
          <p:nvPr/>
        </p:nvGrpSpPr>
        <p:grpSpPr>
          <a:xfrm>
            <a:off x="5461201" y="2610232"/>
            <a:ext cx="163323" cy="156570"/>
            <a:chOff x="5292080" y="1700808"/>
            <a:chExt cx="163323" cy="156570"/>
          </a:xfrm>
        </p:grpSpPr>
        <p:sp>
          <p:nvSpPr>
            <p:cNvPr id="17" name="Rectangle 47"/>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48"/>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9" name="Group 49"/>
          <p:cNvGrpSpPr/>
          <p:nvPr/>
        </p:nvGrpSpPr>
        <p:grpSpPr>
          <a:xfrm>
            <a:off x="5702086" y="2610232"/>
            <a:ext cx="163323" cy="156570"/>
            <a:chOff x="5292080" y="1700808"/>
            <a:chExt cx="163323" cy="156570"/>
          </a:xfrm>
        </p:grpSpPr>
        <p:sp>
          <p:nvSpPr>
            <p:cNvPr id="20" name="Rectangle 50"/>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51"/>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2" name="Group 52"/>
          <p:cNvGrpSpPr/>
          <p:nvPr/>
        </p:nvGrpSpPr>
        <p:grpSpPr>
          <a:xfrm>
            <a:off x="5942971" y="2610232"/>
            <a:ext cx="163323" cy="156570"/>
            <a:chOff x="5292080" y="1700808"/>
            <a:chExt cx="163323" cy="156570"/>
          </a:xfrm>
          <a:solidFill>
            <a:srgbClr val="92D050"/>
          </a:solidFill>
        </p:grpSpPr>
        <p:sp>
          <p:nvSpPr>
            <p:cNvPr id="23" name="Rectangle 53"/>
            <p:cNvSpPr/>
            <p:nvPr/>
          </p:nvSpPr>
          <p:spPr bwMode="auto">
            <a:xfrm>
              <a:off x="5292080" y="1700808"/>
              <a:ext cx="163323"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Rectangle 54"/>
            <p:cNvSpPr/>
            <p:nvPr/>
          </p:nvSpPr>
          <p:spPr bwMode="auto">
            <a:xfrm>
              <a:off x="5330184" y="1729386"/>
              <a:ext cx="91315"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5" name="Group 55"/>
          <p:cNvGrpSpPr/>
          <p:nvPr/>
        </p:nvGrpSpPr>
        <p:grpSpPr>
          <a:xfrm>
            <a:off x="6183856" y="2610232"/>
            <a:ext cx="163323" cy="156570"/>
            <a:chOff x="5292080" y="1700808"/>
            <a:chExt cx="163323" cy="156570"/>
          </a:xfrm>
        </p:grpSpPr>
        <p:sp>
          <p:nvSpPr>
            <p:cNvPr id="26" name="Rectangle 56"/>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Rectangle 57"/>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8" name="Group 58"/>
          <p:cNvGrpSpPr/>
          <p:nvPr/>
        </p:nvGrpSpPr>
        <p:grpSpPr>
          <a:xfrm>
            <a:off x="6424741" y="2610232"/>
            <a:ext cx="163323" cy="156570"/>
            <a:chOff x="5292080" y="1700808"/>
            <a:chExt cx="163323" cy="156570"/>
          </a:xfrm>
        </p:grpSpPr>
        <p:sp>
          <p:nvSpPr>
            <p:cNvPr id="29" name="Rectangle 59"/>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Rectangle 60"/>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31" name="Group 61"/>
          <p:cNvGrpSpPr/>
          <p:nvPr/>
        </p:nvGrpSpPr>
        <p:grpSpPr>
          <a:xfrm>
            <a:off x="6665626" y="2610232"/>
            <a:ext cx="163323" cy="156570"/>
            <a:chOff x="5292080" y="1700808"/>
            <a:chExt cx="163323" cy="156570"/>
          </a:xfrm>
        </p:grpSpPr>
        <p:sp>
          <p:nvSpPr>
            <p:cNvPr id="32" name="Rectangle 62"/>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63"/>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34" name="Group 64"/>
          <p:cNvGrpSpPr/>
          <p:nvPr/>
        </p:nvGrpSpPr>
        <p:grpSpPr>
          <a:xfrm>
            <a:off x="6906511" y="2610232"/>
            <a:ext cx="163323" cy="156570"/>
            <a:chOff x="5292080" y="1700808"/>
            <a:chExt cx="163323" cy="156570"/>
          </a:xfrm>
        </p:grpSpPr>
        <p:sp>
          <p:nvSpPr>
            <p:cNvPr id="35" name="Rectangle 65"/>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Rectangle 66"/>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37" name="Group 70"/>
          <p:cNvGrpSpPr/>
          <p:nvPr/>
        </p:nvGrpSpPr>
        <p:grpSpPr>
          <a:xfrm>
            <a:off x="7147396" y="2610232"/>
            <a:ext cx="163323" cy="156570"/>
            <a:chOff x="5292080" y="1700808"/>
            <a:chExt cx="163323" cy="156570"/>
          </a:xfrm>
        </p:grpSpPr>
        <p:sp>
          <p:nvSpPr>
            <p:cNvPr id="38" name="Rectangle 71"/>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Rectangle 72"/>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40" name="Group 73"/>
          <p:cNvGrpSpPr/>
          <p:nvPr/>
        </p:nvGrpSpPr>
        <p:grpSpPr>
          <a:xfrm>
            <a:off x="7388281" y="2610232"/>
            <a:ext cx="163323" cy="156570"/>
            <a:chOff x="5292080" y="1700808"/>
            <a:chExt cx="163323" cy="156570"/>
          </a:xfrm>
        </p:grpSpPr>
        <p:sp>
          <p:nvSpPr>
            <p:cNvPr id="41" name="Rectangle 74"/>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Rectangle 75"/>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43" name="Group 76"/>
          <p:cNvGrpSpPr/>
          <p:nvPr/>
        </p:nvGrpSpPr>
        <p:grpSpPr>
          <a:xfrm>
            <a:off x="7629166" y="2610232"/>
            <a:ext cx="163323" cy="156570"/>
            <a:chOff x="5292080" y="1700808"/>
            <a:chExt cx="163323" cy="156570"/>
          </a:xfrm>
          <a:solidFill>
            <a:srgbClr val="FF0000"/>
          </a:solidFill>
        </p:grpSpPr>
        <p:sp>
          <p:nvSpPr>
            <p:cNvPr id="44" name="Rectangle 77"/>
            <p:cNvSpPr/>
            <p:nvPr/>
          </p:nvSpPr>
          <p:spPr bwMode="auto">
            <a:xfrm>
              <a:off x="5292080" y="1700808"/>
              <a:ext cx="163323"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Rectangle 78"/>
            <p:cNvSpPr/>
            <p:nvPr/>
          </p:nvSpPr>
          <p:spPr bwMode="auto">
            <a:xfrm>
              <a:off x="5330184" y="1729386"/>
              <a:ext cx="91315"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46" name="Group 79"/>
          <p:cNvGrpSpPr/>
          <p:nvPr/>
        </p:nvGrpSpPr>
        <p:grpSpPr>
          <a:xfrm>
            <a:off x="7870056" y="2610232"/>
            <a:ext cx="163323" cy="156570"/>
            <a:chOff x="5292080" y="1700808"/>
            <a:chExt cx="163323" cy="156570"/>
          </a:xfrm>
        </p:grpSpPr>
        <p:sp>
          <p:nvSpPr>
            <p:cNvPr id="47" name="Rectangle 80"/>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81"/>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49" name="Group 82"/>
          <p:cNvGrpSpPr/>
          <p:nvPr/>
        </p:nvGrpSpPr>
        <p:grpSpPr>
          <a:xfrm>
            <a:off x="5220316" y="2895208"/>
            <a:ext cx="163323" cy="156570"/>
            <a:chOff x="5292080" y="1700808"/>
            <a:chExt cx="163323" cy="156570"/>
          </a:xfrm>
          <a:solidFill>
            <a:srgbClr val="FF0000"/>
          </a:solidFill>
        </p:grpSpPr>
        <p:sp>
          <p:nvSpPr>
            <p:cNvPr id="50" name="Rectangle 83"/>
            <p:cNvSpPr/>
            <p:nvPr/>
          </p:nvSpPr>
          <p:spPr bwMode="auto">
            <a:xfrm>
              <a:off x="5292080" y="1700808"/>
              <a:ext cx="163323"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Rectangle 84"/>
            <p:cNvSpPr/>
            <p:nvPr/>
          </p:nvSpPr>
          <p:spPr bwMode="auto">
            <a:xfrm>
              <a:off x="5330184" y="1729386"/>
              <a:ext cx="91315"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2" name="Group 85"/>
          <p:cNvGrpSpPr/>
          <p:nvPr/>
        </p:nvGrpSpPr>
        <p:grpSpPr>
          <a:xfrm>
            <a:off x="5461201" y="2895208"/>
            <a:ext cx="163323" cy="156570"/>
            <a:chOff x="5292080" y="1700808"/>
            <a:chExt cx="163323" cy="156570"/>
          </a:xfrm>
        </p:grpSpPr>
        <p:sp>
          <p:nvSpPr>
            <p:cNvPr id="53" name="Rectangle 86"/>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Rectangle 87"/>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5" name="Group 88"/>
          <p:cNvGrpSpPr/>
          <p:nvPr/>
        </p:nvGrpSpPr>
        <p:grpSpPr>
          <a:xfrm>
            <a:off x="5702086" y="2895208"/>
            <a:ext cx="163323" cy="156570"/>
            <a:chOff x="5292080" y="1700808"/>
            <a:chExt cx="163323" cy="156570"/>
          </a:xfrm>
        </p:grpSpPr>
        <p:sp>
          <p:nvSpPr>
            <p:cNvPr id="56" name="Rectangle 89"/>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90"/>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8" name="Group 91"/>
          <p:cNvGrpSpPr/>
          <p:nvPr/>
        </p:nvGrpSpPr>
        <p:grpSpPr>
          <a:xfrm>
            <a:off x="5942971" y="2895208"/>
            <a:ext cx="163323" cy="156570"/>
            <a:chOff x="5292080" y="1700808"/>
            <a:chExt cx="163323" cy="156570"/>
          </a:xfrm>
          <a:solidFill>
            <a:srgbClr val="92D050"/>
          </a:solidFill>
        </p:grpSpPr>
        <p:sp>
          <p:nvSpPr>
            <p:cNvPr id="59" name="Rectangle 92"/>
            <p:cNvSpPr/>
            <p:nvPr/>
          </p:nvSpPr>
          <p:spPr bwMode="auto">
            <a:xfrm>
              <a:off x="5292080" y="1700808"/>
              <a:ext cx="163323"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Rectangle 93"/>
            <p:cNvSpPr/>
            <p:nvPr/>
          </p:nvSpPr>
          <p:spPr bwMode="auto">
            <a:xfrm>
              <a:off x="5330184" y="1729386"/>
              <a:ext cx="91315" cy="127992"/>
            </a:xfrm>
            <a:prstGeom prst="rect">
              <a:avLst/>
            </a:prstGeom>
            <a:grp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1" name="Group 94"/>
          <p:cNvGrpSpPr/>
          <p:nvPr/>
        </p:nvGrpSpPr>
        <p:grpSpPr>
          <a:xfrm>
            <a:off x="6183856" y="2895208"/>
            <a:ext cx="163323" cy="156570"/>
            <a:chOff x="5292080" y="1700808"/>
            <a:chExt cx="163323" cy="156570"/>
          </a:xfrm>
        </p:grpSpPr>
        <p:sp>
          <p:nvSpPr>
            <p:cNvPr id="62" name="Rectangle 95"/>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Rectangle 96"/>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4" name="Group 97"/>
          <p:cNvGrpSpPr/>
          <p:nvPr/>
        </p:nvGrpSpPr>
        <p:grpSpPr>
          <a:xfrm>
            <a:off x="6424741" y="2895208"/>
            <a:ext cx="163323" cy="156570"/>
            <a:chOff x="5292080" y="1700808"/>
            <a:chExt cx="163323" cy="156570"/>
          </a:xfrm>
        </p:grpSpPr>
        <p:sp>
          <p:nvSpPr>
            <p:cNvPr id="65" name="Rectangle 98"/>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Rectangle 99"/>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7" name="Group 100"/>
          <p:cNvGrpSpPr/>
          <p:nvPr/>
        </p:nvGrpSpPr>
        <p:grpSpPr>
          <a:xfrm>
            <a:off x="6665626" y="2895208"/>
            <a:ext cx="163323" cy="156570"/>
            <a:chOff x="5292080" y="1700808"/>
            <a:chExt cx="163323" cy="156570"/>
          </a:xfrm>
        </p:grpSpPr>
        <p:sp>
          <p:nvSpPr>
            <p:cNvPr id="68" name="Rectangle 101"/>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Rectangle 102"/>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0" name="Group 103"/>
          <p:cNvGrpSpPr/>
          <p:nvPr/>
        </p:nvGrpSpPr>
        <p:grpSpPr>
          <a:xfrm>
            <a:off x="6906511" y="2895208"/>
            <a:ext cx="163323" cy="156570"/>
            <a:chOff x="5292080" y="1700808"/>
            <a:chExt cx="163323" cy="156570"/>
          </a:xfrm>
        </p:grpSpPr>
        <p:sp>
          <p:nvSpPr>
            <p:cNvPr id="71" name="Rectangle 104"/>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Rectangle 105"/>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3" name="Group 106"/>
          <p:cNvGrpSpPr/>
          <p:nvPr/>
        </p:nvGrpSpPr>
        <p:grpSpPr>
          <a:xfrm>
            <a:off x="7147396" y="2895208"/>
            <a:ext cx="163323" cy="156570"/>
            <a:chOff x="5292080" y="1700808"/>
            <a:chExt cx="163323" cy="156570"/>
          </a:xfrm>
        </p:grpSpPr>
        <p:sp>
          <p:nvSpPr>
            <p:cNvPr id="74" name="Rectangle 107"/>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Rectangle 108"/>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6" name="Group 109"/>
          <p:cNvGrpSpPr/>
          <p:nvPr/>
        </p:nvGrpSpPr>
        <p:grpSpPr>
          <a:xfrm>
            <a:off x="7388281" y="2895208"/>
            <a:ext cx="163323" cy="156570"/>
            <a:chOff x="5292080" y="1700808"/>
            <a:chExt cx="163323" cy="156570"/>
          </a:xfrm>
        </p:grpSpPr>
        <p:sp>
          <p:nvSpPr>
            <p:cNvPr id="77" name="Rectangle 110"/>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Rectangle 111"/>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9" name="Group 112"/>
          <p:cNvGrpSpPr/>
          <p:nvPr/>
        </p:nvGrpSpPr>
        <p:grpSpPr>
          <a:xfrm>
            <a:off x="7629166" y="2895208"/>
            <a:ext cx="163323" cy="156570"/>
            <a:chOff x="5292080" y="1700808"/>
            <a:chExt cx="163323" cy="156570"/>
          </a:xfrm>
        </p:grpSpPr>
        <p:sp>
          <p:nvSpPr>
            <p:cNvPr id="80" name="Rectangle 113"/>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Rectangle 114"/>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2" name="Group 115"/>
          <p:cNvGrpSpPr/>
          <p:nvPr/>
        </p:nvGrpSpPr>
        <p:grpSpPr>
          <a:xfrm>
            <a:off x="7870056" y="2895208"/>
            <a:ext cx="163323" cy="156570"/>
            <a:chOff x="5292080" y="1700808"/>
            <a:chExt cx="163323" cy="156570"/>
          </a:xfrm>
        </p:grpSpPr>
        <p:sp>
          <p:nvSpPr>
            <p:cNvPr id="83" name="Rectangle 116"/>
            <p:cNvSpPr/>
            <p:nvPr/>
          </p:nvSpPr>
          <p:spPr bwMode="auto">
            <a:xfrm>
              <a:off x="5292080" y="1700808"/>
              <a:ext cx="163323"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Rectangle 117"/>
            <p:cNvSpPr/>
            <p:nvPr/>
          </p:nvSpPr>
          <p:spPr bwMode="auto">
            <a:xfrm>
              <a:off x="5330184" y="1729386"/>
              <a:ext cx="91315" cy="127992"/>
            </a:xfrm>
            <a:prstGeom prst="rect">
              <a:avLst/>
            </a:prstGeom>
            <a:solidFill>
              <a:schemeClr val="tx1"/>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pic>
        <p:nvPicPr>
          <p:cNvPr id="85" name="Picture 357" descr="ICON_NIC_Q308"/>
          <p:cNvPicPr>
            <a:picLocks noChangeAspect="1" noChangeArrowheads="1"/>
          </p:cNvPicPr>
          <p:nvPr/>
        </p:nvPicPr>
        <p:blipFill>
          <a:blip r:embed="rId6" cstate="print"/>
          <a:srcRect/>
          <a:stretch>
            <a:fillRect/>
          </a:stretch>
        </p:blipFill>
        <p:spPr bwMode="auto">
          <a:xfrm>
            <a:off x="5121491" y="2022999"/>
            <a:ext cx="365964" cy="432048"/>
          </a:xfrm>
          <a:prstGeom prst="rect">
            <a:avLst/>
          </a:prstGeom>
          <a:noFill/>
          <a:ln w="9525">
            <a:noFill/>
            <a:miter lim="800000"/>
            <a:headEnd/>
            <a:tailEnd/>
          </a:ln>
        </p:spPr>
      </p:pic>
      <p:cxnSp>
        <p:nvCxnSpPr>
          <p:cNvPr id="86" name="Straight Connector 120"/>
          <p:cNvCxnSpPr>
            <a:stCxn id="85" idx="2"/>
          </p:cNvCxnSpPr>
          <p:nvPr/>
        </p:nvCxnSpPr>
        <p:spPr bwMode="auto">
          <a:xfrm rot="16200000" flipH="1">
            <a:off x="5230614" y="2528905"/>
            <a:ext cx="147719" cy="1"/>
          </a:xfrm>
          <a:prstGeom prst="line">
            <a:avLst/>
          </a:prstGeom>
          <a:solidFill>
            <a:srgbClr val="0095D3"/>
          </a:solidFill>
          <a:ln w="12700" cap="flat" cmpd="sng" algn="ctr">
            <a:solidFill>
              <a:srgbClr val="FF0000"/>
            </a:solidFill>
            <a:prstDash val="solid"/>
            <a:round/>
            <a:headEnd type="none" w="med" len="med"/>
            <a:tailEnd type="none"/>
          </a:ln>
          <a:effectLst/>
        </p:spPr>
      </p:cxnSp>
      <p:pic>
        <p:nvPicPr>
          <p:cNvPr id="87" name="Picture 2" descr="C:\Users\testuser\AppData\Local\Temp\VMwareDnD\e084455a\ICON_VM_detailed_Q408.png"/>
          <p:cNvPicPr>
            <a:picLocks noChangeAspect="1" noChangeArrowheads="1"/>
          </p:cNvPicPr>
          <p:nvPr/>
        </p:nvPicPr>
        <p:blipFill>
          <a:blip r:embed="rId5" cstate="print"/>
          <a:srcRect/>
          <a:stretch>
            <a:fillRect/>
          </a:stretch>
        </p:blipFill>
        <p:spPr bwMode="auto">
          <a:xfrm>
            <a:off x="5725860" y="1598592"/>
            <a:ext cx="545119" cy="631304"/>
          </a:xfrm>
          <a:prstGeom prst="rect">
            <a:avLst/>
          </a:prstGeom>
          <a:noFill/>
        </p:spPr>
      </p:pic>
      <p:pic>
        <p:nvPicPr>
          <p:cNvPr id="88" name="Picture 357" descr="ICON_NIC_Q308"/>
          <p:cNvPicPr>
            <a:picLocks noChangeAspect="1" noChangeArrowheads="1"/>
          </p:cNvPicPr>
          <p:nvPr/>
        </p:nvPicPr>
        <p:blipFill>
          <a:blip r:embed="rId6" cstate="print"/>
          <a:srcRect/>
          <a:stretch>
            <a:fillRect/>
          </a:stretch>
        </p:blipFill>
        <p:spPr bwMode="auto">
          <a:xfrm>
            <a:off x="5846487" y="2023000"/>
            <a:ext cx="365964" cy="432048"/>
          </a:xfrm>
          <a:prstGeom prst="rect">
            <a:avLst/>
          </a:prstGeom>
          <a:noFill/>
          <a:ln w="9525">
            <a:noFill/>
            <a:miter lim="800000"/>
            <a:headEnd/>
            <a:tailEnd/>
          </a:ln>
        </p:spPr>
      </p:pic>
      <p:cxnSp>
        <p:nvCxnSpPr>
          <p:cNvPr id="89" name="Straight Connector 125"/>
          <p:cNvCxnSpPr>
            <a:stCxn id="88" idx="2"/>
          </p:cNvCxnSpPr>
          <p:nvPr/>
        </p:nvCxnSpPr>
        <p:spPr bwMode="auto">
          <a:xfrm rot="16200000" flipH="1">
            <a:off x="5955610" y="2528906"/>
            <a:ext cx="147718" cy="1"/>
          </a:xfrm>
          <a:prstGeom prst="line">
            <a:avLst/>
          </a:prstGeom>
          <a:solidFill>
            <a:srgbClr val="0095D3"/>
          </a:solidFill>
          <a:ln w="12700" cap="flat" cmpd="sng" algn="ctr">
            <a:solidFill>
              <a:srgbClr val="00B050"/>
            </a:solidFill>
            <a:prstDash val="solid"/>
            <a:round/>
            <a:headEnd type="none" w="med" len="med"/>
            <a:tailEnd type="none"/>
          </a:ln>
          <a:effectLst/>
        </p:spPr>
      </p:cxnSp>
      <p:pic>
        <p:nvPicPr>
          <p:cNvPr id="90" name="Picture 2" descr="C:\Users\testuser\AppData\Local\Temp\VMwareDnD\e084455a\ICON_VM_detailed_Q408.png"/>
          <p:cNvPicPr>
            <a:picLocks noChangeAspect="1" noChangeArrowheads="1"/>
          </p:cNvPicPr>
          <p:nvPr/>
        </p:nvPicPr>
        <p:blipFill>
          <a:blip r:embed="rId5" cstate="print"/>
          <a:srcRect/>
          <a:stretch>
            <a:fillRect/>
          </a:stretch>
        </p:blipFill>
        <p:spPr bwMode="auto">
          <a:xfrm>
            <a:off x="7396128" y="1598592"/>
            <a:ext cx="545119" cy="631304"/>
          </a:xfrm>
          <a:prstGeom prst="rect">
            <a:avLst/>
          </a:prstGeom>
          <a:noFill/>
        </p:spPr>
      </p:pic>
      <p:pic>
        <p:nvPicPr>
          <p:cNvPr id="91" name="Picture 357" descr="ICON_NIC_Q308"/>
          <p:cNvPicPr>
            <a:picLocks noChangeAspect="1" noChangeArrowheads="1"/>
          </p:cNvPicPr>
          <p:nvPr/>
        </p:nvPicPr>
        <p:blipFill>
          <a:blip r:embed="rId6" cstate="print"/>
          <a:srcRect/>
          <a:stretch>
            <a:fillRect/>
          </a:stretch>
        </p:blipFill>
        <p:spPr bwMode="auto">
          <a:xfrm>
            <a:off x="7516755" y="2023000"/>
            <a:ext cx="365964" cy="432048"/>
          </a:xfrm>
          <a:prstGeom prst="rect">
            <a:avLst/>
          </a:prstGeom>
          <a:noFill/>
          <a:ln w="9525">
            <a:noFill/>
            <a:miter lim="800000"/>
            <a:headEnd/>
            <a:tailEnd/>
          </a:ln>
        </p:spPr>
      </p:pic>
      <p:cxnSp>
        <p:nvCxnSpPr>
          <p:cNvPr id="92" name="Straight Connector 128"/>
          <p:cNvCxnSpPr>
            <a:stCxn id="91" idx="2"/>
          </p:cNvCxnSpPr>
          <p:nvPr/>
        </p:nvCxnSpPr>
        <p:spPr bwMode="auto">
          <a:xfrm rot="16200000" flipH="1">
            <a:off x="7618129" y="2536655"/>
            <a:ext cx="163216" cy="1"/>
          </a:xfrm>
          <a:prstGeom prst="line">
            <a:avLst/>
          </a:prstGeom>
          <a:solidFill>
            <a:srgbClr val="0095D3"/>
          </a:solidFill>
          <a:ln w="12700" cap="flat" cmpd="sng" algn="ctr">
            <a:solidFill>
              <a:srgbClr val="FF0000"/>
            </a:solidFill>
            <a:prstDash val="solid"/>
            <a:round/>
            <a:headEnd type="none" w="med" len="med"/>
            <a:tailEnd type="none"/>
          </a:ln>
          <a:effectLst/>
        </p:spPr>
      </p:cxnSp>
      <p:pic>
        <p:nvPicPr>
          <p:cNvPr id="93" name="Picture 384" descr="ICON_Server_Rack_Q308"/>
          <p:cNvPicPr>
            <a:picLocks noChangeAspect="1" noChangeArrowheads="1"/>
          </p:cNvPicPr>
          <p:nvPr/>
        </p:nvPicPr>
        <p:blipFill>
          <a:blip r:embed="rId3" cstate="print"/>
          <a:srcRect/>
          <a:stretch>
            <a:fillRect/>
          </a:stretch>
        </p:blipFill>
        <p:spPr bwMode="auto">
          <a:xfrm>
            <a:off x="6127488" y="3645024"/>
            <a:ext cx="1249684" cy="984126"/>
          </a:xfrm>
          <a:prstGeom prst="rect">
            <a:avLst/>
          </a:prstGeom>
          <a:noFill/>
          <a:ln w="9525">
            <a:noFill/>
            <a:miter lim="800000"/>
            <a:headEnd/>
            <a:tailEnd/>
          </a:ln>
        </p:spPr>
      </p:pic>
      <p:grpSp>
        <p:nvGrpSpPr>
          <p:cNvPr id="94" name="Group 131"/>
          <p:cNvGrpSpPr/>
          <p:nvPr/>
        </p:nvGrpSpPr>
        <p:grpSpPr>
          <a:xfrm>
            <a:off x="6317255" y="3501008"/>
            <a:ext cx="870151" cy="432048"/>
            <a:chOff x="4788024" y="4077072"/>
            <a:chExt cx="870151" cy="432048"/>
          </a:xfrm>
        </p:grpSpPr>
        <p:pic>
          <p:nvPicPr>
            <p:cNvPr id="95" name="Picture 357" descr="ICON_NIC_Q308"/>
            <p:cNvPicPr>
              <a:picLocks noChangeAspect="1" noChangeArrowheads="1"/>
            </p:cNvPicPr>
            <p:nvPr/>
          </p:nvPicPr>
          <p:blipFill>
            <a:blip r:embed="rId6" cstate="print"/>
            <a:srcRect/>
            <a:stretch>
              <a:fillRect/>
            </a:stretch>
          </p:blipFill>
          <p:spPr bwMode="auto">
            <a:xfrm>
              <a:off x="4788024" y="4077072"/>
              <a:ext cx="365964" cy="432048"/>
            </a:xfrm>
            <a:prstGeom prst="rect">
              <a:avLst/>
            </a:prstGeom>
            <a:noFill/>
            <a:ln w="9525">
              <a:noFill/>
              <a:miter lim="800000"/>
              <a:headEnd/>
              <a:tailEnd/>
            </a:ln>
          </p:spPr>
        </p:pic>
        <p:pic>
          <p:nvPicPr>
            <p:cNvPr id="96" name="Picture 357" descr="ICON_NIC_Q308"/>
            <p:cNvPicPr>
              <a:picLocks noChangeAspect="1" noChangeArrowheads="1"/>
            </p:cNvPicPr>
            <p:nvPr/>
          </p:nvPicPr>
          <p:blipFill>
            <a:blip r:embed="rId6" cstate="print"/>
            <a:srcRect/>
            <a:stretch>
              <a:fillRect/>
            </a:stretch>
          </p:blipFill>
          <p:spPr bwMode="auto">
            <a:xfrm>
              <a:off x="5292211" y="4077072"/>
              <a:ext cx="365964" cy="432048"/>
            </a:xfrm>
            <a:prstGeom prst="rect">
              <a:avLst/>
            </a:prstGeom>
            <a:noFill/>
            <a:ln w="9525">
              <a:noFill/>
              <a:miter lim="800000"/>
              <a:headEnd/>
              <a:tailEnd/>
            </a:ln>
          </p:spPr>
        </p:pic>
      </p:grpSp>
      <p:pic>
        <p:nvPicPr>
          <p:cNvPr id="97" name="Picture 384" descr="ICON_Server_Rack_Q308"/>
          <p:cNvPicPr>
            <a:picLocks noChangeAspect="1" noChangeArrowheads="1"/>
          </p:cNvPicPr>
          <p:nvPr/>
        </p:nvPicPr>
        <p:blipFill>
          <a:blip r:embed="rId3" cstate="print"/>
          <a:srcRect/>
          <a:stretch>
            <a:fillRect/>
          </a:stretch>
        </p:blipFill>
        <p:spPr bwMode="auto">
          <a:xfrm>
            <a:off x="7278108" y="3645024"/>
            <a:ext cx="1249684" cy="984126"/>
          </a:xfrm>
          <a:prstGeom prst="rect">
            <a:avLst/>
          </a:prstGeom>
          <a:noFill/>
          <a:ln w="9525">
            <a:noFill/>
            <a:miter lim="800000"/>
            <a:headEnd/>
            <a:tailEnd/>
          </a:ln>
        </p:spPr>
      </p:pic>
      <p:grpSp>
        <p:nvGrpSpPr>
          <p:cNvPr id="98" name="Group 135"/>
          <p:cNvGrpSpPr/>
          <p:nvPr/>
        </p:nvGrpSpPr>
        <p:grpSpPr>
          <a:xfrm>
            <a:off x="7467875" y="3501008"/>
            <a:ext cx="870151" cy="432048"/>
            <a:chOff x="4788024" y="4077072"/>
            <a:chExt cx="870151" cy="432048"/>
          </a:xfrm>
        </p:grpSpPr>
        <p:pic>
          <p:nvPicPr>
            <p:cNvPr id="99" name="Picture 357" descr="ICON_NIC_Q308"/>
            <p:cNvPicPr>
              <a:picLocks noChangeAspect="1" noChangeArrowheads="1"/>
            </p:cNvPicPr>
            <p:nvPr/>
          </p:nvPicPr>
          <p:blipFill>
            <a:blip r:embed="rId6" cstate="print"/>
            <a:srcRect/>
            <a:stretch>
              <a:fillRect/>
            </a:stretch>
          </p:blipFill>
          <p:spPr bwMode="auto">
            <a:xfrm>
              <a:off x="4788024" y="4077072"/>
              <a:ext cx="365964" cy="432048"/>
            </a:xfrm>
            <a:prstGeom prst="rect">
              <a:avLst/>
            </a:prstGeom>
            <a:noFill/>
            <a:ln w="9525">
              <a:noFill/>
              <a:miter lim="800000"/>
              <a:headEnd/>
              <a:tailEnd/>
            </a:ln>
          </p:spPr>
        </p:pic>
        <p:pic>
          <p:nvPicPr>
            <p:cNvPr id="100" name="Picture 357" descr="ICON_NIC_Q308"/>
            <p:cNvPicPr>
              <a:picLocks noChangeAspect="1" noChangeArrowheads="1"/>
            </p:cNvPicPr>
            <p:nvPr/>
          </p:nvPicPr>
          <p:blipFill>
            <a:blip r:embed="rId6" cstate="print"/>
            <a:srcRect/>
            <a:stretch>
              <a:fillRect/>
            </a:stretch>
          </p:blipFill>
          <p:spPr bwMode="auto">
            <a:xfrm>
              <a:off x="5292211" y="4077072"/>
              <a:ext cx="365964" cy="432048"/>
            </a:xfrm>
            <a:prstGeom prst="rect">
              <a:avLst/>
            </a:prstGeom>
            <a:noFill/>
            <a:ln w="9525">
              <a:noFill/>
              <a:miter lim="800000"/>
              <a:headEnd/>
              <a:tailEnd/>
            </a:ln>
          </p:spPr>
        </p:pic>
      </p:grpSp>
      <p:cxnSp>
        <p:nvCxnSpPr>
          <p:cNvPr id="101" name="Shape 139"/>
          <p:cNvCxnSpPr/>
          <p:nvPr/>
        </p:nvCxnSpPr>
        <p:spPr bwMode="auto">
          <a:xfrm rot="16200000" flipH="1">
            <a:off x="5123016" y="3232839"/>
            <a:ext cx="449230" cy="87107"/>
          </a:xfrm>
          <a:prstGeom prst="bentConnector3">
            <a:avLst>
              <a:gd name="adj1" fmla="val 50000"/>
            </a:avLst>
          </a:prstGeom>
          <a:solidFill>
            <a:srgbClr val="0095D3"/>
          </a:solidFill>
          <a:ln w="12700" cap="flat" cmpd="sng" algn="ctr">
            <a:solidFill>
              <a:srgbClr val="FF0000"/>
            </a:solidFill>
            <a:prstDash val="solid"/>
            <a:round/>
            <a:headEnd type="none" w="med" len="med"/>
            <a:tailEnd type="none"/>
          </a:ln>
          <a:effectLst/>
        </p:spPr>
      </p:cxnSp>
      <p:cxnSp>
        <p:nvCxnSpPr>
          <p:cNvPr id="102" name="Shape 139"/>
          <p:cNvCxnSpPr/>
          <p:nvPr/>
        </p:nvCxnSpPr>
        <p:spPr bwMode="auto">
          <a:xfrm rot="16200000" flipH="1">
            <a:off x="5677542" y="2678313"/>
            <a:ext cx="449230" cy="1196159"/>
          </a:xfrm>
          <a:prstGeom prst="bentConnector3">
            <a:avLst>
              <a:gd name="adj1" fmla="val 50000"/>
            </a:avLst>
          </a:prstGeom>
          <a:solidFill>
            <a:srgbClr val="0095D3"/>
          </a:solidFill>
          <a:ln w="12700" cap="flat" cmpd="sng" algn="ctr">
            <a:solidFill>
              <a:srgbClr val="FF0000"/>
            </a:solidFill>
            <a:prstDash val="solid"/>
            <a:round/>
            <a:headEnd type="none" w="med" len="med"/>
            <a:tailEnd type="none"/>
          </a:ln>
          <a:effectLst/>
        </p:spPr>
      </p:cxnSp>
      <p:cxnSp>
        <p:nvCxnSpPr>
          <p:cNvPr id="103" name="Shape 139"/>
          <p:cNvCxnSpPr/>
          <p:nvPr/>
        </p:nvCxnSpPr>
        <p:spPr bwMode="auto">
          <a:xfrm rot="16200000" flipH="1">
            <a:off x="6252852" y="2103003"/>
            <a:ext cx="449230" cy="2346779"/>
          </a:xfrm>
          <a:prstGeom prst="bentConnector3">
            <a:avLst>
              <a:gd name="adj1" fmla="val 50000"/>
            </a:avLst>
          </a:prstGeom>
          <a:solidFill>
            <a:srgbClr val="0095D3"/>
          </a:solidFill>
          <a:ln w="12700" cap="flat" cmpd="sng" algn="ctr">
            <a:solidFill>
              <a:srgbClr val="FF0000"/>
            </a:solidFill>
            <a:prstDash val="solid"/>
            <a:round/>
            <a:headEnd type="none" w="med" len="med"/>
            <a:tailEnd type="none"/>
          </a:ln>
          <a:effectLst/>
        </p:spPr>
      </p:cxnSp>
      <p:cxnSp>
        <p:nvCxnSpPr>
          <p:cNvPr id="104" name="Shape 139"/>
          <p:cNvCxnSpPr/>
          <p:nvPr/>
        </p:nvCxnSpPr>
        <p:spPr bwMode="auto">
          <a:xfrm rot="5400000">
            <a:off x="5736438" y="3210713"/>
            <a:ext cx="449230" cy="131361"/>
          </a:xfrm>
          <a:prstGeom prst="bentConnector3">
            <a:avLst>
              <a:gd name="adj1" fmla="val 75444"/>
            </a:avLst>
          </a:prstGeom>
          <a:solidFill>
            <a:srgbClr val="0095D3"/>
          </a:solidFill>
          <a:ln w="12700" cap="flat" cmpd="sng" algn="ctr">
            <a:solidFill>
              <a:srgbClr val="00B050"/>
            </a:solidFill>
            <a:prstDash val="solid"/>
            <a:round/>
            <a:headEnd type="none" w="med" len="med"/>
            <a:tailEnd type="none"/>
          </a:ln>
          <a:effectLst/>
        </p:spPr>
      </p:cxnSp>
      <p:cxnSp>
        <p:nvCxnSpPr>
          <p:cNvPr id="105" name="Shape 139"/>
          <p:cNvCxnSpPr/>
          <p:nvPr/>
        </p:nvCxnSpPr>
        <p:spPr bwMode="auto">
          <a:xfrm rot="16200000" flipH="1">
            <a:off x="6290963" y="2787547"/>
            <a:ext cx="449230" cy="977691"/>
          </a:xfrm>
          <a:prstGeom prst="bentConnector3">
            <a:avLst>
              <a:gd name="adj1" fmla="val 75444"/>
            </a:avLst>
          </a:prstGeom>
          <a:solidFill>
            <a:srgbClr val="0095D3"/>
          </a:solidFill>
          <a:ln w="12700" cap="flat" cmpd="sng" algn="ctr">
            <a:solidFill>
              <a:srgbClr val="00B050"/>
            </a:solidFill>
            <a:prstDash val="solid"/>
            <a:round/>
            <a:headEnd type="none" w="med" len="med"/>
            <a:tailEnd type="none"/>
          </a:ln>
          <a:effectLst/>
        </p:spPr>
      </p:cxnSp>
      <p:cxnSp>
        <p:nvCxnSpPr>
          <p:cNvPr id="106" name="Shape 139"/>
          <p:cNvCxnSpPr/>
          <p:nvPr/>
        </p:nvCxnSpPr>
        <p:spPr bwMode="auto">
          <a:xfrm rot="16200000" flipH="1">
            <a:off x="6866273" y="2212237"/>
            <a:ext cx="449230" cy="2128311"/>
          </a:xfrm>
          <a:prstGeom prst="bentConnector3">
            <a:avLst>
              <a:gd name="adj1" fmla="val 75444"/>
            </a:avLst>
          </a:prstGeom>
          <a:solidFill>
            <a:srgbClr val="0095D3"/>
          </a:solidFill>
          <a:ln w="12700" cap="flat" cmpd="sng" algn="ctr">
            <a:solidFill>
              <a:srgbClr val="00B050"/>
            </a:solidFill>
            <a:prstDash val="solid"/>
            <a:round/>
            <a:headEnd type="none" w="med" len="med"/>
            <a:tailEnd type="none"/>
          </a:ln>
          <a:effectLst/>
        </p:spPr>
      </p:cxnSp>
      <p:pic>
        <p:nvPicPr>
          <p:cNvPr id="107" name="Picture 20" descr="ICON_NetSwitch_LG_Q408"/>
          <p:cNvPicPr>
            <a:picLocks noChangeAspect="1" noChangeArrowheads="1"/>
          </p:cNvPicPr>
          <p:nvPr/>
        </p:nvPicPr>
        <p:blipFill>
          <a:blip r:embed="rId4" cstate="print"/>
          <a:srcRect/>
          <a:stretch>
            <a:fillRect/>
          </a:stretch>
        </p:blipFill>
        <p:spPr bwMode="auto">
          <a:xfrm>
            <a:off x="6876148" y="5157192"/>
            <a:ext cx="1016074" cy="661169"/>
          </a:xfrm>
          <a:prstGeom prst="rect">
            <a:avLst/>
          </a:prstGeom>
          <a:noFill/>
          <a:ln w="9525">
            <a:noFill/>
            <a:miter lim="800000"/>
            <a:headEnd/>
            <a:tailEnd/>
          </a:ln>
        </p:spPr>
      </p:pic>
      <p:cxnSp>
        <p:nvCxnSpPr>
          <p:cNvPr id="108" name="Straight Connector 161"/>
          <p:cNvCxnSpPr>
            <a:endCxn id="6" idx="0"/>
          </p:cNvCxnSpPr>
          <p:nvPr/>
        </p:nvCxnSpPr>
        <p:spPr bwMode="auto">
          <a:xfrm rot="16200000" flipH="1">
            <a:off x="5134793" y="4189448"/>
            <a:ext cx="1224136" cy="711352"/>
          </a:xfrm>
          <a:prstGeom prst="line">
            <a:avLst/>
          </a:prstGeom>
          <a:solidFill>
            <a:srgbClr val="0095D3"/>
          </a:solidFill>
          <a:ln w="12700" cap="flat" cmpd="sng" algn="ctr">
            <a:solidFill>
              <a:srgbClr val="FF0000"/>
            </a:solidFill>
            <a:prstDash val="solid"/>
            <a:round/>
            <a:headEnd type="none" w="med" len="med"/>
            <a:tailEnd type="none"/>
          </a:ln>
          <a:effectLst/>
        </p:spPr>
      </p:cxnSp>
      <p:cxnSp>
        <p:nvCxnSpPr>
          <p:cNvPr id="109" name="Straight Connector 164"/>
          <p:cNvCxnSpPr>
            <a:endCxn id="107" idx="0"/>
          </p:cNvCxnSpPr>
          <p:nvPr/>
        </p:nvCxnSpPr>
        <p:spPr bwMode="auto">
          <a:xfrm rot="16200000" flipH="1">
            <a:off x="6027710" y="3800717"/>
            <a:ext cx="1224136" cy="1488813"/>
          </a:xfrm>
          <a:prstGeom prst="line">
            <a:avLst/>
          </a:prstGeom>
          <a:solidFill>
            <a:srgbClr val="0095D3"/>
          </a:solidFill>
          <a:ln w="12700" cap="flat" cmpd="sng" algn="ctr">
            <a:solidFill>
              <a:srgbClr val="00B050"/>
            </a:solidFill>
            <a:prstDash val="solid"/>
            <a:round/>
            <a:headEnd type="none" w="med" len="med"/>
            <a:tailEnd type="none"/>
          </a:ln>
          <a:effectLst/>
        </p:spPr>
      </p:cxnSp>
      <p:cxnSp>
        <p:nvCxnSpPr>
          <p:cNvPr id="110" name="Straight Connector 167"/>
          <p:cNvCxnSpPr>
            <a:endCxn id="6" idx="0"/>
          </p:cNvCxnSpPr>
          <p:nvPr/>
        </p:nvCxnSpPr>
        <p:spPr bwMode="auto">
          <a:xfrm rot="5400000">
            <a:off x="5689319" y="4346274"/>
            <a:ext cx="1224136" cy="397700"/>
          </a:xfrm>
          <a:prstGeom prst="line">
            <a:avLst/>
          </a:prstGeom>
          <a:solidFill>
            <a:srgbClr val="0095D3"/>
          </a:solidFill>
          <a:ln w="12700" cap="flat" cmpd="sng" algn="ctr">
            <a:solidFill>
              <a:srgbClr val="FF0000"/>
            </a:solidFill>
            <a:prstDash val="solid"/>
            <a:round/>
            <a:headEnd type="none" w="med" len="med"/>
            <a:tailEnd type="none"/>
          </a:ln>
          <a:effectLst/>
        </p:spPr>
      </p:cxnSp>
      <p:cxnSp>
        <p:nvCxnSpPr>
          <p:cNvPr id="111" name="Straight Connector 170"/>
          <p:cNvCxnSpPr>
            <a:endCxn id="6" idx="0"/>
          </p:cNvCxnSpPr>
          <p:nvPr/>
        </p:nvCxnSpPr>
        <p:spPr bwMode="auto">
          <a:xfrm rot="5400000">
            <a:off x="6264629" y="3770964"/>
            <a:ext cx="1224136" cy="1548320"/>
          </a:xfrm>
          <a:prstGeom prst="line">
            <a:avLst/>
          </a:prstGeom>
          <a:solidFill>
            <a:srgbClr val="0095D3"/>
          </a:solidFill>
          <a:ln w="12700" cap="flat" cmpd="sng" algn="ctr">
            <a:solidFill>
              <a:srgbClr val="FF0000"/>
            </a:solidFill>
            <a:prstDash val="solid"/>
            <a:round/>
            <a:headEnd type="none" w="med" len="med"/>
            <a:tailEnd type="none"/>
          </a:ln>
          <a:effectLst/>
        </p:spPr>
      </p:cxnSp>
      <p:cxnSp>
        <p:nvCxnSpPr>
          <p:cNvPr id="112" name="Straight Connector 173"/>
          <p:cNvCxnSpPr>
            <a:endCxn id="107" idx="0"/>
          </p:cNvCxnSpPr>
          <p:nvPr/>
        </p:nvCxnSpPr>
        <p:spPr bwMode="auto">
          <a:xfrm rot="16200000" flipH="1">
            <a:off x="6582236" y="4355243"/>
            <a:ext cx="1224136" cy="379761"/>
          </a:xfrm>
          <a:prstGeom prst="line">
            <a:avLst/>
          </a:prstGeom>
          <a:solidFill>
            <a:srgbClr val="0095D3"/>
          </a:solidFill>
          <a:ln w="12700" cap="flat" cmpd="sng" algn="ctr">
            <a:solidFill>
              <a:srgbClr val="00B050"/>
            </a:solidFill>
            <a:prstDash val="solid"/>
            <a:round/>
            <a:headEnd type="none" w="med" len="med"/>
            <a:tailEnd type="none"/>
          </a:ln>
          <a:effectLst/>
        </p:spPr>
      </p:cxnSp>
      <p:cxnSp>
        <p:nvCxnSpPr>
          <p:cNvPr id="113" name="Straight Connector 176"/>
          <p:cNvCxnSpPr>
            <a:endCxn id="107" idx="0"/>
          </p:cNvCxnSpPr>
          <p:nvPr/>
        </p:nvCxnSpPr>
        <p:spPr bwMode="auto">
          <a:xfrm rot="5400000">
            <a:off x="7157547" y="4159695"/>
            <a:ext cx="1224136" cy="770859"/>
          </a:xfrm>
          <a:prstGeom prst="line">
            <a:avLst/>
          </a:prstGeom>
          <a:solidFill>
            <a:srgbClr val="0095D3"/>
          </a:solidFill>
          <a:ln w="12700" cap="flat" cmpd="sng" algn="ctr">
            <a:solidFill>
              <a:srgbClr val="00B050"/>
            </a:solidFill>
            <a:prstDash val="solid"/>
            <a:round/>
            <a:headEnd type="none" w="med" len="med"/>
            <a:tailEnd type="none"/>
          </a:ln>
          <a:effectLst/>
        </p:spPr>
      </p:cxnSp>
      <p:sp>
        <p:nvSpPr>
          <p:cNvPr id="114" name="Rounded Rectangle 257"/>
          <p:cNvSpPr/>
          <p:nvPr/>
        </p:nvSpPr>
        <p:spPr bwMode="auto">
          <a:xfrm>
            <a:off x="440344" y="1463638"/>
            <a:ext cx="1173480" cy="3189498"/>
          </a:xfrm>
          <a:prstGeom prst="roundRect">
            <a:avLst/>
          </a:prstGeom>
          <a:noFill/>
          <a:ln w="12700" algn="ctr">
            <a:solidFill>
              <a:schemeClr val="tx1"/>
            </a:solidFill>
            <a:prstDash val="sysDash"/>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Rounded Rectangle 258"/>
          <p:cNvSpPr/>
          <p:nvPr/>
        </p:nvSpPr>
        <p:spPr bwMode="auto">
          <a:xfrm>
            <a:off x="1641660" y="1463638"/>
            <a:ext cx="1107544" cy="3189498"/>
          </a:xfrm>
          <a:prstGeom prst="roundRect">
            <a:avLst/>
          </a:prstGeom>
          <a:noFill/>
          <a:ln w="12700" algn="ctr">
            <a:solidFill>
              <a:schemeClr val="tx1"/>
            </a:solidFill>
            <a:prstDash val="sysDash"/>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6" name="Rounded Rectangle 259"/>
          <p:cNvSpPr/>
          <p:nvPr/>
        </p:nvSpPr>
        <p:spPr bwMode="auto">
          <a:xfrm>
            <a:off x="2783856" y="1463638"/>
            <a:ext cx="1237888" cy="3189498"/>
          </a:xfrm>
          <a:prstGeom prst="roundRect">
            <a:avLst/>
          </a:prstGeom>
          <a:noFill/>
          <a:ln w="12700" algn="ctr">
            <a:solidFill>
              <a:schemeClr val="tx1"/>
            </a:solidFill>
            <a:prstDash val="sysDash"/>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17" name="Picture 384" descr="ICON_Server_Rack_Q308"/>
          <p:cNvPicPr>
            <a:picLocks noChangeAspect="1" noChangeArrowheads="1"/>
          </p:cNvPicPr>
          <p:nvPr/>
        </p:nvPicPr>
        <p:blipFill>
          <a:blip r:embed="rId3" cstate="print"/>
          <a:srcRect/>
          <a:stretch>
            <a:fillRect/>
          </a:stretch>
        </p:blipFill>
        <p:spPr bwMode="auto">
          <a:xfrm>
            <a:off x="487632" y="3645024"/>
            <a:ext cx="1249684" cy="984126"/>
          </a:xfrm>
          <a:prstGeom prst="rect">
            <a:avLst/>
          </a:prstGeom>
          <a:noFill/>
          <a:ln w="9525">
            <a:noFill/>
            <a:miter lim="800000"/>
            <a:headEnd/>
            <a:tailEnd/>
          </a:ln>
        </p:spPr>
      </p:pic>
      <p:pic>
        <p:nvPicPr>
          <p:cNvPr id="118" name="Picture 20" descr="ICON_NetSwitch_LG_Q408"/>
          <p:cNvPicPr>
            <a:picLocks noChangeAspect="1" noChangeArrowheads="1"/>
          </p:cNvPicPr>
          <p:nvPr/>
        </p:nvPicPr>
        <p:blipFill>
          <a:blip r:embed="rId4" cstate="print"/>
          <a:srcRect/>
          <a:stretch>
            <a:fillRect/>
          </a:stretch>
        </p:blipFill>
        <p:spPr bwMode="auto">
          <a:xfrm>
            <a:off x="1063696" y="5157192"/>
            <a:ext cx="1016074" cy="661169"/>
          </a:xfrm>
          <a:prstGeom prst="rect">
            <a:avLst/>
          </a:prstGeom>
          <a:noFill/>
          <a:ln w="9525">
            <a:noFill/>
            <a:miter lim="800000"/>
            <a:headEnd/>
            <a:tailEnd/>
          </a:ln>
        </p:spPr>
      </p:pic>
      <p:grpSp>
        <p:nvGrpSpPr>
          <p:cNvPr id="119" name="Group 262"/>
          <p:cNvGrpSpPr/>
          <p:nvPr/>
        </p:nvGrpSpPr>
        <p:grpSpPr>
          <a:xfrm>
            <a:off x="677399" y="3501008"/>
            <a:ext cx="870151" cy="432048"/>
            <a:chOff x="4788024" y="4077072"/>
            <a:chExt cx="870151" cy="432048"/>
          </a:xfrm>
        </p:grpSpPr>
        <p:pic>
          <p:nvPicPr>
            <p:cNvPr id="120" name="Picture 357" descr="ICON_NIC_Q308"/>
            <p:cNvPicPr>
              <a:picLocks noChangeAspect="1" noChangeArrowheads="1"/>
            </p:cNvPicPr>
            <p:nvPr/>
          </p:nvPicPr>
          <p:blipFill>
            <a:blip r:embed="rId6" cstate="print"/>
            <a:srcRect/>
            <a:stretch>
              <a:fillRect/>
            </a:stretch>
          </p:blipFill>
          <p:spPr bwMode="auto">
            <a:xfrm>
              <a:off x="4788024" y="4077072"/>
              <a:ext cx="365964" cy="432048"/>
            </a:xfrm>
            <a:prstGeom prst="rect">
              <a:avLst/>
            </a:prstGeom>
            <a:noFill/>
            <a:ln w="9525">
              <a:noFill/>
              <a:miter lim="800000"/>
              <a:headEnd/>
              <a:tailEnd/>
            </a:ln>
          </p:spPr>
        </p:pic>
        <p:pic>
          <p:nvPicPr>
            <p:cNvPr id="121" name="Picture 357" descr="ICON_NIC_Q308"/>
            <p:cNvPicPr>
              <a:picLocks noChangeAspect="1" noChangeArrowheads="1"/>
            </p:cNvPicPr>
            <p:nvPr/>
          </p:nvPicPr>
          <p:blipFill>
            <a:blip r:embed="rId6" cstate="print"/>
            <a:srcRect/>
            <a:stretch>
              <a:fillRect/>
            </a:stretch>
          </p:blipFill>
          <p:spPr bwMode="auto">
            <a:xfrm>
              <a:off x="5292211" y="4077072"/>
              <a:ext cx="365964" cy="432048"/>
            </a:xfrm>
            <a:prstGeom prst="rect">
              <a:avLst/>
            </a:prstGeom>
            <a:noFill/>
            <a:ln w="9525">
              <a:noFill/>
              <a:miter lim="800000"/>
              <a:headEnd/>
              <a:tailEnd/>
            </a:ln>
          </p:spPr>
        </p:pic>
      </p:grpSp>
      <p:pic>
        <p:nvPicPr>
          <p:cNvPr id="122" name="Picture 384" descr="ICON_Server_Rack_Q308"/>
          <p:cNvPicPr>
            <a:picLocks noChangeAspect="1" noChangeArrowheads="1"/>
          </p:cNvPicPr>
          <p:nvPr/>
        </p:nvPicPr>
        <p:blipFill>
          <a:blip r:embed="rId3" cstate="print"/>
          <a:srcRect/>
          <a:stretch>
            <a:fillRect/>
          </a:stretch>
        </p:blipFill>
        <p:spPr bwMode="auto">
          <a:xfrm>
            <a:off x="1596684" y="3645024"/>
            <a:ext cx="1249684" cy="984126"/>
          </a:xfrm>
          <a:prstGeom prst="rect">
            <a:avLst/>
          </a:prstGeom>
          <a:noFill/>
          <a:ln w="9525">
            <a:noFill/>
            <a:miter lim="800000"/>
            <a:headEnd/>
            <a:tailEnd/>
          </a:ln>
        </p:spPr>
      </p:pic>
      <p:grpSp>
        <p:nvGrpSpPr>
          <p:cNvPr id="123" name="Group 266"/>
          <p:cNvGrpSpPr/>
          <p:nvPr/>
        </p:nvGrpSpPr>
        <p:grpSpPr>
          <a:xfrm>
            <a:off x="1786451" y="3501008"/>
            <a:ext cx="870151" cy="432048"/>
            <a:chOff x="4788024" y="4077072"/>
            <a:chExt cx="870151" cy="432048"/>
          </a:xfrm>
        </p:grpSpPr>
        <p:pic>
          <p:nvPicPr>
            <p:cNvPr id="124" name="Picture 357" descr="ICON_NIC_Q308"/>
            <p:cNvPicPr>
              <a:picLocks noChangeAspect="1" noChangeArrowheads="1"/>
            </p:cNvPicPr>
            <p:nvPr/>
          </p:nvPicPr>
          <p:blipFill>
            <a:blip r:embed="rId6" cstate="print"/>
            <a:srcRect/>
            <a:stretch>
              <a:fillRect/>
            </a:stretch>
          </p:blipFill>
          <p:spPr bwMode="auto">
            <a:xfrm>
              <a:off x="4788024" y="4077072"/>
              <a:ext cx="365964" cy="432048"/>
            </a:xfrm>
            <a:prstGeom prst="rect">
              <a:avLst/>
            </a:prstGeom>
            <a:noFill/>
            <a:ln w="9525">
              <a:noFill/>
              <a:miter lim="800000"/>
              <a:headEnd/>
              <a:tailEnd/>
            </a:ln>
          </p:spPr>
        </p:pic>
        <p:pic>
          <p:nvPicPr>
            <p:cNvPr id="125" name="Picture 357" descr="ICON_NIC_Q308"/>
            <p:cNvPicPr>
              <a:picLocks noChangeAspect="1" noChangeArrowheads="1"/>
            </p:cNvPicPr>
            <p:nvPr/>
          </p:nvPicPr>
          <p:blipFill>
            <a:blip r:embed="rId6" cstate="print"/>
            <a:srcRect/>
            <a:stretch>
              <a:fillRect/>
            </a:stretch>
          </p:blipFill>
          <p:spPr bwMode="auto">
            <a:xfrm>
              <a:off x="5292211" y="4077072"/>
              <a:ext cx="365964" cy="432048"/>
            </a:xfrm>
            <a:prstGeom prst="rect">
              <a:avLst/>
            </a:prstGeom>
            <a:noFill/>
            <a:ln w="9525">
              <a:noFill/>
              <a:miter lim="800000"/>
              <a:headEnd/>
              <a:tailEnd/>
            </a:ln>
          </p:spPr>
        </p:pic>
      </p:grpSp>
      <p:pic>
        <p:nvPicPr>
          <p:cNvPr id="126" name="Picture 384" descr="ICON_Server_Rack_Q308"/>
          <p:cNvPicPr>
            <a:picLocks noChangeAspect="1" noChangeArrowheads="1"/>
          </p:cNvPicPr>
          <p:nvPr/>
        </p:nvPicPr>
        <p:blipFill>
          <a:blip r:embed="rId3" cstate="print"/>
          <a:srcRect/>
          <a:stretch>
            <a:fillRect/>
          </a:stretch>
        </p:blipFill>
        <p:spPr bwMode="auto">
          <a:xfrm>
            <a:off x="2747304" y="3645024"/>
            <a:ext cx="1249684" cy="984126"/>
          </a:xfrm>
          <a:prstGeom prst="rect">
            <a:avLst/>
          </a:prstGeom>
          <a:noFill/>
          <a:ln w="9525">
            <a:noFill/>
            <a:miter lim="800000"/>
            <a:headEnd/>
            <a:tailEnd/>
          </a:ln>
        </p:spPr>
      </p:pic>
      <p:grpSp>
        <p:nvGrpSpPr>
          <p:cNvPr id="127" name="Group 270"/>
          <p:cNvGrpSpPr/>
          <p:nvPr/>
        </p:nvGrpSpPr>
        <p:grpSpPr>
          <a:xfrm>
            <a:off x="2937071" y="3501008"/>
            <a:ext cx="870151" cy="432048"/>
            <a:chOff x="4788024" y="4077072"/>
            <a:chExt cx="870151" cy="432048"/>
          </a:xfrm>
        </p:grpSpPr>
        <p:pic>
          <p:nvPicPr>
            <p:cNvPr id="128" name="Picture 357" descr="ICON_NIC_Q308"/>
            <p:cNvPicPr>
              <a:picLocks noChangeAspect="1" noChangeArrowheads="1"/>
            </p:cNvPicPr>
            <p:nvPr/>
          </p:nvPicPr>
          <p:blipFill>
            <a:blip r:embed="rId6" cstate="print"/>
            <a:srcRect/>
            <a:stretch>
              <a:fillRect/>
            </a:stretch>
          </p:blipFill>
          <p:spPr bwMode="auto">
            <a:xfrm>
              <a:off x="4788024" y="4077072"/>
              <a:ext cx="365964" cy="432048"/>
            </a:xfrm>
            <a:prstGeom prst="rect">
              <a:avLst/>
            </a:prstGeom>
            <a:noFill/>
            <a:ln w="9525">
              <a:noFill/>
              <a:miter lim="800000"/>
              <a:headEnd/>
              <a:tailEnd/>
            </a:ln>
          </p:spPr>
        </p:pic>
        <p:pic>
          <p:nvPicPr>
            <p:cNvPr id="129" name="Picture 357" descr="ICON_NIC_Q308"/>
            <p:cNvPicPr>
              <a:picLocks noChangeAspect="1" noChangeArrowheads="1"/>
            </p:cNvPicPr>
            <p:nvPr/>
          </p:nvPicPr>
          <p:blipFill>
            <a:blip r:embed="rId6" cstate="print"/>
            <a:srcRect/>
            <a:stretch>
              <a:fillRect/>
            </a:stretch>
          </p:blipFill>
          <p:spPr bwMode="auto">
            <a:xfrm>
              <a:off x="5292211" y="4077072"/>
              <a:ext cx="365964" cy="432048"/>
            </a:xfrm>
            <a:prstGeom prst="rect">
              <a:avLst/>
            </a:prstGeom>
            <a:noFill/>
            <a:ln w="9525">
              <a:noFill/>
              <a:miter lim="800000"/>
              <a:headEnd/>
              <a:tailEnd/>
            </a:ln>
          </p:spPr>
        </p:pic>
      </p:grpSp>
      <p:pic>
        <p:nvPicPr>
          <p:cNvPr id="130" name="Picture 20" descr="ICON_NetSwitch_LG_Q408"/>
          <p:cNvPicPr>
            <a:picLocks noChangeAspect="1" noChangeArrowheads="1"/>
          </p:cNvPicPr>
          <p:nvPr/>
        </p:nvPicPr>
        <p:blipFill>
          <a:blip r:embed="rId4" cstate="print"/>
          <a:srcRect/>
          <a:stretch>
            <a:fillRect/>
          </a:stretch>
        </p:blipFill>
        <p:spPr bwMode="auto">
          <a:xfrm>
            <a:off x="2345344" y="5157192"/>
            <a:ext cx="1016074" cy="661169"/>
          </a:xfrm>
          <a:prstGeom prst="rect">
            <a:avLst/>
          </a:prstGeom>
          <a:noFill/>
          <a:ln w="9525">
            <a:noFill/>
            <a:miter lim="800000"/>
            <a:headEnd/>
            <a:tailEnd/>
          </a:ln>
        </p:spPr>
      </p:pic>
      <p:sp>
        <p:nvSpPr>
          <p:cNvPr id="131" name="Rounded Rectangle 274"/>
          <p:cNvSpPr/>
          <p:nvPr/>
        </p:nvSpPr>
        <p:spPr bwMode="auto">
          <a:xfrm>
            <a:off x="539776" y="2929900"/>
            <a:ext cx="473223" cy="184031"/>
          </a:xfrm>
          <a:prstGeom prst="roundRect">
            <a:avLst/>
          </a:prstGeom>
          <a:gradFill>
            <a:gsLst>
              <a:gs pos="0">
                <a:srgbClr val="C34B1B"/>
              </a:gs>
              <a:gs pos="100000">
                <a:srgbClr val="E7893F"/>
              </a:gs>
            </a:gsLst>
          </a:gradFill>
          <a:ln w="12700">
            <a:solidFill>
              <a:schemeClr val="accent6"/>
            </a:solidFill>
            <a:headEnd type="none" w="med" len="med"/>
            <a:tailEnd type="none" w="med" len="med"/>
          </a:ln>
          <a:effectLst>
            <a:outerShdw blurRad="50800" dist="25400" dir="5400000" sx="99000" sy="99000" algn="t" rotWithShape="0">
              <a:prstClr val="black">
                <a:alpha val="29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Rounded Rectangle 275"/>
          <p:cNvSpPr/>
          <p:nvPr/>
        </p:nvSpPr>
        <p:spPr bwMode="auto">
          <a:xfrm>
            <a:off x="1078524" y="2924944"/>
            <a:ext cx="473223" cy="184031"/>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3" name="Straight Connector 276"/>
          <p:cNvCxnSpPr/>
          <p:nvPr/>
        </p:nvCxnSpPr>
        <p:spPr bwMode="auto">
          <a:xfrm rot="5400000">
            <a:off x="565187" y="3325749"/>
            <a:ext cx="426723" cy="0"/>
          </a:xfrm>
          <a:prstGeom prst="line">
            <a:avLst/>
          </a:prstGeom>
          <a:solidFill>
            <a:srgbClr val="0095D3"/>
          </a:solidFill>
          <a:ln w="12700" cap="flat" cmpd="sng" algn="ctr">
            <a:solidFill>
              <a:srgbClr val="FF0000"/>
            </a:solidFill>
            <a:prstDash val="solid"/>
            <a:round/>
            <a:headEnd type="none" w="med" len="med"/>
            <a:tailEnd type="none"/>
          </a:ln>
          <a:effectLst/>
        </p:spPr>
      </p:cxnSp>
      <p:sp>
        <p:nvSpPr>
          <p:cNvPr id="134" name="Rounded Rectangle 277"/>
          <p:cNvSpPr/>
          <p:nvPr/>
        </p:nvSpPr>
        <p:spPr bwMode="auto">
          <a:xfrm>
            <a:off x="1674412" y="2929900"/>
            <a:ext cx="473223" cy="184031"/>
          </a:xfrm>
          <a:prstGeom prst="roundRect">
            <a:avLst/>
          </a:prstGeom>
          <a:gradFill>
            <a:gsLst>
              <a:gs pos="0">
                <a:srgbClr val="C34B1B"/>
              </a:gs>
              <a:gs pos="100000">
                <a:srgbClr val="E7893F"/>
              </a:gs>
            </a:gsLst>
          </a:gradFill>
          <a:ln w="12700">
            <a:solidFill>
              <a:schemeClr val="accent6"/>
            </a:solidFill>
            <a:headEnd type="none" w="med" len="med"/>
            <a:tailEnd type="none" w="med" len="med"/>
          </a:ln>
          <a:effectLst>
            <a:outerShdw blurRad="50800" dist="25400" dir="5400000" sx="99000" sy="99000" algn="t" rotWithShape="0">
              <a:prstClr val="black">
                <a:alpha val="29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5" name="Rounded Rectangle 278"/>
          <p:cNvSpPr/>
          <p:nvPr/>
        </p:nvSpPr>
        <p:spPr bwMode="auto">
          <a:xfrm>
            <a:off x="2213160" y="2924944"/>
            <a:ext cx="473223" cy="184031"/>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Rounded Rectangle 279"/>
          <p:cNvSpPr/>
          <p:nvPr/>
        </p:nvSpPr>
        <p:spPr bwMode="auto">
          <a:xfrm>
            <a:off x="2817412" y="2929900"/>
            <a:ext cx="473223" cy="184031"/>
          </a:xfrm>
          <a:prstGeom prst="roundRect">
            <a:avLst/>
          </a:prstGeom>
          <a:gradFill>
            <a:gsLst>
              <a:gs pos="0">
                <a:srgbClr val="C34B1B"/>
              </a:gs>
              <a:gs pos="100000">
                <a:srgbClr val="E7893F"/>
              </a:gs>
            </a:gsLst>
          </a:gradFill>
          <a:ln w="12700">
            <a:solidFill>
              <a:schemeClr val="accent6"/>
            </a:solidFill>
            <a:headEnd type="none" w="med" len="med"/>
            <a:tailEnd type="none" w="med" len="med"/>
          </a:ln>
          <a:effectLst>
            <a:outerShdw blurRad="50800" dist="25400" dir="5400000" sx="99000" sy="99000" algn="t" rotWithShape="0">
              <a:prstClr val="black">
                <a:alpha val="29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7" name="Rounded Rectangle 280"/>
          <p:cNvSpPr/>
          <p:nvPr/>
        </p:nvSpPr>
        <p:spPr bwMode="auto">
          <a:xfrm>
            <a:off x="3356160" y="2924944"/>
            <a:ext cx="473223" cy="184031"/>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8" name="Picture 2" descr="C:\Users\testuser\AppData\Local\Temp\VMwareDnD\e084455a\ICON_VM_detailed_Q408.png"/>
          <p:cNvPicPr>
            <a:picLocks noChangeAspect="1" noChangeArrowheads="1"/>
          </p:cNvPicPr>
          <p:nvPr/>
        </p:nvPicPr>
        <p:blipFill>
          <a:blip r:embed="rId5" cstate="print"/>
          <a:srcRect/>
          <a:stretch>
            <a:fillRect/>
          </a:stretch>
        </p:blipFill>
        <p:spPr bwMode="auto">
          <a:xfrm>
            <a:off x="485260" y="1556792"/>
            <a:ext cx="545119" cy="631304"/>
          </a:xfrm>
          <a:prstGeom prst="rect">
            <a:avLst/>
          </a:prstGeom>
          <a:noFill/>
        </p:spPr>
      </p:pic>
      <p:pic>
        <p:nvPicPr>
          <p:cNvPr id="139" name="Picture 357" descr="ICON_NIC_Q308"/>
          <p:cNvPicPr>
            <a:picLocks noChangeAspect="1" noChangeArrowheads="1"/>
          </p:cNvPicPr>
          <p:nvPr/>
        </p:nvPicPr>
        <p:blipFill>
          <a:blip r:embed="rId6" cstate="print"/>
          <a:srcRect/>
          <a:stretch>
            <a:fillRect/>
          </a:stretch>
        </p:blipFill>
        <p:spPr bwMode="auto">
          <a:xfrm>
            <a:off x="613507" y="1981200"/>
            <a:ext cx="365964" cy="432048"/>
          </a:xfrm>
          <a:prstGeom prst="rect">
            <a:avLst/>
          </a:prstGeom>
          <a:noFill/>
          <a:ln w="9525">
            <a:noFill/>
            <a:miter lim="800000"/>
            <a:headEnd/>
            <a:tailEnd/>
          </a:ln>
        </p:spPr>
      </p:pic>
      <p:cxnSp>
        <p:nvCxnSpPr>
          <p:cNvPr id="140" name="Straight Connector 283"/>
          <p:cNvCxnSpPr/>
          <p:nvPr/>
        </p:nvCxnSpPr>
        <p:spPr bwMode="auto">
          <a:xfrm rot="5400000">
            <a:off x="1110791" y="3325750"/>
            <a:ext cx="426723" cy="0"/>
          </a:xfrm>
          <a:prstGeom prst="line">
            <a:avLst/>
          </a:prstGeom>
          <a:solidFill>
            <a:srgbClr val="0095D3"/>
          </a:solidFill>
          <a:ln w="12700" cap="flat" cmpd="sng" algn="ctr">
            <a:solidFill>
              <a:srgbClr val="00B050"/>
            </a:solidFill>
            <a:prstDash val="solid"/>
            <a:round/>
            <a:headEnd type="none" w="med" len="med"/>
            <a:tailEnd type="none"/>
          </a:ln>
          <a:effectLst/>
        </p:spPr>
      </p:cxnSp>
      <p:cxnSp>
        <p:nvCxnSpPr>
          <p:cNvPr id="141" name="Straight Connector 284"/>
          <p:cNvCxnSpPr/>
          <p:nvPr/>
        </p:nvCxnSpPr>
        <p:spPr bwMode="auto">
          <a:xfrm rot="5400000">
            <a:off x="1743251" y="3325751"/>
            <a:ext cx="426723" cy="0"/>
          </a:xfrm>
          <a:prstGeom prst="line">
            <a:avLst/>
          </a:prstGeom>
          <a:solidFill>
            <a:srgbClr val="0095D3"/>
          </a:solidFill>
          <a:ln w="12700" cap="flat" cmpd="sng" algn="ctr">
            <a:solidFill>
              <a:srgbClr val="FF0000"/>
            </a:solidFill>
            <a:prstDash val="solid"/>
            <a:round/>
            <a:headEnd type="none" w="med" len="med"/>
            <a:tailEnd type="none"/>
          </a:ln>
          <a:effectLst/>
        </p:spPr>
      </p:cxnSp>
      <p:cxnSp>
        <p:nvCxnSpPr>
          <p:cNvPr id="142" name="Straight Connector 285"/>
          <p:cNvCxnSpPr/>
          <p:nvPr/>
        </p:nvCxnSpPr>
        <p:spPr bwMode="auto">
          <a:xfrm rot="5400000">
            <a:off x="2238551" y="3325752"/>
            <a:ext cx="426723" cy="0"/>
          </a:xfrm>
          <a:prstGeom prst="line">
            <a:avLst/>
          </a:prstGeom>
          <a:solidFill>
            <a:srgbClr val="0095D3"/>
          </a:solidFill>
          <a:ln w="12700" cap="flat" cmpd="sng" algn="ctr">
            <a:solidFill>
              <a:srgbClr val="00B050"/>
            </a:solidFill>
            <a:prstDash val="solid"/>
            <a:round/>
            <a:headEnd type="none" w="med" len="med"/>
            <a:tailEnd type="none"/>
          </a:ln>
          <a:effectLst/>
        </p:spPr>
      </p:cxnSp>
      <p:cxnSp>
        <p:nvCxnSpPr>
          <p:cNvPr id="143" name="Straight Connector 286"/>
          <p:cNvCxnSpPr/>
          <p:nvPr/>
        </p:nvCxnSpPr>
        <p:spPr bwMode="auto">
          <a:xfrm rot="5400000">
            <a:off x="2834479" y="3325754"/>
            <a:ext cx="426723" cy="0"/>
          </a:xfrm>
          <a:prstGeom prst="line">
            <a:avLst/>
          </a:prstGeom>
          <a:solidFill>
            <a:srgbClr val="0095D3"/>
          </a:solidFill>
          <a:ln w="12700" cap="flat" cmpd="sng" algn="ctr">
            <a:solidFill>
              <a:srgbClr val="FF0000"/>
            </a:solidFill>
            <a:prstDash val="solid"/>
            <a:round/>
            <a:headEnd type="none" w="med" len="med"/>
            <a:tailEnd type="none"/>
          </a:ln>
          <a:effectLst/>
        </p:spPr>
      </p:cxnSp>
      <p:cxnSp>
        <p:nvCxnSpPr>
          <p:cNvPr id="144" name="Straight Connector 287"/>
          <p:cNvCxnSpPr/>
          <p:nvPr/>
        </p:nvCxnSpPr>
        <p:spPr bwMode="auto">
          <a:xfrm rot="5400000">
            <a:off x="3384687" y="3325755"/>
            <a:ext cx="426723" cy="0"/>
          </a:xfrm>
          <a:prstGeom prst="line">
            <a:avLst/>
          </a:prstGeom>
          <a:solidFill>
            <a:srgbClr val="0095D3"/>
          </a:solidFill>
          <a:ln w="12700" cap="flat" cmpd="sng" algn="ctr">
            <a:solidFill>
              <a:srgbClr val="00B050"/>
            </a:solidFill>
            <a:prstDash val="solid"/>
            <a:round/>
            <a:headEnd type="none" w="med" len="med"/>
            <a:tailEnd type="none"/>
          </a:ln>
          <a:effectLst/>
        </p:spPr>
      </p:cxnSp>
      <p:cxnSp>
        <p:nvCxnSpPr>
          <p:cNvPr id="145" name="Straight Connector 288"/>
          <p:cNvCxnSpPr>
            <a:endCxn id="118" idx="0"/>
          </p:cNvCxnSpPr>
          <p:nvPr/>
        </p:nvCxnSpPr>
        <p:spPr bwMode="auto">
          <a:xfrm rot="16200000" flipH="1">
            <a:off x="603989" y="4189448"/>
            <a:ext cx="1224136" cy="711352"/>
          </a:xfrm>
          <a:prstGeom prst="line">
            <a:avLst/>
          </a:prstGeom>
          <a:solidFill>
            <a:srgbClr val="0095D3"/>
          </a:solidFill>
          <a:ln w="12700" cap="flat" cmpd="sng" algn="ctr">
            <a:solidFill>
              <a:srgbClr val="FF0000"/>
            </a:solidFill>
            <a:prstDash val="solid"/>
            <a:round/>
            <a:headEnd type="none" w="med" len="med"/>
            <a:tailEnd type="none"/>
          </a:ln>
          <a:effectLst/>
        </p:spPr>
      </p:cxnSp>
      <p:cxnSp>
        <p:nvCxnSpPr>
          <p:cNvPr id="146" name="Straight Connector 289"/>
          <p:cNvCxnSpPr>
            <a:endCxn id="130" idx="0"/>
          </p:cNvCxnSpPr>
          <p:nvPr/>
        </p:nvCxnSpPr>
        <p:spPr bwMode="auto">
          <a:xfrm rot="16200000" flipH="1">
            <a:off x="1496906" y="3800717"/>
            <a:ext cx="1224136" cy="1488813"/>
          </a:xfrm>
          <a:prstGeom prst="line">
            <a:avLst/>
          </a:prstGeom>
          <a:solidFill>
            <a:srgbClr val="0095D3"/>
          </a:solidFill>
          <a:ln w="12700" cap="flat" cmpd="sng" algn="ctr">
            <a:solidFill>
              <a:srgbClr val="00B050"/>
            </a:solidFill>
            <a:prstDash val="solid"/>
            <a:round/>
            <a:headEnd type="none" w="med" len="med"/>
            <a:tailEnd type="none"/>
          </a:ln>
          <a:effectLst/>
        </p:spPr>
      </p:cxnSp>
      <p:cxnSp>
        <p:nvCxnSpPr>
          <p:cNvPr id="147" name="Straight Connector 290"/>
          <p:cNvCxnSpPr>
            <a:endCxn id="118" idx="0"/>
          </p:cNvCxnSpPr>
          <p:nvPr/>
        </p:nvCxnSpPr>
        <p:spPr bwMode="auto">
          <a:xfrm rot="5400000">
            <a:off x="1158515" y="4346274"/>
            <a:ext cx="1224136" cy="397700"/>
          </a:xfrm>
          <a:prstGeom prst="line">
            <a:avLst/>
          </a:prstGeom>
          <a:solidFill>
            <a:srgbClr val="0095D3"/>
          </a:solidFill>
          <a:ln w="12700" cap="flat" cmpd="sng" algn="ctr">
            <a:solidFill>
              <a:srgbClr val="FF0000"/>
            </a:solidFill>
            <a:prstDash val="solid"/>
            <a:round/>
            <a:headEnd type="none" w="med" len="med"/>
            <a:tailEnd type="none"/>
          </a:ln>
          <a:effectLst/>
        </p:spPr>
      </p:cxnSp>
      <p:cxnSp>
        <p:nvCxnSpPr>
          <p:cNvPr id="148" name="Straight Connector 291"/>
          <p:cNvCxnSpPr>
            <a:endCxn id="118" idx="0"/>
          </p:cNvCxnSpPr>
          <p:nvPr/>
        </p:nvCxnSpPr>
        <p:spPr bwMode="auto">
          <a:xfrm rot="5400000">
            <a:off x="1733825" y="3770964"/>
            <a:ext cx="1224136" cy="1548320"/>
          </a:xfrm>
          <a:prstGeom prst="line">
            <a:avLst/>
          </a:prstGeom>
          <a:solidFill>
            <a:srgbClr val="0095D3"/>
          </a:solidFill>
          <a:ln w="12700" cap="flat" cmpd="sng" algn="ctr">
            <a:solidFill>
              <a:srgbClr val="FF0000"/>
            </a:solidFill>
            <a:prstDash val="solid"/>
            <a:round/>
            <a:headEnd type="none" w="med" len="med"/>
            <a:tailEnd type="none"/>
          </a:ln>
          <a:effectLst/>
        </p:spPr>
      </p:cxnSp>
      <p:cxnSp>
        <p:nvCxnSpPr>
          <p:cNvPr id="149" name="Straight Connector 292"/>
          <p:cNvCxnSpPr>
            <a:endCxn id="130" idx="0"/>
          </p:cNvCxnSpPr>
          <p:nvPr/>
        </p:nvCxnSpPr>
        <p:spPr bwMode="auto">
          <a:xfrm rot="16200000" flipH="1">
            <a:off x="2051432" y="4355243"/>
            <a:ext cx="1224136" cy="379761"/>
          </a:xfrm>
          <a:prstGeom prst="line">
            <a:avLst/>
          </a:prstGeom>
          <a:solidFill>
            <a:srgbClr val="0095D3"/>
          </a:solidFill>
          <a:ln w="12700" cap="flat" cmpd="sng" algn="ctr">
            <a:solidFill>
              <a:srgbClr val="00B050"/>
            </a:solidFill>
            <a:prstDash val="solid"/>
            <a:round/>
            <a:headEnd type="none" w="med" len="med"/>
            <a:tailEnd type="none"/>
          </a:ln>
          <a:effectLst/>
        </p:spPr>
      </p:cxnSp>
      <p:cxnSp>
        <p:nvCxnSpPr>
          <p:cNvPr id="150" name="Straight Connector 293"/>
          <p:cNvCxnSpPr>
            <a:endCxn id="130" idx="0"/>
          </p:cNvCxnSpPr>
          <p:nvPr/>
        </p:nvCxnSpPr>
        <p:spPr bwMode="auto">
          <a:xfrm rot="5400000">
            <a:off x="2626743" y="4159695"/>
            <a:ext cx="1224136" cy="770859"/>
          </a:xfrm>
          <a:prstGeom prst="line">
            <a:avLst/>
          </a:prstGeom>
          <a:solidFill>
            <a:srgbClr val="0095D3"/>
          </a:solidFill>
          <a:ln w="12700" cap="flat" cmpd="sng" algn="ctr">
            <a:solidFill>
              <a:srgbClr val="00B050"/>
            </a:solidFill>
            <a:prstDash val="solid"/>
            <a:round/>
            <a:headEnd type="none" w="med" len="med"/>
            <a:tailEnd type="none"/>
          </a:ln>
          <a:effectLst/>
        </p:spPr>
      </p:cxnSp>
      <p:cxnSp>
        <p:nvCxnSpPr>
          <p:cNvPr id="151" name="Straight Connector 294"/>
          <p:cNvCxnSpPr/>
          <p:nvPr/>
        </p:nvCxnSpPr>
        <p:spPr bwMode="auto">
          <a:xfrm rot="5400000">
            <a:off x="502100" y="2657649"/>
            <a:ext cx="543724" cy="0"/>
          </a:xfrm>
          <a:prstGeom prst="line">
            <a:avLst/>
          </a:prstGeom>
          <a:solidFill>
            <a:srgbClr val="0095D3"/>
          </a:solidFill>
          <a:ln w="12700" cap="flat" cmpd="sng" algn="ctr">
            <a:solidFill>
              <a:srgbClr val="FF0000"/>
            </a:solidFill>
            <a:prstDash val="solid"/>
            <a:round/>
            <a:headEnd type="none" w="med" len="med"/>
            <a:tailEnd type="none"/>
          </a:ln>
          <a:effectLst/>
        </p:spPr>
      </p:cxnSp>
      <p:pic>
        <p:nvPicPr>
          <p:cNvPr id="152" name="Picture 2" descr="C:\Users\testuser\AppData\Local\Temp\VMwareDnD\e084455a\ICON_VM_detailed_Q408.png"/>
          <p:cNvPicPr>
            <a:picLocks noChangeAspect="1" noChangeArrowheads="1"/>
          </p:cNvPicPr>
          <p:nvPr/>
        </p:nvPicPr>
        <p:blipFill>
          <a:blip r:embed="rId5" cstate="print"/>
          <a:srcRect/>
          <a:stretch>
            <a:fillRect/>
          </a:stretch>
        </p:blipFill>
        <p:spPr bwMode="auto">
          <a:xfrm>
            <a:off x="2158624" y="1556792"/>
            <a:ext cx="545119" cy="631304"/>
          </a:xfrm>
          <a:prstGeom prst="rect">
            <a:avLst/>
          </a:prstGeom>
          <a:noFill/>
        </p:spPr>
      </p:pic>
      <p:pic>
        <p:nvPicPr>
          <p:cNvPr id="153" name="Picture 357" descr="ICON_NIC_Q308"/>
          <p:cNvPicPr>
            <a:picLocks noChangeAspect="1" noChangeArrowheads="1"/>
          </p:cNvPicPr>
          <p:nvPr/>
        </p:nvPicPr>
        <p:blipFill>
          <a:blip r:embed="rId6" cstate="print"/>
          <a:srcRect/>
          <a:stretch>
            <a:fillRect/>
          </a:stretch>
        </p:blipFill>
        <p:spPr bwMode="auto">
          <a:xfrm>
            <a:off x="2286871" y="1981200"/>
            <a:ext cx="365964" cy="432048"/>
          </a:xfrm>
          <a:prstGeom prst="rect">
            <a:avLst/>
          </a:prstGeom>
          <a:noFill/>
          <a:ln w="9525">
            <a:noFill/>
            <a:miter lim="800000"/>
            <a:headEnd/>
            <a:tailEnd/>
          </a:ln>
        </p:spPr>
      </p:pic>
      <p:cxnSp>
        <p:nvCxnSpPr>
          <p:cNvPr id="154" name="Straight Connector 297"/>
          <p:cNvCxnSpPr/>
          <p:nvPr/>
        </p:nvCxnSpPr>
        <p:spPr bwMode="auto">
          <a:xfrm rot="5400000">
            <a:off x="2167715" y="2649899"/>
            <a:ext cx="559223" cy="0"/>
          </a:xfrm>
          <a:prstGeom prst="line">
            <a:avLst/>
          </a:prstGeom>
          <a:solidFill>
            <a:srgbClr val="0095D3"/>
          </a:solidFill>
          <a:ln w="12700" cap="flat" cmpd="sng" algn="ctr">
            <a:solidFill>
              <a:srgbClr val="00B050"/>
            </a:solidFill>
            <a:prstDash val="solid"/>
            <a:round/>
            <a:headEnd type="none" w="med" len="med"/>
            <a:tailEnd type="none"/>
          </a:ln>
          <a:effectLst/>
        </p:spPr>
      </p:cxnSp>
      <p:pic>
        <p:nvPicPr>
          <p:cNvPr id="155" name="Picture 2" descr="C:\Users\testuser\AppData\Local\Temp\VMwareDnD\e084455a\ICON_VM_detailed_Q408.png"/>
          <p:cNvPicPr>
            <a:picLocks noChangeAspect="1" noChangeArrowheads="1"/>
          </p:cNvPicPr>
          <p:nvPr/>
        </p:nvPicPr>
        <p:blipFill>
          <a:blip r:embed="rId5" cstate="print"/>
          <a:srcRect/>
          <a:stretch>
            <a:fillRect/>
          </a:stretch>
        </p:blipFill>
        <p:spPr bwMode="auto">
          <a:xfrm>
            <a:off x="2759116" y="1556792"/>
            <a:ext cx="545119" cy="631304"/>
          </a:xfrm>
          <a:prstGeom prst="rect">
            <a:avLst/>
          </a:prstGeom>
          <a:noFill/>
        </p:spPr>
      </p:pic>
      <p:pic>
        <p:nvPicPr>
          <p:cNvPr id="156" name="Picture 357" descr="ICON_NIC_Q308"/>
          <p:cNvPicPr>
            <a:picLocks noChangeAspect="1" noChangeArrowheads="1"/>
          </p:cNvPicPr>
          <p:nvPr/>
        </p:nvPicPr>
        <p:blipFill>
          <a:blip r:embed="rId6" cstate="print"/>
          <a:srcRect/>
          <a:stretch>
            <a:fillRect/>
          </a:stretch>
        </p:blipFill>
        <p:spPr bwMode="auto">
          <a:xfrm>
            <a:off x="2887363" y="1981200"/>
            <a:ext cx="365964" cy="432048"/>
          </a:xfrm>
          <a:prstGeom prst="rect">
            <a:avLst/>
          </a:prstGeom>
          <a:noFill/>
          <a:ln w="9525">
            <a:noFill/>
            <a:miter lim="800000"/>
            <a:headEnd/>
            <a:tailEnd/>
          </a:ln>
        </p:spPr>
      </p:pic>
      <p:cxnSp>
        <p:nvCxnSpPr>
          <p:cNvPr id="157" name="Straight Connector 300"/>
          <p:cNvCxnSpPr/>
          <p:nvPr/>
        </p:nvCxnSpPr>
        <p:spPr bwMode="auto">
          <a:xfrm rot="5400000">
            <a:off x="2775956" y="2657649"/>
            <a:ext cx="543724" cy="0"/>
          </a:xfrm>
          <a:prstGeom prst="line">
            <a:avLst/>
          </a:prstGeom>
          <a:solidFill>
            <a:srgbClr val="0095D3"/>
          </a:solidFill>
          <a:ln w="12700" cap="flat" cmpd="sng" algn="ctr">
            <a:solidFill>
              <a:srgbClr val="FF0000"/>
            </a:solidFill>
            <a:prstDash val="solid"/>
            <a:round/>
            <a:headEnd type="none" w="med" len="med"/>
            <a:tailEnd type="none"/>
          </a:ln>
          <a:effectLst/>
        </p:spPr>
      </p:cxnSp>
      <p:sp>
        <p:nvSpPr>
          <p:cNvPr id="158" name="TextBox 301"/>
          <p:cNvSpPr txBox="1"/>
          <p:nvPr/>
        </p:nvSpPr>
        <p:spPr>
          <a:xfrm>
            <a:off x="171577" y="5897466"/>
            <a:ext cx="3960440"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全ての</a:t>
            </a:r>
            <a:r>
              <a:rPr kumimoji="1" lang="en-US" altLang="ja-JP" sz="1600" dirty="0" err="1">
                <a:latin typeface="Meiryo UI" panose="020B0604030504040204" pitchFamily="50" charset="-128"/>
                <a:ea typeface="Meiryo UI" panose="020B0604030504040204" pitchFamily="50" charset="-128"/>
                <a:cs typeface="Meiryo UI" panose="020B0604030504040204" pitchFamily="50" charset="-128"/>
              </a:rPr>
              <a:t>ESXi</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ホストごとに</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、仮想スイッチが作成されている</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9" name="TextBox 302"/>
          <p:cNvSpPr txBox="1"/>
          <p:nvPr/>
        </p:nvSpPr>
        <p:spPr>
          <a:xfrm>
            <a:off x="4816307" y="5897466"/>
            <a:ext cx="3960440"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複数の</a:t>
            </a:r>
            <a:r>
              <a:rPr kumimoji="1" lang="en-US" altLang="ja-JP" sz="1600" dirty="0" err="1">
                <a:latin typeface="Meiryo UI" panose="020B0604030504040204" pitchFamily="50" charset="-128"/>
                <a:ea typeface="Meiryo UI" panose="020B0604030504040204" pitchFamily="50" charset="-128"/>
                <a:cs typeface="Meiryo UI" panose="020B0604030504040204" pitchFamily="50" charset="-128"/>
              </a:rPr>
              <a:t>ESXi</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ホストをまたがった、大きなスイッチが存在している（というイメージ）</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0" name="TextBox 309"/>
          <p:cNvSpPr txBox="1"/>
          <p:nvPr/>
        </p:nvSpPr>
        <p:spPr>
          <a:xfrm>
            <a:off x="1331640" y="908720"/>
            <a:ext cx="2400337"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標準仮想スイッチ（</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vSS</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61" name="TextBox 310"/>
          <p:cNvSpPr txBox="1"/>
          <p:nvPr/>
        </p:nvSpPr>
        <p:spPr>
          <a:xfrm>
            <a:off x="5795283" y="908720"/>
            <a:ext cx="2401619"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分散仮想スイッチ（</a:t>
            </a:r>
            <a:r>
              <a:rPr kumimoji="1" lang="en-US" altLang="ja-JP" sz="1600" dirty="0" err="1">
                <a:latin typeface="Meiryo UI" panose="020B0604030504040204" pitchFamily="50" charset="-128"/>
                <a:ea typeface="Meiryo UI" panose="020B0604030504040204" pitchFamily="50" charset="-128"/>
                <a:cs typeface="Meiryo UI" panose="020B0604030504040204" pitchFamily="50" charset="-128"/>
              </a:rPr>
              <a:t>vDS</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4154945599"/>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4283968" y="733871"/>
            <a:ext cx="561204" cy="500900"/>
            <a:chOff x="304800" y="673100"/>
            <a:chExt cx="4000500" cy="4000500"/>
          </a:xfrm>
          <a:effectLst>
            <a:outerShdw blurRad="444500" dist="254000" dir="8100000" algn="tr" rotWithShape="0">
              <a:prstClr val="black">
                <a:alpha val="50000"/>
              </a:prstClr>
            </a:outerShdw>
          </a:effectLst>
        </p:grpSpPr>
        <p:sp>
          <p:nvSpPr>
            <p:cNvPr id="79" name="同心圆 10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0" name="椭圆 104"/>
            <p:cNvSpPr/>
            <p:nvPr/>
          </p:nvSpPr>
          <p:spPr>
            <a:xfrm>
              <a:off x="392112" y="760412"/>
              <a:ext cx="3825875" cy="3825876"/>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1" name="组合 80"/>
          <p:cNvGrpSpPr/>
          <p:nvPr/>
        </p:nvGrpSpPr>
        <p:grpSpPr>
          <a:xfrm>
            <a:off x="5043870" y="681628"/>
            <a:ext cx="792986" cy="707774"/>
            <a:chOff x="304800" y="673100"/>
            <a:chExt cx="4000500" cy="4000500"/>
          </a:xfrm>
          <a:effectLst>
            <a:outerShdw blurRad="444500" dist="254000" dir="8100000" algn="tr" rotWithShape="0">
              <a:prstClr val="black">
                <a:alpha val="50000"/>
              </a:prstClr>
            </a:outerShdw>
          </a:effectLst>
        </p:grpSpPr>
        <p:sp>
          <p:nvSpPr>
            <p:cNvPr id="82" name="同心圆 10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3" name="椭圆 10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4" name="组合 83"/>
          <p:cNvGrpSpPr/>
          <p:nvPr/>
        </p:nvGrpSpPr>
        <p:grpSpPr>
          <a:xfrm>
            <a:off x="7305147" y="994566"/>
            <a:ext cx="610688" cy="545062"/>
            <a:chOff x="304800" y="673100"/>
            <a:chExt cx="4000500" cy="4000500"/>
          </a:xfrm>
          <a:effectLst>
            <a:outerShdw blurRad="444500" dist="254000" dir="8100000" algn="tr" rotWithShape="0">
              <a:prstClr val="black">
                <a:alpha val="50000"/>
              </a:prstClr>
            </a:outerShdw>
          </a:effectLst>
        </p:grpSpPr>
        <p:sp>
          <p:nvSpPr>
            <p:cNvPr id="85" name="同心圆 10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6" name="椭圆 11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87" name="组合 86"/>
          <p:cNvGrpSpPr/>
          <p:nvPr/>
        </p:nvGrpSpPr>
        <p:grpSpPr>
          <a:xfrm>
            <a:off x="780482" y="5890567"/>
            <a:ext cx="524364" cy="468016"/>
            <a:chOff x="304800" y="673100"/>
            <a:chExt cx="4000500" cy="4000500"/>
          </a:xfrm>
          <a:effectLst>
            <a:outerShdw blurRad="444500" dist="254000" dir="8100000" algn="tr" rotWithShape="0">
              <a:prstClr val="black">
                <a:alpha val="50000"/>
              </a:prstClr>
            </a:outerShdw>
          </a:effectLst>
        </p:grpSpPr>
        <p:sp>
          <p:nvSpPr>
            <p:cNvPr id="88" name="同心圆 11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9" name="椭圆 11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0" name="组合 89"/>
          <p:cNvGrpSpPr/>
          <p:nvPr/>
        </p:nvGrpSpPr>
        <p:grpSpPr>
          <a:xfrm>
            <a:off x="3898083" y="5460768"/>
            <a:ext cx="224838" cy="200678"/>
            <a:chOff x="304800" y="673100"/>
            <a:chExt cx="4000500" cy="4000500"/>
          </a:xfrm>
          <a:effectLst>
            <a:outerShdw blurRad="444500" dist="254000" dir="8100000" algn="tr" rotWithShape="0">
              <a:prstClr val="black">
                <a:alpha val="50000"/>
              </a:prstClr>
            </a:outerShdw>
          </a:effectLst>
        </p:grpSpPr>
        <p:sp>
          <p:nvSpPr>
            <p:cNvPr id="91" name="同心圆 11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2" name="椭圆 11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3" name="组合 92"/>
          <p:cNvGrpSpPr/>
          <p:nvPr/>
        </p:nvGrpSpPr>
        <p:grpSpPr>
          <a:xfrm>
            <a:off x="3131840" y="5301208"/>
            <a:ext cx="471130" cy="420502"/>
            <a:chOff x="304800" y="673100"/>
            <a:chExt cx="4000500" cy="4000500"/>
          </a:xfrm>
          <a:effectLst>
            <a:outerShdw blurRad="444500" dist="254000" dir="8100000" algn="tr" rotWithShape="0">
              <a:prstClr val="black">
                <a:alpha val="50000"/>
              </a:prstClr>
            </a:outerShdw>
          </a:effectLst>
        </p:grpSpPr>
        <p:sp>
          <p:nvSpPr>
            <p:cNvPr id="94" name="同心圆 1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5" name="椭圆 1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6" name="组合 95"/>
          <p:cNvGrpSpPr/>
          <p:nvPr/>
        </p:nvGrpSpPr>
        <p:grpSpPr>
          <a:xfrm>
            <a:off x="8210617" y="188640"/>
            <a:ext cx="1050122" cy="937278"/>
            <a:chOff x="304800" y="673100"/>
            <a:chExt cx="4000500" cy="4000500"/>
          </a:xfrm>
          <a:effectLst>
            <a:outerShdw blurRad="444500" dist="254000" dir="8100000" algn="tr" rotWithShape="0">
              <a:prstClr val="black">
                <a:alpha val="50000"/>
              </a:prstClr>
            </a:outerShdw>
          </a:effectLst>
        </p:grpSpPr>
        <p:sp>
          <p:nvSpPr>
            <p:cNvPr id="97" name="同心圆 1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1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9" name="组合 98"/>
          <p:cNvGrpSpPr/>
          <p:nvPr/>
        </p:nvGrpSpPr>
        <p:grpSpPr>
          <a:xfrm>
            <a:off x="1989718" y="5648528"/>
            <a:ext cx="1050122" cy="937278"/>
            <a:chOff x="304800" y="673100"/>
            <a:chExt cx="4000500" cy="4000500"/>
          </a:xfrm>
          <a:effectLst>
            <a:outerShdw blurRad="444500" dist="254000" dir="8100000" algn="tr" rotWithShape="0">
              <a:prstClr val="black">
                <a:alpha val="50000"/>
              </a:prstClr>
            </a:outerShdw>
          </a:effectLst>
        </p:grpSpPr>
        <p:sp>
          <p:nvSpPr>
            <p:cNvPr id="100" name="同心圆 1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1" name="椭圆 128"/>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02" name="组合 101"/>
          <p:cNvGrpSpPr/>
          <p:nvPr/>
        </p:nvGrpSpPr>
        <p:grpSpPr>
          <a:xfrm>
            <a:off x="1285566" y="5445988"/>
            <a:ext cx="463218" cy="413442"/>
            <a:chOff x="304800" y="673100"/>
            <a:chExt cx="4000500" cy="4000500"/>
          </a:xfrm>
          <a:effectLst>
            <a:outerShdw blurRad="444500" dist="254000" dir="8100000" algn="tr" rotWithShape="0">
              <a:prstClr val="black">
                <a:alpha val="50000"/>
              </a:prstClr>
            </a:outerShdw>
          </a:effectLst>
        </p:grpSpPr>
        <p:sp>
          <p:nvSpPr>
            <p:cNvPr id="103" name="同心圆 13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4" name="椭圆 13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5" name="组合 104"/>
          <p:cNvGrpSpPr/>
          <p:nvPr/>
        </p:nvGrpSpPr>
        <p:grpSpPr>
          <a:xfrm>
            <a:off x="401396" y="5713764"/>
            <a:ext cx="282172" cy="251850"/>
            <a:chOff x="304800" y="673100"/>
            <a:chExt cx="4000500" cy="4000500"/>
          </a:xfrm>
          <a:effectLst>
            <a:outerShdw blurRad="444500" dist="254000" dir="8100000" algn="tr" rotWithShape="0">
              <a:prstClr val="black">
                <a:alpha val="50000"/>
              </a:prstClr>
            </a:outerShdw>
          </a:effectLst>
        </p:grpSpPr>
        <p:sp>
          <p:nvSpPr>
            <p:cNvPr id="106" name="同心圆 13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7" name="椭圆 13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8" name="组合 107"/>
          <p:cNvGrpSpPr/>
          <p:nvPr/>
        </p:nvGrpSpPr>
        <p:grpSpPr>
          <a:xfrm>
            <a:off x="218756" y="5505686"/>
            <a:ext cx="141084" cy="125924"/>
            <a:chOff x="304800" y="673100"/>
            <a:chExt cx="4000500" cy="4000500"/>
          </a:xfrm>
          <a:effectLst>
            <a:outerShdw blurRad="444500" dist="254000" dir="8100000" algn="tr" rotWithShape="0">
              <a:prstClr val="black">
                <a:alpha val="50000"/>
              </a:prstClr>
            </a:outerShdw>
          </a:effectLst>
        </p:grpSpPr>
        <p:sp>
          <p:nvSpPr>
            <p:cNvPr id="109" name="同心圆 13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0" name="椭圆 13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11" name="组合 110"/>
          <p:cNvGrpSpPr/>
          <p:nvPr/>
        </p:nvGrpSpPr>
        <p:grpSpPr>
          <a:xfrm>
            <a:off x="8125987" y="1321322"/>
            <a:ext cx="198648" cy="177300"/>
            <a:chOff x="304800" y="673100"/>
            <a:chExt cx="4000500" cy="4000500"/>
          </a:xfrm>
          <a:effectLst>
            <a:outerShdw blurRad="444500" dist="254000" dir="8100000" algn="tr" rotWithShape="0">
              <a:prstClr val="black">
                <a:alpha val="50000"/>
              </a:prstClr>
            </a:outerShdw>
          </a:effectLst>
        </p:grpSpPr>
        <p:sp>
          <p:nvSpPr>
            <p:cNvPr id="112" name="同心圆 1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3" name="椭圆 1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48" name="タイトル 3"/>
          <p:cNvSpPr txBox="1">
            <a:spLocks/>
          </p:cNvSpPr>
          <p:nvPr/>
        </p:nvSpPr>
        <p:spPr>
          <a:xfrm>
            <a:off x="0" y="2492897"/>
            <a:ext cx="9144000" cy="1540942"/>
          </a:xfrm>
          <a:prstGeom prst="rect">
            <a:avLst/>
          </a:prstGeom>
        </p:spPr>
        <p:txBody>
          <a:bodyPr vert="horz" lIns="102156" tIns="51076" rIns="102156" bIns="51076" rtlCol="0" anchor="ctr">
            <a:normAutofit/>
          </a:bodyPr>
          <a:lstStyle>
            <a:lvl1pPr algn="ctr" defTabSz="1022985" rtl="0" eaLnBrk="1" latinLnBrk="0" hangingPunct="1">
              <a:spcBef>
                <a:spcPct val="0"/>
              </a:spcBef>
              <a:buNone/>
              <a:defRPr sz="5000" kern="1200">
                <a:solidFill>
                  <a:schemeClr val="tx1"/>
                </a:solidFill>
                <a:latin typeface="+mj-lt"/>
                <a:ea typeface="+mj-ea"/>
                <a:cs typeface="+mj-cs"/>
              </a:defRPr>
            </a:lvl1pPr>
          </a:lstStyle>
          <a:p>
            <a:pPr fontAlgn="auto">
              <a:spcAft>
                <a:spcPts val="0"/>
              </a:spcAft>
            </a:pPr>
            <a:r>
              <a:rPr kumimoji="1" lang="en-US" altLang="ja-JP" dirty="0">
                <a:latin typeface="+mn-ea"/>
                <a:ea typeface="+mn-ea"/>
              </a:rPr>
              <a:t>VM</a:t>
            </a:r>
            <a:r>
              <a:rPr kumimoji="0" lang="en-US" altLang="ja-JP" dirty="0">
                <a:latin typeface="+mn-ea"/>
                <a:ea typeface="+mn-ea"/>
              </a:rPr>
              <a:t>ware</a:t>
            </a:r>
            <a:r>
              <a:rPr kumimoji="0" lang="ja-JP" altLang="en-US" dirty="0">
                <a:latin typeface="+mn-ea"/>
                <a:ea typeface="+mn-ea"/>
              </a:rPr>
              <a:t>とは？</a:t>
            </a:r>
            <a:endParaRPr kumimoji="1" lang="ja-JP" altLang="en-US" dirty="0">
              <a:latin typeface="+mn-ea"/>
              <a:ea typeface="+mn-ea"/>
            </a:endParaRPr>
          </a:p>
        </p:txBody>
      </p:sp>
      <p:grpSp>
        <p:nvGrpSpPr>
          <p:cNvPr id="47" name="グループ化 46"/>
          <p:cNvGrpSpPr/>
          <p:nvPr/>
        </p:nvGrpSpPr>
        <p:grpSpPr>
          <a:xfrm>
            <a:off x="6130910" y="205873"/>
            <a:ext cx="1050122" cy="937278"/>
            <a:chOff x="6130910" y="205873"/>
            <a:chExt cx="1050122" cy="937278"/>
          </a:xfrm>
        </p:grpSpPr>
        <p:grpSp>
          <p:nvGrpSpPr>
            <p:cNvPr id="49" name="组合 74"/>
            <p:cNvGrpSpPr/>
            <p:nvPr/>
          </p:nvGrpSpPr>
          <p:grpSpPr>
            <a:xfrm>
              <a:off x="6130910" y="205873"/>
              <a:ext cx="1050122" cy="937278"/>
              <a:chOff x="304800" y="673100"/>
              <a:chExt cx="4000500" cy="4000500"/>
            </a:xfrm>
            <a:effectLst>
              <a:outerShdw blurRad="444500" dist="254000" dir="8100000" algn="tr" rotWithShape="0">
                <a:prstClr val="black">
                  <a:alpha val="50000"/>
                </a:prstClr>
              </a:outerShdw>
            </a:effectLst>
          </p:grpSpPr>
          <p:sp>
            <p:nvSpPr>
              <p:cNvPr id="51" name="同心圆 10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2" name="椭圆 10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723" y="458608"/>
              <a:ext cx="867452" cy="506592"/>
            </a:xfrm>
            <a:prstGeom prst="rect">
              <a:avLst/>
            </a:prstGeom>
          </p:spPr>
        </p:pic>
      </p:grpSp>
    </p:spTree>
    <p:extLst>
      <p:ext uri="{BB962C8B-B14F-4D97-AF65-F5344CB8AC3E}">
        <p14:creationId xmlns:p14="http://schemas.microsoft.com/office/powerpoint/2010/main" val="32164879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 calcmode="lin" valueType="num">
                                      <p:cBhvr>
                                        <p:cTn id="9" dur="500" fill="hold"/>
                                        <p:tgtEl>
                                          <p:spTgt spid="78"/>
                                        </p:tgtEl>
                                        <p:attrNameLst>
                                          <p:attrName>ppt_x</p:attrName>
                                        </p:attrNameLst>
                                      </p:cBhvr>
                                      <p:tavLst>
                                        <p:tav tm="0">
                                          <p:val>
                                            <p:fltVal val="0.5"/>
                                          </p:val>
                                        </p:tav>
                                        <p:tav tm="100000">
                                          <p:val>
                                            <p:strVal val="#ppt_x"/>
                                          </p:val>
                                        </p:tav>
                                      </p:tavLst>
                                    </p:anim>
                                    <p:anim calcmode="lin" valueType="num">
                                      <p:cBhvr>
                                        <p:cTn id="10" dur="500" fill="hold"/>
                                        <p:tgtEl>
                                          <p:spTgt spid="78"/>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70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 calcmode="lin" valueType="num">
                                      <p:cBhvr>
                                        <p:cTn id="15" dur="500" fill="hold"/>
                                        <p:tgtEl>
                                          <p:spTgt spid="81"/>
                                        </p:tgtEl>
                                        <p:attrNameLst>
                                          <p:attrName>ppt_x</p:attrName>
                                        </p:attrNameLst>
                                      </p:cBhvr>
                                      <p:tavLst>
                                        <p:tav tm="0">
                                          <p:val>
                                            <p:fltVal val="0.5"/>
                                          </p:val>
                                        </p:tav>
                                        <p:tav tm="100000">
                                          <p:val>
                                            <p:strVal val="#ppt_x"/>
                                          </p:val>
                                        </p:tav>
                                      </p:tavLst>
                                    </p:anim>
                                    <p:anim calcmode="lin" valueType="num">
                                      <p:cBhvr>
                                        <p:cTn id="16" dur="500" fill="hold"/>
                                        <p:tgtEl>
                                          <p:spTgt spid="8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 calcmode="lin" valueType="num">
                                      <p:cBhvr>
                                        <p:cTn id="21" dur="500" fill="hold"/>
                                        <p:tgtEl>
                                          <p:spTgt spid="84"/>
                                        </p:tgtEl>
                                        <p:attrNameLst>
                                          <p:attrName>ppt_x</p:attrName>
                                        </p:attrNameLst>
                                      </p:cBhvr>
                                      <p:tavLst>
                                        <p:tav tm="0">
                                          <p:val>
                                            <p:fltVal val="0.5"/>
                                          </p:val>
                                        </p:tav>
                                        <p:tav tm="100000">
                                          <p:val>
                                            <p:strVal val="#ppt_x"/>
                                          </p:val>
                                        </p:tav>
                                      </p:tavLst>
                                    </p:anim>
                                    <p:anim calcmode="lin" valueType="num">
                                      <p:cBhvr>
                                        <p:cTn id="22" dur="500" fill="hold"/>
                                        <p:tgtEl>
                                          <p:spTgt spid="8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 calcmode="lin" valueType="num">
                                      <p:cBhvr>
                                        <p:cTn id="27" dur="500" fill="hold"/>
                                        <p:tgtEl>
                                          <p:spTgt spid="87"/>
                                        </p:tgtEl>
                                        <p:attrNameLst>
                                          <p:attrName>ppt_x</p:attrName>
                                        </p:attrNameLst>
                                      </p:cBhvr>
                                      <p:tavLst>
                                        <p:tav tm="0">
                                          <p:val>
                                            <p:fltVal val="0.5"/>
                                          </p:val>
                                        </p:tav>
                                        <p:tav tm="100000">
                                          <p:val>
                                            <p:strVal val="#ppt_x"/>
                                          </p:val>
                                        </p:tav>
                                      </p:tavLst>
                                    </p:anim>
                                    <p:anim calcmode="lin" valueType="num">
                                      <p:cBhvr>
                                        <p:cTn id="28" dur="500" fill="hold"/>
                                        <p:tgtEl>
                                          <p:spTgt spid="8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 fill="hold"/>
                                        <p:tgtEl>
                                          <p:spTgt spid="90"/>
                                        </p:tgtEl>
                                        <p:attrNameLst>
                                          <p:attrName>ppt_w</p:attrName>
                                        </p:attrNameLst>
                                      </p:cBhvr>
                                      <p:tavLst>
                                        <p:tav tm="0">
                                          <p:val>
                                            <p:fltVal val="0"/>
                                          </p:val>
                                        </p:tav>
                                        <p:tav tm="100000">
                                          <p:val>
                                            <p:strVal val="#ppt_w"/>
                                          </p:val>
                                        </p:tav>
                                      </p:tavLst>
                                    </p:anim>
                                    <p:anim calcmode="lin" valueType="num">
                                      <p:cBhvr>
                                        <p:cTn id="32" dur="500" fill="hold"/>
                                        <p:tgtEl>
                                          <p:spTgt spid="90"/>
                                        </p:tgtEl>
                                        <p:attrNameLst>
                                          <p:attrName>ppt_h</p:attrName>
                                        </p:attrNameLst>
                                      </p:cBhvr>
                                      <p:tavLst>
                                        <p:tav tm="0">
                                          <p:val>
                                            <p:fltVal val="0"/>
                                          </p:val>
                                        </p:tav>
                                        <p:tav tm="100000">
                                          <p:val>
                                            <p:strVal val="#ppt_h"/>
                                          </p:val>
                                        </p:tav>
                                      </p:tavLst>
                                    </p:anim>
                                    <p:anim calcmode="lin" valueType="num">
                                      <p:cBhvr>
                                        <p:cTn id="33" dur="500" fill="hold"/>
                                        <p:tgtEl>
                                          <p:spTgt spid="90"/>
                                        </p:tgtEl>
                                        <p:attrNameLst>
                                          <p:attrName>ppt_x</p:attrName>
                                        </p:attrNameLst>
                                      </p:cBhvr>
                                      <p:tavLst>
                                        <p:tav tm="0">
                                          <p:val>
                                            <p:fltVal val="0.5"/>
                                          </p:val>
                                        </p:tav>
                                        <p:tav tm="100000">
                                          <p:val>
                                            <p:strVal val="#ppt_x"/>
                                          </p:val>
                                        </p:tav>
                                      </p:tavLst>
                                    </p:anim>
                                    <p:anim calcmode="lin" valueType="num">
                                      <p:cBhvr>
                                        <p:cTn id="34" dur="500" fill="hold"/>
                                        <p:tgtEl>
                                          <p:spTgt spid="9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 calcmode="lin" valueType="num">
                                      <p:cBhvr>
                                        <p:cTn id="39" dur="500" fill="hold"/>
                                        <p:tgtEl>
                                          <p:spTgt spid="93"/>
                                        </p:tgtEl>
                                        <p:attrNameLst>
                                          <p:attrName>ppt_x</p:attrName>
                                        </p:attrNameLst>
                                      </p:cBhvr>
                                      <p:tavLst>
                                        <p:tav tm="0">
                                          <p:val>
                                            <p:fltVal val="0.5"/>
                                          </p:val>
                                        </p:tav>
                                        <p:tav tm="100000">
                                          <p:val>
                                            <p:strVal val="#ppt_x"/>
                                          </p:val>
                                        </p:tav>
                                      </p:tavLst>
                                    </p:anim>
                                    <p:anim calcmode="lin" valueType="num">
                                      <p:cBhvr>
                                        <p:cTn id="40" dur="500" fill="hold"/>
                                        <p:tgtEl>
                                          <p:spTgt spid="9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 calcmode="lin" valueType="num">
                                      <p:cBhvr>
                                        <p:cTn id="45" dur="500" fill="hold"/>
                                        <p:tgtEl>
                                          <p:spTgt spid="96"/>
                                        </p:tgtEl>
                                        <p:attrNameLst>
                                          <p:attrName>ppt_x</p:attrName>
                                        </p:attrNameLst>
                                      </p:cBhvr>
                                      <p:tavLst>
                                        <p:tav tm="0">
                                          <p:val>
                                            <p:fltVal val="0.5"/>
                                          </p:val>
                                        </p:tav>
                                        <p:tav tm="100000">
                                          <p:val>
                                            <p:strVal val="#ppt_x"/>
                                          </p:val>
                                        </p:tav>
                                      </p:tavLst>
                                    </p:anim>
                                    <p:anim calcmode="lin" valueType="num">
                                      <p:cBhvr>
                                        <p:cTn id="46" dur="500" fill="hold"/>
                                        <p:tgtEl>
                                          <p:spTgt spid="96"/>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 calcmode="lin" valueType="num">
                                      <p:cBhvr>
                                        <p:cTn id="51" dur="500" fill="hold"/>
                                        <p:tgtEl>
                                          <p:spTgt spid="111"/>
                                        </p:tgtEl>
                                        <p:attrNameLst>
                                          <p:attrName>ppt_x</p:attrName>
                                        </p:attrNameLst>
                                      </p:cBhvr>
                                      <p:tavLst>
                                        <p:tav tm="0">
                                          <p:val>
                                            <p:fltVal val="0.5"/>
                                          </p:val>
                                        </p:tav>
                                        <p:tav tm="100000">
                                          <p:val>
                                            <p:strVal val="#ppt_x"/>
                                          </p:val>
                                        </p:tav>
                                      </p:tavLst>
                                    </p:anim>
                                    <p:anim calcmode="lin" valueType="num">
                                      <p:cBhvr>
                                        <p:cTn id="52" dur="500" fill="hold"/>
                                        <p:tgtEl>
                                          <p:spTgt spid="111"/>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9"/>
                                        </p:tgtEl>
                                        <p:attrNameLst>
                                          <p:attrName>style.visibility</p:attrName>
                                        </p:attrNameLst>
                                      </p:cBhvr>
                                      <p:to>
                                        <p:strVal val="visible"/>
                                      </p:to>
                                    </p:set>
                                    <p:anim calcmode="lin" valueType="num">
                                      <p:cBhvr>
                                        <p:cTn id="55" dur="500" fill="hold"/>
                                        <p:tgtEl>
                                          <p:spTgt spid="99"/>
                                        </p:tgtEl>
                                        <p:attrNameLst>
                                          <p:attrName>ppt_w</p:attrName>
                                        </p:attrNameLst>
                                      </p:cBhvr>
                                      <p:tavLst>
                                        <p:tav tm="0">
                                          <p:val>
                                            <p:fltVal val="0"/>
                                          </p:val>
                                        </p:tav>
                                        <p:tav tm="100000">
                                          <p:val>
                                            <p:strVal val="#ppt_w"/>
                                          </p:val>
                                        </p:tav>
                                      </p:tavLst>
                                    </p:anim>
                                    <p:anim calcmode="lin" valueType="num">
                                      <p:cBhvr>
                                        <p:cTn id="56" dur="500" fill="hold"/>
                                        <p:tgtEl>
                                          <p:spTgt spid="99"/>
                                        </p:tgtEl>
                                        <p:attrNameLst>
                                          <p:attrName>ppt_h</p:attrName>
                                        </p:attrNameLst>
                                      </p:cBhvr>
                                      <p:tavLst>
                                        <p:tav tm="0">
                                          <p:val>
                                            <p:fltVal val="0"/>
                                          </p:val>
                                        </p:tav>
                                        <p:tav tm="100000">
                                          <p:val>
                                            <p:strVal val="#ppt_h"/>
                                          </p:val>
                                        </p:tav>
                                      </p:tavLst>
                                    </p:anim>
                                    <p:anim calcmode="lin" valueType="num">
                                      <p:cBhvr>
                                        <p:cTn id="57" dur="500" fill="hold"/>
                                        <p:tgtEl>
                                          <p:spTgt spid="99"/>
                                        </p:tgtEl>
                                        <p:attrNameLst>
                                          <p:attrName>ppt_x</p:attrName>
                                        </p:attrNameLst>
                                      </p:cBhvr>
                                      <p:tavLst>
                                        <p:tav tm="0">
                                          <p:val>
                                            <p:fltVal val="0.5"/>
                                          </p:val>
                                        </p:tav>
                                        <p:tav tm="100000">
                                          <p:val>
                                            <p:strVal val="#ppt_x"/>
                                          </p:val>
                                        </p:tav>
                                      </p:tavLst>
                                    </p:anim>
                                    <p:anim calcmode="lin" valueType="num">
                                      <p:cBhvr>
                                        <p:cTn id="58" dur="500" fill="hold"/>
                                        <p:tgtEl>
                                          <p:spTgt spid="99"/>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102"/>
                                        </p:tgtEl>
                                        <p:attrNameLst>
                                          <p:attrName>style.visibility</p:attrName>
                                        </p:attrNameLst>
                                      </p:cBhvr>
                                      <p:to>
                                        <p:strVal val="visible"/>
                                      </p:to>
                                    </p:set>
                                    <p:anim calcmode="lin" valueType="num">
                                      <p:cBhvr>
                                        <p:cTn id="61" dur="500" fill="hold"/>
                                        <p:tgtEl>
                                          <p:spTgt spid="102"/>
                                        </p:tgtEl>
                                        <p:attrNameLst>
                                          <p:attrName>ppt_w</p:attrName>
                                        </p:attrNameLst>
                                      </p:cBhvr>
                                      <p:tavLst>
                                        <p:tav tm="0">
                                          <p:val>
                                            <p:fltVal val="0"/>
                                          </p:val>
                                        </p:tav>
                                        <p:tav tm="100000">
                                          <p:val>
                                            <p:strVal val="#ppt_w"/>
                                          </p:val>
                                        </p:tav>
                                      </p:tavLst>
                                    </p:anim>
                                    <p:anim calcmode="lin" valueType="num">
                                      <p:cBhvr>
                                        <p:cTn id="62" dur="500" fill="hold"/>
                                        <p:tgtEl>
                                          <p:spTgt spid="102"/>
                                        </p:tgtEl>
                                        <p:attrNameLst>
                                          <p:attrName>ppt_h</p:attrName>
                                        </p:attrNameLst>
                                      </p:cBhvr>
                                      <p:tavLst>
                                        <p:tav tm="0">
                                          <p:val>
                                            <p:fltVal val="0"/>
                                          </p:val>
                                        </p:tav>
                                        <p:tav tm="100000">
                                          <p:val>
                                            <p:strVal val="#ppt_h"/>
                                          </p:val>
                                        </p:tav>
                                      </p:tavLst>
                                    </p:anim>
                                    <p:anim calcmode="lin" valueType="num">
                                      <p:cBhvr>
                                        <p:cTn id="63" dur="500" fill="hold"/>
                                        <p:tgtEl>
                                          <p:spTgt spid="102"/>
                                        </p:tgtEl>
                                        <p:attrNameLst>
                                          <p:attrName>ppt_x</p:attrName>
                                        </p:attrNameLst>
                                      </p:cBhvr>
                                      <p:tavLst>
                                        <p:tav tm="0">
                                          <p:val>
                                            <p:fltVal val="0.5"/>
                                          </p:val>
                                        </p:tav>
                                        <p:tav tm="100000">
                                          <p:val>
                                            <p:strVal val="#ppt_x"/>
                                          </p:val>
                                        </p:tav>
                                      </p:tavLst>
                                    </p:anim>
                                    <p:anim calcmode="lin" valueType="num">
                                      <p:cBhvr>
                                        <p:cTn id="64" dur="500" fill="hold"/>
                                        <p:tgtEl>
                                          <p:spTgt spid="10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 calcmode="lin" valueType="num">
                                      <p:cBhvr>
                                        <p:cTn id="69" dur="500" fill="hold"/>
                                        <p:tgtEl>
                                          <p:spTgt spid="105"/>
                                        </p:tgtEl>
                                        <p:attrNameLst>
                                          <p:attrName>ppt_x</p:attrName>
                                        </p:attrNameLst>
                                      </p:cBhvr>
                                      <p:tavLst>
                                        <p:tav tm="0">
                                          <p:val>
                                            <p:fltVal val="0.5"/>
                                          </p:val>
                                        </p:tav>
                                        <p:tav tm="100000">
                                          <p:val>
                                            <p:strVal val="#ppt_x"/>
                                          </p:val>
                                        </p:tav>
                                      </p:tavLst>
                                    </p:anim>
                                    <p:anim calcmode="lin" valueType="num">
                                      <p:cBhvr>
                                        <p:cTn id="70" dur="500" fill="hold"/>
                                        <p:tgtEl>
                                          <p:spTgt spid="105"/>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 calcmode="lin" valueType="num">
                                      <p:cBhvr>
                                        <p:cTn id="75" dur="500" fill="hold"/>
                                        <p:tgtEl>
                                          <p:spTgt spid="108"/>
                                        </p:tgtEl>
                                        <p:attrNameLst>
                                          <p:attrName>ppt_x</p:attrName>
                                        </p:attrNameLst>
                                      </p:cBhvr>
                                      <p:tavLst>
                                        <p:tav tm="0">
                                          <p:val>
                                            <p:fltVal val="0.5"/>
                                          </p:val>
                                        </p:tav>
                                        <p:tav tm="100000">
                                          <p:val>
                                            <p:strVal val="#ppt_x"/>
                                          </p:val>
                                        </p:tav>
                                      </p:tavLst>
                                    </p:anim>
                                    <p:anim calcmode="lin" valueType="num">
                                      <p:cBhvr>
                                        <p:cTn id="76" dur="500" fill="hold"/>
                                        <p:tgtEl>
                                          <p:spTgt spid="108"/>
                                        </p:tgtEl>
                                        <p:attrNameLst>
                                          <p:attrName>ppt_y</p:attrName>
                                        </p:attrNameLst>
                                      </p:cBhvr>
                                      <p:tavLst>
                                        <p:tav tm="0">
                                          <p:val>
                                            <p:fltVal val="0.5"/>
                                          </p:val>
                                        </p:tav>
                                        <p:tav tm="100000">
                                          <p:val>
                                            <p:strVal val="#ppt_y"/>
                                          </p:val>
                                        </p:tav>
                                      </p:tavLst>
                                    </p:anim>
                                  </p:childTnLst>
                                </p:cTn>
                              </p:par>
                              <p:par>
                                <p:cTn id="77" presetID="26" presetClass="emph" presetSubtype="0" repeatCount="3000" fill="hold" nodeType="withEffect">
                                  <p:stCondLst>
                                    <p:cond delay="710"/>
                                  </p:stCondLst>
                                  <p:childTnLst>
                                    <p:animEffect transition="out" filter="fade">
                                      <p:cBhvr>
                                        <p:cTn id="78" dur="500" tmFilter="0, 0; .2, .5; .8, .5; 1, 0"/>
                                        <p:tgtEl>
                                          <p:spTgt spid="96"/>
                                        </p:tgtEl>
                                      </p:cBhvr>
                                    </p:animEffect>
                                    <p:animScale>
                                      <p:cBhvr>
                                        <p:cTn id="79" dur="250" autoRev="1" fill="hold"/>
                                        <p:tgtEl>
                                          <p:spTgt spid="96"/>
                                        </p:tgtEl>
                                      </p:cBhvr>
                                      <p:by x="105000" y="105000"/>
                                    </p:animScale>
                                  </p:childTnLst>
                                </p:cTn>
                              </p:par>
                              <p:par>
                                <p:cTn id="80" presetID="26" presetClass="emph" presetSubtype="0" repeatCount="3000" fill="hold" nodeType="withEffect">
                                  <p:stCondLst>
                                    <p:cond delay="410"/>
                                  </p:stCondLst>
                                  <p:childTnLst>
                                    <p:animEffect transition="out" filter="fade">
                                      <p:cBhvr>
                                        <p:cTn id="81" dur="500" tmFilter="0, 0; .2, .5; .8, .5; 1, 0"/>
                                        <p:tgtEl>
                                          <p:spTgt spid="99"/>
                                        </p:tgtEl>
                                      </p:cBhvr>
                                    </p:animEffect>
                                    <p:animScale>
                                      <p:cBhvr>
                                        <p:cTn id="82" dur="250" autoRev="1" fill="hold"/>
                                        <p:tgtEl>
                                          <p:spTgt spid="99"/>
                                        </p:tgtEl>
                                      </p:cBhvr>
                                      <p:by x="105000" y="105000"/>
                                    </p:animScale>
                                  </p:childTnLst>
                                </p:cTn>
                              </p:par>
                              <p:par>
                                <p:cTn id="83" presetID="26" presetClass="emph" presetSubtype="0" repeatCount="3000" fill="hold" nodeType="withEffect">
                                  <p:stCondLst>
                                    <p:cond delay="810"/>
                                  </p:stCondLst>
                                  <p:childTnLst>
                                    <p:animEffect transition="out" filter="fade">
                                      <p:cBhvr>
                                        <p:cTn id="84" dur="500" tmFilter="0, 0; .2, .5; .8, .5; 1, 0"/>
                                        <p:tgtEl>
                                          <p:spTgt spid="102"/>
                                        </p:tgtEl>
                                      </p:cBhvr>
                                    </p:animEffect>
                                    <p:animScale>
                                      <p:cBhvr>
                                        <p:cTn id="85" dur="250" autoRev="1" fill="hold"/>
                                        <p:tgtEl>
                                          <p:spTgt spid="102"/>
                                        </p:tgtEl>
                                      </p:cBhvr>
                                      <p:by x="105000" y="105000"/>
                                    </p:animScale>
                                  </p:childTnLst>
                                </p:cTn>
                              </p:par>
                            </p:childTnLst>
                          </p:cTn>
                        </p:par>
                        <p:par>
                          <p:cTn id="86" fill="hold">
                            <p:stCondLst>
                              <p:cond delay="2310"/>
                            </p:stCondLst>
                            <p:childTnLst>
                              <p:par>
                                <p:cTn id="87" presetID="32" presetClass="emph" presetSubtype="0" fill="hold" nodeType="afterEffect">
                                  <p:stCondLst>
                                    <p:cond delay="0"/>
                                  </p:stCondLst>
                                  <p:childTnLst>
                                    <p:animRot by="120000">
                                      <p:cBhvr>
                                        <p:cTn id="88" dur="100" fill="hold">
                                          <p:stCondLst>
                                            <p:cond delay="0"/>
                                          </p:stCondLst>
                                        </p:cTn>
                                        <p:tgtEl>
                                          <p:spTgt spid="47"/>
                                        </p:tgtEl>
                                        <p:attrNameLst>
                                          <p:attrName>r</p:attrName>
                                        </p:attrNameLst>
                                      </p:cBhvr>
                                    </p:animRot>
                                    <p:animRot by="-240000">
                                      <p:cBhvr>
                                        <p:cTn id="89" dur="200" fill="hold">
                                          <p:stCondLst>
                                            <p:cond delay="200"/>
                                          </p:stCondLst>
                                        </p:cTn>
                                        <p:tgtEl>
                                          <p:spTgt spid="47"/>
                                        </p:tgtEl>
                                        <p:attrNameLst>
                                          <p:attrName>r</p:attrName>
                                        </p:attrNameLst>
                                      </p:cBhvr>
                                    </p:animRot>
                                    <p:animRot by="240000">
                                      <p:cBhvr>
                                        <p:cTn id="90" dur="200" fill="hold">
                                          <p:stCondLst>
                                            <p:cond delay="400"/>
                                          </p:stCondLst>
                                        </p:cTn>
                                        <p:tgtEl>
                                          <p:spTgt spid="47"/>
                                        </p:tgtEl>
                                        <p:attrNameLst>
                                          <p:attrName>r</p:attrName>
                                        </p:attrNameLst>
                                      </p:cBhvr>
                                    </p:animRot>
                                    <p:animRot by="-240000">
                                      <p:cBhvr>
                                        <p:cTn id="91" dur="200" fill="hold">
                                          <p:stCondLst>
                                            <p:cond delay="600"/>
                                          </p:stCondLst>
                                        </p:cTn>
                                        <p:tgtEl>
                                          <p:spTgt spid="47"/>
                                        </p:tgtEl>
                                        <p:attrNameLst>
                                          <p:attrName>r</p:attrName>
                                        </p:attrNameLst>
                                      </p:cBhvr>
                                    </p:animRot>
                                    <p:animRot by="120000">
                                      <p:cBhvr>
                                        <p:cTn id="92" dur="200" fill="hold">
                                          <p:stCondLst>
                                            <p:cond delay="80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分散仮想スイッチの特徴</a:t>
            </a:r>
          </a:p>
        </p:txBody>
      </p:sp>
      <p:sp>
        <p:nvSpPr>
          <p:cNvPr id="5" name="Content Placeholder 2"/>
          <p:cNvSpPr txBox="1">
            <a:spLocks/>
          </p:cNvSpPr>
          <p:nvPr/>
        </p:nvSpPr>
        <p:spPr>
          <a:xfrm>
            <a:off x="611560" y="1078388"/>
            <a:ext cx="8382000" cy="52355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特徴</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2000" dirty="0">
                <a:latin typeface="Meiryo UI" panose="020B0604030504040204" pitchFamily="50" charset="-128"/>
                <a:ea typeface="Meiryo UI" panose="020B0604030504040204" pitchFamily="50" charset="-128"/>
                <a:cs typeface="Meiryo UI" panose="020B0604030504040204" pitchFamily="50" charset="-128"/>
              </a:rPr>
              <a:t>複数ホストに跨るネットワークを集中管理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cs typeface="Meiryo UI" panose="020B0604030504040204" pitchFamily="50" charset="-128"/>
              </a:rPr>
              <a:t>ポートの概念を取り入れ、より高機能なネットワークスイッチとして動作</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メリット</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2000" dirty="0">
                <a:latin typeface="Meiryo UI" panose="020B0604030504040204" pitchFamily="50" charset="-128"/>
                <a:ea typeface="Meiryo UI" panose="020B0604030504040204" pitchFamily="50" charset="-128"/>
                <a:cs typeface="Meiryo UI" panose="020B0604030504040204" pitchFamily="50" charset="-128"/>
              </a:rPr>
              <a:t>設定、管理工数の削減と、一元化</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buFont typeface="Arial" panose="020B0604020202020204" pitchFamily="34" charset="0"/>
              <a:buChar char="•"/>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作成、設定を一回の作業で実施可能</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buFont typeface="Arial" panose="020B0604020202020204" pitchFamily="34" charset="0"/>
              <a:buChar char="•"/>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設定ミス、ポリシー設定の欠如などのセキュリティリスクを削減</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buFont typeface="Arial" panose="020B0604020202020204" pitchFamily="34" charset="0"/>
              <a:buChar char="•"/>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cs typeface="Meiryo UI" panose="020B0604030504040204" pitchFamily="50" charset="-128"/>
              </a:rPr>
              <a:t>仮想化基盤に最適化された高機能なスイッチを提供</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buFont typeface="Arial" panose="020B0604020202020204" pitchFamily="34" charset="0"/>
              <a:buChar cha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VLAN</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およびプライベート</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VLAN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の実装</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buFont typeface="Arial" panose="020B0604020202020204" pitchFamily="34" charset="0"/>
              <a:buChar char="•"/>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ネットワーク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I/O</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コントロール</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buFont typeface="Arial" panose="020B0604020202020204" pitchFamily="34" charset="0"/>
              <a:buChar cha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3rd</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Party</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製ネットワークスイッチへの対応（</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Cisco</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Nexus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1000v</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052035612"/>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4283968" y="733871"/>
            <a:ext cx="561204" cy="500900"/>
            <a:chOff x="304800" y="673100"/>
            <a:chExt cx="4000500" cy="4000500"/>
          </a:xfrm>
          <a:effectLst>
            <a:outerShdw blurRad="444500" dist="254000" dir="8100000" algn="tr" rotWithShape="0">
              <a:prstClr val="black">
                <a:alpha val="50000"/>
              </a:prstClr>
            </a:outerShdw>
          </a:effectLst>
        </p:grpSpPr>
        <p:sp>
          <p:nvSpPr>
            <p:cNvPr id="79" name="同心圆 10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0" name="椭圆 104"/>
            <p:cNvSpPr/>
            <p:nvPr/>
          </p:nvSpPr>
          <p:spPr>
            <a:xfrm>
              <a:off x="392112" y="760412"/>
              <a:ext cx="3825875" cy="3825876"/>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1" name="组合 80"/>
          <p:cNvGrpSpPr/>
          <p:nvPr/>
        </p:nvGrpSpPr>
        <p:grpSpPr>
          <a:xfrm>
            <a:off x="5043870" y="681628"/>
            <a:ext cx="792986" cy="707774"/>
            <a:chOff x="304800" y="673100"/>
            <a:chExt cx="4000500" cy="4000500"/>
          </a:xfrm>
          <a:effectLst>
            <a:outerShdw blurRad="444500" dist="254000" dir="8100000" algn="tr" rotWithShape="0">
              <a:prstClr val="black">
                <a:alpha val="50000"/>
              </a:prstClr>
            </a:outerShdw>
          </a:effectLst>
        </p:grpSpPr>
        <p:sp>
          <p:nvSpPr>
            <p:cNvPr id="82" name="同心圆 10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3" name="椭圆 10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4" name="组合 83"/>
          <p:cNvGrpSpPr/>
          <p:nvPr/>
        </p:nvGrpSpPr>
        <p:grpSpPr>
          <a:xfrm>
            <a:off x="7305147" y="994566"/>
            <a:ext cx="610688" cy="545062"/>
            <a:chOff x="304800" y="673100"/>
            <a:chExt cx="4000500" cy="4000500"/>
          </a:xfrm>
          <a:effectLst>
            <a:outerShdw blurRad="444500" dist="254000" dir="8100000" algn="tr" rotWithShape="0">
              <a:prstClr val="black">
                <a:alpha val="50000"/>
              </a:prstClr>
            </a:outerShdw>
          </a:effectLst>
        </p:grpSpPr>
        <p:sp>
          <p:nvSpPr>
            <p:cNvPr id="85" name="同心圆 10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6" name="椭圆 11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87" name="组合 86"/>
          <p:cNvGrpSpPr/>
          <p:nvPr/>
        </p:nvGrpSpPr>
        <p:grpSpPr>
          <a:xfrm>
            <a:off x="780482" y="5890567"/>
            <a:ext cx="524364" cy="468016"/>
            <a:chOff x="304800" y="673100"/>
            <a:chExt cx="4000500" cy="4000500"/>
          </a:xfrm>
          <a:effectLst>
            <a:outerShdw blurRad="444500" dist="254000" dir="8100000" algn="tr" rotWithShape="0">
              <a:prstClr val="black">
                <a:alpha val="50000"/>
              </a:prstClr>
            </a:outerShdw>
          </a:effectLst>
        </p:grpSpPr>
        <p:sp>
          <p:nvSpPr>
            <p:cNvPr id="88" name="同心圆 11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9" name="椭圆 11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0" name="组合 89"/>
          <p:cNvGrpSpPr/>
          <p:nvPr/>
        </p:nvGrpSpPr>
        <p:grpSpPr>
          <a:xfrm>
            <a:off x="3898083" y="5460768"/>
            <a:ext cx="224838" cy="200678"/>
            <a:chOff x="304800" y="673100"/>
            <a:chExt cx="4000500" cy="4000500"/>
          </a:xfrm>
          <a:effectLst>
            <a:outerShdw blurRad="444500" dist="254000" dir="8100000" algn="tr" rotWithShape="0">
              <a:prstClr val="black">
                <a:alpha val="50000"/>
              </a:prstClr>
            </a:outerShdw>
          </a:effectLst>
        </p:grpSpPr>
        <p:sp>
          <p:nvSpPr>
            <p:cNvPr id="91" name="同心圆 11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2" name="椭圆 11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3" name="组合 92"/>
          <p:cNvGrpSpPr/>
          <p:nvPr/>
        </p:nvGrpSpPr>
        <p:grpSpPr>
          <a:xfrm>
            <a:off x="3131840" y="5301208"/>
            <a:ext cx="471130" cy="420502"/>
            <a:chOff x="304800" y="673100"/>
            <a:chExt cx="4000500" cy="4000500"/>
          </a:xfrm>
          <a:effectLst>
            <a:outerShdw blurRad="444500" dist="254000" dir="8100000" algn="tr" rotWithShape="0">
              <a:prstClr val="black">
                <a:alpha val="50000"/>
              </a:prstClr>
            </a:outerShdw>
          </a:effectLst>
        </p:grpSpPr>
        <p:sp>
          <p:nvSpPr>
            <p:cNvPr id="94" name="同心圆 1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5" name="椭圆 1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6" name="组合 95"/>
          <p:cNvGrpSpPr/>
          <p:nvPr/>
        </p:nvGrpSpPr>
        <p:grpSpPr>
          <a:xfrm>
            <a:off x="8210617" y="188640"/>
            <a:ext cx="1050122" cy="937278"/>
            <a:chOff x="304800" y="673100"/>
            <a:chExt cx="4000500" cy="4000500"/>
          </a:xfrm>
          <a:effectLst>
            <a:outerShdw blurRad="444500" dist="254000" dir="8100000" algn="tr" rotWithShape="0">
              <a:prstClr val="black">
                <a:alpha val="50000"/>
              </a:prstClr>
            </a:outerShdw>
          </a:effectLst>
        </p:grpSpPr>
        <p:sp>
          <p:nvSpPr>
            <p:cNvPr id="97" name="同心圆 1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1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9" name="组合 98"/>
          <p:cNvGrpSpPr/>
          <p:nvPr/>
        </p:nvGrpSpPr>
        <p:grpSpPr>
          <a:xfrm>
            <a:off x="1989718" y="5648528"/>
            <a:ext cx="1050122" cy="937278"/>
            <a:chOff x="304800" y="673100"/>
            <a:chExt cx="4000500" cy="4000500"/>
          </a:xfrm>
          <a:effectLst>
            <a:outerShdw blurRad="444500" dist="254000" dir="8100000" algn="tr" rotWithShape="0">
              <a:prstClr val="black">
                <a:alpha val="50000"/>
              </a:prstClr>
            </a:outerShdw>
          </a:effectLst>
        </p:grpSpPr>
        <p:sp>
          <p:nvSpPr>
            <p:cNvPr id="100" name="同心圆 1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1" name="椭圆 128"/>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02" name="组合 101"/>
          <p:cNvGrpSpPr/>
          <p:nvPr/>
        </p:nvGrpSpPr>
        <p:grpSpPr>
          <a:xfrm>
            <a:off x="1285566" y="5445988"/>
            <a:ext cx="463218" cy="413442"/>
            <a:chOff x="304800" y="673100"/>
            <a:chExt cx="4000500" cy="4000500"/>
          </a:xfrm>
          <a:effectLst>
            <a:outerShdw blurRad="444500" dist="254000" dir="8100000" algn="tr" rotWithShape="0">
              <a:prstClr val="black">
                <a:alpha val="50000"/>
              </a:prstClr>
            </a:outerShdw>
          </a:effectLst>
        </p:grpSpPr>
        <p:sp>
          <p:nvSpPr>
            <p:cNvPr id="103" name="同心圆 13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4" name="椭圆 13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5" name="组合 104"/>
          <p:cNvGrpSpPr/>
          <p:nvPr/>
        </p:nvGrpSpPr>
        <p:grpSpPr>
          <a:xfrm>
            <a:off x="401396" y="5713764"/>
            <a:ext cx="282172" cy="251850"/>
            <a:chOff x="304800" y="673100"/>
            <a:chExt cx="4000500" cy="4000500"/>
          </a:xfrm>
          <a:effectLst>
            <a:outerShdw blurRad="444500" dist="254000" dir="8100000" algn="tr" rotWithShape="0">
              <a:prstClr val="black">
                <a:alpha val="50000"/>
              </a:prstClr>
            </a:outerShdw>
          </a:effectLst>
        </p:grpSpPr>
        <p:sp>
          <p:nvSpPr>
            <p:cNvPr id="106" name="同心圆 13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7" name="椭圆 13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8" name="组合 107"/>
          <p:cNvGrpSpPr/>
          <p:nvPr/>
        </p:nvGrpSpPr>
        <p:grpSpPr>
          <a:xfrm>
            <a:off x="218756" y="5505686"/>
            <a:ext cx="141084" cy="125924"/>
            <a:chOff x="304800" y="673100"/>
            <a:chExt cx="4000500" cy="4000500"/>
          </a:xfrm>
          <a:effectLst>
            <a:outerShdw blurRad="444500" dist="254000" dir="8100000" algn="tr" rotWithShape="0">
              <a:prstClr val="black">
                <a:alpha val="50000"/>
              </a:prstClr>
            </a:outerShdw>
          </a:effectLst>
        </p:grpSpPr>
        <p:sp>
          <p:nvSpPr>
            <p:cNvPr id="109" name="同心圆 13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0" name="椭圆 13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11" name="组合 110"/>
          <p:cNvGrpSpPr/>
          <p:nvPr/>
        </p:nvGrpSpPr>
        <p:grpSpPr>
          <a:xfrm>
            <a:off x="8125987" y="1321322"/>
            <a:ext cx="198648" cy="177300"/>
            <a:chOff x="304800" y="673100"/>
            <a:chExt cx="4000500" cy="4000500"/>
          </a:xfrm>
          <a:effectLst>
            <a:outerShdw blurRad="444500" dist="254000" dir="8100000" algn="tr" rotWithShape="0">
              <a:prstClr val="black">
                <a:alpha val="50000"/>
              </a:prstClr>
            </a:outerShdw>
          </a:effectLst>
        </p:grpSpPr>
        <p:sp>
          <p:nvSpPr>
            <p:cNvPr id="112" name="同心圆 1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3" name="椭圆 1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48" name="タイトル 3"/>
          <p:cNvSpPr txBox="1">
            <a:spLocks/>
          </p:cNvSpPr>
          <p:nvPr/>
        </p:nvSpPr>
        <p:spPr>
          <a:xfrm>
            <a:off x="0" y="2492897"/>
            <a:ext cx="9144000" cy="1540942"/>
          </a:xfrm>
          <a:prstGeom prst="rect">
            <a:avLst/>
          </a:prstGeom>
        </p:spPr>
        <p:txBody>
          <a:bodyPr vert="horz" lIns="102156" tIns="51076" rIns="102156" bIns="51076" rtlCol="0" anchor="ctr">
            <a:normAutofit/>
          </a:bodyPr>
          <a:lstStyle>
            <a:lvl1pPr algn="ctr" defTabSz="1022985" rtl="0" eaLnBrk="1" latinLnBrk="0" hangingPunct="1">
              <a:spcBef>
                <a:spcPct val="0"/>
              </a:spcBef>
              <a:buNone/>
              <a:defRPr sz="5000" kern="1200">
                <a:solidFill>
                  <a:schemeClr val="tx1"/>
                </a:solidFill>
                <a:latin typeface="+mj-lt"/>
                <a:ea typeface="+mj-ea"/>
                <a:cs typeface="+mj-cs"/>
              </a:defRPr>
            </a:lvl1pPr>
          </a:lstStyle>
          <a:p>
            <a:pPr fontAlgn="auto">
              <a:spcAft>
                <a:spcPts val="0"/>
              </a:spcAft>
            </a:pPr>
            <a:r>
              <a:rPr lang="ja-JP" altLang="en-US" dirty="0"/>
              <a:t>スナップショット</a:t>
            </a:r>
            <a:endParaRPr kumimoji="1" lang="ja-JP" altLang="en-US" dirty="0"/>
          </a:p>
        </p:txBody>
      </p:sp>
      <p:grpSp>
        <p:nvGrpSpPr>
          <p:cNvPr id="47" name="グループ化 46"/>
          <p:cNvGrpSpPr/>
          <p:nvPr/>
        </p:nvGrpSpPr>
        <p:grpSpPr>
          <a:xfrm>
            <a:off x="6130910" y="205873"/>
            <a:ext cx="1050122" cy="937278"/>
            <a:chOff x="6130910" y="205873"/>
            <a:chExt cx="1050122" cy="937278"/>
          </a:xfrm>
        </p:grpSpPr>
        <p:grpSp>
          <p:nvGrpSpPr>
            <p:cNvPr id="49" name="组合 74"/>
            <p:cNvGrpSpPr/>
            <p:nvPr/>
          </p:nvGrpSpPr>
          <p:grpSpPr>
            <a:xfrm>
              <a:off x="6130910" y="205873"/>
              <a:ext cx="1050122" cy="937278"/>
              <a:chOff x="304800" y="673100"/>
              <a:chExt cx="4000500" cy="4000500"/>
            </a:xfrm>
            <a:effectLst>
              <a:outerShdw blurRad="444500" dist="254000" dir="8100000" algn="tr" rotWithShape="0">
                <a:prstClr val="black">
                  <a:alpha val="50000"/>
                </a:prstClr>
              </a:outerShdw>
            </a:effectLst>
          </p:grpSpPr>
          <p:sp>
            <p:nvSpPr>
              <p:cNvPr id="51" name="同心圆 10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2" name="椭圆 10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723" y="458608"/>
              <a:ext cx="867452" cy="506592"/>
            </a:xfrm>
            <a:prstGeom prst="rect">
              <a:avLst/>
            </a:prstGeom>
          </p:spPr>
        </p:pic>
      </p:grpSp>
    </p:spTree>
    <p:extLst>
      <p:ext uri="{BB962C8B-B14F-4D97-AF65-F5344CB8AC3E}">
        <p14:creationId xmlns:p14="http://schemas.microsoft.com/office/powerpoint/2010/main" val="3795126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 calcmode="lin" valueType="num">
                                      <p:cBhvr>
                                        <p:cTn id="9" dur="500" fill="hold"/>
                                        <p:tgtEl>
                                          <p:spTgt spid="78"/>
                                        </p:tgtEl>
                                        <p:attrNameLst>
                                          <p:attrName>ppt_x</p:attrName>
                                        </p:attrNameLst>
                                      </p:cBhvr>
                                      <p:tavLst>
                                        <p:tav tm="0">
                                          <p:val>
                                            <p:fltVal val="0.5"/>
                                          </p:val>
                                        </p:tav>
                                        <p:tav tm="100000">
                                          <p:val>
                                            <p:strVal val="#ppt_x"/>
                                          </p:val>
                                        </p:tav>
                                      </p:tavLst>
                                    </p:anim>
                                    <p:anim calcmode="lin" valueType="num">
                                      <p:cBhvr>
                                        <p:cTn id="10" dur="500" fill="hold"/>
                                        <p:tgtEl>
                                          <p:spTgt spid="78"/>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70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 calcmode="lin" valueType="num">
                                      <p:cBhvr>
                                        <p:cTn id="15" dur="500" fill="hold"/>
                                        <p:tgtEl>
                                          <p:spTgt spid="81"/>
                                        </p:tgtEl>
                                        <p:attrNameLst>
                                          <p:attrName>ppt_x</p:attrName>
                                        </p:attrNameLst>
                                      </p:cBhvr>
                                      <p:tavLst>
                                        <p:tav tm="0">
                                          <p:val>
                                            <p:fltVal val="0.5"/>
                                          </p:val>
                                        </p:tav>
                                        <p:tav tm="100000">
                                          <p:val>
                                            <p:strVal val="#ppt_x"/>
                                          </p:val>
                                        </p:tav>
                                      </p:tavLst>
                                    </p:anim>
                                    <p:anim calcmode="lin" valueType="num">
                                      <p:cBhvr>
                                        <p:cTn id="16" dur="500" fill="hold"/>
                                        <p:tgtEl>
                                          <p:spTgt spid="8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 calcmode="lin" valueType="num">
                                      <p:cBhvr>
                                        <p:cTn id="21" dur="500" fill="hold"/>
                                        <p:tgtEl>
                                          <p:spTgt spid="84"/>
                                        </p:tgtEl>
                                        <p:attrNameLst>
                                          <p:attrName>ppt_x</p:attrName>
                                        </p:attrNameLst>
                                      </p:cBhvr>
                                      <p:tavLst>
                                        <p:tav tm="0">
                                          <p:val>
                                            <p:fltVal val="0.5"/>
                                          </p:val>
                                        </p:tav>
                                        <p:tav tm="100000">
                                          <p:val>
                                            <p:strVal val="#ppt_x"/>
                                          </p:val>
                                        </p:tav>
                                      </p:tavLst>
                                    </p:anim>
                                    <p:anim calcmode="lin" valueType="num">
                                      <p:cBhvr>
                                        <p:cTn id="22" dur="500" fill="hold"/>
                                        <p:tgtEl>
                                          <p:spTgt spid="8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 calcmode="lin" valueType="num">
                                      <p:cBhvr>
                                        <p:cTn id="27" dur="500" fill="hold"/>
                                        <p:tgtEl>
                                          <p:spTgt spid="87"/>
                                        </p:tgtEl>
                                        <p:attrNameLst>
                                          <p:attrName>ppt_x</p:attrName>
                                        </p:attrNameLst>
                                      </p:cBhvr>
                                      <p:tavLst>
                                        <p:tav tm="0">
                                          <p:val>
                                            <p:fltVal val="0.5"/>
                                          </p:val>
                                        </p:tav>
                                        <p:tav tm="100000">
                                          <p:val>
                                            <p:strVal val="#ppt_x"/>
                                          </p:val>
                                        </p:tav>
                                      </p:tavLst>
                                    </p:anim>
                                    <p:anim calcmode="lin" valueType="num">
                                      <p:cBhvr>
                                        <p:cTn id="28" dur="500" fill="hold"/>
                                        <p:tgtEl>
                                          <p:spTgt spid="8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 fill="hold"/>
                                        <p:tgtEl>
                                          <p:spTgt spid="90"/>
                                        </p:tgtEl>
                                        <p:attrNameLst>
                                          <p:attrName>ppt_w</p:attrName>
                                        </p:attrNameLst>
                                      </p:cBhvr>
                                      <p:tavLst>
                                        <p:tav tm="0">
                                          <p:val>
                                            <p:fltVal val="0"/>
                                          </p:val>
                                        </p:tav>
                                        <p:tav tm="100000">
                                          <p:val>
                                            <p:strVal val="#ppt_w"/>
                                          </p:val>
                                        </p:tav>
                                      </p:tavLst>
                                    </p:anim>
                                    <p:anim calcmode="lin" valueType="num">
                                      <p:cBhvr>
                                        <p:cTn id="32" dur="500" fill="hold"/>
                                        <p:tgtEl>
                                          <p:spTgt spid="90"/>
                                        </p:tgtEl>
                                        <p:attrNameLst>
                                          <p:attrName>ppt_h</p:attrName>
                                        </p:attrNameLst>
                                      </p:cBhvr>
                                      <p:tavLst>
                                        <p:tav tm="0">
                                          <p:val>
                                            <p:fltVal val="0"/>
                                          </p:val>
                                        </p:tav>
                                        <p:tav tm="100000">
                                          <p:val>
                                            <p:strVal val="#ppt_h"/>
                                          </p:val>
                                        </p:tav>
                                      </p:tavLst>
                                    </p:anim>
                                    <p:anim calcmode="lin" valueType="num">
                                      <p:cBhvr>
                                        <p:cTn id="33" dur="500" fill="hold"/>
                                        <p:tgtEl>
                                          <p:spTgt spid="90"/>
                                        </p:tgtEl>
                                        <p:attrNameLst>
                                          <p:attrName>ppt_x</p:attrName>
                                        </p:attrNameLst>
                                      </p:cBhvr>
                                      <p:tavLst>
                                        <p:tav tm="0">
                                          <p:val>
                                            <p:fltVal val="0.5"/>
                                          </p:val>
                                        </p:tav>
                                        <p:tav tm="100000">
                                          <p:val>
                                            <p:strVal val="#ppt_x"/>
                                          </p:val>
                                        </p:tav>
                                      </p:tavLst>
                                    </p:anim>
                                    <p:anim calcmode="lin" valueType="num">
                                      <p:cBhvr>
                                        <p:cTn id="34" dur="500" fill="hold"/>
                                        <p:tgtEl>
                                          <p:spTgt spid="9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 calcmode="lin" valueType="num">
                                      <p:cBhvr>
                                        <p:cTn id="39" dur="500" fill="hold"/>
                                        <p:tgtEl>
                                          <p:spTgt spid="93"/>
                                        </p:tgtEl>
                                        <p:attrNameLst>
                                          <p:attrName>ppt_x</p:attrName>
                                        </p:attrNameLst>
                                      </p:cBhvr>
                                      <p:tavLst>
                                        <p:tav tm="0">
                                          <p:val>
                                            <p:fltVal val="0.5"/>
                                          </p:val>
                                        </p:tav>
                                        <p:tav tm="100000">
                                          <p:val>
                                            <p:strVal val="#ppt_x"/>
                                          </p:val>
                                        </p:tav>
                                      </p:tavLst>
                                    </p:anim>
                                    <p:anim calcmode="lin" valueType="num">
                                      <p:cBhvr>
                                        <p:cTn id="40" dur="500" fill="hold"/>
                                        <p:tgtEl>
                                          <p:spTgt spid="9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 calcmode="lin" valueType="num">
                                      <p:cBhvr>
                                        <p:cTn id="45" dur="500" fill="hold"/>
                                        <p:tgtEl>
                                          <p:spTgt spid="96"/>
                                        </p:tgtEl>
                                        <p:attrNameLst>
                                          <p:attrName>ppt_x</p:attrName>
                                        </p:attrNameLst>
                                      </p:cBhvr>
                                      <p:tavLst>
                                        <p:tav tm="0">
                                          <p:val>
                                            <p:fltVal val="0.5"/>
                                          </p:val>
                                        </p:tav>
                                        <p:tav tm="100000">
                                          <p:val>
                                            <p:strVal val="#ppt_x"/>
                                          </p:val>
                                        </p:tav>
                                      </p:tavLst>
                                    </p:anim>
                                    <p:anim calcmode="lin" valueType="num">
                                      <p:cBhvr>
                                        <p:cTn id="46" dur="500" fill="hold"/>
                                        <p:tgtEl>
                                          <p:spTgt spid="96"/>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 calcmode="lin" valueType="num">
                                      <p:cBhvr>
                                        <p:cTn id="51" dur="500" fill="hold"/>
                                        <p:tgtEl>
                                          <p:spTgt spid="111"/>
                                        </p:tgtEl>
                                        <p:attrNameLst>
                                          <p:attrName>ppt_x</p:attrName>
                                        </p:attrNameLst>
                                      </p:cBhvr>
                                      <p:tavLst>
                                        <p:tav tm="0">
                                          <p:val>
                                            <p:fltVal val="0.5"/>
                                          </p:val>
                                        </p:tav>
                                        <p:tav tm="100000">
                                          <p:val>
                                            <p:strVal val="#ppt_x"/>
                                          </p:val>
                                        </p:tav>
                                      </p:tavLst>
                                    </p:anim>
                                    <p:anim calcmode="lin" valueType="num">
                                      <p:cBhvr>
                                        <p:cTn id="52" dur="500" fill="hold"/>
                                        <p:tgtEl>
                                          <p:spTgt spid="111"/>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9"/>
                                        </p:tgtEl>
                                        <p:attrNameLst>
                                          <p:attrName>style.visibility</p:attrName>
                                        </p:attrNameLst>
                                      </p:cBhvr>
                                      <p:to>
                                        <p:strVal val="visible"/>
                                      </p:to>
                                    </p:set>
                                    <p:anim calcmode="lin" valueType="num">
                                      <p:cBhvr>
                                        <p:cTn id="55" dur="500" fill="hold"/>
                                        <p:tgtEl>
                                          <p:spTgt spid="99"/>
                                        </p:tgtEl>
                                        <p:attrNameLst>
                                          <p:attrName>ppt_w</p:attrName>
                                        </p:attrNameLst>
                                      </p:cBhvr>
                                      <p:tavLst>
                                        <p:tav tm="0">
                                          <p:val>
                                            <p:fltVal val="0"/>
                                          </p:val>
                                        </p:tav>
                                        <p:tav tm="100000">
                                          <p:val>
                                            <p:strVal val="#ppt_w"/>
                                          </p:val>
                                        </p:tav>
                                      </p:tavLst>
                                    </p:anim>
                                    <p:anim calcmode="lin" valueType="num">
                                      <p:cBhvr>
                                        <p:cTn id="56" dur="500" fill="hold"/>
                                        <p:tgtEl>
                                          <p:spTgt spid="99"/>
                                        </p:tgtEl>
                                        <p:attrNameLst>
                                          <p:attrName>ppt_h</p:attrName>
                                        </p:attrNameLst>
                                      </p:cBhvr>
                                      <p:tavLst>
                                        <p:tav tm="0">
                                          <p:val>
                                            <p:fltVal val="0"/>
                                          </p:val>
                                        </p:tav>
                                        <p:tav tm="100000">
                                          <p:val>
                                            <p:strVal val="#ppt_h"/>
                                          </p:val>
                                        </p:tav>
                                      </p:tavLst>
                                    </p:anim>
                                    <p:anim calcmode="lin" valueType="num">
                                      <p:cBhvr>
                                        <p:cTn id="57" dur="500" fill="hold"/>
                                        <p:tgtEl>
                                          <p:spTgt spid="99"/>
                                        </p:tgtEl>
                                        <p:attrNameLst>
                                          <p:attrName>ppt_x</p:attrName>
                                        </p:attrNameLst>
                                      </p:cBhvr>
                                      <p:tavLst>
                                        <p:tav tm="0">
                                          <p:val>
                                            <p:fltVal val="0.5"/>
                                          </p:val>
                                        </p:tav>
                                        <p:tav tm="100000">
                                          <p:val>
                                            <p:strVal val="#ppt_x"/>
                                          </p:val>
                                        </p:tav>
                                      </p:tavLst>
                                    </p:anim>
                                    <p:anim calcmode="lin" valueType="num">
                                      <p:cBhvr>
                                        <p:cTn id="58" dur="500" fill="hold"/>
                                        <p:tgtEl>
                                          <p:spTgt spid="99"/>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102"/>
                                        </p:tgtEl>
                                        <p:attrNameLst>
                                          <p:attrName>style.visibility</p:attrName>
                                        </p:attrNameLst>
                                      </p:cBhvr>
                                      <p:to>
                                        <p:strVal val="visible"/>
                                      </p:to>
                                    </p:set>
                                    <p:anim calcmode="lin" valueType="num">
                                      <p:cBhvr>
                                        <p:cTn id="61" dur="500" fill="hold"/>
                                        <p:tgtEl>
                                          <p:spTgt spid="102"/>
                                        </p:tgtEl>
                                        <p:attrNameLst>
                                          <p:attrName>ppt_w</p:attrName>
                                        </p:attrNameLst>
                                      </p:cBhvr>
                                      <p:tavLst>
                                        <p:tav tm="0">
                                          <p:val>
                                            <p:fltVal val="0"/>
                                          </p:val>
                                        </p:tav>
                                        <p:tav tm="100000">
                                          <p:val>
                                            <p:strVal val="#ppt_w"/>
                                          </p:val>
                                        </p:tav>
                                      </p:tavLst>
                                    </p:anim>
                                    <p:anim calcmode="lin" valueType="num">
                                      <p:cBhvr>
                                        <p:cTn id="62" dur="500" fill="hold"/>
                                        <p:tgtEl>
                                          <p:spTgt spid="102"/>
                                        </p:tgtEl>
                                        <p:attrNameLst>
                                          <p:attrName>ppt_h</p:attrName>
                                        </p:attrNameLst>
                                      </p:cBhvr>
                                      <p:tavLst>
                                        <p:tav tm="0">
                                          <p:val>
                                            <p:fltVal val="0"/>
                                          </p:val>
                                        </p:tav>
                                        <p:tav tm="100000">
                                          <p:val>
                                            <p:strVal val="#ppt_h"/>
                                          </p:val>
                                        </p:tav>
                                      </p:tavLst>
                                    </p:anim>
                                    <p:anim calcmode="lin" valueType="num">
                                      <p:cBhvr>
                                        <p:cTn id="63" dur="500" fill="hold"/>
                                        <p:tgtEl>
                                          <p:spTgt spid="102"/>
                                        </p:tgtEl>
                                        <p:attrNameLst>
                                          <p:attrName>ppt_x</p:attrName>
                                        </p:attrNameLst>
                                      </p:cBhvr>
                                      <p:tavLst>
                                        <p:tav tm="0">
                                          <p:val>
                                            <p:fltVal val="0.5"/>
                                          </p:val>
                                        </p:tav>
                                        <p:tav tm="100000">
                                          <p:val>
                                            <p:strVal val="#ppt_x"/>
                                          </p:val>
                                        </p:tav>
                                      </p:tavLst>
                                    </p:anim>
                                    <p:anim calcmode="lin" valueType="num">
                                      <p:cBhvr>
                                        <p:cTn id="64" dur="500" fill="hold"/>
                                        <p:tgtEl>
                                          <p:spTgt spid="10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 calcmode="lin" valueType="num">
                                      <p:cBhvr>
                                        <p:cTn id="69" dur="500" fill="hold"/>
                                        <p:tgtEl>
                                          <p:spTgt spid="105"/>
                                        </p:tgtEl>
                                        <p:attrNameLst>
                                          <p:attrName>ppt_x</p:attrName>
                                        </p:attrNameLst>
                                      </p:cBhvr>
                                      <p:tavLst>
                                        <p:tav tm="0">
                                          <p:val>
                                            <p:fltVal val="0.5"/>
                                          </p:val>
                                        </p:tav>
                                        <p:tav tm="100000">
                                          <p:val>
                                            <p:strVal val="#ppt_x"/>
                                          </p:val>
                                        </p:tav>
                                      </p:tavLst>
                                    </p:anim>
                                    <p:anim calcmode="lin" valueType="num">
                                      <p:cBhvr>
                                        <p:cTn id="70" dur="500" fill="hold"/>
                                        <p:tgtEl>
                                          <p:spTgt spid="105"/>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 calcmode="lin" valueType="num">
                                      <p:cBhvr>
                                        <p:cTn id="75" dur="500" fill="hold"/>
                                        <p:tgtEl>
                                          <p:spTgt spid="108"/>
                                        </p:tgtEl>
                                        <p:attrNameLst>
                                          <p:attrName>ppt_x</p:attrName>
                                        </p:attrNameLst>
                                      </p:cBhvr>
                                      <p:tavLst>
                                        <p:tav tm="0">
                                          <p:val>
                                            <p:fltVal val="0.5"/>
                                          </p:val>
                                        </p:tav>
                                        <p:tav tm="100000">
                                          <p:val>
                                            <p:strVal val="#ppt_x"/>
                                          </p:val>
                                        </p:tav>
                                      </p:tavLst>
                                    </p:anim>
                                    <p:anim calcmode="lin" valueType="num">
                                      <p:cBhvr>
                                        <p:cTn id="76" dur="500" fill="hold"/>
                                        <p:tgtEl>
                                          <p:spTgt spid="108"/>
                                        </p:tgtEl>
                                        <p:attrNameLst>
                                          <p:attrName>ppt_y</p:attrName>
                                        </p:attrNameLst>
                                      </p:cBhvr>
                                      <p:tavLst>
                                        <p:tav tm="0">
                                          <p:val>
                                            <p:fltVal val="0.5"/>
                                          </p:val>
                                        </p:tav>
                                        <p:tav tm="100000">
                                          <p:val>
                                            <p:strVal val="#ppt_y"/>
                                          </p:val>
                                        </p:tav>
                                      </p:tavLst>
                                    </p:anim>
                                  </p:childTnLst>
                                </p:cTn>
                              </p:par>
                              <p:par>
                                <p:cTn id="77" presetID="26" presetClass="emph" presetSubtype="0" repeatCount="3000" fill="hold" nodeType="withEffect">
                                  <p:stCondLst>
                                    <p:cond delay="710"/>
                                  </p:stCondLst>
                                  <p:childTnLst>
                                    <p:animEffect transition="out" filter="fade">
                                      <p:cBhvr>
                                        <p:cTn id="78" dur="500" tmFilter="0, 0; .2, .5; .8, .5; 1, 0"/>
                                        <p:tgtEl>
                                          <p:spTgt spid="96"/>
                                        </p:tgtEl>
                                      </p:cBhvr>
                                    </p:animEffect>
                                    <p:animScale>
                                      <p:cBhvr>
                                        <p:cTn id="79" dur="250" autoRev="1" fill="hold"/>
                                        <p:tgtEl>
                                          <p:spTgt spid="96"/>
                                        </p:tgtEl>
                                      </p:cBhvr>
                                      <p:by x="105000" y="105000"/>
                                    </p:animScale>
                                  </p:childTnLst>
                                </p:cTn>
                              </p:par>
                              <p:par>
                                <p:cTn id="80" presetID="26" presetClass="emph" presetSubtype="0" repeatCount="3000" fill="hold" nodeType="withEffect">
                                  <p:stCondLst>
                                    <p:cond delay="410"/>
                                  </p:stCondLst>
                                  <p:childTnLst>
                                    <p:animEffect transition="out" filter="fade">
                                      <p:cBhvr>
                                        <p:cTn id="81" dur="500" tmFilter="0, 0; .2, .5; .8, .5; 1, 0"/>
                                        <p:tgtEl>
                                          <p:spTgt spid="99"/>
                                        </p:tgtEl>
                                      </p:cBhvr>
                                    </p:animEffect>
                                    <p:animScale>
                                      <p:cBhvr>
                                        <p:cTn id="82" dur="250" autoRev="1" fill="hold"/>
                                        <p:tgtEl>
                                          <p:spTgt spid="99"/>
                                        </p:tgtEl>
                                      </p:cBhvr>
                                      <p:by x="105000" y="105000"/>
                                    </p:animScale>
                                  </p:childTnLst>
                                </p:cTn>
                              </p:par>
                              <p:par>
                                <p:cTn id="83" presetID="26" presetClass="emph" presetSubtype="0" repeatCount="3000" fill="hold" nodeType="withEffect">
                                  <p:stCondLst>
                                    <p:cond delay="810"/>
                                  </p:stCondLst>
                                  <p:childTnLst>
                                    <p:animEffect transition="out" filter="fade">
                                      <p:cBhvr>
                                        <p:cTn id="84" dur="500" tmFilter="0, 0; .2, .5; .8, .5; 1, 0"/>
                                        <p:tgtEl>
                                          <p:spTgt spid="102"/>
                                        </p:tgtEl>
                                      </p:cBhvr>
                                    </p:animEffect>
                                    <p:animScale>
                                      <p:cBhvr>
                                        <p:cTn id="85" dur="250" autoRev="1" fill="hold"/>
                                        <p:tgtEl>
                                          <p:spTgt spid="102"/>
                                        </p:tgtEl>
                                      </p:cBhvr>
                                      <p:by x="105000" y="105000"/>
                                    </p:animScale>
                                  </p:childTnLst>
                                </p:cTn>
                              </p:par>
                            </p:childTnLst>
                          </p:cTn>
                        </p:par>
                        <p:par>
                          <p:cTn id="86" fill="hold">
                            <p:stCondLst>
                              <p:cond delay="2310"/>
                            </p:stCondLst>
                            <p:childTnLst>
                              <p:par>
                                <p:cTn id="87" presetID="32" presetClass="emph" presetSubtype="0" fill="hold" nodeType="afterEffect">
                                  <p:stCondLst>
                                    <p:cond delay="0"/>
                                  </p:stCondLst>
                                  <p:childTnLst>
                                    <p:animRot by="120000">
                                      <p:cBhvr>
                                        <p:cTn id="88" dur="100" fill="hold">
                                          <p:stCondLst>
                                            <p:cond delay="0"/>
                                          </p:stCondLst>
                                        </p:cTn>
                                        <p:tgtEl>
                                          <p:spTgt spid="47"/>
                                        </p:tgtEl>
                                        <p:attrNameLst>
                                          <p:attrName>r</p:attrName>
                                        </p:attrNameLst>
                                      </p:cBhvr>
                                    </p:animRot>
                                    <p:animRot by="-240000">
                                      <p:cBhvr>
                                        <p:cTn id="89" dur="200" fill="hold">
                                          <p:stCondLst>
                                            <p:cond delay="200"/>
                                          </p:stCondLst>
                                        </p:cTn>
                                        <p:tgtEl>
                                          <p:spTgt spid="47"/>
                                        </p:tgtEl>
                                        <p:attrNameLst>
                                          <p:attrName>r</p:attrName>
                                        </p:attrNameLst>
                                      </p:cBhvr>
                                    </p:animRot>
                                    <p:animRot by="240000">
                                      <p:cBhvr>
                                        <p:cTn id="90" dur="200" fill="hold">
                                          <p:stCondLst>
                                            <p:cond delay="400"/>
                                          </p:stCondLst>
                                        </p:cTn>
                                        <p:tgtEl>
                                          <p:spTgt spid="47"/>
                                        </p:tgtEl>
                                        <p:attrNameLst>
                                          <p:attrName>r</p:attrName>
                                        </p:attrNameLst>
                                      </p:cBhvr>
                                    </p:animRot>
                                    <p:animRot by="-240000">
                                      <p:cBhvr>
                                        <p:cTn id="91" dur="200" fill="hold">
                                          <p:stCondLst>
                                            <p:cond delay="600"/>
                                          </p:stCondLst>
                                        </p:cTn>
                                        <p:tgtEl>
                                          <p:spTgt spid="47"/>
                                        </p:tgtEl>
                                        <p:attrNameLst>
                                          <p:attrName>r</p:attrName>
                                        </p:attrNameLst>
                                      </p:cBhvr>
                                    </p:animRot>
                                    <p:animRot by="120000">
                                      <p:cBhvr>
                                        <p:cTn id="92" dur="200" fill="hold">
                                          <p:stCondLst>
                                            <p:cond delay="80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スナップショットとクローン</a:t>
            </a:r>
          </a:p>
        </p:txBody>
      </p:sp>
      <p:pic>
        <p:nvPicPr>
          <p:cNvPr id="6" name="Picture 152" descr="ICON_VM_detailed_2labels_Q308"/>
          <p:cNvPicPr>
            <a:picLocks noChangeAspect="1" noChangeArrowheads="1"/>
          </p:cNvPicPr>
          <p:nvPr/>
        </p:nvPicPr>
        <p:blipFill>
          <a:blip r:embed="rId3" cstate="print"/>
          <a:srcRect/>
          <a:stretch>
            <a:fillRect/>
          </a:stretch>
        </p:blipFill>
        <p:spPr bwMode="auto">
          <a:xfrm>
            <a:off x="4438814" y="4343495"/>
            <a:ext cx="652848" cy="770218"/>
          </a:xfrm>
          <a:prstGeom prst="rect">
            <a:avLst/>
          </a:prstGeom>
          <a:noFill/>
          <a:ln w="9525">
            <a:noFill/>
            <a:miter lim="800000"/>
            <a:headEnd/>
            <a:tailEnd/>
          </a:ln>
        </p:spPr>
      </p:pic>
      <p:pic>
        <p:nvPicPr>
          <p:cNvPr id="7" name="Picture 152" descr="ICON_VM_detailed_2labels_Q308"/>
          <p:cNvPicPr>
            <a:picLocks noChangeAspect="1" noChangeArrowheads="1"/>
          </p:cNvPicPr>
          <p:nvPr/>
        </p:nvPicPr>
        <p:blipFill>
          <a:blip r:embed="rId3" cstate="print"/>
          <a:srcRect/>
          <a:stretch>
            <a:fillRect/>
          </a:stretch>
        </p:blipFill>
        <p:spPr bwMode="auto">
          <a:xfrm>
            <a:off x="5939012" y="4343495"/>
            <a:ext cx="652848" cy="770218"/>
          </a:xfrm>
          <a:prstGeom prst="rect">
            <a:avLst/>
          </a:prstGeom>
          <a:noFill/>
          <a:ln w="9525">
            <a:noFill/>
            <a:miter lim="800000"/>
            <a:headEnd/>
            <a:tailEnd/>
          </a:ln>
        </p:spPr>
      </p:pic>
      <p:pic>
        <p:nvPicPr>
          <p:cNvPr id="8" name="Picture 152" descr="ICON_VM_detailed_2labels_Q308"/>
          <p:cNvPicPr>
            <a:picLocks noChangeAspect="1" noChangeArrowheads="1"/>
          </p:cNvPicPr>
          <p:nvPr/>
        </p:nvPicPr>
        <p:blipFill>
          <a:blip r:embed="rId3" cstate="print"/>
          <a:srcRect/>
          <a:stretch>
            <a:fillRect/>
          </a:stretch>
        </p:blipFill>
        <p:spPr bwMode="auto">
          <a:xfrm>
            <a:off x="7439210" y="3486239"/>
            <a:ext cx="652848" cy="770218"/>
          </a:xfrm>
          <a:prstGeom prst="rect">
            <a:avLst/>
          </a:prstGeom>
          <a:noFill/>
          <a:ln w="9525">
            <a:noFill/>
            <a:miter lim="800000"/>
            <a:headEnd/>
            <a:tailEnd/>
          </a:ln>
        </p:spPr>
      </p:pic>
      <p:sp>
        <p:nvSpPr>
          <p:cNvPr id="9" name="Right Arrow 9"/>
          <p:cNvSpPr/>
          <p:nvPr/>
        </p:nvSpPr>
        <p:spPr bwMode="auto">
          <a:xfrm>
            <a:off x="5153194" y="4550009"/>
            <a:ext cx="785818" cy="357190"/>
          </a:xfrm>
          <a:prstGeom prst="rightArrow">
            <a:avLst/>
          </a:prstGeom>
          <a:solidFill>
            <a:schemeClr val="tx2">
              <a:lumMod val="20000"/>
              <a:lumOff val="8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r>
              <a:rPr kumimoji="1" lang="ja-JP" altLang="en-US" sz="1100">
                <a:solidFill>
                  <a:schemeClr val="tx1"/>
                </a:solidFill>
                <a:latin typeface="Meiryo UI" panose="020B0604030504040204" pitchFamily="50" charset="-128"/>
                <a:ea typeface="Meiryo UI" panose="020B0604030504040204" pitchFamily="50" charset="-128"/>
                <a:cs typeface="Meiryo UI" panose="020B0604030504040204" pitchFamily="50" charset="-128"/>
              </a:rPr>
              <a:t>クローン</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extBox 10"/>
          <p:cNvSpPr txBox="1"/>
          <p:nvPr/>
        </p:nvSpPr>
        <p:spPr>
          <a:xfrm>
            <a:off x="4510252" y="4129181"/>
            <a:ext cx="466794" cy="261610"/>
          </a:xfrm>
          <a:prstGeom prst="rect">
            <a:avLst/>
          </a:prstGeom>
          <a:noFill/>
          <a:ln>
            <a:noFill/>
          </a:ln>
        </p:spPr>
        <p:txBody>
          <a:bodyPr wrap="none" rtlCol="0">
            <a:spAutoFit/>
          </a:bodyPr>
          <a:lstStyle/>
          <a:p>
            <a:r>
              <a:rPr kumimoji="1" lang="ja-JP" altLang="en-US" sz="1100">
                <a:latin typeface="Meiryo UI" panose="020B0604030504040204" pitchFamily="50" charset="-128"/>
                <a:ea typeface="Meiryo UI" panose="020B0604030504040204" pitchFamily="50" charset="-128"/>
                <a:cs typeface="Meiryo UI" panose="020B0604030504040204" pitchFamily="50" charset="-128"/>
              </a:rPr>
              <a:t>本番</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Right Arrow 13"/>
          <p:cNvSpPr/>
          <p:nvPr/>
        </p:nvSpPr>
        <p:spPr bwMode="auto">
          <a:xfrm>
            <a:off x="6681967" y="4530848"/>
            <a:ext cx="785818" cy="357190"/>
          </a:xfrm>
          <a:prstGeom prst="rightArrow">
            <a:avLst/>
          </a:prstGeom>
          <a:solidFill>
            <a:schemeClr val="tx2">
              <a:lumMod val="20000"/>
              <a:lumOff val="8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r>
              <a:rPr lang="ja-JP" altLang="en-US" sz="1100">
                <a:latin typeface="Meiryo UI" panose="020B0604030504040204" pitchFamily="50" charset="-128"/>
                <a:ea typeface="Meiryo UI" panose="020B0604030504040204" pitchFamily="50" charset="-128"/>
                <a:cs typeface="Meiryo UI" panose="020B0604030504040204" pitchFamily="50" charset="-128"/>
              </a:rPr>
              <a:t>スナップ</a:t>
            </a:r>
            <a:br>
              <a:rPr lang="en-US" altLang="ja-JP" sz="1100" dirty="0">
                <a:latin typeface="Meiryo UI" panose="020B0604030504040204" pitchFamily="50" charset="-128"/>
                <a:ea typeface="Meiryo UI" panose="020B0604030504040204" pitchFamily="50" charset="-128"/>
                <a:cs typeface="Meiryo UI" panose="020B0604030504040204" pitchFamily="50" charset="-128"/>
              </a:rPr>
            </a:br>
            <a:r>
              <a:rPr lang="ja-JP" altLang="en-US" sz="1100">
                <a:latin typeface="Meiryo UI" panose="020B0604030504040204" pitchFamily="50" charset="-128"/>
                <a:ea typeface="Meiryo UI" panose="020B0604030504040204" pitchFamily="50" charset="-128"/>
                <a:cs typeface="Meiryo UI" panose="020B0604030504040204" pitchFamily="50" charset="-128"/>
              </a:rPr>
              <a:t>ショット</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Bent-Up Arrow 14"/>
          <p:cNvSpPr/>
          <p:nvPr/>
        </p:nvSpPr>
        <p:spPr bwMode="auto">
          <a:xfrm flipH="1">
            <a:off x="4581690" y="4914999"/>
            <a:ext cx="2857520" cy="857256"/>
          </a:xfrm>
          <a:prstGeom prst="bentUpArrow">
            <a:avLst>
              <a:gd name="adj1" fmla="val 23666"/>
              <a:gd name="adj2" fmla="val 27778"/>
              <a:gd name="adj3" fmla="val 35667"/>
            </a:avLst>
          </a:prstGeom>
          <a:solidFill>
            <a:srgbClr val="CCFF99"/>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r>
              <a:rPr kumimoji="1" lang="ja-JP" altLang="en-US" sz="1200">
                <a:solidFill>
                  <a:schemeClr val="tx1"/>
                </a:solidFill>
                <a:latin typeface="Meiryo UI" panose="020B0604030504040204" pitchFamily="50" charset="-128"/>
                <a:ea typeface="Meiryo UI" panose="020B0604030504040204" pitchFamily="50" charset="-128"/>
                <a:cs typeface="Meiryo UI" panose="020B0604030504040204" pitchFamily="50" charset="-128"/>
              </a:rPr>
              <a:t>　　　　　　　　　　　　　　　　　　障害の解決</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TextBox 16"/>
          <p:cNvSpPr txBox="1"/>
          <p:nvPr/>
        </p:nvSpPr>
        <p:spPr>
          <a:xfrm>
            <a:off x="4581690" y="5272189"/>
            <a:ext cx="492443" cy="276999"/>
          </a:xfrm>
          <a:prstGeom prst="rect">
            <a:avLst/>
          </a:prstGeom>
          <a:noFill/>
          <a:ln>
            <a:noFill/>
          </a:ln>
        </p:spPr>
        <p:txBody>
          <a:bodyPr wrap="none" rtlCol="0">
            <a:spAutoFit/>
          </a:bodyPr>
          <a:lstStyle/>
          <a:p>
            <a:pPr algn="ctr"/>
            <a:r>
              <a:rPr kumimoji="1" lang="ja-JP" altLang="en-US" sz="1200">
                <a:latin typeface="Meiryo UI" panose="020B0604030504040204" pitchFamily="50" charset="-128"/>
                <a:ea typeface="Meiryo UI" panose="020B0604030504040204" pitchFamily="50" charset="-128"/>
                <a:cs typeface="Meiryo UI" panose="020B0604030504040204" pitchFamily="50" charset="-128"/>
              </a:rPr>
              <a:t>適用</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TextBox 20"/>
          <p:cNvSpPr txBox="1"/>
          <p:nvPr/>
        </p:nvSpPr>
        <p:spPr>
          <a:xfrm>
            <a:off x="81096" y="1116643"/>
            <a:ext cx="3873176" cy="338554"/>
          </a:xfrm>
          <a:prstGeom prst="rect">
            <a:avLst/>
          </a:prstGeom>
          <a:noFill/>
          <a:ln>
            <a:noFill/>
          </a:ln>
        </p:spPr>
        <p:txBody>
          <a:bodyPr wrap="none" rtlCol="0">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OS</a:t>
            </a:r>
            <a:r>
              <a:rPr lang="ja-JP" altLang="en-US">
                <a:latin typeface="Meiryo UI" panose="020B0604030504040204" pitchFamily="50" charset="-128"/>
                <a:ea typeface="Meiryo UI" panose="020B0604030504040204" pitchFamily="50" charset="-128"/>
                <a:cs typeface="Meiryo UI" panose="020B0604030504040204" pitchFamily="50" charset="-128"/>
              </a:rPr>
              <a:t>、アプリケーションの障害、不具合への対応</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TextBox 24"/>
          <p:cNvSpPr txBox="1"/>
          <p:nvPr/>
        </p:nvSpPr>
        <p:spPr>
          <a:xfrm>
            <a:off x="223973" y="1611181"/>
            <a:ext cx="8501122" cy="1077218"/>
          </a:xfrm>
          <a:prstGeom prst="rect">
            <a:avLst/>
          </a:prstGeom>
          <a:noFill/>
          <a:ln>
            <a:noFill/>
          </a:ln>
        </p:spPr>
        <p:txBody>
          <a:bodyPr wrap="square" rtlCol="0">
            <a:spAutoFit/>
          </a:bodyPr>
          <a:lstStyle/>
          <a:p>
            <a:pPr marL="85725" indent="-85725">
              <a:buFont typeface="Arial"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対象システムと「全く同じ」環境を複製できるため、再現性が高まる</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パッチや修正などの対応の結果が本番環境においても同じであるため、本番環境に影響を与えずに確実なテストが実施できる</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スナップショットを併用することで、複数のパターンのテストも容易に実行できる</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7" name="Picture 152" descr="ICON_VM_detailed_2labels_Q308"/>
          <p:cNvPicPr>
            <a:picLocks noChangeAspect="1" noChangeArrowheads="1"/>
          </p:cNvPicPr>
          <p:nvPr/>
        </p:nvPicPr>
        <p:blipFill>
          <a:blip r:embed="rId3" cstate="print"/>
          <a:srcRect/>
          <a:stretch>
            <a:fillRect/>
          </a:stretch>
        </p:blipFill>
        <p:spPr bwMode="auto">
          <a:xfrm>
            <a:off x="7439210" y="4343495"/>
            <a:ext cx="652848" cy="770218"/>
          </a:xfrm>
          <a:prstGeom prst="rect">
            <a:avLst/>
          </a:prstGeom>
          <a:noFill/>
          <a:ln w="9525">
            <a:noFill/>
            <a:miter lim="800000"/>
            <a:headEnd/>
            <a:tailEnd/>
          </a:ln>
        </p:spPr>
      </p:pic>
      <p:sp>
        <p:nvSpPr>
          <p:cNvPr id="18" name="TextBox 26"/>
          <p:cNvSpPr txBox="1"/>
          <p:nvPr/>
        </p:nvSpPr>
        <p:spPr>
          <a:xfrm>
            <a:off x="7476985" y="3343363"/>
            <a:ext cx="595035" cy="261610"/>
          </a:xfrm>
          <a:prstGeom prst="rect">
            <a:avLst/>
          </a:prstGeom>
          <a:noFill/>
          <a:ln>
            <a:noFill/>
          </a:ln>
        </p:spPr>
        <p:txBody>
          <a:bodyPr wrap="none" rtlCol="0">
            <a:spAutoFit/>
          </a:bodyPr>
          <a:lstStyle/>
          <a:p>
            <a:pPr algn="ctr"/>
            <a:r>
              <a:rPr lang="ja-JP" altLang="en-US" sz="1100">
                <a:latin typeface="Meiryo UI" panose="020B0604030504040204" pitchFamily="50" charset="-128"/>
                <a:ea typeface="Meiryo UI" panose="020B0604030504040204" pitchFamily="50" charset="-128"/>
                <a:cs typeface="Meiryo UI" panose="020B0604030504040204" pitchFamily="50" charset="-128"/>
              </a:rPr>
              <a:t>テスト</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Picture 152" descr="ICON_VM_detailed_2labels_Q308"/>
          <p:cNvPicPr>
            <a:picLocks noChangeAspect="1" noChangeArrowheads="1"/>
          </p:cNvPicPr>
          <p:nvPr/>
        </p:nvPicPr>
        <p:blipFill>
          <a:blip r:embed="rId3" cstate="print"/>
          <a:srcRect/>
          <a:stretch>
            <a:fillRect/>
          </a:stretch>
        </p:blipFill>
        <p:spPr bwMode="auto">
          <a:xfrm>
            <a:off x="7439210" y="5129313"/>
            <a:ext cx="652848" cy="770218"/>
          </a:xfrm>
          <a:prstGeom prst="rect">
            <a:avLst/>
          </a:prstGeom>
          <a:noFill/>
          <a:ln w="9525">
            <a:noFill/>
            <a:miter lim="800000"/>
            <a:headEnd/>
            <a:tailEnd/>
          </a:ln>
        </p:spPr>
      </p:pic>
      <p:sp>
        <p:nvSpPr>
          <p:cNvPr id="20" name="Right Arrow 28"/>
          <p:cNvSpPr/>
          <p:nvPr/>
        </p:nvSpPr>
        <p:spPr bwMode="auto">
          <a:xfrm rot="19800000">
            <a:off x="6681967" y="4015957"/>
            <a:ext cx="785818" cy="357190"/>
          </a:xfrm>
          <a:prstGeom prst="rightArrow">
            <a:avLst/>
          </a:prstGeom>
          <a:solidFill>
            <a:schemeClr val="tx2">
              <a:lumMod val="20000"/>
              <a:lumOff val="8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r>
              <a:rPr lang="ja-JP" altLang="en-US" sz="1100">
                <a:latin typeface="Meiryo UI" panose="020B0604030504040204" pitchFamily="50" charset="-128"/>
                <a:ea typeface="Meiryo UI" panose="020B0604030504040204" pitchFamily="50" charset="-128"/>
                <a:cs typeface="Meiryo UI" panose="020B0604030504040204" pitchFamily="50" charset="-128"/>
              </a:rPr>
              <a:t>スナップ</a:t>
            </a:r>
            <a:br>
              <a:rPr lang="en-US" altLang="ja-JP" sz="1100" dirty="0">
                <a:latin typeface="Meiryo UI" panose="020B0604030504040204" pitchFamily="50" charset="-128"/>
                <a:ea typeface="Meiryo UI" panose="020B0604030504040204" pitchFamily="50" charset="-128"/>
                <a:cs typeface="Meiryo UI" panose="020B0604030504040204" pitchFamily="50" charset="-128"/>
              </a:rPr>
            </a:br>
            <a:r>
              <a:rPr lang="ja-JP" altLang="en-US" sz="1100">
                <a:latin typeface="Meiryo UI" panose="020B0604030504040204" pitchFamily="50" charset="-128"/>
                <a:ea typeface="Meiryo UI" panose="020B0604030504040204" pitchFamily="50" charset="-128"/>
                <a:cs typeface="Meiryo UI" panose="020B0604030504040204" pitchFamily="50" charset="-128"/>
              </a:rPr>
              <a:t>ショット</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ight Arrow 29"/>
          <p:cNvSpPr/>
          <p:nvPr/>
        </p:nvSpPr>
        <p:spPr bwMode="auto">
          <a:xfrm rot="1800000">
            <a:off x="6681966" y="5045740"/>
            <a:ext cx="785818" cy="357190"/>
          </a:xfrm>
          <a:prstGeom prst="rightArrow">
            <a:avLst/>
          </a:prstGeom>
          <a:solidFill>
            <a:schemeClr val="tx2">
              <a:lumMod val="20000"/>
              <a:lumOff val="8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r>
              <a:rPr lang="ja-JP" altLang="en-US" sz="1100">
                <a:latin typeface="Meiryo UI" panose="020B0604030504040204" pitchFamily="50" charset="-128"/>
                <a:ea typeface="Meiryo UI" panose="020B0604030504040204" pitchFamily="50" charset="-128"/>
                <a:cs typeface="Meiryo UI" panose="020B0604030504040204" pitchFamily="50" charset="-128"/>
              </a:rPr>
              <a:t>スナップ</a:t>
            </a:r>
            <a:br>
              <a:rPr lang="en-US" altLang="ja-JP" sz="1100" dirty="0">
                <a:latin typeface="Meiryo UI" panose="020B0604030504040204" pitchFamily="50" charset="-128"/>
                <a:ea typeface="Meiryo UI" panose="020B0604030504040204" pitchFamily="50" charset="-128"/>
                <a:cs typeface="Meiryo UI" panose="020B0604030504040204" pitchFamily="50" charset="-128"/>
              </a:rPr>
            </a:br>
            <a:r>
              <a:rPr lang="ja-JP" altLang="en-US" sz="1100">
                <a:latin typeface="Meiryo UI" panose="020B0604030504040204" pitchFamily="50" charset="-128"/>
                <a:ea typeface="Meiryo UI" panose="020B0604030504040204" pitchFamily="50" charset="-128"/>
                <a:cs typeface="Meiryo UI" panose="020B0604030504040204" pitchFamily="50" charset="-128"/>
              </a:rPr>
              <a:t>ショット</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TextBox 11"/>
          <p:cNvSpPr txBox="1"/>
          <p:nvPr/>
        </p:nvSpPr>
        <p:spPr>
          <a:xfrm>
            <a:off x="7477787" y="4192819"/>
            <a:ext cx="593432" cy="261610"/>
          </a:xfrm>
          <a:prstGeom prst="rect">
            <a:avLst/>
          </a:prstGeom>
          <a:noFill/>
          <a:ln>
            <a:noFill/>
          </a:ln>
        </p:spPr>
        <p:txBody>
          <a:bodyPr wrap="none" rtlCol="0">
            <a:spAutoFit/>
          </a:bodyPr>
          <a:lstStyle/>
          <a:p>
            <a:pPr algn="ctr"/>
            <a:r>
              <a:rPr lang="ja-JP" altLang="en-US" sz="1100">
                <a:latin typeface="Meiryo UI" panose="020B0604030504040204" pitchFamily="50" charset="-128"/>
                <a:ea typeface="Meiryo UI" panose="020B0604030504040204" pitchFamily="50" charset="-128"/>
                <a:cs typeface="Meiryo UI" panose="020B0604030504040204" pitchFamily="50" charset="-128"/>
              </a:rPr>
              <a:t>テスト</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TextBox 30"/>
          <p:cNvSpPr txBox="1"/>
          <p:nvPr/>
        </p:nvSpPr>
        <p:spPr>
          <a:xfrm>
            <a:off x="7477787" y="5057875"/>
            <a:ext cx="593431" cy="430887"/>
          </a:xfrm>
          <a:prstGeom prst="rect">
            <a:avLst/>
          </a:prstGeom>
          <a:noFill/>
          <a:ln>
            <a:noFill/>
          </a:ln>
        </p:spPr>
        <p:txBody>
          <a:bodyPr wrap="none" rtlCol="0">
            <a:spAutoFit/>
          </a:bodyPr>
          <a:lstStyle/>
          <a:p>
            <a:pPr algn="ctr"/>
            <a:r>
              <a:rPr lang="ja-JP" altLang="en-US" sz="1100">
                <a:latin typeface="Meiryo UI" panose="020B0604030504040204" pitchFamily="50" charset="-128"/>
                <a:ea typeface="Meiryo UI" panose="020B0604030504040204" pitchFamily="50" charset="-128"/>
                <a:cs typeface="Meiryo UI" panose="020B0604030504040204" pitchFamily="50" charset="-128"/>
              </a:rPr>
              <a:t>テスト</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C</a:t>
            </a:r>
          </a:p>
          <a:p>
            <a:pPr algn="ct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4" name="Picture 2" descr="C:\Documents and Settings\yosada\My Documents\My Pictures\Microsoft Clip Organizer\j0320422.wmf"/>
          <p:cNvPicPr>
            <a:picLocks noChangeAspect="1" noChangeArrowheads="1"/>
          </p:cNvPicPr>
          <p:nvPr/>
        </p:nvPicPr>
        <p:blipFill>
          <a:blip r:embed="rId4" cstate="print"/>
          <a:srcRect/>
          <a:stretch>
            <a:fillRect/>
          </a:stretch>
        </p:blipFill>
        <p:spPr bwMode="auto">
          <a:xfrm>
            <a:off x="4867442" y="4343495"/>
            <a:ext cx="408854" cy="409565"/>
          </a:xfrm>
          <a:prstGeom prst="rect">
            <a:avLst/>
          </a:prstGeom>
          <a:noFill/>
          <a:effectLst>
            <a:outerShdw blurRad="50800" dist="38100" dir="2700000" algn="tl" rotWithShape="0">
              <a:prstClr val="black">
                <a:alpha val="40000"/>
              </a:prstClr>
            </a:outerShdw>
          </a:effectLst>
        </p:spPr>
      </p:pic>
      <p:pic>
        <p:nvPicPr>
          <p:cNvPr id="25" name="Picture 2" descr="C:\Documents and Settings\yosada\My Documents\My Pictures\Microsoft Clip Organizer\j0320422.wmf"/>
          <p:cNvPicPr>
            <a:picLocks noChangeAspect="1" noChangeArrowheads="1"/>
          </p:cNvPicPr>
          <p:nvPr/>
        </p:nvPicPr>
        <p:blipFill>
          <a:blip r:embed="rId4" cstate="print"/>
          <a:srcRect/>
          <a:stretch>
            <a:fillRect/>
          </a:stretch>
        </p:blipFill>
        <p:spPr bwMode="auto">
          <a:xfrm>
            <a:off x="6296202" y="4343495"/>
            <a:ext cx="408854" cy="409565"/>
          </a:xfrm>
          <a:prstGeom prst="rect">
            <a:avLst/>
          </a:prstGeom>
          <a:noFill/>
          <a:effectLst>
            <a:outerShdw blurRad="50800" dist="38100" dir="2700000" algn="tl" rotWithShape="0">
              <a:prstClr val="black">
                <a:alpha val="40000"/>
              </a:prstClr>
            </a:outerShdw>
          </a:effectLst>
        </p:spPr>
      </p:pic>
      <p:pic>
        <p:nvPicPr>
          <p:cNvPr id="26" name="Picture 2" descr="C:\Documents and Settings\yosada\My Documents\My Pictures\Microsoft Clip Organizer\j0320422.wmf"/>
          <p:cNvPicPr>
            <a:picLocks noChangeAspect="1" noChangeArrowheads="1"/>
          </p:cNvPicPr>
          <p:nvPr/>
        </p:nvPicPr>
        <p:blipFill>
          <a:blip r:embed="rId4" cstate="print"/>
          <a:srcRect/>
          <a:stretch>
            <a:fillRect/>
          </a:stretch>
        </p:blipFill>
        <p:spPr bwMode="auto">
          <a:xfrm>
            <a:off x="7796400" y="3557677"/>
            <a:ext cx="408854" cy="409565"/>
          </a:xfrm>
          <a:prstGeom prst="rect">
            <a:avLst/>
          </a:prstGeom>
          <a:noFill/>
          <a:effectLst>
            <a:outerShdw blurRad="50800" dist="38100" dir="2700000" algn="tl" rotWithShape="0">
              <a:prstClr val="black">
                <a:alpha val="40000"/>
              </a:prstClr>
            </a:outerShdw>
          </a:effectLst>
        </p:spPr>
      </p:pic>
      <p:pic>
        <p:nvPicPr>
          <p:cNvPr id="27" name="Picture 2" descr="C:\Documents and Settings\yosada\My Documents\My Pictures\Microsoft Clip Organizer\j0320422.wmf"/>
          <p:cNvPicPr>
            <a:picLocks noChangeAspect="1" noChangeArrowheads="1"/>
          </p:cNvPicPr>
          <p:nvPr/>
        </p:nvPicPr>
        <p:blipFill>
          <a:blip r:embed="rId4" cstate="print"/>
          <a:srcRect/>
          <a:stretch>
            <a:fillRect/>
          </a:stretch>
        </p:blipFill>
        <p:spPr bwMode="auto">
          <a:xfrm>
            <a:off x="7796400" y="4414933"/>
            <a:ext cx="408854" cy="409565"/>
          </a:xfrm>
          <a:prstGeom prst="rect">
            <a:avLst/>
          </a:prstGeom>
          <a:noFill/>
          <a:effectLst>
            <a:outerShdw blurRad="50800" dist="38100" dir="2700000" algn="tl" rotWithShape="0">
              <a:prstClr val="black">
                <a:alpha val="40000"/>
              </a:prstClr>
            </a:outerShdw>
          </a:effectLst>
        </p:spPr>
      </p:pic>
      <p:sp>
        <p:nvSpPr>
          <p:cNvPr id="28" name="Oval 35"/>
          <p:cNvSpPr/>
          <p:nvPr/>
        </p:nvSpPr>
        <p:spPr bwMode="auto">
          <a:xfrm>
            <a:off x="7857951" y="5272189"/>
            <a:ext cx="285752" cy="285752"/>
          </a:xfrm>
          <a:prstGeom prst="ellipse">
            <a:avLst/>
          </a:prstGeom>
          <a:noFill/>
          <a:ln w="57150" algn="ctr">
            <a:solidFill>
              <a:srgbClr val="00B050"/>
            </a:solidFill>
            <a:round/>
            <a:headEnd/>
            <a:tailEnd/>
          </a:ln>
          <a:effectLst>
            <a:outerShdw blurRad="50800" dist="38100" dir="2700000" algn="tl" rotWithShape="0">
              <a:prstClr val="black">
                <a:alpha val="40000"/>
              </a:prstClr>
            </a:outerShdw>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TextBox 36"/>
          <p:cNvSpPr txBox="1"/>
          <p:nvPr/>
        </p:nvSpPr>
        <p:spPr>
          <a:xfrm>
            <a:off x="5838999" y="4129181"/>
            <a:ext cx="809837" cy="261610"/>
          </a:xfrm>
          <a:prstGeom prst="rect">
            <a:avLst/>
          </a:prstGeom>
          <a:noFill/>
          <a:ln>
            <a:noFill/>
          </a:ln>
        </p:spPr>
        <p:txBody>
          <a:bodyPr wrap="none" rtlCol="0">
            <a:spAutoFit/>
          </a:bodyPr>
          <a:lstStyle/>
          <a:p>
            <a:r>
              <a:rPr kumimoji="1" lang="ja-JP" altLang="en-US" sz="1100">
                <a:latin typeface="Meiryo UI" panose="020B0604030504040204" pitchFamily="50" charset="-128"/>
                <a:ea typeface="Meiryo UI" panose="020B0604030504040204" pitchFamily="50" charset="-128"/>
                <a:cs typeface="Meiryo UI" panose="020B0604030504040204" pitchFamily="50" charset="-128"/>
              </a:rPr>
              <a:t>テスト環境</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TextBox 37"/>
          <p:cNvSpPr txBox="1"/>
          <p:nvPr/>
        </p:nvSpPr>
        <p:spPr>
          <a:xfrm>
            <a:off x="8153590" y="3614827"/>
            <a:ext cx="415498" cy="276999"/>
          </a:xfrm>
          <a:prstGeom prst="rect">
            <a:avLst/>
          </a:prstGeom>
          <a:noFill/>
          <a:ln>
            <a:noFill/>
          </a:ln>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NG</a:t>
            </a:r>
            <a:endParaRPr kumimoji="1"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TextBox 38"/>
          <p:cNvSpPr txBox="1"/>
          <p:nvPr/>
        </p:nvSpPr>
        <p:spPr>
          <a:xfrm>
            <a:off x="8153590" y="4476840"/>
            <a:ext cx="415498" cy="276999"/>
          </a:xfrm>
          <a:prstGeom prst="rect">
            <a:avLst/>
          </a:prstGeom>
          <a:noFill/>
          <a:ln>
            <a:noFill/>
          </a:ln>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NG</a:t>
            </a:r>
            <a:endParaRPr kumimoji="1"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TextBox 39"/>
          <p:cNvSpPr txBox="1"/>
          <p:nvPr/>
        </p:nvSpPr>
        <p:spPr>
          <a:xfrm>
            <a:off x="8153590" y="5295990"/>
            <a:ext cx="460382" cy="276999"/>
          </a:xfrm>
          <a:prstGeom prst="rect">
            <a:avLst/>
          </a:prstGeom>
          <a:noFill/>
          <a:ln>
            <a:noFill/>
          </a:ln>
        </p:spPr>
        <p:txBody>
          <a:bodyPr wrap="none" rtlCol="0">
            <a:spAutoFit/>
          </a:bodyPr>
          <a:lstStyle/>
          <a:p>
            <a:r>
              <a:rPr kumimoji="1" lang="en-US" altLang="ja-JP"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ounded Rectangular Callout 40"/>
          <p:cNvSpPr/>
          <p:nvPr/>
        </p:nvSpPr>
        <p:spPr bwMode="auto">
          <a:xfrm>
            <a:off x="5796136" y="3557677"/>
            <a:ext cx="714380" cy="428628"/>
          </a:xfrm>
          <a:prstGeom prst="wedgeRoundRectCallout">
            <a:avLst>
              <a:gd name="adj1" fmla="val 26944"/>
              <a:gd name="adj2" fmla="val 84722"/>
              <a:gd name="adj3" fmla="val 16667"/>
            </a:avLst>
          </a:prstGeom>
          <a:solidFill>
            <a:schemeClr val="bg1"/>
          </a:solidFill>
          <a:ln w="12700" algn="ctr">
            <a:solidFill>
              <a:schemeClr val="tx1"/>
            </a:solidFill>
            <a:round/>
            <a:headEnd/>
            <a:tailEnd/>
          </a:ln>
          <a:effectLst>
            <a:outerShdw blurRad="50800" dist="38100" dir="2700000" algn="tl" rotWithShape="0">
              <a:prstClr val="black">
                <a:alpha val="40000"/>
              </a:prstClr>
            </a:outerShdw>
          </a:effectLst>
        </p:spPr>
        <p:txBody>
          <a:bodyPr vert="horz" wrap="none" lIns="72000" tIns="72000" rIns="72000" bIns="72000" rtlCol="0" anchor="ctr">
            <a:noAutofit/>
          </a:bodyPr>
          <a:lstStyle/>
          <a:p>
            <a:pPr algn="ctr">
              <a:lnSpc>
                <a:spcPct val="85000"/>
              </a:lnSpc>
              <a:buClr>
                <a:schemeClr val="tx2"/>
              </a:buClr>
              <a:buSzPct val="80000"/>
            </a:pPr>
            <a:r>
              <a:rPr kumimoji="1" lang="ja-JP" altLang="en-US" sz="1100">
                <a:solidFill>
                  <a:srgbClr val="0070C0"/>
                </a:solidFill>
                <a:latin typeface="Meiryo UI" panose="020B0604030504040204" pitchFamily="50" charset="-128"/>
                <a:ea typeface="Meiryo UI" panose="020B0604030504040204" pitchFamily="50" charset="-128"/>
                <a:cs typeface="Meiryo UI" panose="020B0604030504040204" pitchFamily="50" charset="-128"/>
              </a:rPr>
              <a:t>再現</a:t>
            </a:r>
            <a:r>
              <a:rPr kumimoji="1" lang="en-US" altLang="ja-JP" sz="11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sz="11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TextBox 41"/>
          <p:cNvSpPr txBox="1"/>
          <p:nvPr/>
        </p:nvSpPr>
        <p:spPr>
          <a:xfrm>
            <a:off x="4957226" y="6347222"/>
            <a:ext cx="3613490" cy="215444"/>
          </a:xfrm>
          <a:prstGeom prst="rect">
            <a:avLst/>
          </a:prstGeom>
          <a:noFill/>
          <a:ln>
            <a:noFill/>
          </a:ln>
        </p:spPr>
        <p:txBody>
          <a:bodyPr wrap="none" rtlCol="0">
            <a:spAutoFit/>
          </a:bodyPr>
          <a:lstStyle/>
          <a:p>
            <a:r>
              <a:rPr kumimoji="1"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cs typeface="Meiryo UI" panose="020B0604030504040204" pitchFamily="50" charset="-128"/>
              </a:rPr>
              <a:t>外部ストレージやネットワークなど外部要因に起因する障害はこの限りではありません</a:t>
            </a:r>
          </a:p>
        </p:txBody>
      </p:sp>
      <p:pic>
        <p:nvPicPr>
          <p:cNvPr id="35" name="Picture 6" descr="DGRM_Trad_Arch_Q109.png"/>
          <p:cNvPicPr>
            <a:picLocks noChangeAspect="1"/>
          </p:cNvPicPr>
          <p:nvPr/>
        </p:nvPicPr>
        <p:blipFill>
          <a:blip r:embed="rId5" cstate="print"/>
          <a:srcRect/>
          <a:stretch>
            <a:fillRect/>
          </a:stretch>
        </p:blipFill>
        <p:spPr bwMode="auto">
          <a:xfrm>
            <a:off x="1009790" y="4343495"/>
            <a:ext cx="595599" cy="673643"/>
          </a:xfrm>
          <a:prstGeom prst="rect">
            <a:avLst/>
          </a:prstGeom>
          <a:noFill/>
          <a:ln w="9525">
            <a:noFill/>
            <a:miter lim="800000"/>
            <a:headEnd/>
            <a:tailEnd/>
          </a:ln>
        </p:spPr>
      </p:pic>
      <p:pic>
        <p:nvPicPr>
          <p:cNvPr id="36" name="Picture 2" descr="C:\Documents and Settings\yosada\My Documents\My Pictures\Microsoft Clip Organizer\j0320422.wmf"/>
          <p:cNvPicPr>
            <a:picLocks noChangeAspect="1" noChangeArrowheads="1"/>
          </p:cNvPicPr>
          <p:nvPr/>
        </p:nvPicPr>
        <p:blipFill>
          <a:blip r:embed="rId4" cstate="print"/>
          <a:srcRect/>
          <a:stretch>
            <a:fillRect/>
          </a:stretch>
        </p:blipFill>
        <p:spPr bwMode="auto">
          <a:xfrm>
            <a:off x="1366980" y="4343495"/>
            <a:ext cx="408854" cy="409565"/>
          </a:xfrm>
          <a:prstGeom prst="rect">
            <a:avLst/>
          </a:prstGeom>
          <a:noFill/>
          <a:effectLst>
            <a:outerShdw blurRad="50800" dist="38100" dir="2700000" algn="tl" rotWithShape="0">
              <a:prstClr val="black">
                <a:alpha val="40000"/>
              </a:prstClr>
            </a:outerShdw>
          </a:effectLst>
        </p:spPr>
      </p:pic>
      <p:pic>
        <p:nvPicPr>
          <p:cNvPr id="37" name="Picture 6" descr="DGRM_Trad_Arch_Q109.png"/>
          <p:cNvPicPr>
            <a:picLocks noChangeAspect="1"/>
          </p:cNvPicPr>
          <p:nvPr/>
        </p:nvPicPr>
        <p:blipFill>
          <a:blip r:embed="rId5" cstate="print"/>
          <a:srcRect/>
          <a:stretch>
            <a:fillRect/>
          </a:stretch>
        </p:blipFill>
        <p:spPr bwMode="auto">
          <a:xfrm>
            <a:off x="2438550" y="4343495"/>
            <a:ext cx="595599" cy="673643"/>
          </a:xfrm>
          <a:prstGeom prst="rect">
            <a:avLst/>
          </a:prstGeom>
          <a:noFill/>
          <a:ln w="9525">
            <a:noFill/>
            <a:miter lim="800000"/>
            <a:headEnd/>
            <a:tailEnd/>
          </a:ln>
        </p:spPr>
      </p:pic>
      <p:sp>
        <p:nvSpPr>
          <p:cNvPr id="38" name="Rounded Rectangular Callout 45"/>
          <p:cNvSpPr/>
          <p:nvPr/>
        </p:nvSpPr>
        <p:spPr bwMode="auto">
          <a:xfrm>
            <a:off x="2367112" y="3557677"/>
            <a:ext cx="714380" cy="428628"/>
          </a:xfrm>
          <a:prstGeom prst="wedgeRoundRectCallout">
            <a:avLst>
              <a:gd name="adj1" fmla="val 26944"/>
              <a:gd name="adj2" fmla="val 84722"/>
              <a:gd name="adj3" fmla="val 16667"/>
            </a:avLst>
          </a:prstGeom>
          <a:solidFill>
            <a:schemeClr val="bg1"/>
          </a:solidFill>
          <a:ln w="12700" algn="ctr">
            <a:solidFill>
              <a:schemeClr val="tx1"/>
            </a:solidFill>
            <a:round/>
            <a:headEnd/>
            <a:tailEnd/>
          </a:ln>
          <a:effectLst>
            <a:outerShdw blurRad="50800" dist="38100" dir="2700000" algn="tl" rotWithShape="0">
              <a:prstClr val="black">
                <a:alpha val="40000"/>
              </a:prstClr>
            </a:outerShdw>
          </a:effectLst>
        </p:spPr>
        <p:txBody>
          <a:bodyPr vert="horz" wrap="none" lIns="72000" tIns="72000" rIns="72000" bIns="72000" rtlCol="0" anchor="ctr">
            <a:noAutofit/>
          </a:bodyPr>
          <a:lstStyle/>
          <a:p>
            <a:pPr algn="ctr">
              <a:lnSpc>
                <a:spcPct val="85000"/>
              </a:lnSpc>
              <a:buClr>
                <a:schemeClr val="tx2"/>
              </a:buClr>
              <a:buSzPct val="80000"/>
            </a:pPr>
            <a:r>
              <a:rPr kumimoji="1" lang="ja-JP" altLang="en-US" sz="1100">
                <a:solidFill>
                  <a:srgbClr val="FF0000"/>
                </a:solidFill>
                <a:latin typeface="Meiryo UI" panose="020B0604030504040204" pitchFamily="50" charset="-128"/>
                <a:ea typeface="Meiryo UI" panose="020B0604030504040204" pitchFamily="50" charset="-128"/>
                <a:cs typeface="Meiryo UI" panose="020B0604030504040204" pitchFamily="50" charset="-128"/>
              </a:rPr>
              <a:t>再現せず</a:t>
            </a:r>
            <a:endParaRPr kumimoji="1"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9" name="Picture 3" descr="C:\Documents and Settings\yosada\My Documents\My Pictures\Microsoft Clip Organizer\j0326908.wmf"/>
          <p:cNvPicPr>
            <a:picLocks noChangeAspect="1" noChangeArrowheads="1"/>
          </p:cNvPicPr>
          <p:nvPr/>
        </p:nvPicPr>
        <p:blipFill>
          <a:blip r:embed="rId6" cstate="print"/>
          <a:srcRect/>
          <a:stretch>
            <a:fillRect/>
          </a:stretch>
        </p:blipFill>
        <p:spPr bwMode="auto">
          <a:xfrm>
            <a:off x="2867178" y="4343495"/>
            <a:ext cx="395271" cy="395271"/>
          </a:xfrm>
          <a:prstGeom prst="rect">
            <a:avLst/>
          </a:prstGeom>
          <a:noFill/>
          <a:effectLst>
            <a:outerShdw blurRad="50800" dist="38100" dir="2700000" algn="tl" rotWithShape="0">
              <a:prstClr val="black">
                <a:alpha val="40000"/>
              </a:prstClr>
            </a:outerShdw>
          </a:effectLst>
        </p:spPr>
      </p:pic>
      <p:sp>
        <p:nvSpPr>
          <p:cNvPr id="40" name="TextBox 47"/>
          <p:cNvSpPr txBox="1"/>
          <p:nvPr/>
        </p:nvSpPr>
        <p:spPr>
          <a:xfrm>
            <a:off x="1038365" y="4129181"/>
            <a:ext cx="466794" cy="261610"/>
          </a:xfrm>
          <a:prstGeom prst="rect">
            <a:avLst/>
          </a:prstGeom>
          <a:noFill/>
          <a:ln>
            <a:noFill/>
          </a:ln>
        </p:spPr>
        <p:txBody>
          <a:bodyPr wrap="none" rtlCol="0">
            <a:spAutoFit/>
          </a:bodyPr>
          <a:lstStyle/>
          <a:p>
            <a:r>
              <a:rPr kumimoji="1" lang="ja-JP" altLang="en-US" sz="1100">
                <a:latin typeface="Meiryo UI" panose="020B0604030504040204" pitchFamily="50" charset="-128"/>
                <a:ea typeface="Meiryo UI" panose="020B0604030504040204" pitchFamily="50" charset="-128"/>
                <a:cs typeface="Meiryo UI" panose="020B0604030504040204" pitchFamily="50" charset="-128"/>
              </a:rPr>
              <a:t>本番</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TextBox 48"/>
          <p:cNvSpPr txBox="1"/>
          <p:nvPr/>
        </p:nvSpPr>
        <p:spPr>
          <a:xfrm>
            <a:off x="2367112" y="4129181"/>
            <a:ext cx="809837" cy="261610"/>
          </a:xfrm>
          <a:prstGeom prst="rect">
            <a:avLst/>
          </a:prstGeom>
          <a:noFill/>
          <a:ln>
            <a:noFill/>
          </a:ln>
        </p:spPr>
        <p:txBody>
          <a:bodyPr wrap="none" rtlCol="0">
            <a:spAutoFit/>
          </a:bodyPr>
          <a:lstStyle/>
          <a:p>
            <a:r>
              <a:rPr kumimoji="1" lang="ja-JP" altLang="en-US" sz="1100">
                <a:latin typeface="Meiryo UI" panose="020B0604030504040204" pitchFamily="50" charset="-128"/>
                <a:ea typeface="Meiryo UI" panose="020B0604030504040204" pitchFamily="50" charset="-128"/>
                <a:cs typeface="Meiryo UI" panose="020B0604030504040204" pitchFamily="50" charset="-128"/>
              </a:rPr>
              <a:t>テスト環境</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Straight Connector 50"/>
          <p:cNvCxnSpPr/>
          <p:nvPr/>
        </p:nvCxnSpPr>
        <p:spPr bwMode="auto">
          <a:xfrm rot="5400000">
            <a:off x="2545707" y="4879280"/>
            <a:ext cx="3214710" cy="0"/>
          </a:xfrm>
          <a:prstGeom prst="line">
            <a:avLst/>
          </a:prstGeom>
          <a:solidFill>
            <a:srgbClr val="0095D3"/>
          </a:solidFill>
          <a:ln w="12700" cap="flat" cmpd="sng" algn="ctr">
            <a:solidFill>
              <a:schemeClr val="tx1"/>
            </a:solidFill>
            <a:prstDash val="solid"/>
            <a:round/>
            <a:headEnd type="none" w="med" len="med"/>
            <a:tailEnd type="none" w="med" len="med"/>
          </a:ln>
          <a:effectLst/>
        </p:spPr>
      </p:cxnSp>
      <p:sp>
        <p:nvSpPr>
          <p:cNvPr id="43" name="TextBox 51"/>
          <p:cNvSpPr txBox="1"/>
          <p:nvPr/>
        </p:nvSpPr>
        <p:spPr>
          <a:xfrm>
            <a:off x="223973" y="5343627"/>
            <a:ext cx="3714775" cy="830997"/>
          </a:xfrm>
          <a:prstGeom prst="rect">
            <a:avLst/>
          </a:prstGeom>
          <a:noFill/>
          <a:ln>
            <a:noFill/>
          </a:ln>
        </p:spPr>
        <p:txBody>
          <a:bodyPr wrap="square" rtlCol="0">
            <a:spAutoFit/>
          </a:bodyPr>
          <a:lstStyle/>
          <a:p>
            <a:pPr marL="85725" indent="-85725">
              <a:buFont typeface="Arial" pitchFamily="34" charset="0"/>
              <a:buChar char="•"/>
            </a:pPr>
            <a:r>
              <a:rPr lang="ja-JP" altLang="en-US" sz="1200">
                <a:latin typeface="Meiryo UI" panose="020B0604030504040204" pitchFamily="50" charset="-128"/>
                <a:ea typeface="Meiryo UI" panose="020B0604030504040204" pitchFamily="50" charset="-128"/>
                <a:cs typeface="Meiryo UI" panose="020B0604030504040204" pitchFamily="50" charset="-128"/>
              </a:rPr>
              <a:t>障害の原因特定に多くの負荷、時間が必要となる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ja-JP" altLang="en-US" sz="1200">
                <a:latin typeface="Meiryo UI" panose="020B0604030504040204" pitchFamily="50" charset="-128"/>
                <a:ea typeface="Meiryo UI" panose="020B0604030504040204" pitchFamily="50" charset="-128"/>
                <a:cs typeface="Meiryo UI" panose="020B0604030504040204" pitchFamily="50" charset="-128"/>
              </a:rPr>
              <a:t>本番環境でテストせざるを得なくなる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ja-JP" altLang="en-US" sz="1200">
                <a:latin typeface="Meiryo UI" panose="020B0604030504040204" pitchFamily="50" charset="-128"/>
                <a:ea typeface="Meiryo UI" panose="020B0604030504040204" pitchFamily="50" charset="-128"/>
                <a:cs typeface="Meiryo UI" panose="020B0604030504040204" pitchFamily="50" charset="-128"/>
              </a:rPr>
              <a:t>バックアップ、リストアの作業が必須となる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ja-JP" altLang="en-US" sz="1200">
                <a:latin typeface="Meiryo UI" panose="020B0604030504040204" pitchFamily="50" charset="-128"/>
                <a:ea typeface="Meiryo UI" panose="020B0604030504040204" pitchFamily="50" charset="-128"/>
                <a:cs typeface="Meiryo UI" panose="020B0604030504040204" pitchFamily="50" charset="-128"/>
              </a:rPr>
              <a:t>作業できる時間、日時が限られる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TextBox 52"/>
          <p:cNvSpPr txBox="1"/>
          <p:nvPr/>
        </p:nvSpPr>
        <p:spPr>
          <a:xfrm>
            <a:off x="152534" y="3271925"/>
            <a:ext cx="800219" cy="276999"/>
          </a:xfrm>
          <a:prstGeom prst="rect">
            <a:avLst/>
          </a:prstGeom>
          <a:noFill/>
          <a:ln>
            <a:solidFill>
              <a:schemeClr val="tx1"/>
            </a:solidFill>
          </a:ln>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物理</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環境</a:t>
            </a:r>
          </a:p>
        </p:txBody>
      </p:sp>
      <p:sp>
        <p:nvSpPr>
          <p:cNvPr id="45" name="TextBox 53"/>
          <p:cNvSpPr txBox="1"/>
          <p:nvPr/>
        </p:nvSpPr>
        <p:spPr>
          <a:xfrm>
            <a:off x="4367376" y="3271925"/>
            <a:ext cx="954107" cy="276999"/>
          </a:xfrm>
          <a:prstGeom prst="rect">
            <a:avLst/>
          </a:prstGeom>
          <a:noFill/>
          <a:ln>
            <a:solidFill>
              <a:schemeClr val="tx1"/>
            </a:solidFill>
          </a:ln>
        </p:spPr>
        <p:txBody>
          <a:bodyPr wrap="none" rtlCol="0">
            <a:spAutoFit/>
          </a:bodyPr>
          <a:lstStyle/>
          <a:p>
            <a:r>
              <a:rPr kumimoji="1" lang="ja-JP" altLang="en-US" sz="1200">
                <a:latin typeface="Meiryo UI" panose="020B0604030504040204" pitchFamily="50" charset="-128"/>
                <a:ea typeface="Meiryo UI" panose="020B0604030504040204" pitchFamily="50" charset="-128"/>
                <a:cs typeface="Meiryo UI" panose="020B0604030504040204" pitchFamily="50" charset="-128"/>
              </a:rPr>
              <a:t>仮想化環境</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4547676"/>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スナップショット</a:t>
            </a:r>
            <a:r>
              <a:rPr kumimoji="1" lang="en-US" altLang="ja-JP" dirty="0"/>
              <a:t>1</a:t>
            </a:r>
            <a:endParaRPr kumimoji="1" lang="ja-JP" altLang="en-US" dirty="0"/>
          </a:p>
        </p:txBody>
      </p:sp>
      <p:sp>
        <p:nvSpPr>
          <p:cNvPr id="5" name="Rectangle 3"/>
          <p:cNvSpPr txBox="1">
            <a:spLocks noChangeArrowheads="1"/>
          </p:cNvSpPr>
          <p:nvPr/>
        </p:nvSpPr>
        <p:spPr>
          <a:xfrm>
            <a:off x="251520" y="908720"/>
            <a:ext cx="8382000" cy="50069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a:r>
              <a:rPr lang="ja-JP" altLang="en-US" sz="1800" dirty="0">
                <a:latin typeface="Meiryo UI" panose="020B0604030504040204" pitchFamily="50" charset="-128"/>
                <a:ea typeface="Meiryo UI" panose="020B0604030504040204" pitchFamily="50" charset="-128"/>
                <a:cs typeface="Meiryo UI" panose="020B0604030504040204" pitchFamily="50" charset="-128"/>
              </a:rPr>
              <a:t>スナップショット機能</a:t>
            </a:r>
          </a:p>
          <a:p>
            <a:pPr lvl="2"/>
            <a:r>
              <a:rPr lang="ja-JP" altLang="en-US" sz="1600" dirty="0">
                <a:latin typeface="Meiryo UI" panose="020B0604030504040204" pitchFamily="50" charset="-128"/>
                <a:ea typeface="Meiryo UI" panose="020B0604030504040204" pitchFamily="50" charset="-128"/>
                <a:cs typeface="Meiryo UI" panose="020B0604030504040204" pitchFamily="50" charset="-128"/>
              </a:rPr>
              <a:t>任意のタイミングで、その時点の仮想マシン全体の状態をキャプチャ</a:t>
            </a:r>
          </a:p>
          <a:p>
            <a:pPr lvl="3"/>
            <a:r>
              <a:rPr lang="ja-JP" altLang="en-US" sz="1600" dirty="0">
                <a:latin typeface="Meiryo UI" panose="020B0604030504040204" pitchFamily="50" charset="-128"/>
                <a:ea typeface="Meiryo UI" panose="020B0604030504040204" pitchFamily="50" charset="-128"/>
                <a:cs typeface="Meiryo UI" panose="020B0604030504040204" pitchFamily="50" charset="-128"/>
              </a:rPr>
              <a:t>メモリの状態</a:t>
            </a:r>
          </a:p>
          <a:p>
            <a:pPr lvl="3"/>
            <a:r>
              <a:rPr lang="ja-JP" altLang="en-US" sz="1600" dirty="0">
                <a:latin typeface="Meiryo UI" panose="020B0604030504040204" pitchFamily="50" charset="-128"/>
                <a:ea typeface="Meiryo UI" panose="020B0604030504040204" pitchFamily="50" charset="-128"/>
                <a:cs typeface="Meiryo UI" panose="020B0604030504040204" pitchFamily="50" charset="-128"/>
              </a:rPr>
              <a:t>設定の状態</a:t>
            </a:r>
          </a:p>
          <a:p>
            <a:pPr lvl="3"/>
            <a:r>
              <a:rPr lang="ja-JP" altLang="en-US" sz="1600" dirty="0">
                <a:latin typeface="Meiryo UI" panose="020B0604030504040204" pitchFamily="50" charset="-128"/>
                <a:ea typeface="Meiryo UI" panose="020B0604030504040204" pitchFamily="50" charset="-128"/>
                <a:cs typeface="Meiryo UI" panose="020B0604030504040204" pitchFamily="50" charset="-128"/>
              </a:rPr>
              <a:t>ディスクの状態</a:t>
            </a:r>
          </a:p>
          <a:p>
            <a:pPr lvl="3"/>
            <a:r>
              <a:rPr lang="en-US" altLang="ja-JP" sz="1600" dirty="0">
                <a:latin typeface="Meiryo UI" panose="020B0604030504040204" pitchFamily="50" charset="-128"/>
                <a:ea typeface="Meiryo UI" panose="020B0604030504040204" pitchFamily="50" charset="-128"/>
                <a:cs typeface="Meiryo UI" panose="020B0604030504040204" pitchFamily="50" charset="-128"/>
              </a:rPr>
              <a:t>VM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の電源状態</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パワーオン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パワーオフ</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サスペンド</a:t>
            </a:r>
          </a:p>
          <a:p>
            <a:pPr lvl="2"/>
            <a:r>
              <a:rPr lang="ja-JP" altLang="en-US" sz="1600" dirty="0">
                <a:latin typeface="Meiryo UI" panose="020B0604030504040204" pitchFamily="50" charset="-128"/>
                <a:ea typeface="Meiryo UI" panose="020B0604030504040204" pitchFamily="50" charset="-128"/>
                <a:cs typeface="Meiryo UI" panose="020B0604030504040204" pitchFamily="50" charset="-128"/>
              </a:rPr>
              <a:t>マルチスナップショットの作成も可能</a:t>
            </a:r>
          </a:p>
          <a:p>
            <a:pPr lvl="2"/>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800" dirty="0">
                <a:latin typeface="Meiryo UI" panose="020B0604030504040204" pitchFamily="50" charset="-128"/>
                <a:ea typeface="Meiryo UI" panose="020B0604030504040204" pitchFamily="50" charset="-128"/>
                <a:cs typeface="Meiryo UI" panose="020B0604030504040204" pitchFamily="50" charset="-128"/>
              </a:rPr>
              <a:t>利用例</a:t>
            </a:r>
          </a:p>
          <a:p>
            <a:pPr lvl="2"/>
            <a:r>
              <a:rPr lang="ja-JP" altLang="en-US" sz="1600" dirty="0">
                <a:latin typeface="Meiryo UI" panose="020B0604030504040204" pitchFamily="50" charset="-128"/>
                <a:ea typeface="Meiryo UI" panose="020B0604030504040204" pitchFamily="50" charset="-128"/>
                <a:cs typeface="Meiryo UI" panose="020B0604030504040204" pitchFamily="50" charset="-128"/>
              </a:rPr>
              <a:t>セキュリティパッチのインストールテスト</a:t>
            </a:r>
          </a:p>
          <a:p>
            <a:pPr lvl="2"/>
            <a:r>
              <a:rPr lang="ja-JP" altLang="en-US" sz="1600" dirty="0">
                <a:latin typeface="Meiryo UI" panose="020B0604030504040204" pitchFamily="50" charset="-128"/>
                <a:ea typeface="Meiryo UI" panose="020B0604030504040204" pitchFamily="50" charset="-128"/>
                <a:cs typeface="Meiryo UI" panose="020B0604030504040204" pitchFamily="50" charset="-128"/>
              </a:rPr>
              <a:t>開発環境等</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lvl="2"/>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800" dirty="0">
                <a:latin typeface="Meiryo UI" panose="020B0604030504040204" pitchFamily="50" charset="-128"/>
                <a:ea typeface="Meiryo UI" panose="020B0604030504040204" pitchFamily="50" charset="-128"/>
                <a:cs typeface="Meiryo UI" panose="020B0604030504040204" pitchFamily="50" charset="-128"/>
              </a:rPr>
              <a:t>注意点</a:t>
            </a:r>
          </a:p>
          <a:p>
            <a:pPr lvl="2"/>
            <a:r>
              <a:rPr lang="ja-JP" altLang="en-US" sz="1600" dirty="0">
                <a:latin typeface="Meiryo UI" panose="020B0604030504040204" pitchFamily="50" charset="-128"/>
                <a:ea typeface="Meiryo UI" panose="020B0604030504040204" pitchFamily="50" charset="-128"/>
                <a:cs typeface="Meiryo UI" panose="020B0604030504040204" pitchFamily="50" charset="-128"/>
              </a:rPr>
              <a:t>バックアップとして利用はできない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600" dirty="0">
                <a:latin typeface="Meiryo UI" panose="020B0604030504040204" pitchFamily="50" charset="-128"/>
                <a:ea typeface="Meiryo UI" panose="020B0604030504040204" pitchFamily="50" charset="-128"/>
                <a:cs typeface="Meiryo UI" panose="020B0604030504040204" pitchFamily="50" charset="-128"/>
              </a:rPr>
              <a:t>最大で</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32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個とする</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推奨：</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個</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p>
          <a:p>
            <a:pPr lvl="2"/>
            <a:r>
              <a:rPr lang="en-US" altLang="ja-JP" sz="1600" dirty="0">
                <a:latin typeface="Meiryo UI" panose="020B0604030504040204" pitchFamily="50" charset="-128"/>
                <a:ea typeface="Meiryo UI" panose="020B0604030504040204" pitchFamily="50" charset="-128"/>
                <a:cs typeface="Meiryo UI" panose="020B0604030504040204" pitchFamily="50" charset="-128"/>
              </a:rPr>
              <a:t>24</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72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時間以上に渡って使用しない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914400" lvl="2" indent="0">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ファイルサイズの肥大化</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600" dirty="0">
                <a:latin typeface="Meiryo UI" panose="020B0604030504040204" pitchFamily="50" charset="-128"/>
                <a:ea typeface="Meiryo UI" panose="020B0604030504040204" pitchFamily="50" charset="-128"/>
                <a:cs typeface="Meiryo UI" panose="020B0604030504040204" pitchFamily="50" charset="-128"/>
              </a:rPr>
              <a:t>サードパーティの</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S/W</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を使用して作成された</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914400" lvl="2" indent="0">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スナップショットは表示されないことがある</a:t>
            </a:r>
          </a:p>
        </p:txBody>
      </p:sp>
      <p:pic>
        <p:nvPicPr>
          <p:cNvPr id="6" name="Picture 4"/>
          <p:cNvPicPr>
            <a:picLocks noChangeAspect="1" noChangeArrowheads="1"/>
          </p:cNvPicPr>
          <p:nvPr/>
        </p:nvPicPr>
        <p:blipFill>
          <a:blip r:embed="rId3" cstate="screen"/>
          <a:srcRect/>
          <a:stretch>
            <a:fillRect/>
          </a:stretch>
        </p:blipFill>
        <p:spPr bwMode="auto">
          <a:xfrm>
            <a:off x="5148064" y="3501008"/>
            <a:ext cx="3760788" cy="3062288"/>
          </a:xfrm>
          <a:prstGeom prst="rect">
            <a:avLst/>
          </a:prstGeom>
          <a:noFill/>
          <a:ln w="19050">
            <a:solidFill>
              <a:srgbClr val="FF0000"/>
            </a:solidFill>
            <a:miter lim="800000"/>
            <a:headEnd/>
            <a:tailEnd/>
          </a:ln>
        </p:spPr>
      </p:pic>
    </p:spTree>
    <p:extLst>
      <p:ext uri="{BB962C8B-B14F-4D97-AF65-F5344CB8AC3E}">
        <p14:creationId xmlns:p14="http://schemas.microsoft.com/office/powerpoint/2010/main" val="1328987928"/>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スナップショット</a:t>
            </a:r>
            <a:r>
              <a:rPr kumimoji="1" lang="en-US" altLang="ja-JP" dirty="0"/>
              <a:t>2</a:t>
            </a:r>
            <a:endParaRPr kumimoji="1" lang="ja-JP" altLang="en-US" dirty="0"/>
          </a:p>
        </p:txBody>
      </p:sp>
      <p:sp>
        <p:nvSpPr>
          <p:cNvPr id="28" name="テキスト プレースホルダ 2"/>
          <p:cNvSpPr>
            <a:spLocks noGrp="1"/>
          </p:cNvSpPr>
          <p:nvPr/>
        </p:nvSpPr>
        <p:spPr bwMode="auto">
          <a:xfrm>
            <a:off x="395536" y="1124744"/>
            <a:ext cx="8385048" cy="5010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1" fontAlgn="base" hangingPunct="1">
              <a:spcBef>
                <a:spcPct val="0"/>
              </a:spcBef>
              <a:spcAft>
                <a:spcPct val="40000"/>
              </a:spcAft>
              <a:buClr>
                <a:schemeClr val="accent1">
                  <a:lumMod val="75000"/>
                </a:schemeClr>
              </a:buClr>
              <a:buFont typeface="Wingdings" pitchFamily="2" charset="2"/>
              <a:buChar char="§"/>
              <a:defRPr kumimoji="1" sz="2000" b="1">
                <a:solidFill>
                  <a:schemeClr val="tx1"/>
                </a:solidFill>
                <a:latin typeface="+mn-lt"/>
                <a:ea typeface="+mn-ea"/>
                <a:cs typeface="+mn-cs"/>
              </a:defRPr>
            </a:lvl1pPr>
            <a:lvl2pPr marL="285750" indent="-171450" algn="l" rtl="0" eaLnBrk="1" fontAlgn="base" hangingPunct="1">
              <a:spcBef>
                <a:spcPct val="0"/>
              </a:spcBef>
              <a:spcAft>
                <a:spcPct val="40000"/>
              </a:spcAft>
              <a:buClr>
                <a:schemeClr val="accent1">
                  <a:lumMod val="75000"/>
                </a:schemeClr>
              </a:buClr>
              <a:buSzPct val="110000"/>
              <a:buFont typeface="Times" pitchFamily="96" charset="0"/>
              <a:buChar char="•"/>
              <a:defRPr kumimoji="1">
                <a:solidFill>
                  <a:schemeClr val="tx1"/>
                </a:solidFill>
                <a:latin typeface="+mn-lt"/>
                <a:ea typeface="+mn-ea"/>
              </a:defRPr>
            </a:lvl2pPr>
            <a:lvl3pPr marL="571500" indent="-171450" algn="l" rtl="0" eaLnBrk="1" fontAlgn="base" hangingPunct="1">
              <a:spcBef>
                <a:spcPct val="0"/>
              </a:spcBef>
              <a:spcAft>
                <a:spcPct val="40000"/>
              </a:spcAft>
              <a:buClr>
                <a:schemeClr val="accent1">
                  <a:lumMod val="75000"/>
                </a:schemeClr>
              </a:buClr>
              <a:buFont typeface="Wingdings" pitchFamily="96" charset="2"/>
              <a:buChar char="§"/>
              <a:defRPr kumimoji="1" sz="1600">
                <a:solidFill>
                  <a:schemeClr val="tx1"/>
                </a:solidFill>
                <a:latin typeface="+mn-lt"/>
                <a:ea typeface="+mn-ea"/>
              </a:defRPr>
            </a:lvl3pPr>
            <a:lvl4pPr marL="857250" indent="-171450" algn="l" rtl="0" eaLnBrk="1" fontAlgn="base" hangingPunct="1">
              <a:spcBef>
                <a:spcPct val="0"/>
              </a:spcBef>
              <a:spcAft>
                <a:spcPct val="40000"/>
              </a:spcAft>
              <a:buClr>
                <a:schemeClr val="accent1">
                  <a:lumMod val="75000"/>
                </a:schemeClr>
              </a:buClr>
              <a:buSzPct val="75000"/>
              <a:buFont typeface="Arial" charset="0"/>
              <a:buChar char="°"/>
              <a:defRPr kumimoji="1" sz="1600">
                <a:solidFill>
                  <a:schemeClr val="tx1"/>
                </a:solidFill>
                <a:latin typeface="+mn-lt"/>
                <a:ea typeface="+mn-ea"/>
              </a:defRPr>
            </a:lvl4pPr>
            <a:lvl5pPr marL="1143000" indent="-171450" algn="l" rtl="0" eaLnBrk="1" fontAlgn="base" hangingPunct="1">
              <a:spcBef>
                <a:spcPct val="0"/>
              </a:spcBef>
              <a:spcAft>
                <a:spcPct val="40000"/>
              </a:spcAft>
              <a:buClr>
                <a:schemeClr val="accent1">
                  <a:lumMod val="75000"/>
                </a:schemeClr>
              </a:buClr>
              <a:buSzPct val="75000"/>
              <a:buFont typeface="Arial" charset="0"/>
              <a:buChar char="°"/>
              <a:defRPr kumimoji="1"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SzPct val="75000"/>
              <a:buFont typeface="Arial" charset="0"/>
              <a:buChar char="°"/>
              <a:defRPr kumimoji="1"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SzPct val="75000"/>
              <a:buFont typeface="Arial" charset="0"/>
              <a:buChar char="°"/>
              <a:defRPr kumimoji="1"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SzPct val="75000"/>
              <a:buFont typeface="Arial" charset="0"/>
              <a:buChar char="°"/>
              <a:defRPr kumimoji="1"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SzPct val="75000"/>
              <a:buFont typeface="Arial" charset="0"/>
              <a:buChar char="°"/>
              <a:defRPr kumimoji="1" sz="1600">
                <a:solidFill>
                  <a:schemeClr val="tx1"/>
                </a:solidFill>
                <a:latin typeface="+mn-lt"/>
                <a:ea typeface="+mn-ea"/>
              </a:defRPr>
            </a:lvl9p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スナップショットファイル（</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-0000x.vmdk</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）が時間に応じて肥大化する</a:t>
            </a:r>
          </a:p>
          <a:p>
            <a:pPr lvl="1"/>
            <a:r>
              <a:rPr kumimoji="1" lang="ja-JP" altLang="en-US" dirty="0">
                <a:latin typeface="Meiryo UI" panose="020B0604030504040204" pitchFamily="50" charset="-128"/>
                <a:ea typeface="Meiryo UI" panose="020B0604030504040204" pitchFamily="50" charset="-128"/>
                <a:cs typeface="Meiryo UI" panose="020B0604030504040204" pitchFamily="50" charset="-128"/>
              </a:rPr>
              <a:t>実データ容量ではなく、変更量が蓄積されるため、長期に及ぶと膨大なサイズになることも</a:t>
            </a:r>
          </a:p>
          <a:p>
            <a:endParaRPr kumimoji="1" lang="en-US" altLang="ja-JP" dirty="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スナップショットの削除（マージ）時には、</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CPU</a:t>
            </a:r>
            <a:r>
              <a:rPr kumimoji="1" lang="ja-JP" altLang="en-US"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メモリ、</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Disk</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に負荷がかかる</a:t>
            </a:r>
          </a:p>
          <a:p>
            <a:pPr lvl="1"/>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スナップショットの削除とは、変更差分をオリジナルに反映させること</a:t>
            </a:r>
          </a:p>
          <a:p>
            <a:pPr lvl="1"/>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その間、システムのパフォーマンスが大幅に劣化（ほぼ停止状態にもなりうる）</a:t>
            </a:r>
          </a:p>
          <a:p>
            <a:pPr lvl="1"/>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スナップショットが肥大化すると、数時間～かかることも</a:t>
            </a:r>
          </a:p>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9" name="Picture 22" descr="ICON_Storage_1up_Q308.png"/>
          <p:cNvPicPr>
            <a:picLocks noChangeAspect="1"/>
          </p:cNvPicPr>
          <p:nvPr/>
        </p:nvPicPr>
        <p:blipFill>
          <a:blip r:embed="rId2" cstate="print"/>
          <a:srcRect/>
          <a:stretch>
            <a:fillRect/>
          </a:stretch>
        </p:blipFill>
        <p:spPr bwMode="auto">
          <a:xfrm>
            <a:off x="2948190" y="2039168"/>
            <a:ext cx="873125" cy="1066800"/>
          </a:xfrm>
          <a:prstGeom prst="rect">
            <a:avLst/>
          </a:prstGeom>
          <a:noFill/>
          <a:ln w="9525">
            <a:noFill/>
            <a:miter lim="800000"/>
            <a:headEnd/>
            <a:tailEnd/>
          </a:ln>
        </p:spPr>
      </p:pic>
      <p:pic>
        <p:nvPicPr>
          <p:cNvPr id="30" name="Picture 22" descr="ICON_Storage_1up_Q308.png"/>
          <p:cNvPicPr>
            <a:picLocks noChangeAspect="1"/>
          </p:cNvPicPr>
          <p:nvPr/>
        </p:nvPicPr>
        <p:blipFill>
          <a:blip r:embed="rId2" cstate="print"/>
          <a:srcRect/>
          <a:stretch>
            <a:fillRect/>
          </a:stretch>
        </p:blipFill>
        <p:spPr bwMode="auto">
          <a:xfrm>
            <a:off x="4615111" y="2399208"/>
            <a:ext cx="873125" cy="490736"/>
          </a:xfrm>
          <a:prstGeom prst="rect">
            <a:avLst/>
          </a:prstGeom>
          <a:noFill/>
          <a:ln w="9525">
            <a:noFill/>
            <a:miter lim="800000"/>
            <a:headEnd/>
            <a:tailEnd/>
          </a:ln>
        </p:spPr>
      </p:pic>
      <p:sp>
        <p:nvSpPr>
          <p:cNvPr id="31" name="TextBox 6"/>
          <p:cNvSpPr txBox="1"/>
          <p:nvPr/>
        </p:nvSpPr>
        <p:spPr>
          <a:xfrm>
            <a:off x="2814911" y="1895152"/>
            <a:ext cx="1220206" cy="52322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400"/>
              <a:t>オリジナル</a:t>
            </a:r>
            <a:br>
              <a:rPr kumimoji="1" lang="en-US" altLang="ja-JP" sz="1400" dirty="0"/>
            </a:br>
            <a:r>
              <a:rPr kumimoji="1" lang="en-US" altLang="ja-JP" sz="1400" dirty="0" err="1"/>
              <a:t>vmdk</a:t>
            </a:r>
            <a:r>
              <a:rPr kumimoji="1" lang="ja-JP" altLang="en-US" sz="1400"/>
              <a:t>ファイル</a:t>
            </a:r>
            <a:endParaRPr kumimoji="1" lang="en-US" sz="1400" dirty="0"/>
          </a:p>
        </p:txBody>
      </p:sp>
      <p:sp>
        <p:nvSpPr>
          <p:cNvPr id="32" name="TextBox 7"/>
          <p:cNvSpPr txBox="1"/>
          <p:nvPr/>
        </p:nvSpPr>
        <p:spPr>
          <a:xfrm>
            <a:off x="4399087" y="1895152"/>
            <a:ext cx="1327607" cy="52322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400"/>
              <a:t>スナップショット</a:t>
            </a:r>
            <a:br>
              <a:rPr kumimoji="1" lang="en-US" altLang="ja-JP" sz="1400" dirty="0"/>
            </a:br>
            <a:r>
              <a:rPr kumimoji="1" lang="ja-JP" altLang="en-US" sz="1400"/>
              <a:t>ファイル</a:t>
            </a:r>
            <a:endParaRPr kumimoji="1" lang="en-US" sz="1400" dirty="0"/>
          </a:p>
        </p:txBody>
      </p:sp>
      <p:sp>
        <p:nvSpPr>
          <p:cNvPr id="33" name="Right Arrow 8"/>
          <p:cNvSpPr/>
          <p:nvPr/>
        </p:nvSpPr>
        <p:spPr bwMode="auto">
          <a:xfrm>
            <a:off x="4039047" y="2399208"/>
            <a:ext cx="432048" cy="504056"/>
          </a:xfrm>
          <a:prstGeom prst="rightArrow">
            <a:avLst/>
          </a:prstGeom>
          <a:noFill/>
          <a:ln w="12700" algn="ctr">
            <a:solidFill>
              <a:schemeClr val="tx1"/>
            </a:solidFill>
            <a:round/>
            <a:headEnd/>
            <a:tailEnd/>
          </a:ln>
          <a:effectLst/>
        </p:spPr>
        <p:txBody>
          <a:bodyPr vert="horz" wrap="square" lIns="72000" tIns="72000" rIns="72000" bIns="72000"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ct val="85000"/>
              </a:lnSpc>
              <a:buClr>
                <a:schemeClr val="tx2"/>
              </a:buClr>
              <a:buSzPct val="80000"/>
            </a:pPr>
            <a:endParaRPr kumimoji="1" lang="en-US" sz="1600" dirty="0">
              <a:solidFill>
                <a:schemeClr val="tx1"/>
              </a:solidFill>
              <a:latin typeface="+mn-ea"/>
            </a:endParaRPr>
          </a:p>
        </p:txBody>
      </p:sp>
      <p:pic>
        <p:nvPicPr>
          <p:cNvPr id="34" name="Picture 22" descr="ICON_Storage_1up_Q308.png"/>
          <p:cNvPicPr>
            <a:picLocks noChangeAspect="1"/>
          </p:cNvPicPr>
          <p:nvPr/>
        </p:nvPicPr>
        <p:blipFill>
          <a:blip r:embed="rId2" cstate="print"/>
          <a:srcRect/>
          <a:stretch>
            <a:fillRect/>
          </a:stretch>
        </p:blipFill>
        <p:spPr bwMode="auto">
          <a:xfrm>
            <a:off x="2948190" y="5339420"/>
            <a:ext cx="873125" cy="1066800"/>
          </a:xfrm>
          <a:prstGeom prst="rect">
            <a:avLst/>
          </a:prstGeom>
          <a:noFill/>
          <a:ln w="9525">
            <a:noFill/>
            <a:miter lim="800000"/>
            <a:headEnd/>
            <a:tailEnd/>
          </a:ln>
        </p:spPr>
      </p:pic>
      <p:sp>
        <p:nvSpPr>
          <p:cNvPr id="35" name="Left Arrow 12"/>
          <p:cNvSpPr/>
          <p:nvPr/>
        </p:nvSpPr>
        <p:spPr bwMode="auto">
          <a:xfrm>
            <a:off x="4039047" y="5711576"/>
            <a:ext cx="360040" cy="576064"/>
          </a:xfrm>
          <a:prstGeom prst="leftArrow">
            <a:avLst/>
          </a:prstGeom>
          <a:noFill/>
          <a:ln w="12700" algn="ctr">
            <a:solidFill>
              <a:schemeClr val="tx1"/>
            </a:solidFill>
            <a:round/>
            <a:headEnd/>
            <a:tailEnd/>
          </a:ln>
          <a:effectLst/>
        </p:spPr>
        <p:txBody>
          <a:bodyPr vert="horz" wrap="square" lIns="72000" tIns="72000" rIns="72000" bIns="72000"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ct val="85000"/>
              </a:lnSpc>
              <a:buClr>
                <a:schemeClr val="tx2"/>
              </a:buClr>
              <a:buSzPct val="80000"/>
            </a:pPr>
            <a:endParaRPr kumimoji="1" lang="en-US" sz="1600" dirty="0">
              <a:solidFill>
                <a:schemeClr val="tx1"/>
              </a:solidFill>
              <a:latin typeface="+mn-ea"/>
            </a:endParaRPr>
          </a:p>
        </p:txBody>
      </p:sp>
      <p:pic>
        <p:nvPicPr>
          <p:cNvPr id="36" name="Picture 22" descr="ICON_Storage_1up_Q308.png"/>
          <p:cNvPicPr>
            <a:picLocks noChangeAspect="1"/>
          </p:cNvPicPr>
          <p:nvPr/>
        </p:nvPicPr>
        <p:blipFill>
          <a:blip r:embed="rId2" cstate="print"/>
          <a:srcRect/>
          <a:stretch>
            <a:fillRect/>
          </a:stretch>
        </p:blipFill>
        <p:spPr bwMode="auto">
          <a:xfrm>
            <a:off x="4659209" y="5135512"/>
            <a:ext cx="873125" cy="1414724"/>
          </a:xfrm>
          <a:prstGeom prst="rect">
            <a:avLst/>
          </a:prstGeom>
          <a:noFill/>
          <a:ln w="9525">
            <a:noFill/>
            <a:miter lim="800000"/>
            <a:headEnd/>
            <a:tailEnd/>
          </a:ln>
        </p:spPr>
      </p:pic>
      <p:sp>
        <p:nvSpPr>
          <p:cNvPr id="37" name="TextBox 14"/>
          <p:cNvSpPr txBox="1"/>
          <p:nvPr/>
        </p:nvSpPr>
        <p:spPr>
          <a:xfrm>
            <a:off x="2814911" y="5095026"/>
            <a:ext cx="1220206" cy="52322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400"/>
              <a:t>オリジナル</a:t>
            </a:r>
            <a:br>
              <a:rPr kumimoji="1" lang="en-US" altLang="ja-JP" sz="1400" dirty="0"/>
            </a:br>
            <a:r>
              <a:rPr kumimoji="1" lang="en-US" altLang="ja-JP" sz="1400" dirty="0" err="1"/>
              <a:t>vmdk</a:t>
            </a:r>
            <a:r>
              <a:rPr kumimoji="1" lang="ja-JP" altLang="en-US" sz="1400"/>
              <a:t>ファイル</a:t>
            </a:r>
            <a:endParaRPr kumimoji="1" lang="en-US" sz="1400" dirty="0"/>
          </a:p>
        </p:txBody>
      </p:sp>
      <p:sp>
        <p:nvSpPr>
          <p:cNvPr id="38" name="TextBox 15"/>
          <p:cNvSpPr txBox="1"/>
          <p:nvPr/>
        </p:nvSpPr>
        <p:spPr>
          <a:xfrm>
            <a:off x="4399087" y="5095026"/>
            <a:ext cx="1327607" cy="52322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400"/>
              <a:t>スナップショット</a:t>
            </a:r>
            <a:br>
              <a:rPr kumimoji="1" lang="en-US" altLang="ja-JP" sz="1400" dirty="0"/>
            </a:br>
            <a:r>
              <a:rPr kumimoji="1" lang="ja-JP" altLang="en-US" sz="1400"/>
              <a:t>ファイル</a:t>
            </a:r>
            <a:endParaRPr kumimoji="1" lang="en-US" sz="1400" dirty="0"/>
          </a:p>
        </p:txBody>
      </p:sp>
    </p:spTree>
    <p:extLst>
      <p:ext uri="{BB962C8B-B14F-4D97-AF65-F5344CB8AC3E}">
        <p14:creationId xmlns:p14="http://schemas.microsoft.com/office/powerpoint/2010/main" val="3756071496"/>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4283968" y="733871"/>
            <a:ext cx="561204" cy="500900"/>
            <a:chOff x="304800" y="673100"/>
            <a:chExt cx="4000500" cy="4000500"/>
          </a:xfrm>
          <a:effectLst>
            <a:outerShdw blurRad="444500" dist="254000" dir="8100000" algn="tr" rotWithShape="0">
              <a:prstClr val="black">
                <a:alpha val="50000"/>
              </a:prstClr>
            </a:outerShdw>
          </a:effectLst>
        </p:grpSpPr>
        <p:sp>
          <p:nvSpPr>
            <p:cNvPr id="79" name="同心圆 10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0" name="椭圆 104"/>
            <p:cNvSpPr/>
            <p:nvPr/>
          </p:nvSpPr>
          <p:spPr>
            <a:xfrm>
              <a:off x="392112" y="760412"/>
              <a:ext cx="3825875" cy="3825876"/>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1" name="组合 80"/>
          <p:cNvGrpSpPr/>
          <p:nvPr/>
        </p:nvGrpSpPr>
        <p:grpSpPr>
          <a:xfrm>
            <a:off x="5043870" y="681628"/>
            <a:ext cx="792986" cy="707774"/>
            <a:chOff x="304800" y="673100"/>
            <a:chExt cx="4000500" cy="4000500"/>
          </a:xfrm>
          <a:effectLst>
            <a:outerShdw blurRad="444500" dist="254000" dir="8100000" algn="tr" rotWithShape="0">
              <a:prstClr val="black">
                <a:alpha val="50000"/>
              </a:prstClr>
            </a:outerShdw>
          </a:effectLst>
        </p:grpSpPr>
        <p:sp>
          <p:nvSpPr>
            <p:cNvPr id="82" name="同心圆 10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3" name="椭圆 10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4" name="组合 83"/>
          <p:cNvGrpSpPr/>
          <p:nvPr/>
        </p:nvGrpSpPr>
        <p:grpSpPr>
          <a:xfrm>
            <a:off x="7305147" y="994566"/>
            <a:ext cx="610688" cy="545062"/>
            <a:chOff x="304800" y="673100"/>
            <a:chExt cx="4000500" cy="4000500"/>
          </a:xfrm>
          <a:effectLst>
            <a:outerShdw blurRad="444500" dist="254000" dir="8100000" algn="tr" rotWithShape="0">
              <a:prstClr val="black">
                <a:alpha val="50000"/>
              </a:prstClr>
            </a:outerShdw>
          </a:effectLst>
        </p:grpSpPr>
        <p:sp>
          <p:nvSpPr>
            <p:cNvPr id="85" name="同心圆 10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6" name="椭圆 11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87" name="组合 86"/>
          <p:cNvGrpSpPr/>
          <p:nvPr/>
        </p:nvGrpSpPr>
        <p:grpSpPr>
          <a:xfrm>
            <a:off x="780482" y="5890567"/>
            <a:ext cx="524364" cy="468016"/>
            <a:chOff x="304800" y="673100"/>
            <a:chExt cx="4000500" cy="4000500"/>
          </a:xfrm>
          <a:effectLst>
            <a:outerShdw blurRad="444500" dist="254000" dir="8100000" algn="tr" rotWithShape="0">
              <a:prstClr val="black">
                <a:alpha val="50000"/>
              </a:prstClr>
            </a:outerShdw>
          </a:effectLst>
        </p:grpSpPr>
        <p:sp>
          <p:nvSpPr>
            <p:cNvPr id="88" name="同心圆 11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9" name="椭圆 11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0" name="组合 89"/>
          <p:cNvGrpSpPr/>
          <p:nvPr/>
        </p:nvGrpSpPr>
        <p:grpSpPr>
          <a:xfrm>
            <a:off x="3898083" y="5460768"/>
            <a:ext cx="224838" cy="200678"/>
            <a:chOff x="304800" y="673100"/>
            <a:chExt cx="4000500" cy="4000500"/>
          </a:xfrm>
          <a:effectLst>
            <a:outerShdw blurRad="444500" dist="254000" dir="8100000" algn="tr" rotWithShape="0">
              <a:prstClr val="black">
                <a:alpha val="50000"/>
              </a:prstClr>
            </a:outerShdw>
          </a:effectLst>
        </p:grpSpPr>
        <p:sp>
          <p:nvSpPr>
            <p:cNvPr id="91" name="同心圆 11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2" name="椭圆 11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3" name="组合 92"/>
          <p:cNvGrpSpPr/>
          <p:nvPr/>
        </p:nvGrpSpPr>
        <p:grpSpPr>
          <a:xfrm>
            <a:off x="3131840" y="5301208"/>
            <a:ext cx="471130" cy="420502"/>
            <a:chOff x="304800" y="673100"/>
            <a:chExt cx="4000500" cy="4000500"/>
          </a:xfrm>
          <a:effectLst>
            <a:outerShdw blurRad="444500" dist="254000" dir="8100000" algn="tr" rotWithShape="0">
              <a:prstClr val="black">
                <a:alpha val="50000"/>
              </a:prstClr>
            </a:outerShdw>
          </a:effectLst>
        </p:grpSpPr>
        <p:sp>
          <p:nvSpPr>
            <p:cNvPr id="94" name="同心圆 1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5" name="椭圆 1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6" name="组合 95"/>
          <p:cNvGrpSpPr/>
          <p:nvPr/>
        </p:nvGrpSpPr>
        <p:grpSpPr>
          <a:xfrm>
            <a:off x="8210617" y="188640"/>
            <a:ext cx="1050122" cy="937278"/>
            <a:chOff x="304800" y="673100"/>
            <a:chExt cx="4000500" cy="4000500"/>
          </a:xfrm>
          <a:effectLst>
            <a:outerShdw blurRad="444500" dist="254000" dir="8100000" algn="tr" rotWithShape="0">
              <a:prstClr val="black">
                <a:alpha val="50000"/>
              </a:prstClr>
            </a:outerShdw>
          </a:effectLst>
        </p:grpSpPr>
        <p:sp>
          <p:nvSpPr>
            <p:cNvPr id="97" name="同心圆 1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1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9" name="组合 98"/>
          <p:cNvGrpSpPr/>
          <p:nvPr/>
        </p:nvGrpSpPr>
        <p:grpSpPr>
          <a:xfrm>
            <a:off x="1989718" y="5648528"/>
            <a:ext cx="1050122" cy="937278"/>
            <a:chOff x="304800" y="673100"/>
            <a:chExt cx="4000500" cy="4000500"/>
          </a:xfrm>
          <a:effectLst>
            <a:outerShdw blurRad="444500" dist="254000" dir="8100000" algn="tr" rotWithShape="0">
              <a:prstClr val="black">
                <a:alpha val="50000"/>
              </a:prstClr>
            </a:outerShdw>
          </a:effectLst>
        </p:grpSpPr>
        <p:sp>
          <p:nvSpPr>
            <p:cNvPr id="100" name="同心圆 1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1" name="椭圆 128"/>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02" name="组合 101"/>
          <p:cNvGrpSpPr/>
          <p:nvPr/>
        </p:nvGrpSpPr>
        <p:grpSpPr>
          <a:xfrm>
            <a:off x="1285566" y="5445988"/>
            <a:ext cx="463218" cy="413442"/>
            <a:chOff x="304800" y="673100"/>
            <a:chExt cx="4000500" cy="4000500"/>
          </a:xfrm>
          <a:effectLst>
            <a:outerShdw blurRad="444500" dist="254000" dir="8100000" algn="tr" rotWithShape="0">
              <a:prstClr val="black">
                <a:alpha val="50000"/>
              </a:prstClr>
            </a:outerShdw>
          </a:effectLst>
        </p:grpSpPr>
        <p:sp>
          <p:nvSpPr>
            <p:cNvPr id="103" name="同心圆 13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4" name="椭圆 13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5" name="组合 104"/>
          <p:cNvGrpSpPr/>
          <p:nvPr/>
        </p:nvGrpSpPr>
        <p:grpSpPr>
          <a:xfrm>
            <a:off x="401396" y="5713764"/>
            <a:ext cx="282172" cy="251850"/>
            <a:chOff x="304800" y="673100"/>
            <a:chExt cx="4000500" cy="4000500"/>
          </a:xfrm>
          <a:effectLst>
            <a:outerShdw blurRad="444500" dist="254000" dir="8100000" algn="tr" rotWithShape="0">
              <a:prstClr val="black">
                <a:alpha val="50000"/>
              </a:prstClr>
            </a:outerShdw>
          </a:effectLst>
        </p:grpSpPr>
        <p:sp>
          <p:nvSpPr>
            <p:cNvPr id="106" name="同心圆 13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7" name="椭圆 13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8" name="组合 107"/>
          <p:cNvGrpSpPr/>
          <p:nvPr/>
        </p:nvGrpSpPr>
        <p:grpSpPr>
          <a:xfrm>
            <a:off x="218756" y="5505686"/>
            <a:ext cx="141084" cy="125924"/>
            <a:chOff x="304800" y="673100"/>
            <a:chExt cx="4000500" cy="4000500"/>
          </a:xfrm>
          <a:effectLst>
            <a:outerShdw blurRad="444500" dist="254000" dir="8100000" algn="tr" rotWithShape="0">
              <a:prstClr val="black">
                <a:alpha val="50000"/>
              </a:prstClr>
            </a:outerShdw>
          </a:effectLst>
        </p:grpSpPr>
        <p:sp>
          <p:nvSpPr>
            <p:cNvPr id="109" name="同心圆 13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0" name="椭圆 13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11" name="组合 110"/>
          <p:cNvGrpSpPr/>
          <p:nvPr/>
        </p:nvGrpSpPr>
        <p:grpSpPr>
          <a:xfrm>
            <a:off x="8125987" y="1321322"/>
            <a:ext cx="198648" cy="177300"/>
            <a:chOff x="304800" y="673100"/>
            <a:chExt cx="4000500" cy="4000500"/>
          </a:xfrm>
          <a:effectLst>
            <a:outerShdw blurRad="444500" dist="254000" dir="8100000" algn="tr" rotWithShape="0">
              <a:prstClr val="black">
                <a:alpha val="50000"/>
              </a:prstClr>
            </a:outerShdw>
          </a:effectLst>
        </p:grpSpPr>
        <p:sp>
          <p:nvSpPr>
            <p:cNvPr id="112" name="同心圆 1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3" name="椭圆 1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48" name="タイトル 3"/>
          <p:cNvSpPr txBox="1">
            <a:spLocks/>
          </p:cNvSpPr>
          <p:nvPr/>
        </p:nvSpPr>
        <p:spPr>
          <a:xfrm>
            <a:off x="0" y="2492897"/>
            <a:ext cx="9144000" cy="1540942"/>
          </a:xfrm>
          <a:prstGeom prst="rect">
            <a:avLst/>
          </a:prstGeom>
        </p:spPr>
        <p:txBody>
          <a:bodyPr vert="horz" lIns="102156" tIns="51076" rIns="102156" bIns="51076" rtlCol="0" anchor="ctr">
            <a:normAutofit/>
          </a:bodyPr>
          <a:lstStyle>
            <a:lvl1pPr algn="ctr" defTabSz="1022985" rtl="0" eaLnBrk="1" latinLnBrk="0" hangingPunct="1">
              <a:spcBef>
                <a:spcPct val="0"/>
              </a:spcBef>
              <a:buNone/>
              <a:defRPr sz="5000" kern="1200">
                <a:solidFill>
                  <a:schemeClr val="tx1"/>
                </a:solidFill>
                <a:latin typeface="+mj-lt"/>
                <a:ea typeface="+mj-ea"/>
                <a:cs typeface="+mj-cs"/>
              </a:defRPr>
            </a:lvl1pPr>
          </a:lstStyle>
          <a:p>
            <a:pPr fontAlgn="auto">
              <a:spcAft>
                <a:spcPts val="0"/>
              </a:spcAft>
            </a:pPr>
            <a:r>
              <a:rPr lang="ja-JP" altLang="en-US" dirty="0"/>
              <a:t>リソースの共有化</a:t>
            </a:r>
            <a:endParaRPr kumimoji="1" lang="ja-JP" altLang="en-US" dirty="0"/>
          </a:p>
        </p:txBody>
      </p:sp>
      <p:grpSp>
        <p:nvGrpSpPr>
          <p:cNvPr id="47" name="グループ化 46"/>
          <p:cNvGrpSpPr/>
          <p:nvPr/>
        </p:nvGrpSpPr>
        <p:grpSpPr>
          <a:xfrm>
            <a:off x="6130910" y="205873"/>
            <a:ext cx="1050122" cy="937278"/>
            <a:chOff x="6130910" y="205873"/>
            <a:chExt cx="1050122" cy="937278"/>
          </a:xfrm>
        </p:grpSpPr>
        <p:grpSp>
          <p:nvGrpSpPr>
            <p:cNvPr id="49" name="组合 74"/>
            <p:cNvGrpSpPr/>
            <p:nvPr/>
          </p:nvGrpSpPr>
          <p:grpSpPr>
            <a:xfrm>
              <a:off x="6130910" y="205873"/>
              <a:ext cx="1050122" cy="937278"/>
              <a:chOff x="304800" y="673100"/>
              <a:chExt cx="4000500" cy="4000500"/>
            </a:xfrm>
            <a:effectLst>
              <a:outerShdw blurRad="444500" dist="254000" dir="8100000" algn="tr" rotWithShape="0">
                <a:prstClr val="black">
                  <a:alpha val="50000"/>
                </a:prstClr>
              </a:outerShdw>
            </a:effectLst>
          </p:grpSpPr>
          <p:sp>
            <p:nvSpPr>
              <p:cNvPr id="51" name="同心圆 10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2" name="椭圆 10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723" y="458608"/>
              <a:ext cx="867452" cy="506592"/>
            </a:xfrm>
            <a:prstGeom prst="rect">
              <a:avLst/>
            </a:prstGeom>
          </p:spPr>
        </p:pic>
      </p:grpSp>
    </p:spTree>
    <p:extLst>
      <p:ext uri="{BB962C8B-B14F-4D97-AF65-F5344CB8AC3E}">
        <p14:creationId xmlns:p14="http://schemas.microsoft.com/office/powerpoint/2010/main" val="3791249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 calcmode="lin" valueType="num">
                                      <p:cBhvr>
                                        <p:cTn id="9" dur="500" fill="hold"/>
                                        <p:tgtEl>
                                          <p:spTgt spid="78"/>
                                        </p:tgtEl>
                                        <p:attrNameLst>
                                          <p:attrName>ppt_x</p:attrName>
                                        </p:attrNameLst>
                                      </p:cBhvr>
                                      <p:tavLst>
                                        <p:tav tm="0">
                                          <p:val>
                                            <p:fltVal val="0.5"/>
                                          </p:val>
                                        </p:tav>
                                        <p:tav tm="100000">
                                          <p:val>
                                            <p:strVal val="#ppt_x"/>
                                          </p:val>
                                        </p:tav>
                                      </p:tavLst>
                                    </p:anim>
                                    <p:anim calcmode="lin" valueType="num">
                                      <p:cBhvr>
                                        <p:cTn id="10" dur="500" fill="hold"/>
                                        <p:tgtEl>
                                          <p:spTgt spid="78"/>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70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 calcmode="lin" valueType="num">
                                      <p:cBhvr>
                                        <p:cTn id="15" dur="500" fill="hold"/>
                                        <p:tgtEl>
                                          <p:spTgt spid="81"/>
                                        </p:tgtEl>
                                        <p:attrNameLst>
                                          <p:attrName>ppt_x</p:attrName>
                                        </p:attrNameLst>
                                      </p:cBhvr>
                                      <p:tavLst>
                                        <p:tav tm="0">
                                          <p:val>
                                            <p:fltVal val="0.5"/>
                                          </p:val>
                                        </p:tav>
                                        <p:tav tm="100000">
                                          <p:val>
                                            <p:strVal val="#ppt_x"/>
                                          </p:val>
                                        </p:tav>
                                      </p:tavLst>
                                    </p:anim>
                                    <p:anim calcmode="lin" valueType="num">
                                      <p:cBhvr>
                                        <p:cTn id="16" dur="500" fill="hold"/>
                                        <p:tgtEl>
                                          <p:spTgt spid="8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 calcmode="lin" valueType="num">
                                      <p:cBhvr>
                                        <p:cTn id="21" dur="500" fill="hold"/>
                                        <p:tgtEl>
                                          <p:spTgt spid="84"/>
                                        </p:tgtEl>
                                        <p:attrNameLst>
                                          <p:attrName>ppt_x</p:attrName>
                                        </p:attrNameLst>
                                      </p:cBhvr>
                                      <p:tavLst>
                                        <p:tav tm="0">
                                          <p:val>
                                            <p:fltVal val="0.5"/>
                                          </p:val>
                                        </p:tav>
                                        <p:tav tm="100000">
                                          <p:val>
                                            <p:strVal val="#ppt_x"/>
                                          </p:val>
                                        </p:tav>
                                      </p:tavLst>
                                    </p:anim>
                                    <p:anim calcmode="lin" valueType="num">
                                      <p:cBhvr>
                                        <p:cTn id="22" dur="500" fill="hold"/>
                                        <p:tgtEl>
                                          <p:spTgt spid="8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 calcmode="lin" valueType="num">
                                      <p:cBhvr>
                                        <p:cTn id="27" dur="500" fill="hold"/>
                                        <p:tgtEl>
                                          <p:spTgt spid="87"/>
                                        </p:tgtEl>
                                        <p:attrNameLst>
                                          <p:attrName>ppt_x</p:attrName>
                                        </p:attrNameLst>
                                      </p:cBhvr>
                                      <p:tavLst>
                                        <p:tav tm="0">
                                          <p:val>
                                            <p:fltVal val="0.5"/>
                                          </p:val>
                                        </p:tav>
                                        <p:tav tm="100000">
                                          <p:val>
                                            <p:strVal val="#ppt_x"/>
                                          </p:val>
                                        </p:tav>
                                      </p:tavLst>
                                    </p:anim>
                                    <p:anim calcmode="lin" valueType="num">
                                      <p:cBhvr>
                                        <p:cTn id="28" dur="500" fill="hold"/>
                                        <p:tgtEl>
                                          <p:spTgt spid="8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 fill="hold"/>
                                        <p:tgtEl>
                                          <p:spTgt spid="90"/>
                                        </p:tgtEl>
                                        <p:attrNameLst>
                                          <p:attrName>ppt_w</p:attrName>
                                        </p:attrNameLst>
                                      </p:cBhvr>
                                      <p:tavLst>
                                        <p:tav tm="0">
                                          <p:val>
                                            <p:fltVal val="0"/>
                                          </p:val>
                                        </p:tav>
                                        <p:tav tm="100000">
                                          <p:val>
                                            <p:strVal val="#ppt_w"/>
                                          </p:val>
                                        </p:tav>
                                      </p:tavLst>
                                    </p:anim>
                                    <p:anim calcmode="lin" valueType="num">
                                      <p:cBhvr>
                                        <p:cTn id="32" dur="500" fill="hold"/>
                                        <p:tgtEl>
                                          <p:spTgt spid="90"/>
                                        </p:tgtEl>
                                        <p:attrNameLst>
                                          <p:attrName>ppt_h</p:attrName>
                                        </p:attrNameLst>
                                      </p:cBhvr>
                                      <p:tavLst>
                                        <p:tav tm="0">
                                          <p:val>
                                            <p:fltVal val="0"/>
                                          </p:val>
                                        </p:tav>
                                        <p:tav tm="100000">
                                          <p:val>
                                            <p:strVal val="#ppt_h"/>
                                          </p:val>
                                        </p:tav>
                                      </p:tavLst>
                                    </p:anim>
                                    <p:anim calcmode="lin" valueType="num">
                                      <p:cBhvr>
                                        <p:cTn id="33" dur="500" fill="hold"/>
                                        <p:tgtEl>
                                          <p:spTgt spid="90"/>
                                        </p:tgtEl>
                                        <p:attrNameLst>
                                          <p:attrName>ppt_x</p:attrName>
                                        </p:attrNameLst>
                                      </p:cBhvr>
                                      <p:tavLst>
                                        <p:tav tm="0">
                                          <p:val>
                                            <p:fltVal val="0.5"/>
                                          </p:val>
                                        </p:tav>
                                        <p:tav tm="100000">
                                          <p:val>
                                            <p:strVal val="#ppt_x"/>
                                          </p:val>
                                        </p:tav>
                                      </p:tavLst>
                                    </p:anim>
                                    <p:anim calcmode="lin" valueType="num">
                                      <p:cBhvr>
                                        <p:cTn id="34" dur="500" fill="hold"/>
                                        <p:tgtEl>
                                          <p:spTgt spid="9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 calcmode="lin" valueType="num">
                                      <p:cBhvr>
                                        <p:cTn id="39" dur="500" fill="hold"/>
                                        <p:tgtEl>
                                          <p:spTgt spid="93"/>
                                        </p:tgtEl>
                                        <p:attrNameLst>
                                          <p:attrName>ppt_x</p:attrName>
                                        </p:attrNameLst>
                                      </p:cBhvr>
                                      <p:tavLst>
                                        <p:tav tm="0">
                                          <p:val>
                                            <p:fltVal val="0.5"/>
                                          </p:val>
                                        </p:tav>
                                        <p:tav tm="100000">
                                          <p:val>
                                            <p:strVal val="#ppt_x"/>
                                          </p:val>
                                        </p:tav>
                                      </p:tavLst>
                                    </p:anim>
                                    <p:anim calcmode="lin" valueType="num">
                                      <p:cBhvr>
                                        <p:cTn id="40" dur="500" fill="hold"/>
                                        <p:tgtEl>
                                          <p:spTgt spid="9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 calcmode="lin" valueType="num">
                                      <p:cBhvr>
                                        <p:cTn id="45" dur="500" fill="hold"/>
                                        <p:tgtEl>
                                          <p:spTgt spid="96"/>
                                        </p:tgtEl>
                                        <p:attrNameLst>
                                          <p:attrName>ppt_x</p:attrName>
                                        </p:attrNameLst>
                                      </p:cBhvr>
                                      <p:tavLst>
                                        <p:tav tm="0">
                                          <p:val>
                                            <p:fltVal val="0.5"/>
                                          </p:val>
                                        </p:tav>
                                        <p:tav tm="100000">
                                          <p:val>
                                            <p:strVal val="#ppt_x"/>
                                          </p:val>
                                        </p:tav>
                                      </p:tavLst>
                                    </p:anim>
                                    <p:anim calcmode="lin" valueType="num">
                                      <p:cBhvr>
                                        <p:cTn id="46" dur="500" fill="hold"/>
                                        <p:tgtEl>
                                          <p:spTgt spid="96"/>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 calcmode="lin" valueType="num">
                                      <p:cBhvr>
                                        <p:cTn id="51" dur="500" fill="hold"/>
                                        <p:tgtEl>
                                          <p:spTgt spid="111"/>
                                        </p:tgtEl>
                                        <p:attrNameLst>
                                          <p:attrName>ppt_x</p:attrName>
                                        </p:attrNameLst>
                                      </p:cBhvr>
                                      <p:tavLst>
                                        <p:tav tm="0">
                                          <p:val>
                                            <p:fltVal val="0.5"/>
                                          </p:val>
                                        </p:tav>
                                        <p:tav tm="100000">
                                          <p:val>
                                            <p:strVal val="#ppt_x"/>
                                          </p:val>
                                        </p:tav>
                                      </p:tavLst>
                                    </p:anim>
                                    <p:anim calcmode="lin" valueType="num">
                                      <p:cBhvr>
                                        <p:cTn id="52" dur="500" fill="hold"/>
                                        <p:tgtEl>
                                          <p:spTgt spid="111"/>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9"/>
                                        </p:tgtEl>
                                        <p:attrNameLst>
                                          <p:attrName>style.visibility</p:attrName>
                                        </p:attrNameLst>
                                      </p:cBhvr>
                                      <p:to>
                                        <p:strVal val="visible"/>
                                      </p:to>
                                    </p:set>
                                    <p:anim calcmode="lin" valueType="num">
                                      <p:cBhvr>
                                        <p:cTn id="55" dur="500" fill="hold"/>
                                        <p:tgtEl>
                                          <p:spTgt spid="99"/>
                                        </p:tgtEl>
                                        <p:attrNameLst>
                                          <p:attrName>ppt_w</p:attrName>
                                        </p:attrNameLst>
                                      </p:cBhvr>
                                      <p:tavLst>
                                        <p:tav tm="0">
                                          <p:val>
                                            <p:fltVal val="0"/>
                                          </p:val>
                                        </p:tav>
                                        <p:tav tm="100000">
                                          <p:val>
                                            <p:strVal val="#ppt_w"/>
                                          </p:val>
                                        </p:tav>
                                      </p:tavLst>
                                    </p:anim>
                                    <p:anim calcmode="lin" valueType="num">
                                      <p:cBhvr>
                                        <p:cTn id="56" dur="500" fill="hold"/>
                                        <p:tgtEl>
                                          <p:spTgt spid="99"/>
                                        </p:tgtEl>
                                        <p:attrNameLst>
                                          <p:attrName>ppt_h</p:attrName>
                                        </p:attrNameLst>
                                      </p:cBhvr>
                                      <p:tavLst>
                                        <p:tav tm="0">
                                          <p:val>
                                            <p:fltVal val="0"/>
                                          </p:val>
                                        </p:tav>
                                        <p:tav tm="100000">
                                          <p:val>
                                            <p:strVal val="#ppt_h"/>
                                          </p:val>
                                        </p:tav>
                                      </p:tavLst>
                                    </p:anim>
                                    <p:anim calcmode="lin" valueType="num">
                                      <p:cBhvr>
                                        <p:cTn id="57" dur="500" fill="hold"/>
                                        <p:tgtEl>
                                          <p:spTgt spid="99"/>
                                        </p:tgtEl>
                                        <p:attrNameLst>
                                          <p:attrName>ppt_x</p:attrName>
                                        </p:attrNameLst>
                                      </p:cBhvr>
                                      <p:tavLst>
                                        <p:tav tm="0">
                                          <p:val>
                                            <p:fltVal val="0.5"/>
                                          </p:val>
                                        </p:tav>
                                        <p:tav tm="100000">
                                          <p:val>
                                            <p:strVal val="#ppt_x"/>
                                          </p:val>
                                        </p:tav>
                                      </p:tavLst>
                                    </p:anim>
                                    <p:anim calcmode="lin" valueType="num">
                                      <p:cBhvr>
                                        <p:cTn id="58" dur="500" fill="hold"/>
                                        <p:tgtEl>
                                          <p:spTgt spid="99"/>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102"/>
                                        </p:tgtEl>
                                        <p:attrNameLst>
                                          <p:attrName>style.visibility</p:attrName>
                                        </p:attrNameLst>
                                      </p:cBhvr>
                                      <p:to>
                                        <p:strVal val="visible"/>
                                      </p:to>
                                    </p:set>
                                    <p:anim calcmode="lin" valueType="num">
                                      <p:cBhvr>
                                        <p:cTn id="61" dur="500" fill="hold"/>
                                        <p:tgtEl>
                                          <p:spTgt spid="102"/>
                                        </p:tgtEl>
                                        <p:attrNameLst>
                                          <p:attrName>ppt_w</p:attrName>
                                        </p:attrNameLst>
                                      </p:cBhvr>
                                      <p:tavLst>
                                        <p:tav tm="0">
                                          <p:val>
                                            <p:fltVal val="0"/>
                                          </p:val>
                                        </p:tav>
                                        <p:tav tm="100000">
                                          <p:val>
                                            <p:strVal val="#ppt_w"/>
                                          </p:val>
                                        </p:tav>
                                      </p:tavLst>
                                    </p:anim>
                                    <p:anim calcmode="lin" valueType="num">
                                      <p:cBhvr>
                                        <p:cTn id="62" dur="500" fill="hold"/>
                                        <p:tgtEl>
                                          <p:spTgt spid="102"/>
                                        </p:tgtEl>
                                        <p:attrNameLst>
                                          <p:attrName>ppt_h</p:attrName>
                                        </p:attrNameLst>
                                      </p:cBhvr>
                                      <p:tavLst>
                                        <p:tav tm="0">
                                          <p:val>
                                            <p:fltVal val="0"/>
                                          </p:val>
                                        </p:tav>
                                        <p:tav tm="100000">
                                          <p:val>
                                            <p:strVal val="#ppt_h"/>
                                          </p:val>
                                        </p:tav>
                                      </p:tavLst>
                                    </p:anim>
                                    <p:anim calcmode="lin" valueType="num">
                                      <p:cBhvr>
                                        <p:cTn id="63" dur="500" fill="hold"/>
                                        <p:tgtEl>
                                          <p:spTgt spid="102"/>
                                        </p:tgtEl>
                                        <p:attrNameLst>
                                          <p:attrName>ppt_x</p:attrName>
                                        </p:attrNameLst>
                                      </p:cBhvr>
                                      <p:tavLst>
                                        <p:tav tm="0">
                                          <p:val>
                                            <p:fltVal val="0.5"/>
                                          </p:val>
                                        </p:tav>
                                        <p:tav tm="100000">
                                          <p:val>
                                            <p:strVal val="#ppt_x"/>
                                          </p:val>
                                        </p:tav>
                                      </p:tavLst>
                                    </p:anim>
                                    <p:anim calcmode="lin" valueType="num">
                                      <p:cBhvr>
                                        <p:cTn id="64" dur="500" fill="hold"/>
                                        <p:tgtEl>
                                          <p:spTgt spid="10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 calcmode="lin" valueType="num">
                                      <p:cBhvr>
                                        <p:cTn id="69" dur="500" fill="hold"/>
                                        <p:tgtEl>
                                          <p:spTgt spid="105"/>
                                        </p:tgtEl>
                                        <p:attrNameLst>
                                          <p:attrName>ppt_x</p:attrName>
                                        </p:attrNameLst>
                                      </p:cBhvr>
                                      <p:tavLst>
                                        <p:tav tm="0">
                                          <p:val>
                                            <p:fltVal val="0.5"/>
                                          </p:val>
                                        </p:tav>
                                        <p:tav tm="100000">
                                          <p:val>
                                            <p:strVal val="#ppt_x"/>
                                          </p:val>
                                        </p:tav>
                                      </p:tavLst>
                                    </p:anim>
                                    <p:anim calcmode="lin" valueType="num">
                                      <p:cBhvr>
                                        <p:cTn id="70" dur="500" fill="hold"/>
                                        <p:tgtEl>
                                          <p:spTgt spid="105"/>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 calcmode="lin" valueType="num">
                                      <p:cBhvr>
                                        <p:cTn id="75" dur="500" fill="hold"/>
                                        <p:tgtEl>
                                          <p:spTgt spid="108"/>
                                        </p:tgtEl>
                                        <p:attrNameLst>
                                          <p:attrName>ppt_x</p:attrName>
                                        </p:attrNameLst>
                                      </p:cBhvr>
                                      <p:tavLst>
                                        <p:tav tm="0">
                                          <p:val>
                                            <p:fltVal val="0.5"/>
                                          </p:val>
                                        </p:tav>
                                        <p:tav tm="100000">
                                          <p:val>
                                            <p:strVal val="#ppt_x"/>
                                          </p:val>
                                        </p:tav>
                                      </p:tavLst>
                                    </p:anim>
                                    <p:anim calcmode="lin" valueType="num">
                                      <p:cBhvr>
                                        <p:cTn id="76" dur="500" fill="hold"/>
                                        <p:tgtEl>
                                          <p:spTgt spid="108"/>
                                        </p:tgtEl>
                                        <p:attrNameLst>
                                          <p:attrName>ppt_y</p:attrName>
                                        </p:attrNameLst>
                                      </p:cBhvr>
                                      <p:tavLst>
                                        <p:tav tm="0">
                                          <p:val>
                                            <p:fltVal val="0.5"/>
                                          </p:val>
                                        </p:tav>
                                        <p:tav tm="100000">
                                          <p:val>
                                            <p:strVal val="#ppt_y"/>
                                          </p:val>
                                        </p:tav>
                                      </p:tavLst>
                                    </p:anim>
                                  </p:childTnLst>
                                </p:cTn>
                              </p:par>
                              <p:par>
                                <p:cTn id="77" presetID="26" presetClass="emph" presetSubtype="0" repeatCount="3000" fill="hold" nodeType="withEffect">
                                  <p:stCondLst>
                                    <p:cond delay="710"/>
                                  </p:stCondLst>
                                  <p:childTnLst>
                                    <p:animEffect transition="out" filter="fade">
                                      <p:cBhvr>
                                        <p:cTn id="78" dur="500" tmFilter="0, 0; .2, .5; .8, .5; 1, 0"/>
                                        <p:tgtEl>
                                          <p:spTgt spid="96"/>
                                        </p:tgtEl>
                                      </p:cBhvr>
                                    </p:animEffect>
                                    <p:animScale>
                                      <p:cBhvr>
                                        <p:cTn id="79" dur="250" autoRev="1" fill="hold"/>
                                        <p:tgtEl>
                                          <p:spTgt spid="96"/>
                                        </p:tgtEl>
                                      </p:cBhvr>
                                      <p:by x="105000" y="105000"/>
                                    </p:animScale>
                                  </p:childTnLst>
                                </p:cTn>
                              </p:par>
                              <p:par>
                                <p:cTn id="80" presetID="26" presetClass="emph" presetSubtype="0" repeatCount="3000" fill="hold" nodeType="withEffect">
                                  <p:stCondLst>
                                    <p:cond delay="410"/>
                                  </p:stCondLst>
                                  <p:childTnLst>
                                    <p:animEffect transition="out" filter="fade">
                                      <p:cBhvr>
                                        <p:cTn id="81" dur="500" tmFilter="0, 0; .2, .5; .8, .5; 1, 0"/>
                                        <p:tgtEl>
                                          <p:spTgt spid="99"/>
                                        </p:tgtEl>
                                      </p:cBhvr>
                                    </p:animEffect>
                                    <p:animScale>
                                      <p:cBhvr>
                                        <p:cTn id="82" dur="250" autoRev="1" fill="hold"/>
                                        <p:tgtEl>
                                          <p:spTgt spid="99"/>
                                        </p:tgtEl>
                                      </p:cBhvr>
                                      <p:by x="105000" y="105000"/>
                                    </p:animScale>
                                  </p:childTnLst>
                                </p:cTn>
                              </p:par>
                              <p:par>
                                <p:cTn id="83" presetID="26" presetClass="emph" presetSubtype="0" repeatCount="3000" fill="hold" nodeType="withEffect">
                                  <p:stCondLst>
                                    <p:cond delay="810"/>
                                  </p:stCondLst>
                                  <p:childTnLst>
                                    <p:animEffect transition="out" filter="fade">
                                      <p:cBhvr>
                                        <p:cTn id="84" dur="500" tmFilter="0, 0; .2, .5; .8, .5; 1, 0"/>
                                        <p:tgtEl>
                                          <p:spTgt spid="102"/>
                                        </p:tgtEl>
                                      </p:cBhvr>
                                    </p:animEffect>
                                    <p:animScale>
                                      <p:cBhvr>
                                        <p:cTn id="85" dur="250" autoRev="1" fill="hold"/>
                                        <p:tgtEl>
                                          <p:spTgt spid="102"/>
                                        </p:tgtEl>
                                      </p:cBhvr>
                                      <p:by x="105000" y="105000"/>
                                    </p:animScale>
                                  </p:childTnLst>
                                </p:cTn>
                              </p:par>
                            </p:childTnLst>
                          </p:cTn>
                        </p:par>
                        <p:par>
                          <p:cTn id="86" fill="hold">
                            <p:stCondLst>
                              <p:cond delay="2310"/>
                            </p:stCondLst>
                            <p:childTnLst>
                              <p:par>
                                <p:cTn id="87" presetID="32" presetClass="emph" presetSubtype="0" fill="hold" nodeType="afterEffect">
                                  <p:stCondLst>
                                    <p:cond delay="0"/>
                                  </p:stCondLst>
                                  <p:childTnLst>
                                    <p:animRot by="120000">
                                      <p:cBhvr>
                                        <p:cTn id="88" dur="100" fill="hold">
                                          <p:stCondLst>
                                            <p:cond delay="0"/>
                                          </p:stCondLst>
                                        </p:cTn>
                                        <p:tgtEl>
                                          <p:spTgt spid="47"/>
                                        </p:tgtEl>
                                        <p:attrNameLst>
                                          <p:attrName>r</p:attrName>
                                        </p:attrNameLst>
                                      </p:cBhvr>
                                    </p:animRot>
                                    <p:animRot by="-240000">
                                      <p:cBhvr>
                                        <p:cTn id="89" dur="200" fill="hold">
                                          <p:stCondLst>
                                            <p:cond delay="200"/>
                                          </p:stCondLst>
                                        </p:cTn>
                                        <p:tgtEl>
                                          <p:spTgt spid="47"/>
                                        </p:tgtEl>
                                        <p:attrNameLst>
                                          <p:attrName>r</p:attrName>
                                        </p:attrNameLst>
                                      </p:cBhvr>
                                    </p:animRot>
                                    <p:animRot by="240000">
                                      <p:cBhvr>
                                        <p:cTn id="90" dur="200" fill="hold">
                                          <p:stCondLst>
                                            <p:cond delay="400"/>
                                          </p:stCondLst>
                                        </p:cTn>
                                        <p:tgtEl>
                                          <p:spTgt spid="47"/>
                                        </p:tgtEl>
                                        <p:attrNameLst>
                                          <p:attrName>r</p:attrName>
                                        </p:attrNameLst>
                                      </p:cBhvr>
                                    </p:animRot>
                                    <p:animRot by="-240000">
                                      <p:cBhvr>
                                        <p:cTn id="91" dur="200" fill="hold">
                                          <p:stCondLst>
                                            <p:cond delay="600"/>
                                          </p:stCondLst>
                                        </p:cTn>
                                        <p:tgtEl>
                                          <p:spTgt spid="47"/>
                                        </p:tgtEl>
                                        <p:attrNameLst>
                                          <p:attrName>r</p:attrName>
                                        </p:attrNameLst>
                                      </p:cBhvr>
                                    </p:animRot>
                                    <p:animRot by="120000">
                                      <p:cBhvr>
                                        <p:cTn id="92" dur="200" fill="hold">
                                          <p:stCondLst>
                                            <p:cond delay="80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インフラの共有基盤化</a:t>
            </a:r>
          </a:p>
        </p:txBody>
      </p:sp>
      <p:pic>
        <p:nvPicPr>
          <p:cNvPr id="5" name="Picture 384" descr="ICON_Server_Rack_Q308"/>
          <p:cNvPicPr>
            <a:picLocks noChangeAspect="1" noChangeArrowheads="1"/>
          </p:cNvPicPr>
          <p:nvPr/>
        </p:nvPicPr>
        <p:blipFill>
          <a:blip r:embed="rId3" cstate="print"/>
          <a:srcRect/>
          <a:stretch>
            <a:fillRect/>
          </a:stretch>
        </p:blipFill>
        <p:spPr bwMode="auto">
          <a:xfrm>
            <a:off x="495915" y="2184591"/>
            <a:ext cx="909074" cy="715896"/>
          </a:xfrm>
          <a:prstGeom prst="rect">
            <a:avLst/>
          </a:prstGeom>
          <a:noFill/>
          <a:ln w="9525">
            <a:noFill/>
            <a:miter lim="800000"/>
            <a:headEnd/>
            <a:tailEnd/>
          </a:ln>
        </p:spPr>
      </p:pic>
      <p:pic>
        <p:nvPicPr>
          <p:cNvPr id="6" name="Picture 384" descr="ICON_Server_Rack_Q308"/>
          <p:cNvPicPr>
            <a:picLocks noChangeAspect="1" noChangeArrowheads="1"/>
          </p:cNvPicPr>
          <p:nvPr/>
        </p:nvPicPr>
        <p:blipFill>
          <a:blip r:embed="rId3" cstate="print"/>
          <a:srcRect/>
          <a:stretch>
            <a:fillRect/>
          </a:stretch>
        </p:blipFill>
        <p:spPr bwMode="auto">
          <a:xfrm>
            <a:off x="1580237" y="2184591"/>
            <a:ext cx="909074" cy="715896"/>
          </a:xfrm>
          <a:prstGeom prst="rect">
            <a:avLst/>
          </a:prstGeom>
          <a:noFill/>
          <a:ln w="9525">
            <a:noFill/>
            <a:miter lim="800000"/>
            <a:headEnd/>
            <a:tailEnd/>
          </a:ln>
        </p:spPr>
      </p:pic>
      <p:pic>
        <p:nvPicPr>
          <p:cNvPr id="7" name="Picture 384" descr="ICON_Server_Rack_Q308"/>
          <p:cNvPicPr>
            <a:picLocks noChangeAspect="1" noChangeArrowheads="1"/>
          </p:cNvPicPr>
          <p:nvPr/>
        </p:nvPicPr>
        <p:blipFill>
          <a:blip r:embed="rId3" cstate="print"/>
          <a:srcRect/>
          <a:stretch>
            <a:fillRect/>
          </a:stretch>
        </p:blipFill>
        <p:spPr bwMode="auto">
          <a:xfrm>
            <a:off x="3110299" y="2184591"/>
            <a:ext cx="909074" cy="715896"/>
          </a:xfrm>
          <a:prstGeom prst="rect">
            <a:avLst/>
          </a:prstGeom>
          <a:noFill/>
          <a:ln w="9525">
            <a:noFill/>
            <a:miter lim="800000"/>
            <a:headEnd/>
            <a:tailEnd/>
          </a:ln>
        </p:spPr>
      </p:pic>
      <p:cxnSp>
        <p:nvCxnSpPr>
          <p:cNvPr id="8" name="Straight Connector 8"/>
          <p:cNvCxnSpPr/>
          <p:nvPr/>
        </p:nvCxnSpPr>
        <p:spPr bwMode="auto">
          <a:xfrm>
            <a:off x="2678251" y="2328607"/>
            <a:ext cx="360040" cy="0"/>
          </a:xfrm>
          <a:prstGeom prst="line">
            <a:avLst/>
          </a:prstGeom>
          <a:solidFill>
            <a:srgbClr val="0095D3"/>
          </a:solidFill>
          <a:ln w="28575" cap="flat" cmpd="sng" algn="ctr">
            <a:solidFill>
              <a:schemeClr val="tx1">
                <a:lumMod val="50000"/>
              </a:schemeClr>
            </a:solidFill>
            <a:prstDash val="sysDot"/>
            <a:round/>
            <a:headEnd type="none" w="med" len="med"/>
            <a:tailEnd type="none"/>
          </a:ln>
          <a:effectLst/>
        </p:spPr>
      </p:cxnSp>
      <p:cxnSp>
        <p:nvCxnSpPr>
          <p:cNvPr id="9" name="Straight Connector 16"/>
          <p:cNvCxnSpPr/>
          <p:nvPr/>
        </p:nvCxnSpPr>
        <p:spPr bwMode="auto">
          <a:xfrm rot="5400000">
            <a:off x="2226420" y="2344974"/>
            <a:ext cx="1695457" cy="0"/>
          </a:xfrm>
          <a:prstGeom prst="line">
            <a:avLst/>
          </a:prstGeom>
          <a:solidFill>
            <a:srgbClr val="0095D3"/>
          </a:solidFill>
          <a:ln w="12700" cap="flat" cmpd="sng" algn="ctr">
            <a:solidFill>
              <a:schemeClr val="tx1">
                <a:lumMod val="50000"/>
              </a:schemeClr>
            </a:solidFill>
            <a:prstDash val="sysDash"/>
            <a:round/>
            <a:headEnd type="none" w="med" len="med"/>
            <a:tailEnd type="none"/>
          </a:ln>
          <a:effectLst/>
        </p:spPr>
      </p:cxnSp>
      <p:pic>
        <p:nvPicPr>
          <p:cNvPr id="10" name="Picture 9" descr="C:\Users\Abject-3D\Desktop\VMWare Files\FINAL diagrams\Basic Virtualization\3D PNGs\DGRM_Trad_Arch_Q109-01_1.png"/>
          <p:cNvPicPr>
            <a:picLocks noChangeAspect="1" noChangeArrowheads="1"/>
          </p:cNvPicPr>
          <p:nvPr/>
        </p:nvPicPr>
        <p:blipFill>
          <a:blip r:embed="rId4" cstate="print"/>
          <a:srcRect/>
          <a:stretch>
            <a:fillRect/>
          </a:stretch>
        </p:blipFill>
        <p:spPr bwMode="auto">
          <a:xfrm>
            <a:off x="502513" y="2042842"/>
            <a:ext cx="885340" cy="647665"/>
          </a:xfrm>
          <a:prstGeom prst="rect">
            <a:avLst/>
          </a:prstGeom>
          <a:noFill/>
        </p:spPr>
      </p:pic>
      <p:pic>
        <p:nvPicPr>
          <p:cNvPr id="12" name="Picture 8" descr="C:\Users\Abject-3D\Desktop\VMWare Files\FINAL diagrams\Basic Virtualization\3D PNGs\DGRM_Trad_Arch_Q109-01_0.png"/>
          <p:cNvPicPr>
            <a:picLocks noChangeAspect="1" noChangeArrowheads="1"/>
          </p:cNvPicPr>
          <p:nvPr/>
        </p:nvPicPr>
        <p:blipFill>
          <a:blip r:embed="rId5" cstate="print"/>
          <a:srcRect/>
          <a:stretch>
            <a:fillRect/>
          </a:stretch>
        </p:blipFill>
        <p:spPr bwMode="auto">
          <a:xfrm>
            <a:off x="503959" y="1878794"/>
            <a:ext cx="885897" cy="648072"/>
          </a:xfrm>
          <a:prstGeom prst="rect">
            <a:avLst/>
          </a:prstGeom>
          <a:noFill/>
        </p:spPr>
      </p:pic>
      <p:pic>
        <p:nvPicPr>
          <p:cNvPr id="13" name="Picture 9" descr="C:\Users\Abject-3D\Desktop\VMWare Files\FINAL diagrams\Basic Virtualization\3D PNGs\DGRM_Trad_Arch_Q109-01_1.png"/>
          <p:cNvPicPr>
            <a:picLocks noChangeAspect="1" noChangeArrowheads="1"/>
          </p:cNvPicPr>
          <p:nvPr/>
        </p:nvPicPr>
        <p:blipFill>
          <a:blip r:embed="rId4" cstate="print"/>
          <a:srcRect/>
          <a:stretch>
            <a:fillRect/>
          </a:stretch>
        </p:blipFill>
        <p:spPr bwMode="auto">
          <a:xfrm>
            <a:off x="1588017" y="2042842"/>
            <a:ext cx="885340" cy="647665"/>
          </a:xfrm>
          <a:prstGeom prst="rect">
            <a:avLst/>
          </a:prstGeom>
          <a:noFill/>
        </p:spPr>
      </p:pic>
      <p:pic>
        <p:nvPicPr>
          <p:cNvPr id="14" name="Picture 8" descr="C:\Users\Abject-3D\Desktop\VMWare Files\FINAL diagrams\Basic Virtualization\3D PNGs\DGRM_Trad_Arch_Q109-01_0.png"/>
          <p:cNvPicPr>
            <a:picLocks noChangeAspect="1" noChangeArrowheads="1"/>
          </p:cNvPicPr>
          <p:nvPr/>
        </p:nvPicPr>
        <p:blipFill>
          <a:blip r:embed="rId5" cstate="print"/>
          <a:srcRect/>
          <a:stretch>
            <a:fillRect/>
          </a:stretch>
        </p:blipFill>
        <p:spPr bwMode="auto">
          <a:xfrm>
            <a:off x="1589463" y="1878794"/>
            <a:ext cx="885897" cy="648072"/>
          </a:xfrm>
          <a:prstGeom prst="rect">
            <a:avLst/>
          </a:prstGeom>
          <a:noFill/>
        </p:spPr>
      </p:pic>
      <p:pic>
        <p:nvPicPr>
          <p:cNvPr id="15" name="Picture 9" descr="C:\Users\Abject-3D\Desktop\VMWare Files\FINAL diagrams\Basic Virtualization\3D PNGs\DGRM_Trad_Arch_Q109-01_1.png"/>
          <p:cNvPicPr>
            <a:picLocks noChangeAspect="1" noChangeArrowheads="1"/>
          </p:cNvPicPr>
          <p:nvPr/>
        </p:nvPicPr>
        <p:blipFill>
          <a:blip r:embed="rId4" cstate="print"/>
          <a:srcRect/>
          <a:stretch>
            <a:fillRect/>
          </a:stretch>
        </p:blipFill>
        <p:spPr bwMode="auto">
          <a:xfrm>
            <a:off x="3116273" y="2042842"/>
            <a:ext cx="885340" cy="647665"/>
          </a:xfrm>
          <a:prstGeom prst="rect">
            <a:avLst/>
          </a:prstGeom>
          <a:noFill/>
        </p:spPr>
      </p:pic>
      <p:pic>
        <p:nvPicPr>
          <p:cNvPr id="16" name="Picture 8" descr="C:\Users\Abject-3D\Desktop\VMWare Files\FINAL diagrams\Basic Virtualization\3D PNGs\DGRM_Trad_Arch_Q109-01_0.png"/>
          <p:cNvPicPr>
            <a:picLocks noChangeAspect="1" noChangeArrowheads="1"/>
          </p:cNvPicPr>
          <p:nvPr/>
        </p:nvPicPr>
        <p:blipFill>
          <a:blip r:embed="rId5" cstate="print"/>
          <a:srcRect/>
          <a:stretch>
            <a:fillRect/>
          </a:stretch>
        </p:blipFill>
        <p:spPr bwMode="auto">
          <a:xfrm>
            <a:off x="3117719" y="1878794"/>
            <a:ext cx="885897" cy="648072"/>
          </a:xfrm>
          <a:prstGeom prst="rect">
            <a:avLst/>
          </a:prstGeom>
          <a:noFill/>
        </p:spPr>
      </p:pic>
      <p:pic>
        <p:nvPicPr>
          <p:cNvPr id="17" name="Picture 384" descr="ICON_Server_Rack_Q308"/>
          <p:cNvPicPr>
            <a:picLocks noChangeAspect="1" noChangeArrowheads="1"/>
          </p:cNvPicPr>
          <p:nvPr/>
        </p:nvPicPr>
        <p:blipFill>
          <a:blip r:embed="rId3" cstate="print"/>
          <a:srcRect/>
          <a:stretch>
            <a:fillRect/>
          </a:stretch>
        </p:blipFill>
        <p:spPr bwMode="auto">
          <a:xfrm>
            <a:off x="5527477" y="2454858"/>
            <a:ext cx="909074" cy="715896"/>
          </a:xfrm>
          <a:prstGeom prst="rect">
            <a:avLst/>
          </a:prstGeom>
          <a:noFill/>
          <a:ln w="9525">
            <a:noFill/>
            <a:miter lim="800000"/>
            <a:headEnd/>
            <a:tailEnd/>
          </a:ln>
        </p:spPr>
      </p:pic>
      <p:pic>
        <p:nvPicPr>
          <p:cNvPr id="18" name="Picture 384" descr="ICON_Server_Rack_Q308"/>
          <p:cNvPicPr>
            <a:picLocks noChangeAspect="1" noChangeArrowheads="1"/>
          </p:cNvPicPr>
          <p:nvPr/>
        </p:nvPicPr>
        <p:blipFill>
          <a:blip r:embed="rId3" cstate="print"/>
          <a:srcRect/>
          <a:stretch>
            <a:fillRect/>
          </a:stretch>
        </p:blipFill>
        <p:spPr bwMode="auto">
          <a:xfrm>
            <a:off x="5864532" y="2454858"/>
            <a:ext cx="909074" cy="715896"/>
          </a:xfrm>
          <a:prstGeom prst="rect">
            <a:avLst/>
          </a:prstGeom>
          <a:noFill/>
          <a:ln w="9525">
            <a:noFill/>
            <a:miter lim="800000"/>
            <a:headEnd/>
            <a:tailEnd/>
          </a:ln>
        </p:spPr>
      </p:pic>
      <p:pic>
        <p:nvPicPr>
          <p:cNvPr id="19" name="Picture 384" descr="ICON_Server_Rack_Q308"/>
          <p:cNvPicPr>
            <a:picLocks noChangeAspect="1" noChangeArrowheads="1"/>
          </p:cNvPicPr>
          <p:nvPr/>
        </p:nvPicPr>
        <p:blipFill>
          <a:blip r:embed="rId3" cstate="print"/>
          <a:srcRect/>
          <a:stretch>
            <a:fillRect/>
          </a:stretch>
        </p:blipFill>
        <p:spPr bwMode="auto">
          <a:xfrm>
            <a:off x="6298484" y="2454858"/>
            <a:ext cx="909074" cy="715896"/>
          </a:xfrm>
          <a:prstGeom prst="rect">
            <a:avLst/>
          </a:prstGeom>
          <a:noFill/>
          <a:ln w="9525">
            <a:noFill/>
            <a:miter lim="800000"/>
            <a:headEnd/>
            <a:tailEnd/>
          </a:ln>
        </p:spPr>
      </p:pic>
      <p:pic>
        <p:nvPicPr>
          <p:cNvPr id="20" name="Picture 384" descr="ICON_Server_Rack_Q308"/>
          <p:cNvPicPr>
            <a:picLocks noChangeAspect="1" noChangeArrowheads="1"/>
          </p:cNvPicPr>
          <p:nvPr/>
        </p:nvPicPr>
        <p:blipFill>
          <a:blip r:embed="rId3" cstate="print"/>
          <a:srcRect/>
          <a:stretch>
            <a:fillRect/>
          </a:stretch>
        </p:blipFill>
        <p:spPr bwMode="auto">
          <a:xfrm>
            <a:off x="7422111" y="2454858"/>
            <a:ext cx="909074" cy="715896"/>
          </a:xfrm>
          <a:prstGeom prst="rect">
            <a:avLst/>
          </a:prstGeom>
          <a:noFill/>
          <a:ln w="9525">
            <a:noFill/>
            <a:miter lim="800000"/>
            <a:headEnd/>
            <a:tailEnd/>
          </a:ln>
        </p:spPr>
      </p:pic>
      <p:cxnSp>
        <p:nvCxnSpPr>
          <p:cNvPr id="21" name="Straight Connector 29"/>
          <p:cNvCxnSpPr/>
          <p:nvPr/>
        </p:nvCxnSpPr>
        <p:spPr bwMode="auto">
          <a:xfrm>
            <a:off x="7111653" y="3031579"/>
            <a:ext cx="360040" cy="0"/>
          </a:xfrm>
          <a:prstGeom prst="line">
            <a:avLst/>
          </a:prstGeom>
          <a:solidFill>
            <a:srgbClr val="0095D3"/>
          </a:solidFill>
          <a:ln w="28575" cap="flat" cmpd="sng" algn="ctr">
            <a:solidFill>
              <a:schemeClr val="tx1">
                <a:lumMod val="50000"/>
              </a:schemeClr>
            </a:solidFill>
            <a:prstDash val="sysDot"/>
            <a:round/>
            <a:headEnd type="none" w="med" len="med"/>
            <a:tailEnd type="none"/>
          </a:ln>
          <a:effectLst/>
        </p:spPr>
      </p:cxnSp>
      <p:sp>
        <p:nvSpPr>
          <p:cNvPr id="22" name="Rounded Rectangle 40"/>
          <p:cNvSpPr/>
          <p:nvPr/>
        </p:nvSpPr>
        <p:spPr bwMode="auto">
          <a:xfrm>
            <a:off x="5515218" y="2471079"/>
            <a:ext cx="2770989" cy="273486"/>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defRPr/>
            </a:pP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VMware</a:t>
            </a:r>
            <a:r>
              <a:rPr lang="ja-JP" altLang="en-US" sz="140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vSphere</a:t>
            </a:r>
            <a:endParaRPr 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3" name="Picture 2" descr="C:\Users\testuser\AppData\Local\Temp\VMwareDnD\e084455a\ICON_VM_detailed_Q408.png"/>
          <p:cNvPicPr>
            <a:picLocks noChangeAspect="1" noChangeArrowheads="1"/>
          </p:cNvPicPr>
          <p:nvPr/>
        </p:nvPicPr>
        <p:blipFill>
          <a:blip r:embed="rId6" cstate="print"/>
          <a:srcRect/>
          <a:stretch>
            <a:fillRect/>
          </a:stretch>
        </p:blipFill>
        <p:spPr bwMode="auto">
          <a:xfrm>
            <a:off x="5549903" y="1950802"/>
            <a:ext cx="482942" cy="559296"/>
          </a:xfrm>
          <a:prstGeom prst="rect">
            <a:avLst/>
          </a:prstGeom>
          <a:noFill/>
        </p:spPr>
      </p:pic>
      <p:pic>
        <p:nvPicPr>
          <p:cNvPr id="24" name="Picture 2" descr="C:\Users\testuser\AppData\Local\Temp\VMwareDnD\e084455a\ICON_VM_detailed_Q408.png"/>
          <p:cNvPicPr>
            <a:picLocks noChangeAspect="1" noChangeArrowheads="1"/>
          </p:cNvPicPr>
          <p:nvPr/>
        </p:nvPicPr>
        <p:blipFill>
          <a:blip r:embed="rId6" cstate="print"/>
          <a:srcRect/>
          <a:stretch>
            <a:fillRect/>
          </a:stretch>
        </p:blipFill>
        <p:spPr bwMode="auto">
          <a:xfrm>
            <a:off x="5945340" y="1950802"/>
            <a:ext cx="482942" cy="559296"/>
          </a:xfrm>
          <a:prstGeom prst="rect">
            <a:avLst/>
          </a:prstGeom>
          <a:noFill/>
        </p:spPr>
      </p:pic>
      <p:pic>
        <p:nvPicPr>
          <p:cNvPr id="25" name="Picture 2" descr="C:\Users\testuser\AppData\Local\Temp\VMwareDnD\e084455a\ICON_VM_detailed_Q408.png"/>
          <p:cNvPicPr>
            <a:picLocks noChangeAspect="1" noChangeArrowheads="1"/>
          </p:cNvPicPr>
          <p:nvPr/>
        </p:nvPicPr>
        <p:blipFill>
          <a:blip r:embed="rId6" cstate="print"/>
          <a:srcRect/>
          <a:stretch>
            <a:fillRect/>
          </a:stretch>
        </p:blipFill>
        <p:spPr bwMode="auto">
          <a:xfrm>
            <a:off x="6340547" y="1950802"/>
            <a:ext cx="482942" cy="559296"/>
          </a:xfrm>
          <a:prstGeom prst="rect">
            <a:avLst/>
          </a:prstGeom>
          <a:noFill/>
        </p:spPr>
      </p:pic>
      <p:pic>
        <p:nvPicPr>
          <p:cNvPr id="26" name="Picture 2" descr="C:\Users\testuser\AppData\Local\Temp\VMwareDnD\e084455a\ICON_VM_detailed_Q408.png"/>
          <p:cNvPicPr>
            <a:picLocks noChangeAspect="1" noChangeArrowheads="1"/>
          </p:cNvPicPr>
          <p:nvPr/>
        </p:nvPicPr>
        <p:blipFill>
          <a:blip r:embed="rId6" cstate="print"/>
          <a:srcRect/>
          <a:stretch>
            <a:fillRect/>
          </a:stretch>
        </p:blipFill>
        <p:spPr bwMode="auto">
          <a:xfrm>
            <a:off x="7797387" y="1950802"/>
            <a:ext cx="482942" cy="559296"/>
          </a:xfrm>
          <a:prstGeom prst="rect">
            <a:avLst/>
          </a:prstGeom>
          <a:noFill/>
        </p:spPr>
      </p:pic>
      <p:cxnSp>
        <p:nvCxnSpPr>
          <p:cNvPr id="27" name="Straight Connector 46"/>
          <p:cNvCxnSpPr/>
          <p:nvPr/>
        </p:nvCxnSpPr>
        <p:spPr bwMode="auto">
          <a:xfrm>
            <a:off x="7111653" y="2265070"/>
            <a:ext cx="360040" cy="0"/>
          </a:xfrm>
          <a:prstGeom prst="line">
            <a:avLst/>
          </a:prstGeom>
          <a:solidFill>
            <a:srgbClr val="0095D3"/>
          </a:solidFill>
          <a:ln w="28575" cap="flat" cmpd="sng" algn="ctr">
            <a:solidFill>
              <a:schemeClr val="tx1">
                <a:lumMod val="50000"/>
              </a:schemeClr>
            </a:solidFill>
            <a:prstDash val="sysDot"/>
            <a:round/>
            <a:headEnd type="none" w="med" len="med"/>
            <a:tailEnd type="none"/>
          </a:ln>
          <a:effectLst/>
        </p:spPr>
      </p:cxnSp>
      <p:cxnSp>
        <p:nvCxnSpPr>
          <p:cNvPr id="28" name="Straight Connector 50"/>
          <p:cNvCxnSpPr/>
          <p:nvPr/>
        </p:nvCxnSpPr>
        <p:spPr bwMode="auto">
          <a:xfrm rot="5400000">
            <a:off x="1723808" y="2344975"/>
            <a:ext cx="1695457" cy="0"/>
          </a:xfrm>
          <a:prstGeom prst="line">
            <a:avLst/>
          </a:prstGeom>
          <a:solidFill>
            <a:srgbClr val="0095D3"/>
          </a:solidFill>
          <a:ln w="12700" cap="flat" cmpd="sng" algn="ctr">
            <a:solidFill>
              <a:schemeClr val="tx1">
                <a:lumMod val="50000"/>
              </a:schemeClr>
            </a:solidFill>
            <a:prstDash val="sysDash"/>
            <a:round/>
            <a:headEnd type="none" w="med" len="med"/>
            <a:tailEnd type="none"/>
          </a:ln>
          <a:effectLst/>
        </p:spPr>
      </p:cxnSp>
      <p:cxnSp>
        <p:nvCxnSpPr>
          <p:cNvPr id="29" name="Straight Connector 51"/>
          <p:cNvCxnSpPr/>
          <p:nvPr/>
        </p:nvCxnSpPr>
        <p:spPr bwMode="auto">
          <a:xfrm rot="5400000">
            <a:off x="638927" y="2344975"/>
            <a:ext cx="1695457" cy="0"/>
          </a:xfrm>
          <a:prstGeom prst="line">
            <a:avLst/>
          </a:prstGeom>
          <a:solidFill>
            <a:srgbClr val="0095D3"/>
          </a:solidFill>
          <a:ln w="12700" cap="flat" cmpd="sng" algn="ctr">
            <a:solidFill>
              <a:schemeClr val="tx1">
                <a:lumMod val="50000"/>
              </a:schemeClr>
            </a:solidFill>
            <a:prstDash val="sysDash"/>
            <a:round/>
            <a:headEnd type="none" w="med" len="med"/>
            <a:tailEnd type="none"/>
          </a:ln>
          <a:effectLst/>
        </p:spPr>
      </p:cxnSp>
      <p:sp>
        <p:nvSpPr>
          <p:cNvPr id="30" name="Isosceles Triangle 52"/>
          <p:cNvSpPr/>
          <p:nvPr/>
        </p:nvSpPr>
        <p:spPr bwMode="auto">
          <a:xfrm rot="5400000">
            <a:off x="4181751" y="2238834"/>
            <a:ext cx="1152128" cy="432048"/>
          </a:xfrm>
          <a:prstGeom prst="triangle">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0" scaled="1"/>
            <a:tileRect/>
          </a:gradFill>
          <a:ln w="12700" algn="ctr">
            <a:noFill/>
            <a:round/>
            <a:headEnd/>
            <a:tailEnd/>
          </a:ln>
          <a:effectLst/>
        </p:spPr>
        <p:txBody>
          <a:bodyPr vert="horz" wrap="square" lIns="72000" tIns="72000" rIns="72000" bIns="72000"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TextBox 53"/>
          <p:cNvSpPr txBox="1"/>
          <p:nvPr/>
        </p:nvSpPr>
        <p:spPr>
          <a:xfrm>
            <a:off x="293319" y="1014698"/>
            <a:ext cx="1800493"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従来の物理環境</a:t>
            </a:r>
          </a:p>
        </p:txBody>
      </p:sp>
      <p:sp>
        <p:nvSpPr>
          <p:cNvPr id="32" name="TextBox 54"/>
          <p:cNvSpPr txBox="1"/>
          <p:nvPr/>
        </p:nvSpPr>
        <p:spPr>
          <a:xfrm>
            <a:off x="5361888" y="1014698"/>
            <a:ext cx="1338828"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a:latin typeface="Meiryo UI" panose="020B0604030504040204" pitchFamily="50" charset="-128"/>
                <a:ea typeface="Meiryo UI" panose="020B0604030504040204" pitchFamily="50" charset="-128"/>
                <a:cs typeface="Meiryo UI" panose="020B0604030504040204" pitchFamily="50" charset="-128"/>
              </a:rPr>
              <a:t>仮想化環境</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TextBox 55"/>
          <p:cNvSpPr txBox="1"/>
          <p:nvPr/>
        </p:nvSpPr>
        <p:spPr>
          <a:xfrm>
            <a:off x="365327" y="3534978"/>
            <a:ext cx="3744416" cy="2062103"/>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7800" indent="-177800">
              <a:buFont typeface="Arial" pitchFamily="34" charset="0"/>
              <a:buChar char="•"/>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システムや部門ごとにハードウェア、</a:t>
            </a: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sz="1600"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アプリケーションを個別に導入</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177800" indent="-177800">
              <a:buFont typeface="Arial"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台のサーバの上では、</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システムのみが稼働する（基本的には）</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177800" indent="-177800">
              <a:buFont typeface="Arial" pitchFamily="34" charset="0"/>
              <a:buChar char="•"/>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担当者がサーバごとにそれぞれ存在している</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177800" indent="-177800">
              <a:buFont typeface="Arial"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個別にサイジングされ、最適化されている（ハズ）</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TextBox 56"/>
          <p:cNvSpPr txBox="1"/>
          <p:nvPr/>
        </p:nvSpPr>
        <p:spPr>
          <a:xfrm>
            <a:off x="5106265" y="3534978"/>
            <a:ext cx="3744416" cy="2062103"/>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7800" indent="-177800">
              <a:buFont typeface="Arial" pitchFamily="34" charset="0"/>
              <a:buChar char="•"/>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会社の</a:t>
            </a: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部門が共有基盤としてまとめて導入</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177800" indent="-177800">
              <a:buFont typeface="Arial"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台のサーバの上で複数の部門にまたがる多くのシステムが稼働する</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177800" indent="-177800">
              <a:buFont typeface="Arial" pitchFamily="34" charset="0"/>
              <a:buChar char="•"/>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インフラ担当者が共有基盤の管理</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を行い、システム担当者は</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アプリを管理する</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177800" indent="-177800">
              <a:buFont typeface="Arial" pitchFamily="34" charset="0"/>
              <a:buChar char="•"/>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全体が最適化され、サービスレベルが保たれていることが求められる</a:t>
            </a:r>
          </a:p>
        </p:txBody>
      </p:sp>
    </p:spTree>
    <p:extLst>
      <p:ext uri="{BB962C8B-B14F-4D97-AF65-F5344CB8AC3E}">
        <p14:creationId xmlns:p14="http://schemas.microsoft.com/office/powerpoint/2010/main" val="3416559751"/>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リソース配分</a:t>
            </a:r>
          </a:p>
        </p:txBody>
      </p:sp>
      <p:pic>
        <p:nvPicPr>
          <p:cNvPr id="5" name="Picture 384" descr="ICON_Server_Rack_Q308"/>
          <p:cNvPicPr>
            <a:picLocks noChangeAspect="1" noChangeArrowheads="1"/>
          </p:cNvPicPr>
          <p:nvPr/>
        </p:nvPicPr>
        <p:blipFill>
          <a:blip r:embed="rId2" cstate="print"/>
          <a:srcRect/>
          <a:stretch>
            <a:fillRect/>
          </a:stretch>
        </p:blipFill>
        <p:spPr bwMode="auto">
          <a:xfrm>
            <a:off x="309934" y="3573016"/>
            <a:ext cx="909074" cy="715896"/>
          </a:xfrm>
          <a:prstGeom prst="rect">
            <a:avLst/>
          </a:prstGeom>
          <a:noFill/>
          <a:ln w="9525">
            <a:noFill/>
            <a:miter lim="800000"/>
            <a:headEnd/>
            <a:tailEnd/>
          </a:ln>
        </p:spPr>
      </p:pic>
      <p:pic>
        <p:nvPicPr>
          <p:cNvPr id="6" name="Picture 384" descr="ICON_Server_Rack_Q308"/>
          <p:cNvPicPr>
            <a:picLocks noChangeAspect="1" noChangeArrowheads="1"/>
          </p:cNvPicPr>
          <p:nvPr/>
        </p:nvPicPr>
        <p:blipFill>
          <a:blip r:embed="rId2" cstate="print"/>
          <a:srcRect/>
          <a:stretch>
            <a:fillRect/>
          </a:stretch>
        </p:blipFill>
        <p:spPr bwMode="auto">
          <a:xfrm>
            <a:off x="891514" y="3573016"/>
            <a:ext cx="909074" cy="715896"/>
          </a:xfrm>
          <a:prstGeom prst="rect">
            <a:avLst/>
          </a:prstGeom>
          <a:noFill/>
          <a:ln w="9525">
            <a:noFill/>
            <a:miter lim="800000"/>
            <a:headEnd/>
            <a:tailEnd/>
          </a:ln>
        </p:spPr>
      </p:pic>
      <p:pic>
        <p:nvPicPr>
          <p:cNvPr id="7" name="Picture 384" descr="ICON_Server_Rack_Q308"/>
          <p:cNvPicPr>
            <a:picLocks noChangeAspect="1" noChangeArrowheads="1"/>
          </p:cNvPicPr>
          <p:nvPr/>
        </p:nvPicPr>
        <p:blipFill>
          <a:blip r:embed="rId2" cstate="print"/>
          <a:srcRect/>
          <a:stretch>
            <a:fillRect/>
          </a:stretch>
        </p:blipFill>
        <p:spPr bwMode="auto">
          <a:xfrm>
            <a:off x="1511085" y="3573016"/>
            <a:ext cx="909074" cy="715896"/>
          </a:xfrm>
          <a:prstGeom prst="rect">
            <a:avLst/>
          </a:prstGeom>
          <a:noFill/>
          <a:ln w="9525">
            <a:noFill/>
            <a:miter lim="800000"/>
            <a:headEnd/>
            <a:tailEnd/>
          </a:ln>
        </p:spPr>
      </p:pic>
      <p:pic>
        <p:nvPicPr>
          <p:cNvPr id="8" name="Picture 384" descr="ICON_Server_Rack_Q308"/>
          <p:cNvPicPr>
            <a:picLocks noChangeAspect="1" noChangeArrowheads="1"/>
          </p:cNvPicPr>
          <p:nvPr/>
        </p:nvPicPr>
        <p:blipFill>
          <a:blip r:embed="rId2" cstate="print"/>
          <a:srcRect/>
          <a:stretch>
            <a:fillRect/>
          </a:stretch>
        </p:blipFill>
        <p:spPr bwMode="auto">
          <a:xfrm>
            <a:off x="3419872" y="3573016"/>
            <a:ext cx="909074" cy="715896"/>
          </a:xfrm>
          <a:prstGeom prst="rect">
            <a:avLst/>
          </a:prstGeom>
          <a:noFill/>
          <a:ln w="9525">
            <a:noFill/>
            <a:miter lim="800000"/>
            <a:headEnd/>
            <a:tailEnd/>
          </a:ln>
        </p:spPr>
      </p:pic>
      <p:cxnSp>
        <p:nvCxnSpPr>
          <p:cNvPr id="9" name="Straight Connector 8"/>
          <p:cNvCxnSpPr/>
          <p:nvPr/>
        </p:nvCxnSpPr>
        <p:spPr bwMode="auto">
          <a:xfrm>
            <a:off x="2591205" y="4005064"/>
            <a:ext cx="720080" cy="0"/>
          </a:xfrm>
          <a:prstGeom prst="line">
            <a:avLst/>
          </a:prstGeom>
          <a:solidFill>
            <a:srgbClr val="0095D3"/>
          </a:solidFill>
          <a:ln w="28575" cap="flat" cmpd="sng" algn="ctr">
            <a:solidFill>
              <a:schemeClr val="tx1">
                <a:lumMod val="50000"/>
              </a:schemeClr>
            </a:solidFill>
            <a:prstDash val="sysDot"/>
            <a:round/>
            <a:headEnd type="none" w="med" len="med"/>
            <a:tailEnd type="none"/>
          </a:ln>
          <a:effectLst/>
        </p:spPr>
      </p:cxnSp>
      <p:sp>
        <p:nvSpPr>
          <p:cNvPr id="10" name="Rounded Rectangle 9"/>
          <p:cNvSpPr/>
          <p:nvPr/>
        </p:nvSpPr>
        <p:spPr bwMode="auto">
          <a:xfrm>
            <a:off x="297675" y="3589237"/>
            <a:ext cx="4053540" cy="273486"/>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VMware</a:t>
            </a:r>
            <a:r>
              <a:rPr lang="ja-JP" altLang="en-US" sz="140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vSphere</a:t>
            </a:r>
            <a:endParaRPr 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332360" y="3068960"/>
            <a:ext cx="482942" cy="559296"/>
          </a:xfrm>
          <a:prstGeom prst="rect">
            <a:avLst/>
          </a:prstGeom>
          <a:noFill/>
        </p:spPr>
      </p:pic>
      <p:pic>
        <p:nvPicPr>
          <p:cNvPr id="13"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833362" y="3068960"/>
            <a:ext cx="482942" cy="559296"/>
          </a:xfrm>
          <a:prstGeom prst="rect">
            <a:avLst/>
          </a:prstGeom>
          <a:noFill/>
        </p:spPr>
      </p:pic>
      <p:pic>
        <p:nvPicPr>
          <p:cNvPr id="14"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334364" y="3068960"/>
            <a:ext cx="482942" cy="559296"/>
          </a:xfrm>
          <a:prstGeom prst="rect">
            <a:avLst/>
          </a:prstGeom>
          <a:noFill/>
        </p:spPr>
      </p:pic>
      <p:pic>
        <p:nvPicPr>
          <p:cNvPr id="15"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835366" y="3068960"/>
            <a:ext cx="482942" cy="559296"/>
          </a:xfrm>
          <a:prstGeom prst="rect">
            <a:avLst/>
          </a:prstGeom>
          <a:noFill/>
        </p:spPr>
      </p:pic>
      <p:pic>
        <p:nvPicPr>
          <p:cNvPr id="16"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336368" y="3068960"/>
            <a:ext cx="482942" cy="559296"/>
          </a:xfrm>
          <a:prstGeom prst="rect">
            <a:avLst/>
          </a:prstGeom>
          <a:noFill/>
        </p:spPr>
      </p:pic>
      <p:pic>
        <p:nvPicPr>
          <p:cNvPr id="17"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837370" y="3068960"/>
            <a:ext cx="482942" cy="559296"/>
          </a:xfrm>
          <a:prstGeom prst="rect">
            <a:avLst/>
          </a:prstGeom>
          <a:noFill/>
        </p:spPr>
      </p:pic>
      <p:pic>
        <p:nvPicPr>
          <p:cNvPr id="18"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3338372" y="3068960"/>
            <a:ext cx="482942" cy="559296"/>
          </a:xfrm>
          <a:prstGeom prst="rect">
            <a:avLst/>
          </a:prstGeom>
          <a:noFill/>
        </p:spPr>
      </p:pic>
      <p:pic>
        <p:nvPicPr>
          <p:cNvPr id="19"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3839377" y="3068960"/>
            <a:ext cx="482942" cy="559296"/>
          </a:xfrm>
          <a:prstGeom prst="rect">
            <a:avLst/>
          </a:prstGeom>
          <a:noFill/>
        </p:spPr>
      </p:pic>
      <p:pic>
        <p:nvPicPr>
          <p:cNvPr id="20" name="Picture 210" descr="ICON_Person_Q308"/>
          <p:cNvPicPr>
            <a:picLocks noChangeAspect="1" noChangeArrowheads="1"/>
          </p:cNvPicPr>
          <p:nvPr/>
        </p:nvPicPr>
        <p:blipFill>
          <a:blip r:embed="rId4" cstate="print"/>
          <a:srcRect/>
          <a:stretch>
            <a:fillRect/>
          </a:stretch>
        </p:blipFill>
        <p:spPr bwMode="auto">
          <a:xfrm>
            <a:off x="1259632" y="1628799"/>
            <a:ext cx="324520" cy="553028"/>
          </a:xfrm>
          <a:prstGeom prst="rect">
            <a:avLst/>
          </a:prstGeom>
          <a:noFill/>
          <a:ln w="9525">
            <a:noFill/>
            <a:miter lim="800000"/>
            <a:headEnd/>
            <a:tailEnd/>
          </a:ln>
        </p:spPr>
      </p:pic>
      <p:pic>
        <p:nvPicPr>
          <p:cNvPr id="21" name="Picture 14" descr="ICON_Person_Orange_Q408.png"/>
          <p:cNvPicPr>
            <a:picLocks noChangeAspect="1"/>
          </p:cNvPicPr>
          <p:nvPr/>
        </p:nvPicPr>
        <p:blipFill>
          <a:blip r:embed="rId5" cstate="print"/>
          <a:srcRect/>
          <a:stretch>
            <a:fillRect/>
          </a:stretch>
        </p:blipFill>
        <p:spPr bwMode="auto">
          <a:xfrm>
            <a:off x="2485464" y="1620158"/>
            <a:ext cx="329000" cy="570310"/>
          </a:xfrm>
          <a:prstGeom prst="rect">
            <a:avLst/>
          </a:prstGeom>
          <a:noFill/>
          <a:ln w="9525">
            <a:noFill/>
            <a:miter lim="800000"/>
            <a:headEnd/>
            <a:tailEnd/>
          </a:ln>
        </p:spPr>
      </p:pic>
      <p:pic>
        <p:nvPicPr>
          <p:cNvPr id="22" name="Picture 15" descr="ICON_Person_LtBlue_Q408.png"/>
          <p:cNvPicPr>
            <a:picLocks noChangeAspect="1"/>
          </p:cNvPicPr>
          <p:nvPr/>
        </p:nvPicPr>
        <p:blipFill>
          <a:blip r:embed="rId6" cstate="print"/>
          <a:srcRect/>
          <a:stretch>
            <a:fillRect/>
          </a:stretch>
        </p:blipFill>
        <p:spPr bwMode="auto">
          <a:xfrm>
            <a:off x="1835696" y="1628799"/>
            <a:ext cx="319399" cy="553028"/>
          </a:xfrm>
          <a:prstGeom prst="rect">
            <a:avLst/>
          </a:prstGeom>
          <a:noFill/>
          <a:ln w="9525">
            <a:noFill/>
            <a:miter lim="800000"/>
            <a:headEnd/>
            <a:tailEnd/>
          </a:ln>
        </p:spPr>
      </p:pic>
      <p:pic>
        <p:nvPicPr>
          <p:cNvPr id="23" name="Picture 16" descr="ICON_Person_Green_Q408.png"/>
          <p:cNvPicPr>
            <a:picLocks noChangeAspect="1"/>
          </p:cNvPicPr>
          <p:nvPr/>
        </p:nvPicPr>
        <p:blipFill>
          <a:blip r:embed="rId7" cstate="print"/>
          <a:srcRect/>
          <a:stretch>
            <a:fillRect/>
          </a:stretch>
        </p:blipFill>
        <p:spPr bwMode="auto">
          <a:xfrm>
            <a:off x="3131840" y="1628800"/>
            <a:ext cx="319399" cy="553027"/>
          </a:xfrm>
          <a:prstGeom prst="rect">
            <a:avLst/>
          </a:prstGeom>
          <a:noFill/>
          <a:ln w="9525">
            <a:noFill/>
            <a:miter lim="800000"/>
            <a:headEnd/>
            <a:tailEnd/>
          </a:ln>
        </p:spPr>
      </p:pic>
      <p:cxnSp>
        <p:nvCxnSpPr>
          <p:cNvPr id="24" name="Straight Arrow Connector 34"/>
          <p:cNvCxnSpPr>
            <a:stCxn id="20" idx="2"/>
            <a:endCxn id="12" idx="0"/>
          </p:cNvCxnSpPr>
          <p:nvPr/>
        </p:nvCxnSpPr>
        <p:spPr bwMode="auto">
          <a:xfrm rot="5400000">
            <a:off x="554296" y="2201363"/>
            <a:ext cx="887133" cy="848061"/>
          </a:xfrm>
          <a:prstGeom prst="straightConnector1">
            <a:avLst/>
          </a:prstGeom>
          <a:solidFill>
            <a:srgbClr val="0095D3"/>
          </a:solidFill>
          <a:ln w="12700" cap="flat" cmpd="sng" algn="ctr">
            <a:solidFill>
              <a:schemeClr val="tx1">
                <a:lumMod val="50000"/>
              </a:schemeClr>
            </a:solidFill>
            <a:prstDash val="solid"/>
            <a:round/>
            <a:headEnd type="none" w="med" len="med"/>
            <a:tailEnd type="arrow"/>
          </a:ln>
          <a:effectLst/>
        </p:spPr>
      </p:cxnSp>
      <p:cxnSp>
        <p:nvCxnSpPr>
          <p:cNvPr id="25" name="Straight Arrow Connector 35"/>
          <p:cNvCxnSpPr>
            <a:stCxn id="20" idx="2"/>
            <a:endCxn id="15" idx="0"/>
          </p:cNvCxnSpPr>
          <p:nvPr/>
        </p:nvCxnSpPr>
        <p:spPr bwMode="auto">
          <a:xfrm rot="16200000" flipH="1">
            <a:off x="1305798" y="2297920"/>
            <a:ext cx="887133" cy="654945"/>
          </a:xfrm>
          <a:prstGeom prst="straightConnector1">
            <a:avLst/>
          </a:prstGeom>
          <a:solidFill>
            <a:srgbClr val="0095D3"/>
          </a:solidFill>
          <a:ln w="12700" cap="flat" cmpd="sng" algn="ctr">
            <a:solidFill>
              <a:schemeClr val="tx1">
                <a:lumMod val="50000"/>
              </a:schemeClr>
            </a:solidFill>
            <a:prstDash val="solid"/>
            <a:round/>
            <a:headEnd type="none" w="med" len="med"/>
            <a:tailEnd type="arrow"/>
          </a:ln>
          <a:effectLst/>
        </p:spPr>
      </p:cxnSp>
      <p:cxnSp>
        <p:nvCxnSpPr>
          <p:cNvPr id="26" name="Straight Arrow Connector 38"/>
          <p:cNvCxnSpPr>
            <a:stCxn id="22" idx="2"/>
            <a:endCxn id="16" idx="0"/>
          </p:cNvCxnSpPr>
          <p:nvPr/>
        </p:nvCxnSpPr>
        <p:spPr bwMode="auto">
          <a:xfrm rot="16200000" flipH="1">
            <a:off x="1843051" y="2334171"/>
            <a:ext cx="887133" cy="582443"/>
          </a:xfrm>
          <a:prstGeom prst="straightConnector1">
            <a:avLst/>
          </a:prstGeom>
          <a:solidFill>
            <a:srgbClr val="0095D3"/>
          </a:solidFill>
          <a:ln w="12700" cap="flat" cmpd="sng" algn="ctr">
            <a:solidFill>
              <a:schemeClr val="tx1">
                <a:lumMod val="50000"/>
              </a:schemeClr>
            </a:solidFill>
            <a:prstDash val="solid"/>
            <a:round/>
            <a:headEnd type="none" w="med" len="med"/>
            <a:tailEnd type="arrow"/>
          </a:ln>
          <a:effectLst/>
        </p:spPr>
      </p:cxnSp>
      <p:cxnSp>
        <p:nvCxnSpPr>
          <p:cNvPr id="27" name="Straight Arrow Connector 41"/>
          <p:cNvCxnSpPr>
            <a:stCxn id="21" idx="2"/>
            <a:endCxn id="14" idx="0"/>
          </p:cNvCxnSpPr>
          <p:nvPr/>
        </p:nvCxnSpPr>
        <p:spPr bwMode="auto">
          <a:xfrm rot="5400000">
            <a:off x="1673654" y="2092650"/>
            <a:ext cx="878492" cy="1074129"/>
          </a:xfrm>
          <a:prstGeom prst="straightConnector1">
            <a:avLst/>
          </a:prstGeom>
          <a:solidFill>
            <a:srgbClr val="0095D3"/>
          </a:solidFill>
          <a:ln w="12700" cap="flat" cmpd="sng" algn="ctr">
            <a:solidFill>
              <a:schemeClr val="tx1">
                <a:lumMod val="50000"/>
              </a:schemeClr>
            </a:solidFill>
            <a:prstDash val="solid"/>
            <a:round/>
            <a:headEnd type="none" w="med" len="med"/>
            <a:tailEnd type="arrow"/>
          </a:ln>
          <a:effectLst/>
        </p:spPr>
      </p:cxnSp>
      <p:cxnSp>
        <p:nvCxnSpPr>
          <p:cNvPr id="28" name="Straight Arrow Connector 44"/>
          <p:cNvCxnSpPr>
            <a:stCxn id="21" idx="2"/>
            <a:endCxn id="18" idx="0"/>
          </p:cNvCxnSpPr>
          <p:nvPr/>
        </p:nvCxnSpPr>
        <p:spPr bwMode="auto">
          <a:xfrm rot="16200000" flipH="1">
            <a:off x="2675657" y="2164774"/>
            <a:ext cx="878492" cy="929879"/>
          </a:xfrm>
          <a:prstGeom prst="straightConnector1">
            <a:avLst/>
          </a:prstGeom>
          <a:solidFill>
            <a:srgbClr val="0095D3"/>
          </a:solidFill>
          <a:ln w="12700" cap="flat" cmpd="sng" algn="ctr">
            <a:solidFill>
              <a:schemeClr val="tx1">
                <a:lumMod val="50000"/>
              </a:schemeClr>
            </a:solidFill>
            <a:prstDash val="solid"/>
            <a:round/>
            <a:headEnd type="none" w="med" len="med"/>
            <a:tailEnd type="arrow"/>
          </a:ln>
          <a:effectLst/>
        </p:spPr>
      </p:cxnSp>
      <p:cxnSp>
        <p:nvCxnSpPr>
          <p:cNvPr id="29" name="Straight Arrow Connector 47"/>
          <p:cNvCxnSpPr>
            <a:stCxn id="23" idx="2"/>
            <a:endCxn id="17" idx="0"/>
          </p:cNvCxnSpPr>
          <p:nvPr/>
        </p:nvCxnSpPr>
        <p:spPr bwMode="auto">
          <a:xfrm rot="5400000">
            <a:off x="2741625" y="2519044"/>
            <a:ext cx="887133" cy="212699"/>
          </a:xfrm>
          <a:prstGeom prst="straightConnector1">
            <a:avLst/>
          </a:prstGeom>
          <a:solidFill>
            <a:srgbClr val="0095D3"/>
          </a:solidFill>
          <a:ln w="12700" cap="flat" cmpd="sng" algn="ctr">
            <a:solidFill>
              <a:schemeClr val="tx1">
                <a:lumMod val="50000"/>
              </a:schemeClr>
            </a:solidFill>
            <a:prstDash val="solid"/>
            <a:round/>
            <a:headEnd type="none" w="med" len="med"/>
            <a:tailEnd type="arrow"/>
          </a:ln>
          <a:effectLst/>
        </p:spPr>
      </p:cxnSp>
      <p:cxnSp>
        <p:nvCxnSpPr>
          <p:cNvPr id="30" name="Straight Arrow Connector 50"/>
          <p:cNvCxnSpPr>
            <a:stCxn id="23" idx="2"/>
            <a:endCxn id="19" idx="0"/>
          </p:cNvCxnSpPr>
          <p:nvPr/>
        </p:nvCxnSpPr>
        <p:spPr bwMode="auto">
          <a:xfrm rot="16200000" flipH="1">
            <a:off x="3242628" y="2230739"/>
            <a:ext cx="887133" cy="789308"/>
          </a:xfrm>
          <a:prstGeom prst="straightConnector1">
            <a:avLst/>
          </a:prstGeom>
          <a:solidFill>
            <a:srgbClr val="0095D3"/>
          </a:solidFill>
          <a:ln w="12700" cap="flat" cmpd="sng" algn="ctr">
            <a:solidFill>
              <a:schemeClr val="tx1">
                <a:lumMod val="50000"/>
              </a:schemeClr>
            </a:solidFill>
            <a:prstDash val="solid"/>
            <a:round/>
            <a:headEnd type="none" w="med" len="med"/>
            <a:tailEnd type="arrow"/>
          </a:ln>
          <a:effectLst/>
        </p:spPr>
      </p:cxnSp>
      <p:cxnSp>
        <p:nvCxnSpPr>
          <p:cNvPr id="31" name="Straight Arrow Connector 53"/>
          <p:cNvCxnSpPr>
            <a:stCxn id="23" idx="2"/>
            <a:endCxn id="13" idx="0"/>
          </p:cNvCxnSpPr>
          <p:nvPr/>
        </p:nvCxnSpPr>
        <p:spPr bwMode="auto">
          <a:xfrm rot="5400000">
            <a:off x="1739621" y="1517040"/>
            <a:ext cx="887133" cy="2216707"/>
          </a:xfrm>
          <a:prstGeom prst="straightConnector1">
            <a:avLst/>
          </a:prstGeom>
          <a:solidFill>
            <a:srgbClr val="0095D3"/>
          </a:solidFill>
          <a:ln w="12700" cap="flat" cmpd="sng" algn="ctr">
            <a:solidFill>
              <a:schemeClr val="tx1">
                <a:lumMod val="50000"/>
              </a:schemeClr>
            </a:solidFill>
            <a:prstDash val="solid"/>
            <a:round/>
            <a:headEnd type="none" w="med" len="med"/>
            <a:tailEnd type="arrow"/>
          </a:ln>
          <a:effectLst/>
        </p:spPr>
      </p:cxnSp>
      <p:sp>
        <p:nvSpPr>
          <p:cNvPr id="32" name="TextBox 57"/>
          <p:cNvSpPr txBox="1"/>
          <p:nvPr/>
        </p:nvSpPr>
        <p:spPr>
          <a:xfrm>
            <a:off x="251520" y="1018044"/>
            <a:ext cx="8784976" cy="338554"/>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基盤を複数の部門やシステムで使用するようになると、次のような懸念点が出てくる</a:t>
            </a:r>
          </a:p>
        </p:txBody>
      </p:sp>
      <p:sp>
        <p:nvSpPr>
          <p:cNvPr id="34" name="Rounded Rectangle 40"/>
          <p:cNvSpPr/>
          <p:nvPr/>
        </p:nvSpPr>
        <p:spPr bwMode="auto">
          <a:xfrm>
            <a:off x="4644008" y="1581352"/>
            <a:ext cx="4176464" cy="720080"/>
          </a:xfrm>
          <a:prstGeom prst="roundRect">
            <a:avLst/>
          </a:prstGeom>
          <a:solidFill>
            <a:schemeClr val="accent1">
              <a:lumMod val="40000"/>
              <a:lumOff val="60000"/>
            </a:schemeClr>
          </a:solidFill>
          <a:ln w="12700" algn="ctr">
            <a:solidFill>
              <a:schemeClr val="tx1"/>
            </a:solidFill>
            <a:round/>
            <a:headEnd/>
            <a:tailEnd/>
          </a:ln>
          <a:effectLst>
            <a:outerShdw blurRad="50800" dist="38100" dir="2700000" algn="tl" rotWithShape="0">
              <a:prstClr val="black">
                <a:alpha val="40000"/>
              </a:prstClr>
            </a:outerShdw>
          </a:effectLst>
        </p:spPr>
        <p:txBody>
          <a:bodyPr vert="horz" wrap="square" lIns="72000" tIns="72000" rIns="72000" bIns="72000" rtlCol="0" anchor="ctr">
            <a:noAutofit/>
          </a:bodyPr>
          <a:lstStyle/>
          <a:p>
            <a:pPr>
              <a:spcAft>
                <a:spcPts val="600"/>
              </a:spcAft>
            </a:pPr>
            <a:r>
              <a:rPr lang="ja-JP" altLang="en-US" sz="1600">
                <a:latin typeface="Meiryo UI" panose="020B0604030504040204" pitchFamily="50" charset="-128"/>
                <a:ea typeface="Meiryo UI" panose="020B0604030504040204" pitchFamily="50" charset="-128"/>
                <a:cs typeface="Meiryo UI" panose="020B0604030504040204" pitchFamily="50" charset="-128"/>
              </a:rPr>
              <a:t>部門やシステムごとに優先度を設け、重要システムには優先的にリソースを割り振る必要がある</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Rounded Rectangle 42"/>
          <p:cNvSpPr/>
          <p:nvPr/>
        </p:nvSpPr>
        <p:spPr bwMode="auto">
          <a:xfrm>
            <a:off x="4644008" y="2399764"/>
            <a:ext cx="4176464" cy="720080"/>
          </a:xfrm>
          <a:prstGeom prst="roundRect">
            <a:avLst/>
          </a:prstGeom>
          <a:solidFill>
            <a:schemeClr val="accent1">
              <a:lumMod val="40000"/>
              <a:lumOff val="60000"/>
            </a:schemeClr>
          </a:solidFill>
          <a:ln w="12700" algn="ctr">
            <a:solidFill>
              <a:schemeClr val="tx1"/>
            </a:solidFill>
            <a:round/>
            <a:headEnd/>
            <a:tailEnd/>
          </a:ln>
          <a:effectLst>
            <a:outerShdw blurRad="50800" dist="38100" dir="2700000" algn="tl" rotWithShape="0">
              <a:prstClr val="black">
                <a:alpha val="40000"/>
              </a:prstClr>
            </a:outerShdw>
          </a:effectLst>
        </p:spPr>
        <p:txBody>
          <a:bodyPr vert="horz" wrap="square" lIns="72000" tIns="72000" rIns="72000" bIns="72000" rtlCol="0" anchor="ctr">
            <a:noAutofit/>
          </a:bodyPr>
          <a:lstStyle/>
          <a:p>
            <a:pPr>
              <a:spcAft>
                <a:spcPts val="600"/>
              </a:spcAft>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あるシステムの負荷が高まった際、同一筺体で稼働する別システムに性能影響が出ないようにする必要がある</a:t>
            </a:r>
          </a:p>
        </p:txBody>
      </p:sp>
      <p:sp>
        <p:nvSpPr>
          <p:cNvPr id="36" name="Rounded Rectangle 43"/>
          <p:cNvSpPr/>
          <p:nvPr/>
        </p:nvSpPr>
        <p:spPr bwMode="auto">
          <a:xfrm>
            <a:off x="4644008" y="3218176"/>
            <a:ext cx="4176464" cy="720080"/>
          </a:xfrm>
          <a:prstGeom prst="roundRect">
            <a:avLst/>
          </a:prstGeom>
          <a:solidFill>
            <a:schemeClr val="accent1">
              <a:lumMod val="40000"/>
              <a:lumOff val="60000"/>
            </a:schemeClr>
          </a:solidFill>
          <a:ln w="12700" algn="ctr">
            <a:solidFill>
              <a:schemeClr val="tx1"/>
            </a:solidFill>
            <a:round/>
            <a:headEnd/>
            <a:tailEnd/>
          </a:ln>
          <a:effectLst>
            <a:outerShdw blurRad="50800" dist="38100" dir="2700000" algn="tl" rotWithShape="0">
              <a:prstClr val="black">
                <a:alpha val="40000"/>
              </a:prstClr>
            </a:outerShdw>
          </a:effectLst>
        </p:spPr>
        <p:txBody>
          <a:bodyPr vert="horz" wrap="square" lIns="72000" tIns="72000" rIns="72000" bIns="72000" rtlCol="0" anchor="ctr">
            <a:noAutofit/>
          </a:bodyPr>
          <a:lstStyle/>
          <a:p>
            <a:pPr>
              <a:spcAft>
                <a:spcPts val="600"/>
              </a:spcAft>
            </a:pPr>
            <a:r>
              <a:rPr lang="ja-JP" altLang="en-US" sz="1600">
                <a:latin typeface="Meiryo UI" panose="020B0604030504040204" pitchFamily="50" charset="-128"/>
                <a:ea typeface="Meiryo UI" panose="020B0604030504040204" pitchFamily="50" charset="-128"/>
                <a:cs typeface="Meiryo UI" panose="020B0604030504040204" pitchFamily="50" charset="-128"/>
              </a:rPr>
              <a:t>あるシステムの障害が他のシステムに波及し、障害影響範囲が広がる事を防ぐ必要がある</a:t>
            </a:r>
          </a:p>
        </p:txBody>
      </p:sp>
      <p:sp>
        <p:nvSpPr>
          <p:cNvPr id="37" name="Rounded Rectangle 45"/>
          <p:cNvSpPr/>
          <p:nvPr/>
        </p:nvSpPr>
        <p:spPr bwMode="auto">
          <a:xfrm>
            <a:off x="4644008" y="4036587"/>
            <a:ext cx="4176464" cy="720080"/>
          </a:xfrm>
          <a:prstGeom prst="roundRect">
            <a:avLst/>
          </a:prstGeom>
          <a:solidFill>
            <a:schemeClr val="accent1">
              <a:lumMod val="40000"/>
              <a:lumOff val="60000"/>
            </a:schemeClr>
          </a:solidFill>
          <a:ln w="12700" algn="ctr">
            <a:solidFill>
              <a:schemeClr val="tx1"/>
            </a:solidFill>
            <a:round/>
            <a:headEnd/>
            <a:tailEnd/>
          </a:ln>
          <a:effectLst>
            <a:outerShdw blurRad="50800" dist="38100" dir="2700000" algn="tl" rotWithShape="0">
              <a:prstClr val="black">
                <a:alpha val="40000"/>
              </a:prstClr>
            </a:outerShdw>
          </a:effectLst>
        </p:spPr>
        <p:txBody>
          <a:bodyPr vert="horz" wrap="square" lIns="72000" tIns="72000" rIns="72000" bIns="72000" rtlCol="0" anchor="ctr">
            <a:noAutofit/>
          </a:bodyPr>
          <a:lstStyle/>
          <a:p>
            <a:pPr>
              <a:spcAft>
                <a:spcPts val="600"/>
              </a:spcAft>
            </a:pPr>
            <a:r>
              <a:rPr lang="ja-JP" altLang="en-US" sz="1600">
                <a:latin typeface="Meiryo UI" panose="020B0604030504040204" pitchFamily="50" charset="-128"/>
                <a:ea typeface="Meiryo UI" panose="020B0604030504040204" pitchFamily="50" charset="-128"/>
                <a:cs typeface="Meiryo UI" panose="020B0604030504040204" pitchFamily="50" charset="-128"/>
              </a:rPr>
              <a:t>各システム、部門間におけるセキュリティを担保する必要がある</a:t>
            </a:r>
          </a:p>
        </p:txBody>
      </p:sp>
    </p:spTree>
    <p:extLst>
      <p:ext uri="{BB962C8B-B14F-4D97-AF65-F5344CB8AC3E}">
        <p14:creationId xmlns:p14="http://schemas.microsoft.com/office/powerpoint/2010/main" val="3723476576"/>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クラスタとリソースプール</a:t>
            </a:r>
            <a:r>
              <a:rPr kumimoji="1" lang="en-US" altLang="ja-JP" dirty="0"/>
              <a:t>1</a:t>
            </a:r>
            <a:endParaRPr kumimoji="1" lang="ja-JP" altLang="en-US" dirty="0"/>
          </a:p>
        </p:txBody>
      </p:sp>
      <p:sp>
        <p:nvSpPr>
          <p:cNvPr id="5" name="Isosceles Triangle 46"/>
          <p:cNvSpPr/>
          <p:nvPr/>
        </p:nvSpPr>
        <p:spPr bwMode="auto">
          <a:xfrm>
            <a:off x="1043608" y="4606542"/>
            <a:ext cx="3960440" cy="478807"/>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Isosceles Triangle 44"/>
          <p:cNvSpPr/>
          <p:nvPr/>
        </p:nvSpPr>
        <p:spPr bwMode="auto">
          <a:xfrm rot="10800000">
            <a:off x="3605224" y="3388416"/>
            <a:ext cx="1182799"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Isosceles Triangle 42"/>
          <p:cNvSpPr/>
          <p:nvPr/>
        </p:nvSpPr>
        <p:spPr bwMode="auto">
          <a:xfrm rot="10800000">
            <a:off x="2597704" y="3388416"/>
            <a:ext cx="966184"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Isosceles Triangle 41"/>
          <p:cNvSpPr/>
          <p:nvPr/>
        </p:nvSpPr>
        <p:spPr bwMode="auto">
          <a:xfrm rot="10800000">
            <a:off x="1165162" y="3388416"/>
            <a:ext cx="1390613"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Isosceles Triangle 40"/>
          <p:cNvSpPr/>
          <p:nvPr/>
        </p:nvSpPr>
        <p:spPr bwMode="auto">
          <a:xfrm rot="10800000">
            <a:off x="4276644" y="2307048"/>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Isosceles Triangle 39"/>
          <p:cNvSpPr/>
          <p:nvPr/>
        </p:nvSpPr>
        <p:spPr bwMode="auto">
          <a:xfrm rot="10800000">
            <a:off x="3602466" y="2307048"/>
            <a:ext cx="609493"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Isosceles Triangle 38"/>
          <p:cNvSpPr/>
          <p:nvPr/>
        </p:nvSpPr>
        <p:spPr bwMode="auto">
          <a:xfrm rot="10800000">
            <a:off x="1937812" y="2307048"/>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Isosceles Triangle 37"/>
          <p:cNvSpPr/>
          <p:nvPr/>
        </p:nvSpPr>
        <p:spPr bwMode="auto">
          <a:xfrm rot="10800000">
            <a:off x="1180399" y="2307048"/>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Isosceles Triangle 36"/>
          <p:cNvSpPr/>
          <p:nvPr/>
        </p:nvSpPr>
        <p:spPr bwMode="auto">
          <a:xfrm rot="10800000">
            <a:off x="4376398" y="1413630"/>
            <a:ext cx="304451"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Isosceles Triangle 35"/>
          <p:cNvSpPr/>
          <p:nvPr/>
        </p:nvSpPr>
        <p:spPr bwMode="auto">
          <a:xfrm rot="10800000">
            <a:off x="3646894" y="1413203"/>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Isosceles Triangle 34"/>
          <p:cNvSpPr/>
          <p:nvPr/>
        </p:nvSpPr>
        <p:spPr bwMode="auto">
          <a:xfrm rot="10800000">
            <a:off x="2675986" y="1419998"/>
            <a:ext cx="800396" cy="1290727"/>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Isosceles Triangle 33"/>
          <p:cNvSpPr/>
          <p:nvPr/>
        </p:nvSpPr>
        <p:spPr bwMode="auto">
          <a:xfrm rot="10800000">
            <a:off x="1779350" y="1413203"/>
            <a:ext cx="85119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Isosceles Triangle 32"/>
          <p:cNvSpPr/>
          <p:nvPr/>
        </p:nvSpPr>
        <p:spPr bwMode="auto">
          <a:xfrm rot="10800000">
            <a:off x="1187886" y="1413203"/>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Picture 384" descr="ICON_Server_Rack_Q308"/>
          <p:cNvPicPr>
            <a:picLocks noChangeAspect="1" noChangeArrowheads="1"/>
          </p:cNvPicPr>
          <p:nvPr/>
        </p:nvPicPr>
        <p:blipFill>
          <a:blip r:embed="rId2" cstate="print"/>
          <a:srcRect/>
          <a:stretch>
            <a:fillRect/>
          </a:stretch>
        </p:blipFill>
        <p:spPr bwMode="auto">
          <a:xfrm>
            <a:off x="1030014" y="5068963"/>
            <a:ext cx="909074" cy="715896"/>
          </a:xfrm>
          <a:prstGeom prst="rect">
            <a:avLst/>
          </a:prstGeom>
          <a:noFill/>
          <a:ln w="9525">
            <a:noFill/>
            <a:miter lim="800000"/>
            <a:headEnd/>
            <a:tailEnd/>
          </a:ln>
        </p:spPr>
      </p:pic>
      <p:pic>
        <p:nvPicPr>
          <p:cNvPr id="20" name="Picture 384" descr="ICON_Server_Rack_Q308"/>
          <p:cNvPicPr>
            <a:picLocks noChangeAspect="1" noChangeArrowheads="1"/>
          </p:cNvPicPr>
          <p:nvPr/>
        </p:nvPicPr>
        <p:blipFill>
          <a:blip r:embed="rId2" cstate="print"/>
          <a:srcRect/>
          <a:stretch>
            <a:fillRect/>
          </a:stretch>
        </p:blipFill>
        <p:spPr bwMode="auto">
          <a:xfrm>
            <a:off x="1611594" y="5068963"/>
            <a:ext cx="909074" cy="715896"/>
          </a:xfrm>
          <a:prstGeom prst="rect">
            <a:avLst/>
          </a:prstGeom>
          <a:noFill/>
          <a:ln w="9525">
            <a:noFill/>
            <a:miter lim="800000"/>
            <a:headEnd/>
            <a:tailEnd/>
          </a:ln>
        </p:spPr>
      </p:pic>
      <p:pic>
        <p:nvPicPr>
          <p:cNvPr id="21" name="Picture 384" descr="ICON_Server_Rack_Q308"/>
          <p:cNvPicPr>
            <a:picLocks noChangeAspect="1" noChangeArrowheads="1"/>
          </p:cNvPicPr>
          <p:nvPr/>
        </p:nvPicPr>
        <p:blipFill>
          <a:blip r:embed="rId2" cstate="print"/>
          <a:srcRect/>
          <a:stretch>
            <a:fillRect/>
          </a:stretch>
        </p:blipFill>
        <p:spPr bwMode="auto">
          <a:xfrm>
            <a:off x="2231165" y="5068963"/>
            <a:ext cx="909074" cy="715896"/>
          </a:xfrm>
          <a:prstGeom prst="rect">
            <a:avLst/>
          </a:prstGeom>
          <a:noFill/>
          <a:ln w="9525">
            <a:noFill/>
            <a:miter lim="800000"/>
            <a:headEnd/>
            <a:tailEnd/>
          </a:ln>
        </p:spPr>
      </p:pic>
      <p:pic>
        <p:nvPicPr>
          <p:cNvPr id="22" name="Picture 384" descr="ICON_Server_Rack_Q308"/>
          <p:cNvPicPr>
            <a:picLocks noChangeAspect="1" noChangeArrowheads="1"/>
          </p:cNvPicPr>
          <p:nvPr/>
        </p:nvPicPr>
        <p:blipFill>
          <a:blip r:embed="rId2" cstate="print"/>
          <a:srcRect/>
          <a:stretch>
            <a:fillRect/>
          </a:stretch>
        </p:blipFill>
        <p:spPr bwMode="auto">
          <a:xfrm>
            <a:off x="4139952" y="5068963"/>
            <a:ext cx="909074" cy="715896"/>
          </a:xfrm>
          <a:prstGeom prst="rect">
            <a:avLst/>
          </a:prstGeom>
          <a:noFill/>
          <a:ln w="9525">
            <a:noFill/>
            <a:miter lim="800000"/>
            <a:headEnd/>
            <a:tailEnd/>
          </a:ln>
        </p:spPr>
      </p:pic>
      <p:cxnSp>
        <p:nvCxnSpPr>
          <p:cNvPr id="23" name="Straight Connector 8"/>
          <p:cNvCxnSpPr/>
          <p:nvPr/>
        </p:nvCxnSpPr>
        <p:spPr bwMode="auto">
          <a:xfrm>
            <a:off x="3311285" y="5501011"/>
            <a:ext cx="720080" cy="0"/>
          </a:xfrm>
          <a:prstGeom prst="line">
            <a:avLst/>
          </a:prstGeom>
          <a:solidFill>
            <a:srgbClr val="0095D3"/>
          </a:solidFill>
          <a:ln w="28575" cap="flat" cmpd="sng" algn="ctr">
            <a:solidFill>
              <a:schemeClr val="tx1">
                <a:lumMod val="50000"/>
              </a:schemeClr>
            </a:solidFill>
            <a:prstDash val="sysDot"/>
            <a:round/>
            <a:headEnd type="none" w="med" len="med"/>
            <a:tailEnd type="none"/>
          </a:ln>
          <a:effectLst/>
        </p:spPr>
      </p:cxnSp>
      <p:sp>
        <p:nvSpPr>
          <p:cNvPr id="24" name="Rounded Rectangle 9"/>
          <p:cNvSpPr/>
          <p:nvPr/>
        </p:nvSpPr>
        <p:spPr bwMode="auto">
          <a:xfrm>
            <a:off x="1017755" y="5085184"/>
            <a:ext cx="4053540" cy="273486"/>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VMware</a:t>
            </a:r>
            <a:r>
              <a:rPr lang="ja-JP" altLang="en-US" sz="140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vSphere</a:t>
            </a:r>
            <a:endParaRPr 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Flowchart: Magnetic Disk 10"/>
          <p:cNvSpPr/>
          <p:nvPr/>
        </p:nvSpPr>
        <p:spPr bwMode="auto">
          <a:xfrm>
            <a:off x="1187624" y="3717032"/>
            <a:ext cx="3600400" cy="936104"/>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Flowchart: Magnetic Disk 11"/>
          <p:cNvSpPr/>
          <p:nvPr/>
        </p:nvSpPr>
        <p:spPr bwMode="auto">
          <a:xfrm>
            <a:off x="1180367" y="2576528"/>
            <a:ext cx="1375409" cy="936104"/>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Flowchart: Magnetic Disk 12"/>
          <p:cNvSpPr/>
          <p:nvPr/>
        </p:nvSpPr>
        <p:spPr bwMode="auto">
          <a:xfrm>
            <a:off x="2643282" y="2576528"/>
            <a:ext cx="888034" cy="936104"/>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Flowchart: Magnetic Disk 13"/>
          <p:cNvSpPr/>
          <p:nvPr/>
        </p:nvSpPr>
        <p:spPr bwMode="auto">
          <a:xfrm>
            <a:off x="3635896" y="2576528"/>
            <a:ext cx="1140176" cy="936104"/>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Flowchart: Magnetic Disk 14"/>
          <p:cNvSpPr/>
          <p:nvPr/>
        </p:nvSpPr>
        <p:spPr bwMode="auto">
          <a:xfrm>
            <a:off x="1180367" y="1844824"/>
            <a:ext cx="583321" cy="538993"/>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Flowchart: Magnetic Disk 15"/>
          <p:cNvSpPr/>
          <p:nvPr/>
        </p:nvSpPr>
        <p:spPr bwMode="auto">
          <a:xfrm>
            <a:off x="1930031" y="1844824"/>
            <a:ext cx="583321" cy="538993"/>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Flowchart: Magnetic Disk 16"/>
          <p:cNvSpPr/>
          <p:nvPr/>
        </p:nvSpPr>
        <p:spPr bwMode="auto">
          <a:xfrm>
            <a:off x="3620199" y="1844824"/>
            <a:ext cx="583321" cy="538993"/>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Flowchart: Magnetic Disk 17"/>
          <p:cNvSpPr/>
          <p:nvPr/>
        </p:nvSpPr>
        <p:spPr bwMode="auto">
          <a:xfrm>
            <a:off x="4286627" y="1844824"/>
            <a:ext cx="501398" cy="538993"/>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3"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195373" y="1160173"/>
            <a:ext cx="296409" cy="343272"/>
          </a:xfrm>
          <a:prstGeom prst="rect">
            <a:avLst/>
          </a:prstGeom>
          <a:noFill/>
        </p:spPr>
      </p:pic>
      <p:pic>
        <p:nvPicPr>
          <p:cNvPr id="34"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426106" y="1147367"/>
            <a:ext cx="296409" cy="343272"/>
          </a:xfrm>
          <a:prstGeom prst="rect">
            <a:avLst/>
          </a:prstGeom>
          <a:noFill/>
        </p:spPr>
      </p:pic>
      <p:pic>
        <p:nvPicPr>
          <p:cNvPr id="35"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793273" y="1160173"/>
            <a:ext cx="296409" cy="343272"/>
          </a:xfrm>
          <a:prstGeom prst="rect">
            <a:avLst/>
          </a:prstGeom>
          <a:noFill/>
        </p:spPr>
      </p:pic>
      <p:pic>
        <p:nvPicPr>
          <p:cNvPr id="36"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956465" y="1160173"/>
            <a:ext cx="296409" cy="343272"/>
          </a:xfrm>
          <a:prstGeom prst="rect">
            <a:avLst/>
          </a:prstGeom>
          <a:noFill/>
        </p:spPr>
      </p:pic>
      <p:pic>
        <p:nvPicPr>
          <p:cNvPr id="37"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102286" y="1160173"/>
            <a:ext cx="296409" cy="343272"/>
          </a:xfrm>
          <a:prstGeom prst="rect">
            <a:avLst/>
          </a:prstGeom>
          <a:noFill/>
        </p:spPr>
      </p:pic>
      <p:pic>
        <p:nvPicPr>
          <p:cNvPr id="38"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303764" y="1160173"/>
            <a:ext cx="296409" cy="343272"/>
          </a:xfrm>
          <a:prstGeom prst="rect">
            <a:avLst/>
          </a:prstGeom>
          <a:noFill/>
        </p:spPr>
      </p:pic>
      <p:pic>
        <p:nvPicPr>
          <p:cNvPr id="39"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684325" y="1160173"/>
            <a:ext cx="296409" cy="343272"/>
          </a:xfrm>
          <a:prstGeom prst="rect">
            <a:avLst/>
          </a:prstGeom>
          <a:noFill/>
        </p:spPr>
      </p:pic>
      <p:pic>
        <p:nvPicPr>
          <p:cNvPr id="40"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913713" y="1160173"/>
            <a:ext cx="296409" cy="343272"/>
          </a:xfrm>
          <a:prstGeom prst="rect">
            <a:avLst/>
          </a:prstGeom>
          <a:noFill/>
        </p:spPr>
      </p:pic>
      <p:pic>
        <p:nvPicPr>
          <p:cNvPr id="41"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3157285" y="1160173"/>
            <a:ext cx="296409" cy="343272"/>
          </a:xfrm>
          <a:prstGeom prst="rect">
            <a:avLst/>
          </a:prstGeom>
          <a:noFill/>
        </p:spPr>
      </p:pic>
      <p:pic>
        <p:nvPicPr>
          <p:cNvPr id="42"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3654544" y="1160173"/>
            <a:ext cx="296409" cy="343272"/>
          </a:xfrm>
          <a:prstGeom prst="rect">
            <a:avLst/>
          </a:prstGeom>
          <a:noFill/>
        </p:spPr>
      </p:pic>
      <p:pic>
        <p:nvPicPr>
          <p:cNvPr id="43"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3898116" y="1160173"/>
            <a:ext cx="296409" cy="343272"/>
          </a:xfrm>
          <a:prstGeom prst="rect">
            <a:avLst/>
          </a:prstGeom>
          <a:noFill/>
        </p:spPr>
      </p:pic>
      <p:pic>
        <p:nvPicPr>
          <p:cNvPr id="44"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4382505" y="1160173"/>
            <a:ext cx="296409" cy="343272"/>
          </a:xfrm>
          <a:prstGeom prst="rect">
            <a:avLst/>
          </a:prstGeom>
          <a:noFill/>
        </p:spPr>
      </p:pic>
      <p:sp>
        <p:nvSpPr>
          <p:cNvPr id="45" name="Right Bracket 47"/>
          <p:cNvSpPr/>
          <p:nvPr/>
        </p:nvSpPr>
        <p:spPr bwMode="auto">
          <a:xfrm>
            <a:off x="5220072" y="4941168"/>
            <a:ext cx="144016" cy="864096"/>
          </a:xfrm>
          <a:prstGeom prst="rightBracket">
            <a:avLst/>
          </a:prstGeom>
          <a:noFill/>
          <a:ln w="12700" cap="flat" cmpd="sng" algn="ctr">
            <a:solidFill>
              <a:schemeClr val="bg2">
                <a:lumMod val="50000"/>
              </a:schemeClr>
            </a:solidFill>
            <a:prstDash val="solid"/>
            <a:round/>
            <a:headEnd type="none" w="med" len="med"/>
            <a:tailEnd type="none" w="med" len="med"/>
          </a:ln>
          <a:effectLst/>
        </p:spPr>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Right Bracket 48"/>
          <p:cNvSpPr/>
          <p:nvPr/>
        </p:nvSpPr>
        <p:spPr bwMode="auto">
          <a:xfrm>
            <a:off x="5220072" y="3770258"/>
            <a:ext cx="144016" cy="864096"/>
          </a:xfrm>
          <a:prstGeom prst="rightBracket">
            <a:avLst/>
          </a:prstGeom>
          <a:noFill/>
          <a:ln w="12700" cap="flat" cmpd="sng" algn="ctr">
            <a:solidFill>
              <a:schemeClr val="bg2">
                <a:lumMod val="50000"/>
              </a:schemeClr>
            </a:solidFill>
            <a:prstDash val="solid"/>
            <a:round/>
            <a:headEnd type="none" w="med" len="med"/>
            <a:tailEnd type="none" w="med" len="med"/>
          </a:ln>
          <a:effectLst/>
        </p:spPr>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Right Bracket 49"/>
          <p:cNvSpPr/>
          <p:nvPr/>
        </p:nvSpPr>
        <p:spPr bwMode="auto">
          <a:xfrm>
            <a:off x="5220072" y="2633333"/>
            <a:ext cx="144016" cy="864096"/>
          </a:xfrm>
          <a:prstGeom prst="rightBracket">
            <a:avLst/>
          </a:prstGeom>
          <a:noFill/>
          <a:ln w="12700" cap="flat" cmpd="sng" algn="ctr">
            <a:solidFill>
              <a:schemeClr val="bg2">
                <a:lumMod val="50000"/>
              </a:schemeClr>
            </a:solidFill>
            <a:prstDash val="solid"/>
            <a:round/>
            <a:headEnd type="none" w="med" len="med"/>
            <a:tailEnd type="none" w="med" len="med"/>
          </a:ln>
          <a:effectLst/>
        </p:spPr>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ight Bracket 50"/>
          <p:cNvSpPr/>
          <p:nvPr/>
        </p:nvSpPr>
        <p:spPr bwMode="auto">
          <a:xfrm>
            <a:off x="5220072" y="1822449"/>
            <a:ext cx="144016" cy="603035"/>
          </a:xfrm>
          <a:prstGeom prst="rightBracket">
            <a:avLst/>
          </a:prstGeom>
          <a:noFill/>
          <a:ln w="12700" cap="flat" cmpd="sng" algn="ctr">
            <a:solidFill>
              <a:schemeClr val="bg2">
                <a:lumMod val="50000"/>
              </a:schemeClr>
            </a:solidFill>
            <a:prstDash val="solid"/>
            <a:round/>
            <a:headEnd type="none" w="med" len="med"/>
            <a:tailEnd type="none" w="med" len="med"/>
          </a:ln>
          <a:effectLst/>
        </p:spPr>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Right Bracket 51"/>
          <p:cNvSpPr/>
          <p:nvPr/>
        </p:nvSpPr>
        <p:spPr bwMode="auto">
          <a:xfrm>
            <a:off x="5220072" y="1133476"/>
            <a:ext cx="144016" cy="423316"/>
          </a:xfrm>
          <a:prstGeom prst="rightBracket">
            <a:avLst/>
          </a:prstGeom>
          <a:noFill/>
          <a:ln w="12700" cap="flat" cmpd="sng" algn="ctr">
            <a:solidFill>
              <a:schemeClr val="bg2">
                <a:lumMod val="50000"/>
              </a:schemeClr>
            </a:solidFill>
            <a:prstDash val="solid"/>
            <a:round/>
            <a:headEnd type="none" w="med" len="med"/>
            <a:tailEnd type="none" w="med" len="med"/>
          </a:ln>
          <a:effectLst/>
        </p:spPr>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TextBox 52"/>
          <p:cNvSpPr txBox="1"/>
          <p:nvPr/>
        </p:nvSpPr>
        <p:spPr>
          <a:xfrm>
            <a:off x="5580112" y="5157192"/>
            <a:ext cx="1311578" cy="338554"/>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物理サーバ群</a:t>
            </a:r>
          </a:p>
        </p:txBody>
      </p:sp>
      <p:sp>
        <p:nvSpPr>
          <p:cNvPr id="51" name="TextBox 53"/>
          <p:cNvSpPr txBox="1"/>
          <p:nvPr/>
        </p:nvSpPr>
        <p:spPr>
          <a:xfrm>
            <a:off x="5580112" y="3858384"/>
            <a:ext cx="2020105" cy="584775"/>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クラスタ</a:t>
            </a:r>
            <a:br>
              <a:rPr kumimoji="1" lang="en-US" altLang="ja-JP"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a:latin typeface="Meiryo UI" panose="020B0604030504040204" pitchFamily="50" charset="-128"/>
                <a:ea typeface="Meiryo UI" panose="020B0604030504040204" pitchFamily="50" charset="-128"/>
                <a:cs typeface="Meiryo UI" panose="020B0604030504040204" pitchFamily="50" charset="-128"/>
              </a:rPr>
              <a:t>＝大きなリソースプール</a:t>
            </a:r>
          </a:p>
        </p:txBody>
      </p:sp>
      <p:sp>
        <p:nvSpPr>
          <p:cNvPr id="52" name="TextBox 54"/>
          <p:cNvSpPr txBox="1"/>
          <p:nvPr/>
        </p:nvSpPr>
        <p:spPr>
          <a:xfrm>
            <a:off x="5580112" y="2708920"/>
            <a:ext cx="2007281" cy="584775"/>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リソースプール</a:t>
            </a:r>
            <a:br>
              <a:rPr kumimoji="1" lang="en-US" altLang="ja-JP"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a:latin typeface="Meiryo UI" panose="020B0604030504040204" pitchFamily="50" charset="-128"/>
                <a:ea typeface="Meiryo UI" panose="020B0604030504040204" pitchFamily="50" charset="-128"/>
                <a:cs typeface="Meiryo UI" panose="020B0604030504040204" pitchFamily="50" charset="-128"/>
              </a:rPr>
              <a:t>＝小さなリソースプール</a:t>
            </a:r>
          </a:p>
        </p:txBody>
      </p:sp>
      <p:sp>
        <p:nvSpPr>
          <p:cNvPr id="53" name="TextBox 55"/>
          <p:cNvSpPr txBox="1"/>
          <p:nvPr/>
        </p:nvSpPr>
        <p:spPr>
          <a:xfrm>
            <a:off x="5580112" y="1939300"/>
            <a:ext cx="1483098" cy="338554"/>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子リソースプール</a:t>
            </a:r>
          </a:p>
        </p:txBody>
      </p:sp>
      <p:sp>
        <p:nvSpPr>
          <p:cNvPr id="54" name="TextBox 56"/>
          <p:cNvSpPr txBox="1"/>
          <p:nvPr/>
        </p:nvSpPr>
        <p:spPr>
          <a:xfrm>
            <a:off x="5580112" y="1173088"/>
            <a:ext cx="1072730" cy="338554"/>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仮想マシン</a:t>
            </a:r>
          </a:p>
        </p:txBody>
      </p:sp>
      <p:sp>
        <p:nvSpPr>
          <p:cNvPr id="3" name="正方形/長方形 2"/>
          <p:cNvSpPr/>
          <p:nvPr/>
        </p:nvSpPr>
        <p:spPr>
          <a:xfrm>
            <a:off x="625070" y="3654973"/>
            <a:ext cx="7309601" cy="11178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625071" y="2454646"/>
            <a:ext cx="7323112" cy="111781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625071" y="974312"/>
            <a:ext cx="7323112" cy="1433832"/>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7030A0"/>
              </a:solidFill>
            </a:endParaRPr>
          </a:p>
        </p:txBody>
      </p:sp>
    </p:spTree>
    <p:extLst>
      <p:ext uri="{BB962C8B-B14F-4D97-AF65-F5344CB8AC3E}">
        <p14:creationId xmlns:p14="http://schemas.microsoft.com/office/powerpoint/2010/main" val="1692527266"/>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クラスタとリソースプール</a:t>
            </a:r>
            <a:r>
              <a:rPr kumimoji="1" lang="en-US" altLang="ja-JP" dirty="0"/>
              <a:t>2</a:t>
            </a:r>
            <a:endParaRPr kumimoji="1" lang="ja-JP" altLang="en-US" dirty="0"/>
          </a:p>
        </p:txBody>
      </p:sp>
      <p:pic>
        <p:nvPicPr>
          <p:cNvPr id="5" name="Picture 2" descr="C:\DOCUME~1\yosada\LOCALS~1\Temp\enhtmlclip\ScreenClip(145).png"/>
          <p:cNvPicPr>
            <a:picLocks noChangeAspect="1" noChangeArrowheads="1"/>
          </p:cNvPicPr>
          <p:nvPr/>
        </p:nvPicPr>
        <p:blipFill>
          <a:blip r:embed="rId3" cstate="print"/>
          <a:srcRect/>
          <a:stretch>
            <a:fillRect/>
          </a:stretch>
        </p:blipFill>
        <p:spPr bwMode="auto">
          <a:xfrm>
            <a:off x="611560" y="1412776"/>
            <a:ext cx="4309347" cy="5112568"/>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pic>
      <p:sp>
        <p:nvSpPr>
          <p:cNvPr id="6" name="Rectangle 6"/>
          <p:cNvSpPr/>
          <p:nvPr/>
        </p:nvSpPr>
        <p:spPr bwMode="auto">
          <a:xfrm>
            <a:off x="1043608" y="2132856"/>
            <a:ext cx="1584176" cy="360040"/>
          </a:xfrm>
          <a:prstGeom prst="rect">
            <a:avLst/>
          </a:prstGeom>
          <a:noFill/>
          <a:ln w="38100" algn="ctr">
            <a:solidFill>
              <a:srgbClr val="FF0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8"/>
          <p:cNvSpPr/>
          <p:nvPr/>
        </p:nvSpPr>
        <p:spPr bwMode="auto">
          <a:xfrm>
            <a:off x="1501661" y="3013468"/>
            <a:ext cx="1152128" cy="600264"/>
          </a:xfrm>
          <a:prstGeom prst="rect">
            <a:avLst/>
          </a:prstGeom>
          <a:noFill/>
          <a:ln w="38100" algn="ctr">
            <a:solidFill>
              <a:srgbClr val="00B05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Rectangle 9"/>
          <p:cNvSpPr/>
          <p:nvPr/>
        </p:nvSpPr>
        <p:spPr bwMode="auto">
          <a:xfrm>
            <a:off x="1771469" y="3634418"/>
            <a:ext cx="1584176" cy="2186048"/>
          </a:xfrm>
          <a:prstGeom prst="rect">
            <a:avLst/>
          </a:prstGeom>
          <a:noFill/>
          <a:ln w="38100" algn="ctr">
            <a:solidFill>
              <a:schemeClr val="accent6">
                <a:lumMod val="60000"/>
                <a:lumOff val="40000"/>
              </a:schemeClr>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Line Callout 2 10"/>
          <p:cNvSpPr/>
          <p:nvPr/>
        </p:nvSpPr>
        <p:spPr bwMode="auto">
          <a:xfrm>
            <a:off x="4355976" y="1484784"/>
            <a:ext cx="4608512" cy="720080"/>
          </a:xfrm>
          <a:prstGeom prst="borderCallout2">
            <a:avLst>
              <a:gd name="adj1" fmla="val 18750"/>
              <a:gd name="adj2" fmla="val -8333"/>
              <a:gd name="adj3" fmla="val 18750"/>
              <a:gd name="adj4" fmla="val -16667"/>
              <a:gd name="adj5" fmla="val 107119"/>
              <a:gd name="adj6" fmla="val -37083"/>
            </a:avLst>
          </a:prstGeom>
          <a:solidFill>
            <a:schemeClr val="bg1"/>
          </a:solidFill>
          <a:ln w="28575" algn="ctr">
            <a:solidFill>
              <a:srgbClr val="FF0000"/>
            </a:solidFill>
            <a:round/>
            <a:headEnd/>
            <a:tailEnd/>
          </a:ln>
          <a:effectLst/>
        </p:spPr>
        <p:txBody>
          <a:bodyPr vert="horz" wrap="square" lIns="72000" tIns="72000" rIns="72000" bIns="72000" rtlCol="0" anchor="ctr">
            <a:noAutofit/>
          </a:bodyPr>
          <a:lstStyle/>
          <a:p>
            <a:pPr>
              <a:lnSpc>
                <a:spcPct val="85000"/>
              </a:lnSpc>
              <a:buClr>
                <a:schemeClr val="tx2"/>
              </a:buClr>
              <a:buSzPct val="80000"/>
            </a:pPr>
            <a:r>
              <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rPr>
              <a:t>複数のサーバをまとめて抽象化した、大きなリソースプールである「クラスタ」</a:t>
            </a:r>
            <a:endPar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Line Callout 2 11"/>
          <p:cNvSpPr/>
          <p:nvPr/>
        </p:nvSpPr>
        <p:spPr bwMode="auto">
          <a:xfrm>
            <a:off x="4355976" y="2490696"/>
            <a:ext cx="4608512" cy="720080"/>
          </a:xfrm>
          <a:prstGeom prst="borderCallout2">
            <a:avLst>
              <a:gd name="adj1" fmla="val 18750"/>
              <a:gd name="adj2" fmla="val -8333"/>
              <a:gd name="adj3" fmla="val 18750"/>
              <a:gd name="adj4" fmla="val -16667"/>
              <a:gd name="adj5" fmla="val 111423"/>
              <a:gd name="adj6" fmla="val -37083"/>
            </a:avLst>
          </a:prstGeom>
          <a:solidFill>
            <a:schemeClr val="bg1"/>
          </a:solidFill>
          <a:ln w="28575" algn="ctr">
            <a:solidFill>
              <a:srgbClr val="00B050"/>
            </a:solidFill>
            <a:round/>
            <a:headEnd/>
            <a:tailEnd/>
          </a:ln>
          <a:effectLst/>
        </p:spPr>
        <p:txBody>
          <a:bodyPr vert="horz" wrap="square" lIns="72000" tIns="72000" rIns="72000" bIns="72000" rtlCol="0" anchor="ctr">
            <a:noAutofit/>
          </a:bodyPr>
          <a:lstStyle/>
          <a:p>
            <a:pPr>
              <a:lnSpc>
                <a:spcPct val="85000"/>
              </a:lnSpc>
              <a:buClr>
                <a:schemeClr val="tx2"/>
              </a:buClr>
              <a:buSzPct val="80000"/>
            </a:pPr>
            <a:r>
              <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クラスタから切り出した、小さなリソースプールである「リソースプール」</a:t>
            </a:r>
            <a:endPar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Line Callout 2 12"/>
          <p:cNvSpPr/>
          <p:nvPr/>
        </p:nvSpPr>
        <p:spPr bwMode="auto">
          <a:xfrm>
            <a:off x="4355976" y="3612122"/>
            <a:ext cx="4608512" cy="824989"/>
          </a:xfrm>
          <a:prstGeom prst="borderCallout2">
            <a:avLst>
              <a:gd name="adj1" fmla="val 18750"/>
              <a:gd name="adj2" fmla="val -8333"/>
              <a:gd name="adj3" fmla="val 18750"/>
              <a:gd name="adj4" fmla="val -16667"/>
              <a:gd name="adj5" fmla="val 75910"/>
              <a:gd name="adj6" fmla="val -21277"/>
            </a:avLst>
          </a:prstGeom>
          <a:solidFill>
            <a:schemeClr val="bg1"/>
          </a:solidFill>
          <a:ln w="28575" algn="ctr">
            <a:solidFill>
              <a:schemeClr val="accent2">
                <a:lumMod val="60000"/>
                <a:lumOff val="40000"/>
              </a:schemeClr>
            </a:solidFill>
            <a:round/>
            <a:headEnd/>
            <a:tailEnd/>
          </a:ln>
          <a:effectLst/>
        </p:spPr>
        <p:txBody>
          <a:bodyPr vert="horz" wrap="square" lIns="72000" tIns="72000" rIns="72000" bIns="72000" rtlCol="0" anchor="ctr">
            <a:noAutofit/>
          </a:bodyPr>
          <a:lstStyle/>
          <a:p>
            <a:pPr>
              <a:lnSpc>
                <a:spcPct val="85000"/>
              </a:lnSpc>
              <a:buClr>
                <a:schemeClr val="tx2"/>
              </a:buClr>
              <a:buSzPct val="80000"/>
            </a:pPr>
            <a:r>
              <a:rPr lang="ja-JP" altLang="en-US">
                <a:latin typeface="Meiryo UI" panose="020B0604030504040204" pitchFamily="50" charset="-128"/>
                <a:ea typeface="Meiryo UI" panose="020B0604030504040204" pitchFamily="50" charset="-128"/>
                <a:cs typeface="Meiryo UI" panose="020B0604030504040204" pitchFamily="50" charset="-128"/>
              </a:rPr>
              <a:t>リソースプールの中に、「子リソースプール」を作成し、その中に各システム（仮想マシン）が配置されている</a:t>
            </a:r>
            <a:endPar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17882751"/>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5536" y="1124744"/>
            <a:ext cx="8280920" cy="5472608"/>
          </a:xfrm>
        </p:spPr>
        <p:txBody>
          <a:bodyPr anchor="t">
            <a:noAutofit/>
          </a:bodyPr>
          <a:lstStyle/>
          <a:p>
            <a:pPr algn="l"/>
            <a:r>
              <a:rPr kumimoji="1" lang="ja-JP" altLang="en-US" sz="1800" dirty="0">
                <a:solidFill>
                  <a:schemeClr val="tx1"/>
                </a:solidFill>
              </a:rPr>
              <a:t>製品ドキュメント</a:t>
            </a:r>
            <a:br>
              <a:rPr kumimoji="1" lang="en-US" altLang="ja-JP" sz="1800" dirty="0">
                <a:solidFill>
                  <a:schemeClr val="tx1"/>
                </a:solidFill>
              </a:rPr>
            </a:br>
            <a:r>
              <a:rPr lang="en-US" altLang="ja-JP" sz="1800" dirty="0">
                <a:solidFill>
                  <a:schemeClr val="tx1"/>
                </a:solidFill>
              </a:rPr>
              <a:t>https://www.vmware.com/support/pubs/</a:t>
            </a:r>
            <a:br>
              <a:rPr lang="en-US" altLang="ja-JP" sz="1800" dirty="0">
                <a:solidFill>
                  <a:schemeClr val="tx1"/>
                </a:solidFill>
              </a:rPr>
            </a:br>
            <a:br>
              <a:rPr lang="en-US" altLang="ja-JP" sz="1800" dirty="0">
                <a:solidFill>
                  <a:schemeClr val="tx1"/>
                </a:solidFill>
              </a:rPr>
            </a:br>
            <a:r>
              <a:rPr lang="ja-JP" altLang="en-US" sz="1800" dirty="0">
                <a:solidFill>
                  <a:schemeClr val="tx1"/>
                </a:solidFill>
              </a:rPr>
              <a:t>互換性ガイド</a:t>
            </a:r>
            <a:br>
              <a:rPr lang="en-US" altLang="ja-JP" sz="1800" dirty="0">
                <a:solidFill>
                  <a:schemeClr val="tx1"/>
                </a:solidFill>
              </a:rPr>
            </a:br>
            <a:r>
              <a:rPr lang="en-US" altLang="ja-JP" sz="1800" dirty="0">
                <a:solidFill>
                  <a:schemeClr val="tx1"/>
                </a:solidFill>
              </a:rPr>
              <a:t>http://partnerweb.vmware.com/comp_guide2/search.php</a:t>
            </a:r>
            <a:br>
              <a:rPr lang="en-US" altLang="ja-JP" sz="1800" dirty="0">
                <a:solidFill>
                  <a:schemeClr val="tx1"/>
                </a:solidFill>
              </a:rPr>
            </a:br>
            <a:r>
              <a:rPr lang="en-US" altLang="ja-JP" sz="1800" dirty="0">
                <a:solidFill>
                  <a:schemeClr val="tx1"/>
                </a:solidFill>
              </a:rPr>
              <a:t>http://partnerweb.vmware.com/comp_guide2/sim/interop_matrix.php</a:t>
            </a:r>
            <a:br>
              <a:rPr lang="en-US" altLang="ja-JP" sz="1800" dirty="0">
                <a:solidFill>
                  <a:schemeClr val="tx1"/>
                </a:solidFill>
              </a:rPr>
            </a:br>
            <a:br>
              <a:rPr lang="en-US" altLang="ja-JP" sz="1800" dirty="0">
                <a:solidFill>
                  <a:schemeClr val="tx1"/>
                </a:solidFill>
              </a:rPr>
            </a:br>
            <a:r>
              <a:rPr lang="ja-JP" altLang="en-US" sz="1800" dirty="0">
                <a:solidFill>
                  <a:schemeClr val="tx1"/>
                </a:solidFill>
              </a:rPr>
              <a:t>ホワイトペーパー</a:t>
            </a:r>
            <a:br>
              <a:rPr lang="en-US" altLang="ja-JP" sz="1800" dirty="0">
                <a:solidFill>
                  <a:schemeClr val="tx1"/>
                </a:solidFill>
              </a:rPr>
            </a:br>
            <a:r>
              <a:rPr lang="en-US" altLang="ja-JP" sz="1800" dirty="0">
                <a:solidFill>
                  <a:schemeClr val="tx1"/>
                </a:solidFill>
              </a:rPr>
              <a:t>http://www.vmware.com/vmtn/resources/</a:t>
            </a:r>
            <a:br>
              <a:rPr lang="en-US" altLang="ja-JP" sz="1800" dirty="0">
                <a:solidFill>
                  <a:schemeClr val="tx1"/>
                </a:solidFill>
              </a:rPr>
            </a:br>
            <a:br>
              <a:rPr lang="en-US" altLang="ja-JP" sz="1800" dirty="0">
                <a:solidFill>
                  <a:schemeClr val="tx1"/>
                </a:solidFill>
              </a:rPr>
            </a:br>
            <a:r>
              <a:rPr lang="ja-JP" altLang="en-US" sz="1800" dirty="0">
                <a:solidFill>
                  <a:schemeClr val="tx1"/>
                </a:solidFill>
              </a:rPr>
              <a:t>ドキュメントセンター</a:t>
            </a:r>
            <a:br>
              <a:rPr lang="en-US" altLang="ja-JP" sz="1800" dirty="0">
                <a:solidFill>
                  <a:schemeClr val="tx1"/>
                </a:solidFill>
              </a:rPr>
            </a:br>
            <a:r>
              <a:rPr lang="en-US" altLang="ja-JP" sz="1800" dirty="0">
                <a:solidFill>
                  <a:schemeClr val="tx1"/>
                </a:solidFill>
              </a:rPr>
              <a:t>https://docs.vmware.com/jp/VMware-vSphere/index.html</a:t>
            </a:r>
            <a:br>
              <a:rPr lang="en-US" altLang="ja-JP" sz="1800" dirty="0">
                <a:solidFill>
                  <a:schemeClr val="tx1"/>
                </a:solidFill>
              </a:rPr>
            </a:br>
            <a:br>
              <a:rPr lang="en-US" altLang="ja-JP" sz="1800" dirty="0">
                <a:solidFill>
                  <a:schemeClr val="tx1"/>
                </a:solidFill>
              </a:rPr>
            </a:br>
            <a:r>
              <a:rPr lang="ja-JP" altLang="en-US" sz="1800" dirty="0">
                <a:solidFill>
                  <a:schemeClr val="tx1"/>
                </a:solidFill>
              </a:rPr>
              <a:t>セキュリティアドバイザリ</a:t>
            </a:r>
            <a:br>
              <a:rPr lang="en-US" altLang="ja-JP" sz="1800" dirty="0">
                <a:solidFill>
                  <a:schemeClr val="tx1"/>
                </a:solidFill>
              </a:rPr>
            </a:br>
            <a:r>
              <a:rPr lang="en-US" altLang="ja-JP" sz="1800" dirty="0">
                <a:solidFill>
                  <a:schemeClr val="tx1"/>
                </a:solidFill>
              </a:rPr>
              <a:t>https://www.vmware.com/security/advisories.html</a:t>
            </a:r>
            <a:br>
              <a:rPr lang="en-US" altLang="ja-JP" sz="1800" dirty="0">
                <a:solidFill>
                  <a:schemeClr val="tx1"/>
                </a:solidFill>
              </a:rPr>
            </a:br>
            <a:br>
              <a:rPr lang="en-US" altLang="ja-JP" sz="1800" dirty="0">
                <a:solidFill>
                  <a:schemeClr val="tx1"/>
                </a:solidFill>
              </a:rPr>
            </a:br>
            <a:r>
              <a:rPr kumimoji="1" lang="en-US" altLang="ja-JP" sz="1800" dirty="0">
                <a:solidFill>
                  <a:schemeClr val="tx1"/>
                </a:solidFill>
              </a:rPr>
              <a:t>KB</a:t>
            </a:r>
            <a:br>
              <a:rPr kumimoji="1" lang="en-US" altLang="ja-JP" sz="1800" dirty="0">
                <a:solidFill>
                  <a:schemeClr val="tx1"/>
                </a:solidFill>
              </a:rPr>
            </a:br>
            <a:r>
              <a:rPr lang="en-US" altLang="ja-JP" sz="1800" dirty="0">
                <a:solidFill>
                  <a:schemeClr val="tx1"/>
                </a:solidFill>
              </a:rPr>
              <a:t>https://kb.vmware.com/s/</a:t>
            </a:r>
            <a:br>
              <a:rPr lang="en-US" altLang="ja-JP" sz="1800" dirty="0">
                <a:solidFill>
                  <a:schemeClr val="tx1"/>
                </a:solidFill>
              </a:rPr>
            </a:br>
            <a:br>
              <a:rPr lang="en-US" altLang="ja-JP" sz="1800" dirty="0">
                <a:solidFill>
                  <a:schemeClr val="tx1"/>
                </a:solidFill>
              </a:rPr>
            </a:br>
            <a:br>
              <a:rPr lang="en-US" altLang="ja-JP" sz="1800" dirty="0">
                <a:solidFill>
                  <a:schemeClr val="tx1"/>
                </a:solidFill>
              </a:rPr>
            </a:br>
            <a:br>
              <a:rPr lang="en-US" altLang="ja-JP" sz="1800" dirty="0">
                <a:solidFill>
                  <a:schemeClr val="tx1"/>
                </a:solidFill>
              </a:rPr>
            </a:br>
            <a:br>
              <a:rPr lang="en-US" altLang="ja-JP" sz="1800" dirty="0">
                <a:solidFill>
                  <a:schemeClr val="tx1"/>
                </a:solidFill>
              </a:rPr>
            </a:br>
            <a:br>
              <a:rPr lang="en-US" altLang="ja-JP" sz="1800" dirty="0">
                <a:solidFill>
                  <a:schemeClr val="tx1"/>
                </a:solidFill>
              </a:rPr>
            </a:br>
            <a:endParaRPr kumimoji="1" lang="ja-JP" altLang="en-US" sz="1800" dirty="0">
              <a:solidFill>
                <a:schemeClr val="tx1"/>
              </a:solidFill>
            </a:endParaRPr>
          </a:p>
        </p:txBody>
      </p:sp>
      <p:sp>
        <p:nvSpPr>
          <p:cNvPr id="3" name="タイトル 3"/>
          <p:cNvSpPr txBox="1">
            <a:spLocks/>
          </p:cNvSpPr>
          <p:nvPr/>
        </p:nvSpPr>
        <p:spPr>
          <a:xfrm>
            <a:off x="1043608" y="226740"/>
            <a:ext cx="5976664" cy="676800"/>
          </a:xfrm>
          <a:prstGeom prst="rect">
            <a:avLst/>
          </a:prstGeom>
        </p:spPr>
        <p:txBody>
          <a:bodyPr vert="horz" lIns="68580" tIns="34290" rIns="68580" bIns="34290" rtlCol="0" anchor="ctr">
            <a:noAutofit/>
          </a:bodyPr>
          <a:lstStyle>
            <a:lvl1pPr lvl="0" defTabSz="514350" eaLnBrk="1" latinLnBrk="0" hangingPunct="1">
              <a:lnSpc>
                <a:spcPct val="90000"/>
              </a:lnSpc>
              <a:buNone/>
              <a:defRPr sz="2200" b="0" i="0" baseline="0">
                <a:solidFill>
                  <a:schemeClr val="tx1">
                    <a:lumMod val="65000"/>
                    <a:lumOff val="35000"/>
                  </a:schemeClr>
                </a:solidFill>
                <a:effectLst/>
                <a:latin typeface="微软雅黑" panose="020B0503020204020204" pitchFamily="34" charset="-122"/>
                <a:ea typeface="微软雅黑" panose="020B0503020204020204" pitchFamily="34" charset="-122"/>
                <a:cs typeface="+mj-cs"/>
              </a:defRPr>
            </a:lvl1pPr>
          </a:lstStyle>
          <a:p>
            <a:r>
              <a:rPr lang="ja-JP" altLang="en-US" dirty="0"/>
              <a:t>最低限押さえておきたいリンク集</a:t>
            </a:r>
          </a:p>
        </p:txBody>
      </p:sp>
    </p:spTree>
    <p:extLst>
      <p:ext uri="{BB962C8B-B14F-4D97-AF65-F5344CB8AC3E}">
        <p14:creationId xmlns:p14="http://schemas.microsoft.com/office/powerpoint/2010/main" val="420896899"/>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リソース割り当て</a:t>
            </a:r>
          </a:p>
        </p:txBody>
      </p:sp>
      <p:sp>
        <p:nvSpPr>
          <p:cNvPr id="5" name="Isosceles Triangle 46"/>
          <p:cNvSpPr/>
          <p:nvPr/>
        </p:nvSpPr>
        <p:spPr bwMode="auto">
          <a:xfrm>
            <a:off x="1043608" y="5443977"/>
            <a:ext cx="3960440" cy="338040"/>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Isosceles Triangle 44"/>
          <p:cNvSpPr/>
          <p:nvPr/>
        </p:nvSpPr>
        <p:spPr bwMode="auto">
          <a:xfrm rot="10800000">
            <a:off x="3605224" y="4324520"/>
            <a:ext cx="1182799"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Isosceles Triangle 42"/>
          <p:cNvSpPr/>
          <p:nvPr/>
        </p:nvSpPr>
        <p:spPr bwMode="auto">
          <a:xfrm rot="10800000">
            <a:off x="2597704" y="4324520"/>
            <a:ext cx="966184"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Isosceles Triangle 41"/>
          <p:cNvSpPr/>
          <p:nvPr/>
        </p:nvSpPr>
        <p:spPr bwMode="auto">
          <a:xfrm rot="10800000">
            <a:off x="1165162" y="4324520"/>
            <a:ext cx="1390613"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Isosceles Triangle 40"/>
          <p:cNvSpPr/>
          <p:nvPr/>
        </p:nvSpPr>
        <p:spPr bwMode="auto">
          <a:xfrm rot="10800000">
            <a:off x="4276644" y="3243152"/>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Isosceles Triangle 39"/>
          <p:cNvSpPr/>
          <p:nvPr/>
        </p:nvSpPr>
        <p:spPr bwMode="auto">
          <a:xfrm rot="10800000">
            <a:off x="3602466" y="3243152"/>
            <a:ext cx="609493"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Isosceles Triangle 38"/>
          <p:cNvSpPr/>
          <p:nvPr/>
        </p:nvSpPr>
        <p:spPr bwMode="auto">
          <a:xfrm rot="10800000">
            <a:off x="1937812" y="3243152"/>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Isosceles Triangle 37"/>
          <p:cNvSpPr/>
          <p:nvPr/>
        </p:nvSpPr>
        <p:spPr bwMode="auto">
          <a:xfrm rot="10800000">
            <a:off x="1180399" y="3243152"/>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Isosceles Triangle 36"/>
          <p:cNvSpPr/>
          <p:nvPr/>
        </p:nvSpPr>
        <p:spPr bwMode="auto">
          <a:xfrm rot="10800000">
            <a:off x="4376398" y="2349734"/>
            <a:ext cx="304451"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Isosceles Triangle 35"/>
          <p:cNvSpPr/>
          <p:nvPr/>
        </p:nvSpPr>
        <p:spPr bwMode="auto">
          <a:xfrm rot="10800000">
            <a:off x="3646894" y="2349307"/>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Isosceles Triangle 34"/>
          <p:cNvSpPr/>
          <p:nvPr/>
        </p:nvSpPr>
        <p:spPr bwMode="auto">
          <a:xfrm rot="10800000">
            <a:off x="2675986" y="2356102"/>
            <a:ext cx="800396" cy="1290727"/>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Isosceles Triangle 33"/>
          <p:cNvSpPr/>
          <p:nvPr/>
        </p:nvSpPr>
        <p:spPr bwMode="auto">
          <a:xfrm rot="10800000">
            <a:off x="1779350" y="2349307"/>
            <a:ext cx="85119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Isosceles Triangle 32"/>
          <p:cNvSpPr/>
          <p:nvPr/>
        </p:nvSpPr>
        <p:spPr bwMode="auto">
          <a:xfrm rot="10800000">
            <a:off x="1187886" y="2349307"/>
            <a:ext cx="559252" cy="504056"/>
          </a:xfrm>
          <a:prstGeom prst="triangle">
            <a:avLst/>
          </a:prstGeom>
          <a:solidFill>
            <a:schemeClr val="bg1">
              <a:lumMod val="85000"/>
            </a:schemeClr>
          </a:solidFill>
          <a:ln w="12700" algn="ctr">
            <a:no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Picture 384" descr="ICON_Server_Rack_Q308"/>
          <p:cNvPicPr>
            <a:picLocks noChangeAspect="1" noChangeArrowheads="1"/>
          </p:cNvPicPr>
          <p:nvPr/>
        </p:nvPicPr>
        <p:blipFill>
          <a:blip r:embed="rId2" cstate="print"/>
          <a:srcRect/>
          <a:stretch>
            <a:fillRect/>
          </a:stretch>
        </p:blipFill>
        <p:spPr bwMode="auto">
          <a:xfrm>
            <a:off x="1030014" y="5785629"/>
            <a:ext cx="909074" cy="715896"/>
          </a:xfrm>
          <a:prstGeom prst="rect">
            <a:avLst/>
          </a:prstGeom>
          <a:noFill/>
          <a:ln w="9525">
            <a:noFill/>
            <a:miter lim="800000"/>
            <a:headEnd/>
            <a:tailEnd/>
          </a:ln>
        </p:spPr>
      </p:pic>
      <p:pic>
        <p:nvPicPr>
          <p:cNvPr id="20" name="Picture 384" descr="ICON_Server_Rack_Q308"/>
          <p:cNvPicPr>
            <a:picLocks noChangeAspect="1" noChangeArrowheads="1"/>
          </p:cNvPicPr>
          <p:nvPr/>
        </p:nvPicPr>
        <p:blipFill>
          <a:blip r:embed="rId2" cstate="print"/>
          <a:srcRect/>
          <a:stretch>
            <a:fillRect/>
          </a:stretch>
        </p:blipFill>
        <p:spPr bwMode="auto">
          <a:xfrm>
            <a:off x="1611594" y="5785629"/>
            <a:ext cx="909074" cy="715896"/>
          </a:xfrm>
          <a:prstGeom prst="rect">
            <a:avLst/>
          </a:prstGeom>
          <a:noFill/>
          <a:ln w="9525">
            <a:noFill/>
            <a:miter lim="800000"/>
            <a:headEnd/>
            <a:tailEnd/>
          </a:ln>
        </p:spPr>
      </p:pic>
      <p:pic>
        <p:nvPicPr>
          <p:cNvPr id="21" name="Picture 384" descr="ICON_Server_Rack_Q308"/>
          <p:cNvPicPr>
            <a:picLocks noChangeAspect="1" noChangeArrowheads="1"/>
          </p:cNvPicPr>
          <p:nvPr/>
        </p:nvPicPr>
        <p:blipFill>
          <a:blip r:embed="rId2" cstate="print"/>
          <a:srcRect/>
          <a:stretch>
            <a:fillRect/>
          </a:stretch>
        </p:blipFill>
        <p:spPr bwMode="auto">
          <a:xfrm>
            <a:off x="2231165" y="5785629"/>
            <a:ext cx="909074" cy="715896"/>
          </a:xfrm>
          <a:prstGeom prst="rect">
            <a:avLst/>
          </a:prstGeom>
          <a:noFill/>
          <a:ln w="9525">
            <a:noFill/>
            <a:miter lim="800000"/>
            <a:headEnd/>
            <a:tailEnd/>
          </a:ln>
        </p:spPr>
      </p:pic>
      <p:pic>
        <p:nvPicPr>
          <p:cNvPr id="22" name="Picture 384" descr="ICON_Server_Rack_Q308"/>
          <p:cNvPicPr>
            <a:picLocks noChangeAspect="1" noChangeArrowheads="1"/>
          </p:cNvPicPr>
          <p:nvPr/>
        </p:nvPicPr>
        <p:blipFill>
          <a:blip r:embed="rId2" cstate="print"/>
          <a:srcRect/>
          <a:stretch>
            <a:fillRect/>
          </a:stretch>
        </p:blipFill>
        <p:spPr bwMode="auto">
          <a:xfrm>
            <a:off x="4139952" y="5785629"/>
            <a:ext cx="909074" cy="715896"/>
          </a:xfrm>
          <a:prstGeom prst="rect">
            <a:avLst/>
          </a:prstGeom>
          <a:noFill/>
          <a:ln w="9525">
            <a:noFill/>
            <a:miter lim="800000"/>
            <a:headEnd/>
            <a:tailEnd/>
          </a:ln>
        </p:spPr>
      </p:pic>
      <p:cxnSp>
        <p:nvCxnSpPr>
          <p:cNvPr id="23" name="Straight Connector 8"/>
          <p:cNvCxnSpPr/>
          <p:nvPr/>
        </p:nvCxnSpPr>
        <p:spPr bwMode="auto">
          <a:xfrm>
            <a:off x="3311285" y="6217677"/>
            <a:ext cx="720080" cy="0"/>
          </a:xfrm>
          <a:prstGeom prst="line">
            <a:avLst/>
          </a:prstGeom>
          <a:solidFill>
            <a:srgbClr val="0095D3"/>
          </a:solidFill>
          <a:ln w="28575" cap="flat" cmpd="sng" algn="ctr">
            <a:solidFill>
              <a:schemeClr val="tx1">
                <a:lumMod val="50000"/>
              </a:schemeClr>
            </a:solidFill>
            <a:prstDash val="sysDot"/>
            <a:round/>
            <a:headEnd type="none" w="med" len="med"/>
            <a:tailEnd type="none"/>
          </a:ln>
          <a:effectLst/>
        </p:spPr>
      </p:cxnSp>
      <p:sp>
        <p:nvSpPr>
          <p:cNvPr id="24" name="Rounded Rectangle 9"/>
          <p:cNvSpPr/>
          <p:nvPr/>
        </p:nvSpPr>
        <p:spPr bwMode="auto">
          <a:xfrm>
            <a:off x="1017755" y="5801850"/>
            <a:ext cx="4053540" cy="273486"/>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VMware</a:t>
            </a:r>
            <a:r>
              <a:rPr lang="ja-JP" altLang="en-US" sz="140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vSphere</a:t>
            </a:r>
            <a:endParaRPr 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Flowchart: Magnetic Disk 10"/>
          <p:cNvSpPr/>
          <p:nvPr/>
        </p:nvSpPr>
        <p:spPr bwMode="auto">
          <a:xfrm>
            <a:off x="1187624" y="4653136"/>
            <a:ext cx="3600400" cy="936104"/>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CPU</a:t>
            </a:r>
            <a:r>
              <a:rPr kumimoji="1"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48GHz</a:t>
            </a:r>
            <a:r>
              <a:rPr kumimoji="1"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、メモリ：</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48GB</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Flowchart: Magnetic Disk 11"/>
          <p:cNvSpPr/>
          <p:nvPr/>
        </p:nvSpPr>
        <p:spPr bwMode="auto">
          <a:xfrm>
            <a:off x="1180367" y="3512632"/>
            <a:ext cx="1375409" cy="936104"/>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kumimoji="1"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Flowchart: Magnetic Disk 12"/>
          <p:cNvSpPr/>
          <p:nvPr/>
        </p:nvSpPr>
        <p:spPr bwMode="auto">
          <a:xfrm>
            <a:off x="2643282" y="3512632"/>
            <a:ext cx="888034" cy="936104"/>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B</a:t>
            </a:r>
            <a:endParaRPr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Flowchart: Magnetic Disk 13"/>
          <p:cNvSpPr/>
          <p:nvPr/>
        </p:nvSpPr>
        <p:spPr bwMode="auto">
          <a:xfrm>
            <a:off x="3635896" y="3512632"/>
            <a:ext cx="1140176" cy="936104"/>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C</a:t>
            </a:r>
            <a:endParaRPr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Flowchart: Magnetic Disk 14"/>
          <p:cNvSpPr/>
          <p:nvPr/>
        </p:nvSpPr>
        <p:spPr bwMode="auto">
          <a:xfrm>
            <a:off x="1180367" y="2780928"/>
            <a:ext cx="583321" cy="538993"/>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A-1</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Flowchart: Magnetic Disk 15"/>
          <p:cNvSpPr/>
          <p:nvPr/>
        </p:nvSpPr>
        <p:spPr bwMode="auto">
          <a:xfrm>
            <a:off x="1930031" y="2780928"/>
            <a:ext cx="583321" cy="538993"/>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A-2</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Flowchart: Magnetic Disk 16"/>
          <p:cNvSpPr/>
          <p:nvPr/>
        </p:nvSpPr>
        <p:spPr bwMode="auto">
          <a:xfrm>
            <a:off x="3620199" y="2780928"/>
            <a:ext cx="583321" cy="538993"/>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C-1</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Flowchart: Magnetic Disk 17"/>
          <p:cNvSpPr/>
          <p:nvPr/>
        </p:nvSpPr>
        <p:spPr bwMode="auto">
          <a:xfrm>
            <a:off x="4286627" y="2780928"/>
            <a:ext cx="501398" cy="538993"/>
          </a:xfrm>
          <a:prstGeom prst="flowChartMagneticDisk">
            <a:avLst/>
          </a:prstGeom>
          <a:solidFill>
            <a:srgbClr val="CCD7EB"/>
          </a:solid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C-2</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3"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195373" y="2096277"/>
            <a:ext cx="296409" cy="343272"/>
          </a:xfrm>
          <a:prstGeom prst="rect">
            <a:avLst/>
          </a:prstGeom>
          <a:noFill/>
        </p:spPr>
      </p:pic>
      <p:pic>
        <p:nvPicPr>
          <p:cNvPr id="34"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426106" y="2083471"/>
            <a:ext cx="296409" cy="343272"/>
          </a:xfrm>
          <a:prstGeom prst="rect">
            <a:avLst/>
          </a:prstGeom>
          <a:noFill/>
        </p:spPr>
      </p:pic>
      <p:pic>
        <p:nvPicPr>
          <p:cNvPr id="35"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793273" y="2096277"/>
            <a:ext cx="296409" cy="343272"/>
          </a:xfrm>
          <a:prstGeom prst="rect">
            <a:avLst/>
          </a:prstGeom>
          <a:noFill/>
        </p:spPr>
      </p:pic>
      <p:pic>
        <p:nvPicPr>
          <p:cNvPr id="36"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1956465" y="2096277"/>
            <a:ext cx="296409" cy="343272"/>
          </a:xfrm>
          <a:prstGeom prst="rect">
            <a:avLst/>
          </a:prstGeom>
          <a:noFill/>
        </p:spPr>
      </p:pic>
      <p:pic>
        <p:nvPicPr>
          <p:cNvPr id="37"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102286" y="2096277"/>
            <a:ext cx="296409" cy="343272"/>
          </a:xfrm>
          <a:prstGeom prst="rect">
            <a:avLst/>
          </a:prstGeom>
          <a:noFill/>
        </p:spPr>
      </p:pic>
      <p:pic>
        <p:nvPicPr>
          <p:cNvPr id="38"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303764" y="2096277"/>
            <a:ext cx="296409" cy="343272"/>
          </a:xfrm>
          <a:prstGeom prst="rect">
            <a:avLst/>
          </a:prstGeom>
          <a:noFill/>
        </p:spPr>
      </p:pic>
      <p:pic>
        <p:nvPicPr>
          <p:cNvPr id="39"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684325" y="2096277"/>
            <a:ext cx="296409" cy="343272"/>
          </a:xfrm>
          <a:prstGeom prst="rect">
            <a:avLst/>
          </a:prstGeom>
          <a:noFill/>
        </p:spPr>
      </p:pic>
      <p:pic>
        <p:nvPicPr>
          <p:cNvPr id="40"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2913713" y="2096277"/>
            <a:ext cx="296409" cy="343272"/>
          </a:xfrm>
          <a:prstGeom prst="rect">
            <a:avLst/>
          </a:prstGeom>
          <a:noFill/>
        </p:spPr>
      </p:pic>
      <p:pic>
        <p:nvPicPr>
          <p:cNvPr id="41"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3157285" y="2096277"/>
            <a:ext cx="296409" cy="343272"/>
          </a:xfrm>
          <a:prstGeom prst="rect">
            <a:avLst/>
          </a:prstGeom>
          <a:noFill/>
        </p:spPr>
      </p:pic>
      <p:pic>
        <p:nvPicPr>
          <p:cNvPr id="42"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3654544" y="2096277"/>
            <a:ext cx="296409" cy="343272"/>
          </a:xfrm>
          <a:prstGeom prst="rect">
            <a:avLst/>
          </a:prstGeom>
          <a:noFill/>
        </p:spPr>
      </p:pic>
      <p:pic>
        <p:nvPicPr>
          <p:cNvPr id="43"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3898116" y="2096277"/>
            <a:ext cx="296409" cy="343272"/>
          </a:xfrm>
          <a:prstGeom prst="rect">
            <a:avLst/>
          </a:prstGeom>
          <a:noFill/>
        </p:spPr>
      </p:pic>
      <p:pic>
        <p:nvPicPr>
          <p:cNvPr id="44" name="Picture 2" descr="C:\Users\testuser\AppData\Local\Temp\VMwareDnD\e084455a\ICON_VM_detailed_Q408.png"/>
          <p:cNvPicPr>
            <a:picLocks noChangeAspect="1" noChangeArrowheads="1"/>
          </p:cNvPicPr>
          <p:nvPr/>
        </p:nvPicPr>
        <p:blipFill>
          <a:blip r:embed="rId3" cstate="print"/>
          <a:srcRect/>
          <a:stretch>
            <a:fillRect/>
          </a:stretch>
        </p:blipFill>
        <p:spPr bwMode="auto">
          <a:xfrm>
            <a:off x="4382505" y="2096277"/>
            <a:ext cx="296409" cy="343272"/>
          </a:xfrm>
          <a:prstGeom prst="rect">
            <a:avLst/>
          </a:prstGeom>
          <a:noFill/>
        </p:spPr>
      </p:pic>
      <p:sp>
        <p:nvSpPr>
          <p:cNvPr id="45" name="TextBox 52"/>
          <p:cNvSpPr txBox="1"/>
          <p:nvPr/>
        </p:nvSpPr>
        <p:spPr>
          <a:xfrm>
            <a:off x="5580112" y="5873858"/>
            <a:ext cx="1311578" cy="338554"/>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物理サーバ群</a:t>
            </a:r>
          </a:p>
        </p:txBody>
      </p:sp>
      <p:sp>
        <p:nvSpPr>
          <p:cNvPr id="46" name="TextBox 53"/>
          <p:cNvSpPr txBox="1"/>
          <p:nvPr/>
        </p:nvSpPr>
        <p:spPr>
          <a:xfrm>
            <a:off x="5580112" y="4941168"/>
            <a:ext cx="769763" cy="338554"/>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クラスタ</a:t>
            </a:r>
          </a:p>
        </p:txBody>
      </p:sp>
      <p:sp>
        <p:nvSpPr>
          <p:cNvPr id="47" name="Line Callout 2 57"/>
          <p:cNvSpPr/>
          <p:nvPr/>
        </p:nvSpPr>
        <p:spPr bwMode="auto">
          <a:xfrm>
            <a:off x="5652120" y="3717032"/>
            <a:ext cx="3168352" cy="792088"/>
          </a:xfrm>
          <a:prstGeom prst="borderCallout2">
            <a:avLst>
              <a:gd name="adj1" fmla="val 65184"/>
              <a:gd name="adj2" fmla="val -343"/>
              <a:gd name="adj3" fmla="val 65728"/>
              <a:gd name="adj4" fmla="val -12108"/>
              <a:gd name="adj5" fmla="val 15547"/>
              <a:gd name="adj6" fmla="val -22677"/>
            </a:avLst>
          </a:prstGeom>
          <a:solidFill>
            <a:schemeClr val="bg1"/>
          </a:solidFill>
          <a:ln w="28575" algn="ctr">
            <a:solidFill>
              <a:srgbClr val="FF0000"/>
            </a:solidFill>
            <a:round/>
            <a:headEnd/>
            <a:tailEnd/>
          </a:ln>
          <a:effectLst/>
        </p:spPr>
        <p:txBody>
          <a:bodyPr vert="horz" wrap="square" lIns="72000" tIns="72000" rIns="72000" bIns="72000" rtlCol="0" anchor="ctr">
            <a:noAutofit/>
          </a:bodyPr>
          <a:lstStyle/>
          <a:p>
            <a:pPr>
              <a:lnSpc>
                <a:spcPct val="85000"/>
              </a:lnSpc>
              <a:buClr>
                <a:schemeClr val="tx2"/>
              </a:buClr>
              <a:buSzPct val="80000"/>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48GHz</a:t>
            </a:r>
            <a:r>
              <a:rPr lang="ja-JP" altLang="en-US" sz="160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48GB</a:t>
            </a:r>
            <a:r>
              <a:rPr lang="ja-JP" altLang="en-US" sz="1600">
                <a:latin typeface="Meiryo UI" panose="020B0604030504040204" pitchFamily="50" charset="-128"/>
                <a:ea typeface="Meiryo UI" panose="020B0604030504040204" pitchFamily="50" charset="-128"/>
                <a:cs typeface="Meiryo UI" panose="020B0604030504040204" pitchFamily="50" charset="-128"/>
              </a:rPr>
              <a:t>の中で使えるリソースを相対値（優先度）か絶対値（予約と制限）で指定</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58"/>
          <p:cNvSpPr/>
          <p:nvPr/>
        </p:nvSpPr>
        <p:spPr bwMode="auto">
          <a:xfrm>
            <a:off x="1102252" y="3463215"/>
            <a:ext cx="3818460" cy="1029750"/>
          </a:xfrm>
          <a:prstGeom prst="rect">
            <a:avLst/>
          </a:prstGeom>
          <a:noFill/>
          <a:ln w="38100" algn="ctr">
            <a:solidFill>
              <a:srgbClr val="FF0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Rectangle 59"/>
          <p:cNvSpPr/>
          <p:nvPr/>
        </p:nvSpPr>
        <p:spPr bwMode="auto">
          <a:xfrm>
            <a:off x="1089872" y="2020985"/>
            <a:ext cx="3830839" cy="494206"/>
          </a:xfrm>
          <a:prstGeom prst="rect">
            <a:avLst/>
          </a:prstGeom>
          <a:noFill/>
          <a:ln w="38100" algn="ctr">
            <a:solidFill>
              <a:schemeClr val="accent6">
                <a:lumMod val="40000"/>
                <a:lumOff val="60000"/>
              </a:schemeClr>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Line Callout 2 60"/>
          <p:cNvSpPr/>
          <p:nvPr/>
        </p:nvSpPr>
        <p:spPr bwMode="auto">
          <a:xfrm>
            <a:off x="5642204" y="2780928"/>
            <a:ext cx="3176332" cy="693484"/>
          </a:xfrm>
          <a:prstGeom prst="borderCallout2">
            <a:avLst>
              <a:gd name="adj1" fmla="val 74451"/>
              <a:gd name="adj2" fmla="val 178"/>
              <a:gd name="adj3" fmla="val 74397"/>
              <a:gd name="adj4" fmla="val -13501"/>
              <a:gd name="adj5" fmla="val 26809"/>
              <a:gd name="adj6" fmla="val -22152"/>
            </a:avLst>
          </a:prstGeom>
          <a:solidFill>
            <a:schemeClr val="bg1"/>
          </a:solidFill>
          <a:ln w="28575" algn="ctr">
            <a:solidFill>
              <a:srgbClr val="00B050"/>
            </a:solidFill>
            <a:round/>
            <a:headEnd/>
            <a:tailEnd/>
          </a:ln>
          <a:effectLst/>
        </p:spPr>
        <p:txBody>
          <a:bodyPr vert="horz" wrap="square" lIns="72000" tIns="72000" rIns="72000" bIns="72000" rtlCol="0" anchor="ctr">
            <a:noAutofit/>
          </a:bodyPr>
          <a:lstStyle/>
          <a:p>
            <a:pPr>
              <a:lnSpc>
                <a:spcPct val="85000"/>
              </a:lnSpc>
              <a:buClr>
                <a:schemeClr val="tx2"/>
              </a:buClr>
              <a:buSzPct val="80000"/>
            </a:pPr>
            <a:r>
              <a:rPr kumimoji="1"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親リソースプールに割り当てられたリソースの範囲で、子リソースプールに割り当て</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Rectangle 61"/>
          <p:cNvSpPr/>
          <p:nvPr/>
        </p:nvSpPr>
        <p:spPr bwMode="auto">
          <a:xfrm>
            <a:off x="1089872" y="2702910"/>
            <a:ext cx="3830839" cy="696997"/>
          </a:xfrm>
          <a:prstGeom prst="rect">
            <a:avLst/>
          </a:prstGeom>
          <a:noFill/>
          <a:ln w="38100" algn="ctr">
            <a:solidFill>
              <a:srgbClr val="00B05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Line Callout 2 62"/>
          <p:cNvSpPr/>
          <p:nvPr/>
        </p:nvSpPr>
        <p:spPr bwMode="auto">
          <a:xfrm>
            <a:off x="5642204" y="1920246"/>
            <a:ext cx="3176332" cy="693484"/>
          </a:xfrm>
          <a:prstGeom prst="borderCallout2">
            <a:avLst>
              <a:gd name="adj1" fmla="val 74451"/>
              <a:gd name="adj2" fmla="val 178"/>
              <a:gd name="adj3" fmla="val 74397"/>
              <a:gd name="adj4" fmla="val -13501"/>
              <a:gd name="adj5" fmla="val 40218"/>
              <a:gd name="adj6" fmla="val -22152"/>
            </a:avLst>
          </a:prstGeom>
          <a:solidFill>
            <a:schemeClr val="bg1"/>
          </a:solidFill>
          <a:ln w="28575" algn="ctr">
            <a:solidFill>
              <a:schemeClr val="accent6">
                <a:lumMod val="40000"/>
                <a:lumOff val="60000"/>
              </a:schemeClr>
            </a:solidFill>
            <a:round/>
            <a:headEnd/>
            <a:tailEnd/>
          </a:ln>
          <a:effectLst/>
        </p:spPr>
        <p:txBody>
          <a:bodyPr vert="horz" wrap="square" lIns="72000" tIns="72000" rIns="72000" bIns="72000" rtlCol="0" anchor="ctr">
            <a:noAutofit/>
          </a:bodyPr>
          <a:lstStyle/>
          <a:p>
            <a:pPr>
              <a:lnSpc>
                <a:spcPct val="85000"/>
              </a:lnSpc>
              <a:buClr>
                <a:schemeClr val="tx2"/>
              </a:buClr>
              <a:buSzPct val="80000"/>
            </a:pPr>
            <a:r>
              <a:rPr kumimoji="1"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自分が所属するリソースプールに割り当てられたリソースの範囲で仮想マシン間で分け合う</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TextBox 63"/>
          <p:cNvSpPr txBox="1"/>
          <p:nvPr/>
        </p:nvSpPr>
        <p:spPr>
          <a:xfrm>
            <a:off x="179512" y="1052736"/>
            <a:ext cx="8712968" cy="584775"/>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リソースの割り当ては、リソースプールと、個別の仮想マシンのそれぞれに割り当てを設定することが可能です。明示的な設定を行わなければ、標準の値でリソースの割り当てが実施されます。</a:t>
            </a:r>
          </a:p>
        </p:txBody>
      </p:sp>
    </p:spTree>
    <p:extLst>
      <p:ext uri="{BB962C8B-B14F-4D97-AF65-F5344CB8AC3E}">
        <p14:creationId xmlns:p14="http://schemas.microsoft.com/office/powerpoint/2010/main" val="79977986"/>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リソース使用</a:t>
            </a:r>
          </a:p>
        </p:txBody>
      </p:sp>
      <p:sp>
        <p:nvSpPr>
          <p:cNvPr id="5" name="Content Placeholder 2"/>
          <p:cNvSpPr txBox="1">
            <a:spLocks/>
          </p:cNvSpPr>
          <p:nvPr/>
        </p:nvSpPr>
        <p:spPr>
          <a:xfrm>
            <a:off x="392113" y="980728"/>
            <a:ext cx="8382000" cy="52355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r>
              <a:rPr lang="en-US" altLang="ja-JP" sz="2400" dirty="0">
                <a:latin typeface="Meiryo UI" panose="020B0604030504040204" pitchFamily="50" charset="-128"/>
                <a:ea typeface="Meiryo UI" panose="020B0604030504040204" pitchFamily="50" charset="-128"/>
                <a:cs typeface="Meiryo UI" panose="020B0604030504040204" pitchFamily="50" charset="-128"/>
              </a:rPr>
              <a:t>VMware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におけるリソース配分は、基盤全体が高負荷になり、</a:t>
            </a:r>
            <a:r>
              <a:rPr lang="ja-JP" altLang="en-US" sz="24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リソースの競合状態になった際に</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割当をコントロールするもの。</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r>
              <a:rPr lang="ja-JP" altLang="en-US" sz="2400" dirty="0">
                <a:latin typeface="Meiryo UI" panose="020B0604030504040204" pitchFamily="50" charset="-128"/>
                <a:ea typeface="Meiryo UI" panose="020B0604030504040204" pitchFamily="50" charset="-128"/>
                <a:cs typeface="Meiryo UI" panose="020B0604030504040204" pitchFamily="50" charset="-128"/>
              </a:rPr>
              <a:t>リソース競合が発生していない状態においては、各仮想マシンは構成されたリソースを最大利用する。</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ja-JP" altLang="en-US" sz="2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2vCPU</a:t>
            </a:r>
            <a:r>
              <a:rPr lang="ja-JP" altLang="en-US" sz="24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4GB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メモリの構成ならそこまで使用可能）</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ただし、制限値を設定している場合にはそれを超えない。</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r>
              <a:rPr lang="ja-JP" altLang="en-US" sz="2400" dirty="0">
                <a:latin typeface="Meiryo UI" panose="020B0604030504040204" pitchFamily="50" charset="-128"/>
                <a:ea typeface="Meiryo UI" panose="020B0604030504040204" pitchFamily="50" charset="-128"/>
                <a:cs typeface="Meiryo UI" panose="020B0604030504040204" pitchFamily="50" charset="-128"/>
              </a:rPr>
              <a:t>仮想マシンは、必ずしもリソースプールに所属する必要はない</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r>
              <a:rPr lang="ja-JP" altLang="en-US" sz="2400" dirty="0">
                <a:latin typeface="Meiryo UI" panose="020B0604030504040204" pitchFamily="50" charset="-128"/>
                <a:ea typeface="Meiryo UI" panose="020B0604030504040204" pitchFamily="50" charset="-128"/>
                <a:cs typeface="Meiryo UI" panose="020B0604030504040204" pitchFamily="50" charset="-128"/>
              </a:rPr>
              <a:t>その場合には、</a:t>
            </a:r>
            <a:r>
              <a:rPr lang="ja-JP" altLang="en-US" sz="24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同じ階層</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の仮想マシンやリソースプールとの間で、リソースの配分が行われます。（次ページ）</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5128017"/>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シェア</a:t>
            </a:r>
          </a:p>
        </p:txBody>
      </p:sp>
      <p:pic>
        <p:nvPicPr>
          <p:cNvPr id="5" name="Picture 2"/>
          <p:cNvPicPr>
            <a:picLocks noChangeAspect="1" noChangeArrowheads="1"/>
          </p:cNvPicPr>
          <p:nvPr/>
        </p:nvPicPr>
        <p:blipFill>
          <a:blip r:embed="rId3" cstate="print">
            <a:clrChange>
              <a:clrFrom>
                <a:srgbClr val="000000"/>
              </a:clrFrom>
              <a:clrTo>
                <a:srgbClr val="000000">
                  <a:alpha val="0"/>
                </a:srgbClr>
              </a:clrTo>
            </a:clrChange>
          </a:blip>
          <a:stretch>
            <a:fillRect/>
          </a:stretch>
        </p:blipFill>
        <p:spPr bwMode="auto">
          <a:xfrm>
            <a:off x="1475656" y="1988840"/>
            <a:ext cx="292224" cy="292224"/>
          </a:xfrm>
          <a:prstGeom prst="rect">
            <a:avLst/>
          </a:prstGeom>
          <a:noFill/>
          <a:ln>
            <a:noFill/>
          </a:ln>
        </p:spPr>
      </p:pic>
      <p:pic>
        <p:nvPicPr>
          <p:cNvPr id="6" name="Picture 3"/>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1187624" y="2780928"/>
            <a:ext cx="292224" cy="292224"/>
          </a:xfrm>
          <a:prstGeom prst="rect">
            <a:avLst/>
          </a:prstGeom>
          <a:noFill/>
          <a:ln w="9525">
            <a:noFill/>
            <a:miter lim="800000"/>
            <a:headEnd/>
            <a:tailEnd/>
          </a:ln>
        </p:spPr>
      </p:pic>
      <p:pic>
        <p:nvPicPr>
          <p:cNvPr id="7" name="Picture 4"/>
          <p:cNvPicPr>
            <a:picLocks noChangeAspect="1" noChangeArrowheads="1"/>
          </p:cNvPicPr>
          <p:nvPr/>
        </p:nvPicPr>
        <p:blipFill>
          <a:blip r:embed="rId5" cstate="print">
            <a:clrChange>
              <a:clrFrom>
                <a:srgbClr val="000000"/>
              </a:clrFrom>
              <a:clrTo>
                <a:srgbClr val="000000">
                  <a:alpha val="0"/>
                </a:srgbClr>
              </a:clrTo>
            </a:clrChange>
          </a:blip>
          <a:srcRect/>
          <a:stretch>
            <a:fillRect/>
          </a:stretch>
        </p:blipFill>
        <p:spPr bwMode="auto">
          <a:xfrm>
            <a:off x="611560" y="1052736"/>
            <a:ext cx="364232" cy="364232"/>
          </a:xfrm>
          <a:prstGeom prst="rect">
            <a:avLst/>
          </a:prstGeom>
          <a:noFill/>
          <a:ln w="9525">
            <a:noFill/>
            <a:miter lim="800000"/>
            <a:headEnd/>
            <a:tailEnd/>
          </a:ln>
        </p:spPr>
      </p:pic>
      <p:pic>
        <p:nvPicPr>
          <p:cNvPr id="8" name="Picture 6" descr="C:\DOCUME~1\yosada\LOCALS~1\Temp\enhtmlclip\ScreenClip(204).pn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115616" y="1556792"/>
            <a:ext cx="409309" cy="388844"/>
          </a:xfrm>
          <a:prstGeom prst="rect">
            <a:avLst/>
          </a:prstGeom>
          <a:noFill/>
        </p:spPr>
      </p:pic>
      <p:pic>
        <p:nvPicPr>
          <p:cNvPr id="9" name="Picture 2"/>
          <p:cNvPicPr>
            <a:picLocks noChangeAspect="1" noChangeArrowheads="1"/>
          </p:cNvPicPr>
          <p:nvPr/>
        </p:nvPicPr>
        <p:blipFill>
          <a:blip r:embed="rId3" cstate="print">
            <a:clrChange>
              <a:clrFrom>
                <a:srgbClr val="000000"/>
              </a:clrFrom>
              <a:clrTo>
                <a:srgbClr val="000000">
                  <a:alpha val="0"/>
                </a:srgbClr>
              </a:clrTo>
            </a:clrChange>
          </a:blip>
          <a:stretch>
            <a:fillRect/>
          </a:stretch>
        </p:blipFill>
        <p:spPr bwMode="auto">
          <a:xfrm>
            <a:off x="1475656" y="2366709"/>
            <a:ext cx="292224" cy="292224"/>
          </a:xfrm>
          <a:prstGeom prst="rect">
            <a:avLst/>
          </a:prstGeom>
          <a:noFill/>
          <a:ln>
            <a:noFill/>
          </a:ln>
        </p:spPr>
      </p:pic>
      <p:pic>
        <p:nvPicPr>
          <p:cNvPr id="10" name="Picture 2"/>
          <p:cNvPicPr>
            <a:picLocks noChangeAspect="1" noChangeArrowheads="1"/>
          </p:cNvPicPr>
          <p:nvPr/>
        </p:nvPicPr>
        <p:blipFill>
          <a:blip r:embed="rId3" cstate="print">
            <a:clrChange>
              <a:clrFrom>
                <a:srgbClr val="000000"/>
              </a:clrFrom>
              <a:clrTo>
                <a:srgbClr val="000000">
                  <a:alpha val="0"/>
                </a:srgbClr>
              </a:clrTo>
            </a:clrChange>
          </a:blip>
          <a:stretch>
            <a:fillRect/>
          </a:stretch>
        </p:blipFill>
        <p:spPr bwMode="auto">
          <a:xfrm>
            <a:off x="1475656" y="3151639"/>
            <a:ext cx="292224" cy="292224"/>
          </a:xfrm>
          <a:prstGeom prst="rect">
            <a:avLst/>
          </a:prstGeom>
          <a:noFill/>
          <a:ln>
            <a:noFill/>
          </a:ln>
        </p:spPr>
      </p:pic>
      <p:pic>
        <p:nvPicPr>
          <p:cNvPr id="12" name="Picture 2"/>
          <p:cNvPicPr>
            <a:picLocks noChangeAspect="1" noChangeArrowheads="1"/>
          </p:cNvPicPr>
          <p:nvPr/>
        </p:nvPicPr>
        <p:blipFill>
          <a:blip r:embed="rId3" cstate="print">
            <a:clrChange>
              <a:clrFrom>
                <a:srgbClr val="000000"/>
              </a:clrFrom>
              <a:clrTo>
                <a:srgbClr val="000000">
                  <a:alpha val="0"/>
                </a:srgbClr>
              </a:clrTo>
            </a:clrChange>
          </a:blip>
          <a:stretch>
            <a:fillRect/>
          </a:stretch>
        </p:blipFill>
        <p:spPr bwMode="auto">
          <a:xfrm>
            <a:off x="1475656" y="3529508"/>
            <a:ext cx="292224" cy="292224"/>
          </a:xfrm>
          <a:prstGeom prst="rect">
            <a:avLst/>
          </a:prstGeom>
          <a:noFill/>
          <a:ln>
            <a:noFill/>
          </a:ln>
        </p:spPr>
      </p:pic>
      <p:cxnSp>
        <p:nvCxnSpPr>
          <p:cNvPr id="13" name="Shape 12"/>
          <p:cNvCxnSpPr>
            <a:stCxn id="7" idx="2"/>
            <a:endCxn id="8" idx="1"/>
          </p:cNvCxnSpPr>
          <p:nvPr/>
        </p:nvCxnSpPr>
        <p:spPr bwMode="auto">
          <a:xfrm rot="16200000" flipH="1">
            <a:off x="787523" y="1423121"/>
            <a:ext cx="334246" cy="321940"/>
          </a:xfrm>
          <a:prstGeom prst="bentConnector2">
            <a:avLst/>
          </a:prstGeom>
          <a:solidFill>
            <a:srgbClr val="0095D3"/>
          </a:solidFill>
          <a:ln w="12700" cap="flat" cmpd="sng" algn="ctr">
            <a:solidFill>
              <a:schemeClr val="tx1">
                <a:lumMod val="50000"/>
              </a:schemeClr>
            </a:solidFill>
            <a:prstDash val="solid"/>
            <a:round/>
            <a:headEnd type="none" w="med" len="med"/>
            <a:tailEnd type="none"/>
          </a:ln>
          <a:effectLst/>
        </p:spPr>
      </p:cxnSp>
      <p:cxnSp>
        <p:nvCxnSpPr>
          <p:cNvPr id="14" name="Shape 13"/>
          <p:cNvCxnSpPr>
            <a:stCxn id="7" idx="2"/>
            <a:endCxn id="6" idx="1"/>
          </p:cNvCxnSpPr>
          <p:nvPr/>
        </p:nvCxnSpPr>
        <p:spPr bwMode="auto">
          <a:xfrm rot="16200000" flipH="1">
            <a:off x="235614" y="1975030"/>
            <a:ext cx="1510072" cy="393948"/>
          </a:xfrm>
          <a:prstGeom prst="bentConnector2">
            <a:avLst/>
          </a:prstGeom>
          <a:solidFill>
            <a:srgbClr val="0095D3"/>
          </a:solidFill>
          <a:ln w="12700" cap="flat" cmpd="sng" algn="ctr">
            <a:solidFill>
              <a:schemeClr val="tx1">
                <a:lumMod val="50000"/>
              </a:schemeClr>
            </a:solidFill>
            <a:prstDash val="solid"/>
            <a:round/>
            <a:headEnd type="none" w="med" len="med"/>
            <a:tailEnd type="none"/>
          </a:ln>
          <a:effectLst/>
        </p:spPr>
      </p:cxnSp>
      <p:cxnSp>
        <p:nvCxnSpPr>
          <p:cNvPr id="15" name="Shape 16"/>
          <p:cNvCxnSpPr>
            <a:stCxn id="8" idx="2"/>
            <a:endCxn id="5" idx="1"/>
          </p:cNvCxnSpPr>
          <p:nvPr/>
        </p:nvCxnSpPr>
        <p:spPr bwMode="auto">
          <a:xfrm rot="16200000" flipH="1">
            <a:off x="1303305" y="1962601"/>
            <a:ext cx="189316" cy="155385"/>
          </a:xfrm>
          <a:prstGeom prst="bentConnector2">
            <a:avLst/>
          </a:prstGeom>
          <a:solidFill>
            <a:srgbClr val="0095D3"/>
          </a:solidFill>
          <a:ln w="12700" cap="flat" cmpd="sng" algn="ctr">
            <a:solidFill>
              <a:schemeClr val="tx1">
                <a:lumMod val="50000"/>
              </a:schemeClr>
            </a:solidFill>
            <a:prstDash val="solid"/>
            <a:round/>
            <a:headEnd type="none" w="med" len="med"/>
            <a:tailEnd type="none"/>
          </a:ln>
          <a:effectLst/>
        </p:spPr>
      </p:cxnSp>
      <p:cxnSp>
        <p:nvCxnSpPr>
          <p:cNvPr id="16" name="Shape 19"/>
          <p:cNvCxnSpPr>
            <a:stCxn id="8" idx="2"/>
            <a:endCxn id="9" idx="1"/>
          </p:cNvCxnSpPr>
          <p:nvPr/>
        </p:nvCxnSpPr>
        <p:spPr bwMode="auto">
          <a:xfrm rot="16200000" flipH="1">
            <a:off x="1114371" y="2151535"/>
            <a:ext cx="567185" cy="155385"/>
          </a:xfrm>
          <a:prstGeom prst="bentConnector2">
            <a:avLst/>
          </a:prstGeom>
          <a:solidFill>
            <a:srgbClr val="0095D3"/>
          </a:solidFill>
          <a:ln w="12700" cap="flat" cmpd="sng" algn="ctr">
            <a:solidFill>
              <a:schemeClr val="tx1">
                <a:lumMod val="50000"/>
              </a:schemeClr>
            </a:solidFill>
            <a:prstDash val="solid"/>
            <a:round/>
            <a:headEnd type="none" w="med" len="med"/>
            <a:tailEnd type="none"/>
          </a:ln>
          <a:effectLst/>
        </p:spPr>
      </p:cxnSp>
      <p:cxnSp>
        <p:nvCxnSpPr>
          <p:cNvPr id="17" name="Shape 22"/>
          <p:cNvCxnSpPr>
            <a:stCxn id="6" idx="2"/>
            <a:endCxn id="10" idx="1"/>
          </p:cNvCxnSpPr>
          <p:nvPr/>
        </p:nvCxnSpPr>
        <p:spPr bwMode="auto">
          <a:xfrm rot="16200000" flipH="1">
            <a:off x="1292397" y="3114491"/>
            <a:ext cx="224599" cy="141920"/>
          </a:xfrm>
          <a:prstGeom prst="bentConnector2">
            <a:avLst/>
          </a:prstGeom>
          <a:solidFill>
            <a:srgbClr val="0095D3"/>
          </a:solidFill>
          <a:ln w="12700" cap="flat" cmpd="sng" algn="ctr">
            <a:solidFill>
              <a:schemeClr val="tx1">
                <a:lumMod val="50000"/>
              </a:schemeClr>
            </a:solidFill>
            <a:prstDash val="solid"/>
            <a:round/>
            <a:headEnd type="none" w="med" len="med"/>
            <a:tailEnd type="none"/>
          </a:ln>
          <a:effectLst/>
        </p:spPr>
      </p:cxnSp>
      <p:cxnSp>
        <p:nvCxnSpPr>
          <p:cNvPr id="18" name="Shape 23"/>
          <p:cNvCxnSpPr>
            <a:stCxn id="6" idx="2"/>
            <a:endCxn id="12" idx="1"/>
          </p:cNvCxnSpPr>
          <p:nvPr/>
        </p:nvCxnSpPr>
        <p:spPr bwMode="auto">
          <a:xfrm rot="16200000" flipH="1">
            <a:off x="1103462" y="3303426"/>
            <a:ext cx="602468" cy="141920"/>
          </a:xfrm>
          <a:prstGeom prst="bentConnector2">
            <a:avLst/>
          </a:prstGeom>
          <a:solidFill>
            <a:srgbClr val="0095D3"/>
          </a:solidFill>
          <a:ln w="12700" cap="flat" cmpd="sng" algn="ctr">
            <a:solidFill>
              <a:schemeClr val="tx1">
                <a:lumMod val="50000"/>
              </a:schemeClr>
            </a:solidFill>
            <a:prstDash val="solid"/>
            <a:round/>
            <a:headEnd type="none" w="med" len="med"/>
            <a:tailEnd type="none"/>
          </a:ln>
          <a:effectLst/>
        </p:spPr>
      </p:cxnSp>
      <p:sp>
        <p:nvSpPr>
          <p:cNvPr id="19" name="TextBox 28"/>
          <p:cNvSpPr txBox="1"/>
          <p:nvPr/>
        </p:nvSpPr>
        <p:spPr>
          <a:xfrm>
            <a:off x="1043608" y="1052736"/>
            <a:ext cx="3271729"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ルートリソースプール　</a:t>
            </a: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Total</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10GH</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ｚ</a:t>
            </a:r>
          </a:p>
        </p:txBody>
      </p:sp>
      <p:sp>
        <p:nvSpPr>
          <p:cNvPr id="20" name="TextBox 29"/>
          <p:cNvSpPr txBox="1"/>
          <p:nvPr/>
        </p:nvSpPr>
        <p:spPr>
          <a:xfrm>
            <a:off x="1516798" y="1577248"/>
            <a:ext cx="2431691"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vApp_1</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シェア値：</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6000</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TextBox 30"/>
          <p:cNvSpPr txBox="1"/>
          <p:nvPr/>
        </p:nvSpPr>
        <p:spPr>
          <a:xfrm>
            <a:off x="1516798" y="2760077"/>
            <a:ext cx="3118161" cy="338554"/>
          </a:xfrm>
          <a:prstGeom prst="rect">
            <a:avLst/>
          </a:prstGeom>
          <a:noFill/>
        </p:spPr>
        <p:txBody>
          <a:bodyPr wrap="none" rtlCol="0">
            <a:spAutoFit/>
          </a:bodyPr>
          <a:lstStyle/>
          <a:p>
            <a:r>
              <a:rPr lang="ja-JP" altLang="en-US" sz="1600">
                <a:latin typeface="Meiryo UI" panose="020B0604030504040204" pitchFamily="50" charset="-128"/>
                <a:ea typeface="Meiryo UI" panose="020B0604030504040204" pitchFamily="50" charset="-128"/>
                <a:cs typeface="Meiryo UI" panose="020B0604030504040204" pitchFamily="50" charset="-128"/>
              </a:rPr>
              <a:t>リソースプール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_1</a:t>
            </a:r>
            <a:r>
              <a:rPr lang="ja-JP" altLang="en-US" sz="1600">
                <a:latin typeface="Meiryo UI" panose="020B0604030504040204" pitchFamily="50" charset="-128"/>
                <a:ea typeface="Meiryo UI" panose="020B0604030504040204" pitchFamily="50" charset="-128"/>
                <a:cs typeface="Meiryo UI" panose="020B0604030504040204" pitchFamily="50" charset="-128"/>
              </a:rPr>
              <a:t>　シェア値：</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4000</a:t>
            </a:r>
            <a:endParaRPr kumimoji="1" lang="ja-JP" altLang="en-US" sz="160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TextBox 31"/>
          <p:cNvSpPr txBox="1"/>
          <p:nvPr/>
        </p:nvSpPr>
        <p:spPr>
          <a:xfrm>
            <a:off x="1767529" y="1961914"/>
            <a:ext cx="2257349" cy="338554"/>
          </a:xfrm>
          <a:prstGeom prst="rect">
            <a:avLst/>
          </a:prstGeom>
          <a:noFill/>
        </p:spPr>
        <p:txBody>
          <a:bodyPr wrap="non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VM_1</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シェア値：</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2000</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TextBox 32"/>
          <p:cNvSpPr txBox="1"/>
          <p:nvPr/>
        </p:nvSpPr>
        <p:spPr>
          <a:xfrm>
            <a:off x="1767529" y="2366249"/>
            <a:ext cx="2257349" cy="338554"/>
          </a:xfrm>
          <a:prstGeom prst="rect">
            <a:avLst/>
          </a:prstGeom>
          <a:noFill/>
        </p:spPr>
        <p:txBody>
          <a:bodyPr wrap="non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VM_2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シェア値：</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1000</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33"/>
          <p:cNvSpPr txBox="1"/>
          <p:nvPr/>
        </p:nvSpPr>
        <p:spPr>
          <a:xfrm>
            <a:off x="1767529" y="3119821"/>
            <a:ext cx="2257349" cy="338554"/>
          </a:xfrm>
          <a:prstGeom prst="rect">
            <a:avLst/>
          </a:prstGeom>
          <a:noFill/>
        </p:spPr>
        <p:txBody>
          <a:bodyPr wrap="non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VM_3</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シェア値：</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3000</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TextBox 34"/>
          <p:cNvSpPr txBox="1"/>
          <p:nvPr/>
        </p:nvSpPr>
        <p:spPr>
          <a:xfrm>
            <a:off x="1767529" y="3524156"/>
            <a:ext cx="2257349" cy="338554"/>
          </a:xfrm>
          <a:prstGeom prst="rect">
            <a:avLst/>
          </a:prstGeom>
          <a:noFill/>
        </p:spPr>
        <p:txBody>
          <a:bodyPr wrap="non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VM_4</a:t>
            </a:r>
            <a:r>
              <a:rPr lang="ja-JP" altLang="en-US" sz="1600">
                <a:latin typeface="Meiryo UI" panose="020B0604030504040204" pitchFamily="50" charset="-128"/>
                <a:ea typeface="Meiryo UI" panose="020B0604030504040204" pitchFamily="50" charset="-128"/>
                <a:cs typeface="Meiryo UI" panose="020B0604030504040204" pitchFamily="50" charset="-128"/>
              </a:rPr>
              <a:t>　シェア値：</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1000</a:t>
            </a:r>
            <a:endParaRPr kumimoji="1" lang="ja-JP" altLang="en-US" sz="160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Rectangle 24"/>
          <p:cNvSpPr/>
          <p:nvPr/>
        </p:nvSpPr>
        <p:spPr bwMode="auto">
          <a:xfrm>
            <a:off x="2771800" y="980728"/>
            <a:ext cx="1512168" cy="504056"/>
          </a:xfrm>
          <a:prstGeom prst="rect">
            <a:avLst/>
          </a:prstGeom>
          <a:noFill/>
          <a:ln w="12700" algn="ctr">
            <a:solidFill>
              <a:srgbClr val="FF0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Line Callout 1 25"/>
          <p:cNvSpPr/>
          <p:nvPr/>
        </p:nvSpPr>
        <p:spPr bwMode="auto">
          <a:xfrm>
            <a:off x="5436096" y="1052736"/>
            <a:ext cx="2736304" cy="792088"/>
          </a:xfrm>
          <a:prstGeom prst="borderCallout1">
            <a:avLst>
              <a:gd name="adj1" fmla="val 22663"/>
              <a:gd name="adj2" fmla="val -1536"/>
              <a:gd name="adj3" fmla="val 87064"/>
              <a:gd name="adj4" fmla="val -59856"/>
            </a:avLst>
          </a:prstGeom>
          <a:no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lang="ja-JP" altLang="en-US" sz="1600">
                <a:latin typeface="Meiryo UI" panose="020B0604030504040204" pitchFamily="50" charset="-128"/>
                <a:ea typeface="Meiryo UI" panose="020B0604030504040204" pitchFamily="50" charset="-128"/>
                <a:cs typeface="Meiryo UI" panose="020B0604030504040204" pitchFamily="50" charset="-128"/>
              </a:rPr>
              <a:t>この</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a:latin typeface="Meiryo UI" panose="020B0604030504040204" pitchFamily="50" charset="-128"/>
                <a:ea typeface="Meiryo UI" panose="020B0604030504040204" pitchFamily="50" charset="-128"/>
                <a:cs typeface="Meiryo UI" panose="020B0604030504040204" pitchFamily="50" charset="-128"/>
              </a:rPr>
              <a:t>つのプールが同階層にあるため、</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3:2</a:t>
            </a:r>
            <a:r>
              <a:rPr lang="ja-JP" altLang="en-US" sz="1600">
                <a:latin typeface="Meiryo UI" panose="020B0604030504040204" pitchFamily="50" charset="-128"/>
                <a:ea typeface="Meiryo UI" panose="020B0604030504040204" pitchFamily="50" charset="-128"/>
                <a:cs typeface="Meiryo UI" panose="020B0604030504040204" pitchFamily="50" charset="-128"/>
              </a:rPr>
              <a:t>の割合で</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CPU</a:t>
            </a:r>
            <a:r>
              <a:rPr lang="ja-JP" altLang="en-US" sz="1600">
                <a:latin typeface="Meiryo UI" panose="020B0604030504040204" pitchFamily="50" charset="-128"/>
                <a:ea typeface="Meiryo UI" panose="020B0604030504040204" pitchFamily="50" charset="-128"/>
                <a:cs typeface="Meiryo UI" panose="020B0604030504040204" pitchFamily="50" charset="-128"/>
              </a:rPr>
              <a:t>リソースを割り振る</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8" name="Straight Connector 27"/>
          <p:cNvCxnSpPr/>
          <p:nvPr/>
        </p:nvCxnSpPr>
        <p:spPr bwMode="auto">
          <a:xfrm rot="5400000">
            <a:off x="4072181" y="1476217"/>
            <a:ext cx="1542080" cy="1069382"/>
          </a:xfrm>
          <a:prstGeom prst="line">
            <a:avLst/>
          </a:prstGeom>
          <a:solidFill>
            <a:srgbClr val="0095D3"/>
          </a:solidFill>
          <a:ln w="12700" cap="flat" cmpd="sng" algn="ctr">
            <a:solidFill>
              <a:srgbClr val="0070C0"/>
            </a:solidFill>
            <a:prstDash val="solid"/>
            <a:round/>
            <a:headEnd type="none" w="med" len="med"/>
            <a:tailEnd type="none" w="med" len="med"/>
          </a:ln>
          <a:effectLst/>
        </p:spPr>
      </p:cxnSp>
      <p:sp>
        <p:nvSpPr>
          <p:cNvPr id="29" name="Rectangle 36"/>
          <p:cNvSpPr/>
          <p:nvPr/>
        </p:nvSpPr>
        <p:spPr bwMode="auto">
          <a:xfrm>
            <a:off x="2378497" y="1597804"/>
            <a:ext cx="1569992" cy="310327"/>
          </a:xfrm>
          <a:prstGeom prst="rect">
            <a:avLst/>
          </a:prstGeom>
          <a:no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Rectangle 37"/>
          <p:cNvSpPr/>
          <p:nvPr/>
        </p:nvSpPr>
        <p:spPr bwMode="auto">
          <a:xfrm>
            <a:off x="3059833" y="2790648"/>
            <a:ext cx="1447908" cy="310327"/>
          </a:xfrm>
          <a:prstGeom prst="rect">
            <a:avLst/>
          </a:prstGeom>
          <a:noFill/>
          <a:ln w="12700" algn="ctr">
            <a:solidFill>
              <a:srgbClr val="0070C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Rectangle 38"/>
          <p:cNvSpPr/>
          <p:nvPr/>
        </p:nvSpPr>
        <p:spPr bwMode="auto">
          <a:xfrm>
            <a:off x="2427980" y="1966972"/>
            <a:ext cx="1520509" cy="310327"/>
          </a:xfrm>
          <a:prstGeom prst="rect">
            <a:avLst/>
          </a:prstGeom>
          <a:noFill/>
          <a:ln w="12700" algn="ctr">
            <a:solidFill>
              <a:srgbClr val="00B05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Rectangle 39"/>
          <p:cNvSpPr/>
          <p:nvPr/>
        </p:nvSpPr>
        <p:spPr bwMode="auto">
          <a:xfrm>
            <a:off x="2466725" y="2385426"/>
            <a:ext cx="1481764" cy="310327"/>
          </a:xfrm>
          <a:prstGeom prst="rect">
            <a:avLst/>
          </a:prstGeom>
          <a:noFill/>
          <a:ln w="12700" algn="ctr">
            <a:solidFill>
              <a:srgbClr val="00B05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Line Callout 1 40"/>
          <p:cNvSpPr/>
          <p:nvPr/>
        </p:nvSpPr>
        <p:spPr bwMode="auto">
          <a:xfrm>
            <a:off x="5966125" y="1982109"/>
            <a:ext cx="2736304" cy="792088"/>
          </a:xfrm>
          <a:prstGeom prst="borderCallout1">
            <a:avLst>
              <a:gd name="adj1" fmla="val 22663"/>
              <a:gd name="adj2" fmla="val -1536"/>
              <a:gd name="adj3" fmla="val 3907"/>
              <a:gd name="adj4" fmla="val -79397"/>
            </a:avLst>
          </a:prstGeom>
          <a:noFill/>
          <a:ln w="12700" algn="ctr">
            <a:solidFill>
              <a:srgbClr val="00B05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lang="ja-JP" altLang="en-US" sz="1600">
                <a:latin typeface="Meiryo UI" panose="020B0604030504040204" pitchFamily="50" charset="-128"/>
                <a:ea typeface="Meiryo UI" panose="020B0604030504040204" pitchFamily="50" charset="-128"/>
                <a:cs typeface="Meiryo UI" panose="020B0604030504040204" pitchFamily="50" charset="-128"/>
              </a:rPr>
              <a:t>所属するプールのリソースを</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2:1</a:t>
            </a:r>
            <a:r>
              <a:rPr lang="ja-JP" altLang="en-US" sz="1600">
                <a:latin typeface="Meiryo UI" panose="020B0604030504040204" pitchFamily="50" charset="-128"/>
                <a:ea typeface="Meiryo UI" panose="020B0604030504040204" pitchFamily="50" charset="-128"/>
                <a:cs typeface="Meiryo UI" panose="020B0604030504040204" pitchFamily="50" charset="-128"/>
              </a:rPr>
              <a:t>の割合で利用可能</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4" name="Straight Connector 43"/>
          <p:cNvCxnSpPr/>
          <p:nvPr/>
        </p:nvCxnSpPr>
        <p:spPr bwMode="auto">
          <a:xfrm rot="10800000" flipV="1">
            <a:off x="3890076" y="2177511"/>
            <a:ext cx="1999281" cy="371959"/>
          </a:xfrm>
          <a:prstGeom prst="line">
            <a:avLst/>
          </a:prstGeom>
          <a:solidFill>
            <a:srgbClr val="0095D3"/>
          </a:solidFill>
          <a:ln w="12700" cap="flat" cmpd="sng" algn="ctr">
            <a:solidFill>
              <a:srgbClr val="00B050"/>
            </a:solidFill>
            <a:prstDash val="solid"/>
            <a:round/>
            <a:headEnd type="none" w="med" len="med"/>
            <a:tailEnd type="none" w="med" len="med"/>
          </a:ln>
          <a:effectLst/>
        </p:spPr>
      </p:cxnSp>
      <p:sp>
        <p:nvSpPr>
          <p:cNvPr id="35" name="Rectangle 47"/>
          <p:cNvSpPr/>
          <p:nvPr/>
        </p:nvSpPr>
        <p:spPr bwMode="auto">
          <a:xfrm>
            <a:off x="2427980" y="3156237"/>
            <a:ext cx="1520509" cy="310327"/>
          </a:xfrm>
          <a:prstGeom prst="rect">
            <a:avLst/>
          </a:prstGeom>
          <a:noFill/>
          <a:ln w="12700" algn="ctr">
            <a:solidFill>
              <a:srgbClr val="FFC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Rectangle 48"/>
          <p:cNvSpPr/>
          <p:nvPr/>
        </p:nvSpPr>
        <p:spPr bwMode="auto">
          <a:xfrm>
            <a:off x="2466725" y="3574691"/>
            <a:ext cx="1481764" cy="310327"/>
          </a:xfrm>
          <a:prstGeom prst="rect">
            <a:avLst/>
          </a:prstGeom>
          <a:noFill/>
          <a:ln w="12700" algn="ctr">
            <a:solidFill>
              <a:srgbClr val="FFC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Line Callout 1 49"/>
          <p:cNvSpPr/>
          <p:nvPr/>
        </p:nvSpPr>
        <p:spPr bwMode="auto">
          <a:xfrm>
            <a:off x="5966125" y="3171374"/>
            <a:ext cx="2736304" cy="792088"/>
          </a:xfrm>
          <a:prstGeom prst="borderCallout1">
            <a:avLst>
              <a:gd name="adj1" fmla="val 22663"/>
              <a:gd name="adj2" fmla="val -1536"/>
              <a:gd name="adj3" fmla="val 3907"/>
              <a:gd name="adj4" fmla="val -79397"/>
            </a:avLst>
          </a:prstGeom>
          <a:noFill/>
          <a:ln w="12700" algn="ctr">
            <a:solidFill>
              <a:srgbClr val="FFC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r>
              <a:rPr lang="ja-JP" altLang="en-US" sz="1600">
                <a:latin typeface="Meiryo UI" panose="020B0604030504040204" pitchFamily="50" charset="-128"/>
                <a:ea typeface="Meiryo UI" panose="020B0604030504040204" pitchFamily="50" charset="-128"/>
                <a:cs typeface="Meiryo UI" panose="020B0604030504040204" pitchFamily="50" charset="-128"/>
              </a:rPr>
              <a:t>所属するプールのリソースを</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3:1</a:t>
            </a:r>
            <a:r>
              <a:rPr lang="ja-JP" altLang="en-US" sz="1600">
                <a:latin typeface="Meiryo UI" panose="020B0604030504040204" pitchFamily="50" charset="-128"/>
                <a:ea typeface="Meiryo UI" panose="020B0604030504040204" pitchFamily="50" charset="-128"/>
                <a:cs typeface="Meiryo UI" panose="020B0604030504040204" pitchFamily="50" charset="-128"/>
              </a:rPr>
              <a:t>の割合で利用可能</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8" name="Straight Connector 50"/>
          <p:cNvCxnSpPr/>
          <p:nvPr/>
        </p:nvCxnSpPr>
        <p:spPr bwMode="auto">
          <a:xfrm rot="10800000" flipV="1">
            <a:off x="3890076" y="3366776"/>
            <a:ext cx="1999281" cy="371959"/>
          </a:xfrm>
          <a:prstGeom prst="line">
            <a:avLst/>
          </a:prstGeom>
          <a:solidFill>
            <a:srgbClr val="0095D3"/>
          </a:solidFill>
          <a:ln w="12700" cap="flat" cmpd="sng" algn="ctr">
            <a:solidFill>
              <a:srgbClr val="FFC000"/>
            </a:solidFill>
            <a:prstDash val="solid"/>
            <a:round/>
            <a:headEnd type="none" w="med" len="med"/>
            <a:tailEnd type="none" w="med" len="med"/>
          </a:ln>
          <a:effectLst/>
        </p:spPr>
      </p:cxnSp>
      <p:sp>
        <p:nvSpPr>
          <p:cNvPr id="39" name="TextBox 51"/>
          <p:cNvSpPr txBox="1"/>
          <p:nvPr/>
        </p:nvSpPr>
        <p:spPr>
          <a:xfrm>
            <a:off x="218753" y="5013176"/>
            <a:ext cx="8715848" cy="1015663"/>
          </a:xfrm>
          <a:prstGeom prst="rect">
            <a:avLst/>
          </a:prstGeom>
          <a:noFill/>
        </p:spPr>
        <p:txBody>
          <a:bodyPr wrap="none" rtlCol="0">
            <a:spAutoFit/>
          </a:bodyPr>
          <a:lstStyle/>
          <a:p>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上記の例では、リソース競合時には、各仮想マシンは以下の</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CPU</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リソースを利用可能</a:t>
            </a:r>
            <a:endParaRPr kumimoji="1"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VM_1</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4GH</a:t>
            </a:r>
            <a:r>
              <a:rPr kumimoji="1" lang="ja-JP" altLang="en-US" sz="2000" dirty="0" err="1">
                <a:latin typeface="Meiryo UI" panose="020B0604030504040204" pitchFamily="50" charset="-128"/>
                <a:ea typeface="Meiryo UI" panose="020B0604030504040204" pitchFamily="50" charset="-128"/>
                <a:cs typeface="Meiryo UI" panose="020B0604030504040204" pitchFamily="50" charset="-128"/>
              </a:rPr>
              <a:t>ｚ</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VM_2</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2GH</a:t>
            </a:r>
            <a:r>
              <a:rPr kumimoji="1" lang="ja-JP" altLang="en-US" sz="2000" dirty="0" err="1">
                <a:latin typeface="Meiryo UI" panose="020B0604030504040204" pitchFamily="50" charset="-128"/>
                <a:ea typeface="Meiryo UI" panose="020B0604030504040204" pitchFamily="50" charset="-128"/>
                <a:cs typeface="Meiryo UI" panose="020B0604030504040204" pitchFamily="50" charset="-128"/>
              </a:rPr>
              <a:t>ｚ</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VM_3</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3GH</a:t>
            </a:r>
            <a:r>
              <a:rPr kumimoji="1" lang="ja-JP" altLang="en-US" sz="2000" dirty="0" err="1">
                <a:latin typeface="Meiryo UI" panose="020B0604030504040204" pitchFamily="50" charset="-128"/>
                <a:ea typeface="Meiryo UI" panose="020B0604030504040204" pitchFamily="50" charset="-128"/>
                <a:cs typeface="Meiryo UI" panose="020B0604030504040204" pitchFamily="50" charset="-128"/>
              </a:rPr>
              <a:t>ｚ</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VM_4</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1GH</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ｚ</a:t>
            </a:r>
            <a:endParaRPr kumimoji="1"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56277757"/>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par>
                                <p:cTn id="11" presetID="9"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dissolve">
                                      <p:cBhvr>
                                        <p:cTn id="24" dur="500"/>
                                        <p:tgtEl>
                                          <p:spTgt spid="3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dissolve">
                                      <p:cBhvr>
                                        <p:cTn id="27" dur="500"/>
                                        <p:tgtEl>
                                          <p:spTgt spid="31"/>
                                        </p:tgtEl>
                                      </p:cBhvr>
                                    </p:animEffect>
                                  </p:childTnLst>
                                </p:cTn>
                              </p:par>
                              <p:par>
                                <p:cTn id="28" presetID="9"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dissolv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dissolve">
                                      <p:cBhvr>
                                        <p:cTn id="35" dur="500"/>
                                        <p:tgtEl>
                                          <p:spTgt spid="3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dissolve">
                                      <p:cBhvr>
                                        <p:cTn id="38" dur="500"/>
                                        <p:tgtEl>
                                          <p:spTgt spid="3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dissolve">
                                      <p:cBhvr>
                                        <p:cTn id="41" dur="500"/>
                                        <p:tgtEl>
                                          <p:spTgt spid="37"/>
                                        </p:tgtEl>
                                      </p:cBhvr>
                                    </p:animEffect>
                                  </p:childTnLst>
                                </p:cTn>
                              </p:par>
                              <p:par>
                                <p:cTn id="42" presetID="9"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dissolve">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dissolv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P spid="31" grpId="0" animBg="1"/>
      <p:bldP spid="32" grpId="0" animBg="1"/>
      <p:bldP spid="33" grpId="0" animBg="1"/>
      <p:bldP spid="35" grpId="0" animBg="1"/>
      <p:bldP spid="36" grpId="0" animBg="1"/>
      <p:bldP spid="37" grpId="0" animBg="1"/>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4283968" y="733871"/>
            <a:ext cx="561204" cy="500900"/>
            <a:chOff x="304800" y="673100"/>
            <a:chExt cx="4000500" cy="4000500"/>
          </a:xfrm>
          <a:effectLst>
            <a:outerShdw blurRad="444500" dist="254000" dir="8100000" algn="tr" rotWithShape="0">
              <a:prstClr val="black">
                <a:alpha val="50000"/>
              </a:prstClr>
            </a:outerShdw>
          </a:effectLst>
        </p:grpSpPr>
        <p:sp>
          <p:nvSpPr>
            <p:cNvPr id="79" name="同心圆 10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0" name="椭圆 104"/>
            <p:cNvSpPr/>
            <p:nvPr/>
          </p:nvSpPr>
          <p:spPr>
            <a:xfrm>
              <a:off x="392112" y="760412"/>
              <a:ext cx="3825875" cy="3825876"/>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1" name="组合 80"/>
          <p:cNvGrpSpPr/>
          <p:nvPr/>
        </p:nvGrpSpPr>
        <p:grpSpPr>
          <a:xfrm>
            <a:off x="5043870" y="681628"/>
            <a:ext cx="792986" cy="707774"/>
            <a:chOff x="304800" y="673100"/>
            <a:chExt cx="4000500" cy="4000500"/>
          </a:xfrm>
          <a:effectLst>
            <a:outerShdw blurRad="444500" dist="254000" dir="8100000" algn="tr" rotWithShape="0">
              <a:prstClr val="black">
                <a:alpha val="50000"/>
              </a:prstClr>
            </a:outerShdw>
          </a:effectLst>
        </p:grpSpPr>
        <p:sp>
          <p:nvSpPr>
            <p:cNvPr id="82" name="同心圆 10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3" name="椭圆 10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4" name="组合 83"/>
          <p:cNvGrpSpPr/>
          <p:nvPr/>
        </p:nvGrpSpPr>
        <p:grpSpPr>
          <a:xfrm>
            <a:off x="7305147" y="994566"/>
            <a:ext cx="610688" cy="545062"/>
            <a:chOff x="304800" y="673100"/>
            <a:chExt cx="4000500" cy="4000500"/>
          </a:xfrm>
          <a:effectLst>
            <a:outerShdw blurRad="444500" dist="254000" dir="8100000" algn="tr" rotWithShape="0">
              <a:prstClr val="black">
                <a:alpha val="50000"/>
              </a:prstClr>
            </a:outerShdw>
          </a:effectLst>
        </p:grpSpPr>
        <p:sp>
          <p:nvSpPr>
            <p:cNvPr id="85" name="同心圆 10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6" name="椭圆 11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87" name="组合 86"/>
          <p:cNvGrpSpPr/>
          <p:nvPr/>
        </p:nvGrpSpPr>
        <p:grpSpPr>
          <a:xfrm>
            <a:off x="780482" y="5890567"/>
            <a:ext cx="524364" cy="468016"/>
            <a:chOff x="304800" y="673100"/>
            <a:chExt cx="4000500" cy="4000500"/>
          </a:xfrm>
          <a:effectLst>
            <a:outerShdw blurRad="444500" dist="254000" dir="8100000" algn="tr" rotWithShape="0">
              <a:prstClr val="black">
                <a:alpha val="50000"/>
              </a:prstClr>
            </a:outerShdw>
          </a:effectLst>
        </p:grpSpPr>
        <p:sp>
          <p:nvSpPr>
            <p:cNvPr id="88" name="同心圆 11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9" name="椭圆 11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0" name="组合 89"/>
          <p:cNvGrpSpPr/>
          <p:nvPr/>
        </p:nvGrpSpPr>
        <p:grpSpPr>
          <a:xfrm>
            <a:off x="3898083" y="5460768"/>
            <a:ext cx="224838" cy="200678"/>
            <a:chOff x="304800" y="673100"/>
            <a:chExt cx="4000500" cy="4000500"/>
          </a:xfrm>
          <a:effectLst>
            <a:outerShdw blurRad="444500" dist="254000" dir="8100000" algn="tr" rotWithShape="0">
              <a:prstClr val="black">
                <a:alpha val="50000"/>
              </a:prstClr>
            </a:outerShdw>
          </a:effectLst>
        </p:grpSpPr>
        <p:sp>
          <p:nvSpPr>
            <p:cNvPr id="91" name="同心圆 11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2" name="椭圆 11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3" name="组合 92"/>
          <p:cNvGrpSpPr/>
          <p:nvPr/>
        </p:nvGrpSpPr>
        <p:grpSpPr>
          <a:xfrm>
            <a:off x="3131840" y="5301208"/>
            <a:ext cx="471130" cy="420502"/>
            <a:chOff x="304800" y="673100"/>
            <a:chExt cx="4000500" cy="4000500"/>
          </a:xfrm>
          <a:effectLst>
            <a:outerShdw blurRad="444500" dist="254000" dir="8100000" algn="tr" rotWithShape="0">
              <a:prstClr val="black">
                <a:alpha val="50000"/>
              </a:prstClr>
            </a:outerShdw>
          </a:effectLst>
        </p:grpSpPr>
        <p:sp>
          <p:nvSpPr>
            <p:cNvPr id="94" name="同心圆 1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5" name="椭圆 1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6" name="组合 95"/>
          <p:cNvGrpSpPr/>
          <p:nvPr/>
        </p:nvGrpSpPr>
        <p:grpSpPr>
          <a:xfrm>
            <a:off x="8210617" y="188640"/>
            <a:ext cx="1050122" cy="937278"/>
            <a:chOff x="304800" y="673100"/>
            <a:chExt cx="4000500" cy="4000500"/>
          </a:xfrm>
          <a:effectLst>
            <a:outerShdw blurRad="444500" dist="254000" dir="8100000" algn="tr" rotWithShape="0">
              <a:prstClr val="black">
                <a:alpha val="50000"/>
              </a:prstClr>
            </a:outerShdw>
          </a:effectLst>
        </p:grpSpPr>
        <p:sp>
          <p:nvSpPr>
            <p:cNvPr id="97" name="同心圆 1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1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9" name="组合 98"/>
          <p:cNvGrpSpPr/>
          <p:nvPr/>
        </p:nvGrpSpPr>
        <p:grpSpPr>
          <a:xfrm>
            <a:off x="1989718" y="5648528"/>
            <a:ext cx="1050122" cy="937278"/>
            <a:chOff x="304800" y="673100"/>
            <a:chExt cx="4000500" cy="4000500"/>
          </a:xfrm>
          <a:effectLst>
            <a:outerShdw blurRad="444500" dist="254000" dir="8100000" algn="tr" rotWithShape="0">
              <a:prstClr val="black">
                <a:alpha val="50000"/>
              </a:prstClr>
            </a:outerShdw>
          </a:effectLst>
        </p:grpSpPr>
        <p:sp>
          <p:nvSpPr>
            <p:cNvPr id="100" name="同心圆 1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1" name="椭圆 128"/>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02" name="组合 101"/>
          <p:cNvGrpSpPr/>
          <p:nvPr/>
        </p:nvGrpSpPr>
        <p:grpSpPr>
          <a:xfrm>
            <a:off x="1285566" y="5445988"/>
            <a:ext cx="463218" cy="413442"/>
            <a:chOff x="304800" y="673100"/>
            <a:chExt cx="4000500" cy="4000500"/>
          </a:xfrm>
          <a:effectLst>
            <a:outerShdw blurRad="444500" dist="254000" dir="8100000" algn="tr" rotWithShape="0">
              <a:prstClr val="black">
                <a:alpha val="50000"/>
              </a:prstClr>
            </a:outerShdw>
          </a:effectLst>
        </p:grpSpPr>
        <p:sp>
          <p:nvSpPr>
            <p:cNvPr id="103" name="同心圆 13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4" name="椭圆 13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5" name="组合 104"/>
          <p:cNvGrpSpPr/>
          <p:nvPr/>
        </p:nvGrpSpPr>
        <p:grpSpPr>
          <a:xfrm>
            <a:off x="401396" y="5713764"/>
            <a:ext cx="282172" cy="251850"/>
            <a:chOff x="304800" y="673100"/>
            <a:chExt cx="4000500" cy="4000500"/>
          </a:xfrm>
          <a:effectLst>
            <a:outerShdw blurRad="444500" dist="254000" dir="8100000" algn="tr" rotWithShape="0">
              <a:prstClr val="black">
                <a:alpha val="50000"/>
              </a:prstClr>
            </a:outerShdw>
          </a:effectLst>
        </p:grpSpPr>
        <p:sp>
          <p:nvSpPr>
            <p:cNvPr id="106" name="同心圆 13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7" name="椭圆 13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8" name="组合 107"/>
          <p:cNvGrpSpPr/>
          <p:nvPr/>
        </p:nvGrpSpPr>
        <p:grpSpPr>
          <a:xfrm>
            <a:off x="218756" y="5505686"/>
            <a:ext cx="141084" cy="125924"/>
            <a:chOff x="304800" y="673100"/>
            <a:chExt cx="4000500" cy="4000500"/>
          </a:xfrm>
          <a:effectLst>
            <a:outerShdw blurRad="444500" dist="254000" dir="8100000" algn="tr" rotWithShape="0">
              <a:prstClr val="black">
                <a:alpha val="50000"/>
              </a:prstClr>
            </a:outerShdw>
          </a:effectLst>
        </p:grpSpPr>
        <p:sp>
          <p:nvSpPr>
            <p:cNvPr id="109" name="同心圆 13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0" name="椭圆 13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11" name="组合 110"/>
          <p:cNvGrpSpPr/>
          <p:nvPr/>
        </p:nvGrpSpPr>
        <p:grpSpPr>
          <a:xfrm>
            <a:off x="8125987" y="1321322"/>
            <a:ext cx="198648" cy="177300"/>
            <a:chOff x="304800" y="673100"/>
            <a:chExt cx="4000500" cy="4000500"/>
          </a:xfrm>
          <a:effectLst>
            <a:outerShdw blurRad="444500" dist="254000" dir="8100000" algn="tr" rotWithShape="0">
              <a:prstClr val="black">
                <a:alpha val="50000"/>
              </a:prstClr>
            </a:outerShdw>
          </a:effectLst>
        </p:grpSpPr>
        <p:sp>
          <p:nvSpPr>
            <p:cNvPr id="112" name="同心圆 1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3" name="椭圆 1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48" name="タイトル 3"/>
          <p:cNvSpPr txBox="1">
            <a:spLocks/>
          </p:cNvSpPr>
          <p:nvPr/>
        </p:nvSpPr>
        <p:spPr>
          <a:xfrm>
            <a:off x="0" y="2492897"/>
            <a:ext cx="9144000" cy="1540942"/>
          </a:xfrm>
          <a:prstGeom prst="rect">
            <a:avLst/>
          </a:prstGeom>
        </p:spPr>
        <p:txBody>
          <a:bodyPr vert="horz" lIns="102156" tIns="51076" rIns="102156" bIns="51076" rtlCol="0" anchor="ctr">
            <a:normAutofit/>
          </a:bodyPr>
          <a:lstStyle>
            <a:lvl1pPr algn="ctr" defTabSz="1022985" rtl="0" eaLnBrk="1" latinLnBrk="0" hangingPunct="1">
              <a:spcBef>
                <a:spcPct val="0"/>
              </a:spcBef>
              <a:buNone/>
              <a:defRPr sz="5000" kern="1200">
                <a:solidFill>
                  <a:schemeClr val="tx1"/>
                </a:solidFill>
                <a:latin typeface="+mj-lt"/>
                <a:ea typeface="+mj-ea"/>
                <a:cs typeface="+mj-cs"/>
              </a:defRPr>
            </a:lvl1pPr>
          </a:lstStyle>
          <a:p>
            <a:pPr fontAlgn="auto">
              <a:spcAft>
                <a:spcPts val="0"/>
              </a:spcAft>
            </a:pPr>
            <a:r>
              <a:rPr lang="ja-JP" altLang="en-US" dirty="0"/>
              <a:t>インフラの可用性</a:t>
            </a:r>
            <a:endParaRPr kumimoji="1" lang="ja-JP" altLang="en-US" dirty="0"/>
          </a:p>
        </p:txBody>
      </p:sp>
      <p:grpSp>
        <p:nvGrpSpPr>
          <p:cNvPr id="47" name="グループ化 46"/>
          <p:cNvGrpSpPr/>
          <p:nvPr/>
        </p:nvGrpSpPr>
        <p:grpSpPr>
          <a:xfrm>
            <a:off x="6130910" y="205873"/>
            <a:ext cx="1050122" cy="937278"/>
            <a:chOff x="6130910" y="205873"/>
            <a:chExt cx="1050122" cy="937278"/>
          </a:xfrm>
        </p:grpSpPr>
        <p:grpSp>
          <p:nvGrpSpPr>
            <p:cNvPr id="49" name="组合 74"/>
            <p:cNvGrpSpPr/>
            <p:nvPr/>
          </p:nvGrpSpPr>
          <p:grpSpPr>
            <a:xfrm>
              <a:off x="6130910" y="205873"/>
              <a:ext cx="1050122" cy="937278"/>
              <a:chOff x="304800" y="673100"/>
              <a:chExt cx="4000500" cy="4000500"/>
            </a:xfrm>
            <a:effectLst>
              <a:outerShdw blurRad="444500" dist="254000" dir="8100000" algn="tr" rotWithShape="0">
                <a:prstClr val="black">
                  <a:alpha val="50000"/>
                </a:prstClr>
              </a:outerShdw>
            </a:effectLst>
          </p:grpSpPr>
          <p:sp>
            <p:nvSpPr>
              <p:cNvPr id="51" name="同心圆 10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2" name="椭圆 10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723" y="458608"/>
              <a:ext cx="867452" cy="506592"/>
            </a:xfrm>
            <a:prstGeom prst="rect">
              <a:avLst/>
            </a:prstGeom>
          </p:spPr>
        </p:pic>
      </p:grpSp>
    </p:spTree>
    <p:extLst>
      <p:ext uri="{BB962C8B-B14F-4D97-AF65-F5344CB8AC3E}">
        <p14:creationId xmlns:p14="http://schemas.microsoft.com/office/powerpoint/2010/main" val="22461285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 calcmode="lin" valueType="num">
                                      <p:cBhvr>
                                        <p:cTn id="9" dur="500" fill="hold"/>
                                        <p:tgtEl>
                                          <p:spTgt spid="78"/>
                                        </p:tgtEl>
                                        <p:attrNameLst>
                                          <p:attrName>ppt_x</p:attrName>
                                        </p:attrNameLst>
                                      </p:cBhvr>
                                      <p:tavLst>
                                        <p:tav tm="0">
                                          <p:val>
                                            <p:fltVal val="0.5"/>
                                          </p:val>
                                        </p:tav>
                                        <p:tav tm="100000">
                                          <p:val>
                                            <p:strVal val="#ppt_x"/>
                                          </p:val>
                                        </p:tav>
                                      </p:tavLst>
                                    </p:anim>
                                    <p:anim calcmode="lin" valueType="num">
                                      <p:cBhvr>
                                        <p:cTn id="10" dur="500" fill="hold"/>
                                        <p:tgtEl>
                                          <p:spTgt spid="78"/>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70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 calcmode="lin" valueType="num">
                                      <p:cBhvr>
                                        <p:cTn id="15" dur="500" fill="hold"/>
                                        <p:tgtEl>
                                          <p:spTgt spid="81"/>
                                        </p:tgtEl>
                                        <p:attrNameLst>
                                          <p:attrName>ppt_x</p:attrName>
                                        </p:attrNameLst>
                                      </p:cBhvr>
                                      <p:tavLst>
                                        <p:tav tm="0">
                                          <p:val>
                                            <p:fltVal val="0.5"/>
                                          </p:val>
                                        </p:tav>
                                        <p:tav tm="100000">
                                          <p:val>
                                            <p:strVal val="#ppt_x"/>
                                          </p:val>
                                        </p:tav>
                                      </p:tavLst>
                                    </p:anim>
                                    <p:anim calcmode="lin" valueType="num">
                                      <p:cBhvr>
                                        <p:cTn id="16" dur="500" fill="hold"/>
                                        <p:tgtEl>
                                          <p:spTgt spid="8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 calcmode="lin" valueType="num">
                                      <p:cBhvr>
                                        <p:cTn id="21" dur="500" fill="hold"/>
                                        <p:tgtEl>
                                          <p:spTgt spid="84"/>
                                        </p:tgtEl>
                                        <p:attrNameLst>
                                          <p:attrName>ppt_x</p:attrName>
                                        </p:attrNameLst>
                                      </p:cBhvr>
                                      <p:tavLst>
                                        <p:tav tm="0">
                                          <p:val>
                                            <p:fltVal val="0.5"/>
                                          </p:val>
                                        </p:tav>
                                        <p:tav tm="100000">
                                          <p:val>
                                            <p:strVal val="#ppt_x"/>
                                          </p:val>
                                        </p:tav>
                                      </p:tavLst>
                                    </p:anim>
                                    <p:anim calcmode="lin" valueType="num">
                                      <p:cBhvr>
                                        <p:cTn id="22" dur="500" fill="hold"/>
                                        <p:tgtEl>
                                          <p:spTgt spid="8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 calcmode="lin" valueType="num">
                                      <p:cBhvr>
                                        <p:cTn id="27" dur="500" fill="hold"/>
                                        <p:tgtEl>
                                          <p:spTgt spid="87"/>
                                        </p:tgtEl>
                                        <p:attrNameLst>
                                          <p:attrName>ppt_x</p:attrName>
                                        </p:attrNameLst>
                                      </p:cBhvr>
                                      <p:tavLst>
                                        <p:tav tm="0">
                                          <p:val>
                                            <p:fltVal val="0.5"/>
                                          </p:val>
                                        </p:tav>
                                        <p:tav tm="100000">
                                          <p:val>
                                            <p:strVal val="#ppt_x"/>
                                          </p:val>
                                        </p:tav>
                                      </p:tavLst>
                                    </p:anim>
                                    <p:anim calcmode="lin" valueType="num">
                                      <p:cBhvr>
                                        <p:cTn id="28" dur="500" fill="hold"/>
                                        <p:tgtEl>
                                          <p:spTgt spid="8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 fill="hold"/>
                                        <p:tgtEl>
                                          <p:spTgt spid="90"/>
                                        </p:tgtEl>
                                        <p:attrNameLst>
                                          <p:attrName>ppt_w</p:attrName>
                                        </p:attrNameLst>
                                      </p:cBhvr>
                                      <p:tavLst>
                                        <p:tav tm="0">
                                          <p:val>
                                            <p:fltVal val="0"/>
                                          </p:val>
                                        </p:tav>
                                        <p:tav tm="100000">
                                          <p:val>
                                            <p:strVal val="#ppt_w"/>
                                          </p:val>
                                        </p:tav>
                                      </p:tavLst>
                                    </p:anim>
                                    <p:anim calcmode="lin" valueType="num">
                                      <p:cBhvr>
                                        <p:cTn id="32" dur="500" fill="hold"/>
                                        <p:tgtEl>
                                          <p:spTgt spid="90"/>
                                        </p:tgtEl>
                                        <p:attrNameLst>
                                          <p:attrName>ppt_h</p:attrName>
                                        </p:attrNameLst>
                                      </p:cBhvr>
                                      <p:tavLst>
                                        <p:tav tm="0">
                                          <p:val>
                                            <p:fltVal val="0"/>
                                          </p:val>
                                        </p:tav>
                                        <p:tav tm="100000">
                                          <p:val>
                                            <p:strVal val="#ppt_h"/>
                                          </p:val>
                                        </p:tav>
                                      </p:tavLst>
                                    </p:anim>
                                    <p:anim calcmode="lin" valueType="num">
                                      <p:cBhvr>
                                        <p:cTn id="33" dur="500" fill="hold"/>
                                        <p:tgtEl>
                                          <p:spTgt spid="90"/>
                                        </p:tgtEl>
                                        <p:attrNameLst>
                                          <p:attrName>ppt_x</p:attrName>
                                        </p:attrNameLst>
                                      </p:cBhvr>
                                      <p:tavLst>
                                        <p:tav tm="0">
                                          <p:val>
                                            <p:fltVal val="0.5"/>
                                          </p:val>
                                        </p:tav>
                                        <p:tav tm="100000">
                                          <p:val>
                                            <p:strVal val="#ppt_x"/>
                                          </p:val>
                                        </p:tav>
                                      </p:tavLst>
                                    </p:anim>
                                    <p:anim calcmode="lin" valueType="num">
                                      <p:cBhvr>
                                        <p:cTn id="34" dur="500" fill="hold"/>
                                        <p:tgtEl>
                                          <p:spTgt spid="9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 calcmode="lin" valueType="num">
                                      <p:cBhvr>
                                        <p:cTn id="39" dur="500" fill="hold"/>
                                        <p:tgtEl>
                                          <p:spTgt spid="93"/>
                                        </p:tgtEl>
                                        <p:attrNameLst>
                                          <p:attrName>ppt_x</p:attrName>
                                        </p:attrNameLst>
                                      </p:cBhvr>
                                      <p:tavLst>
                                        <p:tav tm="0">
                                          <p:val>
                                            <p:fltVal val="0.5"/>
                                          </p:val>
                                        </p:tav>
                                        <p:tav tm="100000">
                                          <p:val>
                                            <p:strVal val="#ppt_x"/>
                                          </p:val>
                                        </p:tav>
                                      </p:tavLst>
                                    </p:anim>
                                    <p:anim calcmode="lin" valueType="num">
                                      <p:cBhvr>
                                        <p:cTn id="40" dur="500" fill="hold"/>
                                        <p:tgtEl>
                                          <p:spTgt spid="9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 calcmode="lin" valueType="num">
                                      <p:cBhvr>
                                        <p:cTn id="45" dur="500" fill="hold"/>
                                        <p:tgtEl>
                                          <p:spTgt spid="96"/>
                                        </p:tgtEl>
                                        <p:attrNameLst>
                                          <p:attrName>ppt_x</p:attrName>
                                        </p:attrNameLst>
                                      </p:cBhvr>
                                      <p:tavLst>
                                        <p:tav tm="0">
                                          <p:val>
                                            <p:fltVal val="0.5"/>
                                          </p:val>
                                        </p:tav>
                                        <p:tav tm="100000">
                                          <p:val>
                                            <p:strVal val="#ppt_x"/>
                                          </p:val>
                                        </p:tav>
                                      </p:tavLst>
                                    </p:anim>
                                    <p:anim calcmode="lin" valueType="num">
                                      <p:cBhvr>
                                        <p:cTn id="46" dur="500" fill="hold"/>
                                        <p:tgtEl>
                                          <p:spTgt spid="96"/>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 calcmode="lin" valueType="num">
                                      <p:cBhvr>
                                        <p:cTn id="51" dur="500" fill="hold"/>
                                        <p:tgtEl>
                                          <p:spTgt spid="111"/>
                                        </p:tgtEl>
                                        <p:attrNameLst>
                                          <p:attrName>ppt_x</p:attrName>
                                        </p:attrNameLst>
                                      </p:cBhvr>
                                      <p:tavLst>
                                        <p:tav tm="0">
                                          <p:val>
                                            <p:fltVal val="0.5"/>
                                          </p:val>
                                        </p:tav>
                                        <p:tav tm="100000">
                                          <p:val>
                                            <p:strVal val="#ppt_x"/>
                                          </p:val>
                                        </p:tav>
                                      </p:tavLst>
                                    </p:anim>
                                    <p:anim calcmode="lin" valueType="num">
                                      <p:cBhvr>
                                        <p:cTn id="52" dur="500" fill="hold"/>
                                        <p:tgtEl>
                                          <p:spTgt spid="111"/>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9"/>
                                        </p:tgtEl>
                                        <p:attrNameLst>
                                          <p:attrName>style.visibility</p:attrName>
                                        </p:attrNameLst>
                                      </p:cBhvr>
                                      <p:to>
                                        <p:strVal val="visible"/>
                                      </p:to>
                                    </p:set>
                                    <p:anim calcmode="lin" valueType="num">
                                      <p:cBhvr>
                                        <p:cTn id="55" dur="500" fill="hold"/>
                                        <p:tgtEl>
                                          <p:spTgt spid="99"/>
                                        </p:tgtEl>
                                        <p:attrNameLst>
                                          <p:attrName>ppt_w</p:attrName>
                                        </p:attrNameLst>
                                      </p:cBhvr>
                                      <p:tavLst>
                                        <p:tav tm="0">
                                          <p:val>
                                            <p:fltVal val="0"/>
                                          </p:val>
                                        </p:tav>
                                        <p:tav tm="100000">
                                          <p:val>
                                            <p:strVal val="#ppt_w"/>
                                          </p:val>
                                        </p:tav>
                                      </p:tavLst>
                                    </p:anim>
                                    <p:anim calcmode="lin" valueType="num">
                                      <p:cBhvr>
                                        <p:cTn id="56" dur="500" fill="hold"/>
                                        <p:tgtEl>
                                          <p:spTgt spid="99"/>
                                        </p:tgtEl>
                                        <p:attrNameLst>
                                          <p:attrName>ppt_h</p:attrName>
                                        </p:attrNameLst>
                                      </p:cBhvr>
                                      <p:tavLst>
                                        <p:tav tm="0">
                                          <p:val>
                                            <p:fltVal val="0"/>
                                          </p:val>
                                        </p:tav>
                                        <p:tav tm="100000">
                                          <p:val>
                                            <p:strVal val="#ppt_h"/>
                                          </p:val>
                                        </p:tav>
                                      </p:tavLst>
                                    </p:anim>
                                    <p:anim calcmode="lin" valueType="num">
                                      <p:cBhvr>
                                        <p:cTn id="57" dur="500" fill="hold"/>
                                        <p:tgtEl>
                                          <p:spTgt spid="99"/>
                                        </p:tgtEl>
                                        <p:attrNameLst>
                                          <p:attrName>ppt_x</p:attrName>
                                        </p:attrNameLst>
                                      </p:cBhvr>
                                      <p:tavLst>
                                        <p:tav tm="0">
                                          <p:val>
                                            <p:fltVal val="0.5"/>
                                          </p:val>
                                        </p:tav>
                                        <p:tav tm="100000">
                                          <p:val>
                                            <p:strVal val="#ppt_x"/>
                                          </p:val>
                                        </p:tav>
                                      </p:tavLst>
                                    </p:anim>
                                    <p:anim calcmode="lin" valueType="num">
                                      <p:cBhvr>
                                        <p:cTn id="58" dur="500" fill="hold"/>
                                        <p:tgtEl>
                                          <p:spTgt spid="99"/>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102"/>
                                        </p:tgtEl>
                                        <p:attrNameLst>
                                          <p:attrName>style.visibility</p:attrName>
                                        </p:attrNameLst>
                                      </p:cBhvr>
                                      <p:to>
                                        <p:strVal val="visible"/>
                                      </p:to>
                                    </p:set>
                                    <p:anim calcmode="lin" valueType="num">
                                      <p:cBhvr>
                                        <p:cTn id="61" dur="500" fill="hold"/>
                                        <p:tgtEl>
                                          <p:spTgt spid="102"/>
                                        </p:tgtEl>
                                        <p:attrNameLst>
                                          <p:attrName>ppt_w</p:attrName>
                                        </p:attrNameLst>
                                      </p:cBhvr>
                                      <p:tavLst>
                                        <p:tav tm="0">
                                          <p:val>
                                            <p:fltVal val="0"/>
                                          </p:val>
                                        </p:tav>
                                        <p:tav tm="100000">
                                          <p:val>
                                            <p:strVal val="#ppt_w"/>
                                          </p:val>
                                        </p:tav>
                                      </p:tavLst>
                                    </p:anim>
                                    <p:anim calcmode="lin" valueType="num">
                                      <p:cBhvr>
                                        <p:cTn id="62" dur="500" fill="hold"/>
                                        <p:tgtEl>
                                          <p:spTgt spid="102"/>
                                        </p:tgtEl>
                                        <p:attrNameLst>
                                          <p:attrName>ppt_h</p:attrName>
                                        </p:attrNameLst>
                                      </p:cBhvr>
                                      <p:tavLst>
                                        <p:tav tm="0">
                                          <p:val>
                                            <p:fltVal val="0"/>
                                          </p:val>
                                        </p:tav>
                                        <p:tav tm="100000">
                                          <p:val>
                                            <p:strVal val="#ppt_h"/>
                                          </p:val>
                                        </p:tav>
                                      </p:tavLst>
                                    </p:anim>
                                    <p:anim calcmode="lin" valueType="num">
                                      <p:cBhvr>
                                        <p:cTn id="63" dur="500" fill="hold"/>
                                        <p:tgtEl>
                                          <p:spTgt spid="102"/>
                                        </p:tgtEl>
                                        <p:attrNameLst>
                                          <p:attrName>ppt_x</p:attrName>
                                        </p:attrNameLst>
                                      </p:cBhvr>
                                      <p:tavLst>
                                        <p:tav tm="0">
                                          <p:val>
                                            <p:fltVal val="0.5"/>
                                          </p:val>
                                        </p:tav>
                                        <p:tav tm="100000">
                                          <p:val>
                                            <p:strVal val="#ppt_x"/>
                                          </p:val>
                                        </p:tav>
                                      </p:tavLst>
                                    </p:anim>
                                    <p:anim calcmode="lin" valueType="num">
                                      <p:cBhvr>
                                        <p:cTn id="64" dur="500" fill="hold"/>
                                        <p:tgtEl>
                                          <p:spTgt spid="10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 calcmode="lin" valueType="num">
                                      <p:cBhvr>
                                        <p:cTn id="69" dur="500" fill="hold"/>
                                        <p:tgtEl>
                                          <p:spTgt spid="105"/>
                                        </p:tgtEl>
                                        <p:attrNameLst>
                                          <p:attrName>ppt_x</p:attrName>
                                        </p:attrNameLst>
                                      </p:cBhvr>
                                      <p:tavLst>
                                        <p:tav tm="0">
                                          <p:val>
                                            <p:fltVal val="0.5"/>
                                          </p:val>
                                        </p:tav>
                                        <p:tav tm="100000">
                                          <p:val>
                                            <p:strVal val="#ppt_x"/>
                                          </p:val>
                                        </p:tav>
                                      </p:tavLst>
                                    </p:anim>
                                    <p:anim calcmode="lin" valueType="num">
                                      <p:cBhvr>
                                        <p:cTn id="70" dur="500" fill="hold"/>
                                        <p:tgtEl>
                                          <p:spTgt spid="105"/>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 calcmode="lin" valueType="num">
                                      <p:cBhvr>
                                        <p:cTn id="75" dur="500" fill="hold"/>
                                        <p:tgtEl>
                                          <p:spTgt spid="108"/>
                                        </p:tgtEl>
                                        <p:attrNameLst>
                                          <p:attrName>ppt_x</p:attrName>
                                        </p:attrNameLst>
                                      </p:cBhvr>
                                      <p:tavLst>
                                        <p:tav tm="0">
                                          <p:val>
                                            <p:fltVal val="0.5"/>
                                          </p:val>
                                        </p:tav>
                                        <p:tav tm="100000">
                                          <p:val>
                                            <p:strVal val="#ppt_x"/>
                                          </p:val>
                                        </p:tav>
                                      </p:tavLst>
                                    </p:anim>
                                    <p:anim calcmode="lin" valueType="num">
                                      <p:cBhvr>
                                        <p:cTn id="76" dur="500" fill="hold"/>
                                        <p:tgtEl>
                                          <p:spTgt spid="108"/>
                                        </p:tgtEl>
                                        <p:attrNameLst>
                                          <p:attrName>ppt_y</p:attrName>
                                        </p:attrNameLst>
                                      </p:cBhvr>
                                      <p:tavLst>
                                        <p:tav tm="0">
                                          <p:val>
                                            <p:fltVal val="0.5"/>
                                          </p:val>
                                        </p:tav>
                                        <p:tav tm="100000">
                                          <p:val>
                                            <p:strVal val="#ppt_y"/>
                                          </p:val>
                                        </p:tav>
                                      </p:tavLst>
                                    </p:anim>
                                  </p:childTnLst>
                                </p:cTn>
                              </p:par>
                              <p:par>
                                <p:cTn id="77" presetID="26" presetClass="emph" presetSubtype="0" repeatCount="3000" fill="hold" nodeType="withEffect">
                                  <p:stCondLst>
                                    <p:cond delay="710"/>
                                  </p:stCondLst>
                                  <p:childTnLst>
                                    <p:animEffect transition="out" filter="fade">
                                      <p:cBhvr>
                                        <p:cTn id="78" dur="500" tmFilter="0, 0; .2, .5; .8, .5; 1, 0"/>
                                        <p:tgtEl>
                                          <p:spTgt spid="96"/>
                                        </p:tgtEl>
                                      </p:cBhvr>
                                    </p:animEffect>
                                    <p:animScale>
                                      <p:cBhvr>
                                        <p:cTn id="79" dur="250" autoRev="1" fill="hold"/>
                                        <p:tgtEl>
                                          <p:spTgt spid="96"/>
                                        </p:tgtEl>
                                      </p:cBhvr>
                                      <p:by x="105000" y="105000"/>
                                    </p:animScale>
                                  </p:childTnLst>
                                </p:cTn>
                              </p:par>
                              <p:par>
                                <p:cTn id="80" presetID="26" presetClass="emph" presetSubtype="0" repeatCount="3000" fill="hold" nodeType="withEffect">
                                  <p:stCondLst>
                                    <p:cond delay="410"/>
                                  </p:stCondLst>
                                  <p:childTnLst>
                                    <p:animEffect transition="out" filter="fade">
                                      <p:cBhvr>
                                        <p:cTn id="81" dur="500" tmFilter="0, 0; .2, .5; .8, .5; 1, 0"/>
                                        <p:tgtEl>
                                          <p:spTgt spid="99"/>
                                        </p:tgtEl>
                                      </p:cBhvr>
                                    </p:animEffect>
                                    <p:animScale>
                                      <p:cBhvr>
                                        <p:cTn id="82" dur="250" autoRev="1" fill="hold"/>
                                        <p:tgtEl>
                                          <p:spTgt spid="99"/>
                                        </p:tgtEl>
                                      </p:cBhvr>
                                      <p:by x="105000" y="105000"/>
                                    </p:animScale>
                                  </p:childTnLst>
                                </p:cTn>
                              </p:par>
                              <p:par>
                                <p:cTn id="83" presetID="26" presetClass="emph" presetSubtype="0" repeatCount="3000" fill="hold" nodeType="withEffect">
                                  <p:stCondLst>
                                    <p:cond delay="810"/>
                                  </p:stCondLst>
                                  <p:childTnLst>
                                    <p:animEffect transition="out" filter="fade">
                                      <p:cBhvr>
                                        <p:cTn id="84" dur="500" tmFilter="0, 0; .2, .5; .8, .5; 1, 0"/>
                                        <p:tgtEl>
                                          <p:spTgt spid="102"/>
                                        </p:tgtEl>
                                      </p:cBhvr>
                                    </p:animEffect>
                                    <p:animScale>
                                      <p:cBhvr>
                                        <p:cTn id="85" dur="250" autoRev="1" fill="hold"/>
                                        <p:tgtEl>
                                          <p:spTgt spid="102"/>
                                        </p:tgtEl>
                                      </p:cBhvr>
                                      <p:by x="105000" y="105000"/>
                                    </p:animScale>
                                  </p:childTnLst>
                                </p:cTn>
                              </p:par>
                            </p:childTnLst>
                          </p:cTn>
                        </p:par>
                        <p:par>
                          <p:cTn id="86" fill="hold">
                            <p:stCondLst>
                              <p:cond delay="2310"/>
                            </p:stCondLst>
                            <p:childTnLst>
                              <p:par>
                                <p:cTn id="87" presetID="32" presetClass="emph" presetSubtype="0" fill="hold" nodeType="afterEffect">
                                  <p:stCondLst>
                                    <p:cond delay="0"/>
                                  </p:stCondLst>
                                  <p:childTnLst>
                                    <p:animRot by="120000">
                                      <p:cBhvr>
                                        <p:cTn id="88" dur="100" fill="hold">
                                          <p:stCondLst>
                                            <p:cond delay="0"/>
                                          </p:stCondLst>
                                        </p:cTn>
                                        <p:tgtEl>
                                          <p:spTgt spid="47"/>
                                        </p:tgtEl>
                                        <p:attrNameLst>
                                          <p:attrName>r</p:attrName>
                                        </p:attrNameLst>
                                      </p:cBhvr>
                                    </p:animRot>
                                    <p:animRot by="-240000">
                                      <p:cBhvr>
                                        <p:cTn id="89" dur="200" fill="hold">
                                          <p:stCondLst>
                                            <p:cond delay="200"/>
                                          </p:stCondLst>
                                        </p:cTn>
                                        <p:tgtEl>
                                          <p:spTgt spid="47"/>
                                        </p:tgtEl>
                                        <p:attrNameLst>
                                          <p:attrName>r</p:attrName>
                                        </p:attrNameLst>
                                      </p:cBhvr>
                                    </p:animRot>
                                    <p:animRot by="240000">
                                      <p:cBhvr>
                                        <p:cTn id="90" dur="200" fill="hold">
                                          <p:stCondLst>
                                            <p:cond delay="400"/>
                                          </p:stCondLst>
                                        </p:cTn>
                                        <p:tgtEl>
                                          <p:spTgt spid="47"/>
                                        </p:tgtEl>
                                        <p:attrNameLst>
                                          <p:attrName>r</p:attrName>
                                        </p:attrNameLst>
                                      </p:cBhvr>
                                    </p:animRot>
                                    <p:animRot by="-240000">
                                      <p:cBhvr>
                                        <p:cTn id="91" dur="200" fill="hold">
                                          <p:stCondLst>
                                            <p:cond delay="600"/>
                                          </p:stCondLst>
                                        </p:cTn>
                                        <p:tgtEl>
                                          <p:spTgt spid="47"/>
                                        </p:tgtEl>
                                        <p:attrNameLst>
                                          <p:attrName>r</p:attrName>
                                        </p:attrNameLst>
                                      </p:cBhvr>
                                    </p:animRot>
                                    <p:animRot by="120000">
                                      <p:cBhvr>
                                        <p:cTn id="92" dur="200" fill="hold">
                                          <p:stCondLst>
                                            <p:cond delay="80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可用性</a:t>
            </a:r>
            <a:r>
              <a:rPr kumimoji="1" lang="en-US" altLang="ja-JP" dirty="0"/>
              <a:t>1</a:t>
            </a:r>
            <a:endParaRPr kumimoji="1" lang="ja-JP" altLang="en-US" dirty="0"/>
          </a:p>
        </p:txBody>
      </p:sp>
      <p:sp>
        <p:nvSpPr>
          <p:cNvPr id="2" name="スライド番号プレースホルダー 1"/>
          <p:cNvSpPr>
            <a:spLocks noGrp="1"/>
          </p:cNvSpPr>
          <p:nvPr>
            <p:ph type="sldNum" sz="quarter" idx="4294967295"/>
          </p:nvPr>
        </p:nvSpPr>
        <p:spPr>
          <a:xfrm>
            <a:off x="7013575" y="6461125"/>
            <a:ext cx="2130425" cy="276225"/>
          </a:xfrm>
        </p:spPr>
        <p:txBody>
          <a:bodyPr/>
          <a:lstStyle/>
          <a:p>
            <a:fld id="{72A98194-5DC2-436A-AA23-87554DAA05F1}" type="slidenum">
              <a:rPr lang="ja-JP" altLang="en-US" smtClean="0"/>
              <a:pPr/>
              <a:t>33</a:t>
            </a:fld>
            <a:endParaRPr lang="ja-JP" alt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87371940"/>
              </p:ext>
            </p:extLst>
          </p:nvPr>
        </p:nvGraphicFramePr>
        <p:xfrm>
          <a:off x="1115616" y="1628800"/>
          <a:ext cx="6711280" cy="1854200"/>
        </p:xfrm>
        <a:graphic>
          <a:graphicData uri="http://schemas.openxmlformats.org/drawingml/2006/table">
            <a:tbl>
              <a:tblPr firstRow="1" bandRow="1">
                <a:tableStyleId>{5C22544A-7EE6-4342-B048-85BDC9FD1C3A}</a:tableStyleId>
              </a:tblPr>
              <a:tblGrid>
                <a:gridCol w="2174776">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dirty="0"/>
                        <a:t>【</a:t>
                      </a:r>
                      <a:r>
                        <a:rPr lang="ja-JP" altLang="en-US" sz="1600" dirty="0"/>
                        <a:t>計画外停止＝障害</a:t>
                      </a:r>
                      <a:r>
                        <a:rPr lang="en-US" altLang="ja-JP" sz="1600" dirty="0"/>
                        <a:t>】</a:t>
                      </a:r>
                    </a:p>
                  </a:txBody>
                  <a:tcPr/>
                </a:tc>
                <a:tc hMerge="1">
                  <a:txBody>
                    <a:bodyPr/>
                    <a:lstStyle/>
                    <a:p>
                      <a:endParaRPr kumimoji="1" lang="ja-JP" altLang="en-US" sz="1600"/>
                    </a:p>
                  </a:txBody>
                  <a:tcPr/>
                </a:tc>
                <a:extLst>
                  <a:ext uri="{0D108BD9-81ED-4DB2-BD59-A6C34878D82A}">
                    <a16:rowId xmlns:a16="http://schemas.microsoft.com/office/drawing/2014/main" val="10000"/>
                  </a:ext>
                </a:extLst>
              </a:tr>
              <a:tr h="370840">
                <a:tc>
                  <a:txBody>
                    <a:bodyPr/>
                    <a:lstStyle/>
                    <a:p>
                      <a:r>
                        <a:rPr lang="en-US" altLang="ja-JP" sz="1600" dirty="0" err="1"/>
                        <a:t>ESXi</a:t>
                      </a:r>
                      <a:r>
                        <a:rPr lang="ja-JP" altLang="en-US" sz="1600" dirty="0"/>
                        <a:t>ホストの障害</a:t>
                      </a:r>
                      <a:endParaRPr kumimoji="1" lang="ja-JP" altLang="en-US" sz="1600" dirty="0"/>
                    </a:p>
                  </a:txBody>
                  <a:tcPr/>
                </a:tc>
                <a:tc>
                  <a:txBody>
                    <a:bodyPr/>
                    <a:lstStyle/>
                    <a:p>
                      <a:r>
                        <a:rPr lang="ja-JP" altLang="en-US" sz="1600"/>
                        <a:t>物理サーバ障害、</a:t>
                      </a:r>
                      <a:r>
                        <a:rPr lang="en-US" altLang="ja-JP" sz="1600" dirty="0"/>
                        <a:t>VMware</a:t>
                      </a:r>
                      <a:r>
                        <a:rPr lang="ja-JP" altLang="en-US" sz="1600"/>
                        <a:t>の停止</a:t>
                      </a:r>
                      <a:endParaRPr kumimoji="1" lang="ja-JP" altLang="en-US" sz="1600"/>
                    </a:p>
                  </a:txBody>
                  <a:tcPr/>
                </a:tc>
                <a:extLst>
                  <a:ext uri="{0D108BD9-81ED-4DB2-BD59-A6C34878D82A}">
                    <a16:rowId xmlns:a16="http://schemas.microsoft.com/office/drawing/2014/main" val="10001"/>
                  </a:ext>
                </a:extLst>
              </a:tr>
              <a:tr h="370840">
                <a:tc>
                  <a:txBody>
                    <a:bodyPr/>
                    <a:lstStyle/>
                    <a:p>
                      <a:r>
                        <a:rPr lang="ja-JP" altLang="en-US" sz="1600"/>
                        <a:t>仮想マシンの障害</a:t>
                      </a:r>
                      <a:endParaRPr kumimoji="1" lang="ja-JP" altLang="en-US" sz="1600"/>
                    </a:p>
                  </a:txBody>
                  <a:tcPr/>
                </a:tc>
                <a:tc>
                  <a:txBody>
                    <a:bodyPr/>
                    <a:lstStyle/>
                    <a:p>
                      <a:r>
                        <a:rPr lang="en-US" altLang="ja-JP" sz="1600" dirty="0"/>
                        <a:t>OS</a:t>
                      </a:r>
                      <a:r>
                        <a:rPr lang="ja-JP" altLang="en-US" sz="1600"/>
                        <a:t>、アプリのハングアップ</a:t>
                      </a:r>
                      <a:endParaRPr kumimoji="1" lang="ja-JP" altLang="en-US" sz="1600"/>
                    </a:p>
                  </a:txBody>
                  <a:tcPr/>
                </a:tc>
                <a:extLst>
                  <a:ext uri="{0D108BD9-81ED-4DB2-BD59-A6C34878D82A}">
                    <a16:rowId xmlns:a16="http://schemas.microsoft.com/office/drawing/2014/main" val="10002"/>
                  </a:ext>
                </a:extLst>
              </a:tr>
              <a:tr h="370840">
                <a:tc>
                  <a:txBody>
                    <a:bodyPr/>
                    <a:lstStyle/>
                    <a:p>
                      <a:r>
                        <a:rPr lang="ja-JP" altLang="en-US" sz="1600"/>
                        <a:t>ストレージの障害</a:t>
                      </a:r>
                      <a:endParaRPr kumimoji="1" lang="ja-JP" altLang="en-US" sz="1600"/>
                    </a:p>
                  </a:txBody>
                  <a:tcPr/>
                </a:tc>
                <a:tc>
                  <a:txBody>
                    <a:bodyPr/>
                    <a:lstStyle/>
                    <a:p>
                      <a:r>
                        <a:rPr lang="ja-JP" altLang="en-US" sz="1600" dirty="0"/>
                        <a:t>共有ストレージ、ローカルストレージ</a:t>
                      </a:r>
                      <a:endParaRPr kumimoji="1" lang="ja-JP" altLang="en-US" sz="1600" dirty="0"/>
                    </a:p>
                  </a:txBody>
                  <a:tcPr/>
                </a:tc>
                <a:extLst>
                  <a:ext uri="{0D108BD9-81ED-4DB2-BD59-A6C34878D82A}">
                    <a16:rowId xmlns:a16="http://schemas.microsoft.com/office/drawing/2014/main" val="10003"/>
                  </a:ext>
                </a:extLst>
              </a:tr>
              <a:tr h="370840">
                <a:tc>
                  <a:txBody>
                    <a:bodyPr/>
                    <a:lstStyle/>
                    <a:p>
                      <a:r>
                        <a:rPr lang="ja-JP" altLang="en-US" sz="1600"/>
                        <a:t>その他の外部要因</a:t>
                      </a:r>
                      <a:endParaRPr kumimoji="1" lang="ja-JP" altLang="en-US" sz="1600"/>
                    </a:p>
                  </a:txBody>
                  <a:tcPr/>
                </a:tc>
                <a:tc>
                  <a:txBody>
                    <a:bodyPr/>
                    <a:lstStyle/>
                    <a:p>
                      <a:r>
                        <a:rPr lang="ja-JP" altLang="en-US" sz="1600" dirty="0"/>
                        <a:t>ネットワーク、電源経路障害、</a:t>
                      </a:r>
                      <a:r>
                        <a:rPr lang="en-US" altLang="ja-JP" sz="1600" dirty="0"/>
                        <a:t>etc…</a:t>
                      </a:r>
                      <a:endParaRPr kumimoji="1" lang="ja-JP" altLang="en-US" sz="1600" dirty="0"/>
                    </a:p>
                  </a:txBody>
                  <a:tcPr/>
                </a:tc>
                <a:extLst>
                  <a:ext uri="{0D108BD9-81ED-4DB2-BD59-A6C34878D82A}">
                    <a16:rowId xmlns:a16="http://schemas.microsoft.com/office/drawing/2014/main" val="10004"/>
                  </a:ext>
                </a:extLst>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2208535251"/>
              </p:ext>
            </p:extLst>
          </p:nvPr>
        </p:nvGraphicFramePr>
        <p:xfrm>
          <a:off x="1115616" y="3861048"/>
          <a:ext cx="6711280" cy="1854200"/>
        </p:xfrm>
        <a:graphic>
          <a:graphicData uri="http://schemas.openxmlformats.org/drawingml/2006/table">
            <a:tbl>
              <a:tblPr firstRow="1" bandRow="1">
                <a:tableStyleId>{21E4AEA4-8DFA-4A89-87EB-49C32662AFE0}</a:tableStyleId>
              </a:tblPr>
              <a:tblGrid>
                <a:gridCol w="2174776">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dirty="0"/>
                        <a:t>【</a:t>
                      </a:r>
                      <a:r>
                        <a:rPr lang="ja-JP" altLang="en-US" sz="1600" dirty="0"/>
                        <a:t>計画停止＝メンテナンス、故障部品交換など</a:t>
                      </a:r>
                      <a:r>
                        <a:rPr lang="en-US" altLang="ja-JP" sz="1600" dirty="0"/>
                        <a:t>】</a:t>
                      </a:r>
                    </a:p>
                  </a:txBody>
                  <a:tcPr/>
                </a:tc>
                <a:tc hMerge="1">
                  <a:txBody>
                    <a:bodyPr/>
                    <a:lstStyle/>
                    <a:p>
                      <a:endParaRPr kumimoji="1" lang="ja-JP" altLang="en-US" sz="1600"/>
                    </a:p>
                  </a:txBody>
                  <a:tcPr/>
                </a:tc>
                <a:extLst>
                  <a:ext uri="{0D108BD9-81ED-4DB2-BD59-A6C34878D82A}">
                    <a16:rowId xmlns:a16="http://schemas.microsoft.com/office/drawing/2014/main" val="10000"/>
                  </a:ext>
                </a:extLst>
              </a:tr>
              <a:tr h="370840">
                <a:tc>
                  <a:txBody>
                    <a:bodyPr/>
                    <a:lstStyle/>
                    <a:p>
                      <a:r>
                        <a:rPr kumimoji="1" lang="en-US" altLang="ja-JP" sz="1600" dirty="0" err="1"/>
                        <a:t>ESXi</a:t>
                      </a:r>
                      <a:r>
                        <a:rPr kumimoji="1" lang="ja-JP" altLang="en-US" sz="1600" dirty="0"/>
                        <a:t>ホストの停止</a:t>
                      </a:r>
                    </a:p>
                  </a:txBody>
                  <a:tcPr/>
                </a:tc>
                <a:tc>
                  <a:txBody>
                    <a:bodyPr/>
                    <a:lstStyle/>
                    <a:p>
                      <a:r>
                        <a:rPr kumimoji="1" lang="ja-JP" altLang="en-US" sz="1600"/>
                        <a:t>故障部品交換、リプレースなど</a:t>
                      </a:r>
                    </a:p>
                  </a:txBody>
                  <a:tcPr/>
                </a:tc>
                <a:extLst>
                  <a:ext uri="{0D108BD9-81ED-4DB2-BD59-A6C34878D82A}">
                    <a16:rowId xmlns:a16="http://schemas.microsoft.com/office/drawing/2014/main" val="10001"/>
                  </a:ext>
                </a:extLst>
              </a:tr>
              <a:tr h="370840">
                <a:tc>
                  <a:txBody>
                    <a:bodyPr/>
                    <a:lstStyle/>
                    <a:p>
                      <a:r>
                        <a:rPr kumimoji="1" lang="ja-JP" altLang="en-US" sz="1600"/>
                        <a:t>仮想マシンの停止</a:t>
                      </a:r>
                    </a:p>
                  </a:txBody>
                  <a:tcPr/>
                </a:tc>
                <a:tc>
                  <a:txBody>
                    <a:bodyPr/>
                    <a:lstStyle/>
                    <a:p>
                      <a:r>
                        <a:rPr kumimoji="1" lang="ja-JP" altLang="en-US" sz="1600"/>
                        <a:t>システムメンテナンス、サービス停止</a:t>
                      </a:r>
                    </a:p>
                  </a:txBody>
                  <a:tcPr/>
                </a:tc>
                <a:extLst>
                  <a:ext uri="{0D108BD9-81ED-4DB2-BD59-A6C34878D82A}">
                    <a16:rowId xmlns:a16="http://schemas.microsoft.com/office/drawing/2014/main" val="10002"/>
                  </a:ext>
                </a:extLst>
              </a:tr>
              <a:tr h="370840">
                <a:tc>
                  <a:txBody>
                    <a:bodyPr/>
                    <a:lstStyle/>
                    <a:p>
                      <a:r>
                        <a:rPr lang="ja-JP" altLang="en-US" sz="1600"/>
                        <a:t>ストレージの停止</a:t>
                      </a:r>
                      <a:endParaRPr kumimoji="1" lang="ja-JP" altLang="en-US" sz="1600"/>
                    </a:p>
                  </a:txBody>
                  <a:tcPr/>
                </a:tc>
                <a:tc>
                  <a:txBody>
                    <a:bodyPr/>
                    <a:lstStyle/>
                    <a:p>
                      <a:r>
                        <a:rPr lang="ja-JP" altLang="en-US" sz="1600"/>
                        <a:t>ファームウェアアップデート、リプレースなど</a:t>
                      </a:r>
                      <a:endParaRPr kumimoji="1" lang="ja-JP" altLang="en-US" sz="1600"/>
                    </a:p>
                  </a:txBody>
                  <a:tcPr/>
                </a:tc>
                <a:extLst>
                  <a:ext uri="{0D108BD9-81ED-4DB2-BD59-A6C34878D82A}">
                    <a16:rowId xmlns:a16="http://schemas.microsoft.com/office/drawing/2014/main" val="10003"/>
                  </a:ext>
                </a:extLst>
              </a:tr>
              <a:tr h="370840">
                <a:tc>
                  <a:txBody>
                    <a:bodyPr/>
                    <a:lstStyle/>
                    <a:p>
                      <a:r>
                        <a:rPr kumimoji="1" lang="ja-JP" altLang="en-US" sz="1600"/>
                        <a:t>その他の</a:t>
                      </a:r>
                      <a:r>
                        <a:rPr lang="ja-JP" altLang="en-US" sz="1600"/>
                        <a:t>外部要因</a:t>
                      </a:r>
                      <a:endParaRPr kumimoji="1" lang="ja-JP" alt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a:t>法定停電、オフィス移転など</a:t>
                      </a:r>
                      <a:endParaRPr kumimoji="1" lang="ja-JP" altLang="en-US" sz="160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6841244"/>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可用性</a:t>
            </a:r>
            <a:r>
              <a:rPr kumimoji="1" lang="en-US" altLang="ja-JP" dirty="0"/>
              <a:t>2</a:t>
            </a:r>
            <a:endParaRPr kumimoji="1" lang="ja-JP" altLang="en-US" dirty="0"/>
          </a:p>
        </p:txBody>
      </p:sp>
      <p:sp>
        <p:nvSpPr>
          <p:cNvPr id="2" name="スライド番号プレースホルダー 1"/>
          <p:cNvSpPr>
            <a:spLocks noGrp="1"/>
          </p:cNvSpPr>
          <p:nvPr>
            <p:ph type="sldNum" sz="quarter" idx="4294967295"/>
          </p:nvPr>
        </p:nvSpPr>
        <p:spPr>
          <a:xfrm>
            <a:off x="7013575" y="6461125"/>
            <a:ext cx="2130425" cy="276225"/>
          </a:xfrm>
        </p:spPr>
        <p:txBody>
          <a:bodyPr/>
          <a:lstStyle/>
          <a:p>
            <a:fld id="{72A98194-5DC2-436A-AA23-87554DAA05F1}" type="slidenum">
              <a:rPr lang="ja-JP" altLang="en-US" smtClean="0"/>
              <a:pPr/>
              <a:t>34</a:t>
            </a:fld>
            <a:endParaRPr lang="ja-JP" altLang="en-US" dirty="0"/>
          </a:p>
        </p:txBody>
      </p:sp>
      <p:sp>
        <p:nvSpPr>
          <p:cNvPr id="75" name="Rounded Rectangle 92"/>
          <p:cNvSpPr/>
          <p:nvPr/>
        </p:nvSpPr>
        <p:spPr bwMode="auto">
          <a:xfrm>
            <a:off x="6979377" y="3598512"/>
            <a:ext cx="1512168" cy="1435451"/>
          </a:xfrm>
          <a:prstGeom prst="roundRect">
            <a:avLst/>
          </a:prstGeom>
          <a:solidFill>
            <a:srgbClr val="6DB33F"/>
          </a:solidFill>
          <a:ln w="12700">
            <a:noFill/>
            <a:round/>
            <a:headEnd/>
            <a:tailEnd/>
          </a:ln>
        </p:spPr>
        <p:txBody>
          <a:bodyPr vert="horz" wrap="none" lIns="0" tIns="0" rIns="0" bIns="0" rtlCol="0" anchor="b" anchorCtr="1"/>
          <a:lstStyle>
            <a:defPPr>
              <a:defRPr lang="en-US"/>
            </a:defPPr>
            <a:lvl1pPr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1pPr>
            <a:lvl2pPr marL="4572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2pPr>
            <a:lvl3pPr marL="9144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3pPr>
            <a:lvl4pPr marL="13716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4pPr>
            <a:lvl5pPr marL="18288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5pPr>
            <a:lvl6pPr marL="2286000" algn="l" defTabSz="457200" rtl="0" eaLnBrk="1" latinLnBrk="0" hangingPunct="1">
              <a:defRPr sz="1600" kern="1200">
                <a:solidFill>
                  <a:schemeClr val="tx1"/>
                </a:solidFill>
                <a:latin typeface="Arial" pitchFamily="-65" charset="0"/>
                <a:ea typeface="Arial" pitchFamily="-65" charset="0"/>
                <a:cs typeface="Arial" pitchFamily="-65" charset="0"/>
              </a:defRPr>
            </a:lvl6pPr>
            <a:lvl7pPr marL="2743200" algn="l" defTabSz="457200" rtl="0" eaLnBrk="1" latinLnBrk="0" hangingPunct="1">
              <a:defRPr sz="1600" kern="1200">
                <a:solidFill>
                  <a:schemeClr val="tx1"/>
                </a:solidFill>
                <a:latin typeface="Arial" pitchFamily="-65" charset="0"/>
                <a:ea typeface="Arial" pitchFamily="-65" charset="0"/>
                <a:cs typeface="Arial" pitchFamily="-65" charset="0"/>
              </a:defRPr>
            </a:lvl7pPr>
            <a:lvl8pPr marL="3200400" algn="l" defTabSz="457200" rtl="0" eaLnBrk="1" latinLnBrk="0" hangingPunct="1">
              <a:defRPr sz="1600" kern="1200">
                <a:solidFill>
                  <a:schemeClr val="tx1"/>
                </a:solidFill>
                <a:latin typeface="Arial" pitchFamily="-65" charset="0"/>
                <a:ea typeface="Arial" pitchFamily="-65" charset="0"/>
                <a:cs typeface="Arial" pitchFamily="-65" charset="0"/>
              </a:defRPr>
            </a:lvl8pPr>
            <a:lvl9pPr marL="3657600" algn="l" defTabSz="457200" rtl="0" eaLnBrk="1" latinLnBrk="0" hangingPunct="1">
              <a:defRPr sz="1600" kern="1200">
                <a:solidFill>
                  <a:schemeClr val="tx1"/>
                </a:solidFill>
                <a:latin typeface="Arial" pitchFamily="-65" charset="0"/>
                <a:ea typeface="Arial" pitchFamily="-65" charset="0"/>
                <a:cs typeface="Arial" pitchFamily="-65" charset="0"/>
              </a:defRPr>
            </a:lvl9pPr>
          </a:lstStyle>
          <a:p>
            <a:pPr lvl="0" algn="ctr">
              <a:defRPr/>
            </a:pPr>
            <a:r>
              <a:rPr kumimoji="0" lang="en-US" altLang="ja-JP" sz="11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vSphere Client</a:t>
            </a:r>
          </a:p>
          <a:p>
            <a:pPr algn="ctr">
              <a:defRPr/>
            </a:pPr>
            <a:r>
              <a:rPr kumimoji="0" lang="en-US" altLang="ja-JP" sz="11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vSphere Web</a:t>
            </a:r>
            <a:r>
              <a:rPr kumimoji="0" lang="ja-JP" altLang="en-US" sz="11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1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Client</a:t>
            </a:r>
          </a:p>
        </p:txBody>
      </p:sp>
      <p:pic>
        <p:nvPicPr>
          <p:cNvPr id="76" name="Picture 93" descr="C:\Users\Abject-3D\Desktop\VMWare Files\FINAL diagrams\Basic Virtualization\3D PNGs\DGRM_DRS_R2_Q408_Comm_4.png"/>
          <p:cNvPicPr>
            <a:picLocks noChangeAspect="1" noChangeArrowheads="1"/>
          </p:cNvPicPr>
          <p:nvPr/>
        </p:nvPicPr>
        <p:blipFill>
          <a:blip r:embed="rId2" cstate="print"/>
          <a:srcRect/>
          <a:stretch>
            <a:fillRect/>
          </a:stretch>
        </p:blipFill>
        <p:spPr bwMode="auto">
          <a:xfrm>
            <a:off x="269185" y="1171600"/>
            <a:ext cx="7056784" cy="1296144"/>
          </a:xfrm>
          <a:prstGeom prst="rect">
            <a:avLst/>
          </a:prstGeom>
          <a:noFill/>
        </p:spPr>
      </p:pic>
      <p:sp>
        <p:nvSpPr>
          <p:cNvPr id="77" name="Line 4"/>
          <p:cNvSpPr>
            <a:spLocks noChangeShapeType="1"/>
          </p:cNvSpPr>
          <p:nvPr/>
        </p:nvSpPr>
        <p:spPr bwMode="auto">
          <a:xfrm>
            <a:off x="957465" y="2323728"/>
            <a:ext cx="0" cy="11403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Line 6"/>
          <p:cNvSpPr>
            <a:spLocks noChangeShapeType="1"/>
          </p:cNvSpPr>
          <p:nvPr/>
        </p:nvSpPr>
        <p:spPr bwMode="auto">
          <a:xfrm>
            <a:off x="2213401" y="2323728"/>
            <a:ext cx="0" cy="11403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Line 8"/>
          <p:cNvSpPr>
            <a:spLocks noChangeShapeType="1"/>
          </p:cNvSpPr>
          <p:nvPr/>
        </p:nvSpPr>
        <p:spPr bwMode="auto">
          <a:xfrm>
            <a:off x="3581553" y="2323728"/>
            <a:ext cx="0" cy="11403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Line 10"/>
          <p:cNvSpPr>
            <a:spLocks noChangeShapeType="1"/>
          </p:cNvSpPr>
          <p:nvPr/>
        </p:nvSpPr>
        <p:spPr bwMode="auto">
          <a:xfrm>
            <a:off x="4949705" y="2323728"/>
            <a:ext cx="0" cy="11403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Line 12"/>
          <p:cNvSpPr>
            <a:spLocks noChangeShapeType="1"/>
          </p:cNvSpPr>
          <p:nvPr/>
        </p:nvSpPr>
        <p:spPr bwMode="auto">
          <a:xfrm flipV="1">
            <a:off x="424065" y="2323728"/>
            <a:ext cx="8486080" cy="15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Text Box 13"/>
          <p:cNvSpPr txBox="1">
            <a:spLocks noChangeArrowheads="1"/>
          </p:cNvSpPr>
          <p:nvPr/>
        </p:nvSpPr>
        <p:spPr bwMode="auto">
          <a:xfrm>
            <a:off x="7391386" y="1963688"/>
            <a:ext cx="1494320" cy="338554"/>
          </a:xfrm>
          <a:prstGeom prst="rect">
            <a:avLst/>
          </a:prstGeom>
          <a:noFill/>
          <a:ln w="25400" algn="ctr">
            <a:noFill/>
            <a:miter lim="800000"/>
            <a:headEnd/>
            <a:tailEnd/>
          </a:ln>
        </p:spPr>
        <p:txBody>
          <a:bodyPr wrap="none">
            <a:spAutoFit/>
          </a:bodyP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管理ネットワーク</a:t>
            </a:r>
          </a:p>
        </p:txBody>
      </p:sp>
      <p:sp>
        <p:nvSpPr>
          <p:cNvPr id="83" name="Line 15"/>
          <p:cNvSpPr>
            <a:spLocks noChangeShapeType="1"/>
          </p:cNvSpPr>
          <p:nvPr/>
        </p:nvSpPr>
        <p:spPr bwMode="auto">
          <a:xfrm>
            <a:off x="989265" y="3331840"/>
            <a:ext cx="1797000" cy="1054224"/>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Line 17"/>
          <p:cNvSpPr>
            <a:spLocks noChangeShapeType="1"/>
          </p:cNvSpPr>
          <p:nvPr/>
        </p:nvSpPr>
        <p:spPr bwMode="auto">
          <a:xfrm>
            <a:off x="2213401" y="3331840"/>
            <a:ext cx="572864" cy="1054224"/>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Line 19"/>
          <p:cNvSpPr>
            <a:spLocks noChangeShapeType="1"/>
          </p:cNvSpPr>
          <p:nvPr/>
        </p:nvSpPr>
        <p:spPr bwMode="auto">
          <a:xfrm flipH="1">
            <a:off x="2786265" y="3331840"/>
            <a:ext cx="723280" cy="1054224"/>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Line 21"/>
          <p:cNvSpPr>
            <a:spLocks noChangeShapeType="1"/>
          </p:cNvSpPr>
          <p:nvPr/>
        </p:nvSpPr>
        <p:spPr bwMode="auto">
          <a:xfrm flipH="1">
            <a:off x="2786265" y="3331840"/>
            <a:ext cx="2091432" cy="1054224"/>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Line 22"/>
          <p:cNvSpPr>
            <a:spLocks noChangeShapeType="1"/>
          </p:cNvSpPr>
          <p:nvPr/>
        </p:nvSpPr>
        <p:spPr bwMode="auto">
          <a:xfrm flipH="1">
            <a:off x="2069385" y="4098032"/>
            <a:ext cx="716880" cy="962000"/>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Line 23"/>
          <p:cNvSpPr>
            <a:spLocks noChangeShapeType="1"/>
          </p:cNvSpPr>
          <p:nvPr/>
        </p:nvSpPr>
        <p:spPr bwMode="auto">
          <a:xfrm>
            <a:off x="2786265" y="4098032"/>
            <a:ext cx="0" cy="762000"/>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Line 24"/>
          <p:cNvSpPr>
            <a:spLocks noChangeShapeType="1"/>
          </p:cNvSpPr>
          <p:nvPr/>
        </p:nvSpPr>
        <p:spPr bwMode="auto">
          <a:xfrm>
            <a:off x="2786265" y="4098032"/>
            <a:ext cx="579264" cy="962000"/>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Oval 25"/>
          <p:cNvSpPr>
            <a:spLocks noChangeArrowheads="1"/>
          </p:cNvSpPr>
          <p:nvPr/>
        </p:nvSpPr>
        <p:spPr bwMode="auto">
          <a:xfrm>
            <a:off x="1948065" y="3717032"/>
            <a:ext cx="1676400" cy="914400"/>
          </a:xfrm>
          <a:prstGeom prst="ellipse">
            <a:avLst/>
          </a:prstGeom>
          <a:gradFill rotWithShape="1">
            <a:gsLst>
              <a:gs pos="0">
                <a:srgbClr val="339966"/>
              </a:gs>
              <a:gs pos="50000">
                <a:srgbClr val="FFFFFF"/>
              </a:gs>
              <a:gs pos="100000">
                <a:srgbClr val="339966"/>
              </a:gs>
            </a:gsLst>
            <a:lin ang="18900000" scaled="1"/>
          </a:gradFill>
          <a:ln w="25400" algn="ctr">
            <a:solidFill>
              <a:srgbClr val="0033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Text Box 26"/>
          <p:cNvSpPr txBox="1">
            <a:spLocks noChangeArrowheads="1"/>
          </p:cNvSpPr>
          <p:nvPr/>
        </p:nvSpPr>
        <p:spPr bwMode="auto">
          <a:xfrm>
            <a:off x="2292979" y="3793232"/>
            <a:ext cx="969111" cy="830997"/>
          </a:xfrm>
          <a:prstGeom prst="rect">
            <a:avLst/>
          </a:prstGeom>
          <a:noFill/>
          <a:ln w="12700" algn="ctr">
            <a:noFill/>
            <a:miter lim="800000"/>
            <a:headEnd/>
            <a:tailEnd/>
          </a:ln>
        </p:spPr>
        <p:txBody>
          <a:bodyPr wrap="none">
            <a:spAutoFit/>
          </a:bodyPr>
          <a:lstStyle/>
          <a:p>
            <a:pPr algn="ctr"/>
            <a:r>
              <a:rPr lang="en-US" altLang="ja-JP" sz="1200" dirty="0">
                <a:solidFill>
                  <a:srgbClr val="003300"/>
                </a:solidFill>
                <a:latin typeface="Meiryo UI" panose="020B0604030504040204" pitchFamily="50" charset="-128"/>
                <a:ea typeface="Meiryo UI" panose="020B0604030504040204" pitchFamily="50" charset="-128"/>
                <a:cs typeface="Meiryo UI" panose="020B0604030504040204" pitchFamily="50" charset="-128"/>
              </a:rPr>
              <a:t>FC-SAN</a:t>
            </a:r>
          </a:p>
          <a:p>
            <a:pPr algn="ctr"/>
            <a:r>
              <a:rPr lang="en-US" altLang="ja-JP" sz="1200" dirty="0" err="1">
                <a:solidFill>
                  <a:srgbClr val="003300"/>
                </a:solidFill>
                <a:latin typeface="Meiryo UI" panose="020B0604030504040204" pitchFamily="50" charset="-128"/>
                <a:ea typeface="Meiryo UI" panose="020B0604030504040204" pitchFamily="50" charset="-128"/>
                <a:cs typeface="Meiryo UI" panose="020B0604030504040204" pitchFamily="50" charset="-128"/>
              </a:rPr>
              <a:t>iSCSI</a:t>
            </a:r>
            <a:r>
              <a:rPr lang="en-US" altLang="ja-JP" sz="1200" dirty="0">
                <a:solidFill>
                  <a:srgbClr val="003300"/>
                </a:solidFill>
                <a:latin typeface="Meiryo UI" panose="020B0604030504040204" pitchFamily="50" charset="-128"/>
                <a:ea typeface="Meiryo UI" panose="020B0604030504040204" pitchFamily="50" charset="-128"/>
                <a:cs typeface="Meiryo UI" panose="020B0604030504040204" pitchFamily="50" charset="-128"/>
              </a:rPr>
              <a:t>-SAN</a:t>
            </a:r>
          </a:p>
          <a:p>
            <a:pPr algn="ctr"/>
            <a:r>
              <a:rPr lang="en-US" altLang="ja-JP" sz="1200" dirty="0">
                <a:solidFill>
                  <a:srgbClr val="003300"/>
                </a:solidFill>
                <a:latin typeface="Meiryo UI" panose="020B0604030504040204" pitchFamily="50" charset="-128"/>
                <a:ea typeface="Meiryo UI" panose="020B0604030504040204" pitchFamily="50" charset="-128"/>
                <a:cs typeface="Meiryo UI" panose="020B0604030504040204" pitchFamily="50" charset="-128"/>
              </a:rPr>
              <a:t>NFS</a:t>
            </a:r>
          </a:p>
          <a:p>
            <a:pPr algn="ctr"/>
            <a:r>
              <a:rPr lang="en-US" altLang="ja-JP" sz="1200" dirty="0">
                <a:solidFill>
                  <a:srgbClr val="003300"/>
                </a:solidFill>
                <a:latin typeface="Meiryo UI" panose="020B0604030504040204" pitchFamily="50" charset="-128"/>
                <a:ea typeface="Meiryo UI" panose="020B0604030504040204" pitchFamily="50" charset="-128"/>
                <a:cs typeface="Meiryo UI" panose="020B0604030504040204" pitchFamily="50" charset="-128"/>
              </a:rPr>
              <a:t>SAS</a:t>
            </a:r>
          </a:p>
        </p:txBody>
      </p:sp>
      <p:sp>
        <p:nvSpPr>
          <p:cNvPr id="92" name="AutoShape 50"/>
          <p:cNvSpPr>
            <a:spLocks noChangeArrowheads="1"/>
          </p:cNvSpPr>
          <p:nvPr/>
        </p:nvSpPr>
        <p:spPr bwMode="auto">
          <a:xfrm>
            <a:off x="4208665" y="3852664"/>
            <a:ext cx="1981200" cy="1447800"/>
          </a:xfrm>
          <a:prstGeom prst="wedgeRoundRectCallout">
            <a:avLst>
              <a:gd name="adj1" fmla="val -72435"/>
              <a:gd name="adj2" fmla="val 27083"/>
              <a:gd name="adj3" fmla="val 16667"/>
            </a:avLst>
          </a:prstGeom>
          <a:gradFill rotWithShape="1">
            <a:gsLst>
              <a:gs pos="0">
                <a:srgbClr val="C0C0C0"/>
              </a:gs>
              <a:gs pos="50000">
                <a:srgbClr val="FFFFFF"/>
              </a:gs>
              <a:gs pos="100000">
                <a:srgbClr val="C0C0C0"/>
              </a:gs>
            </a:gsLst>
            <a:lin ang="18900000" scaled="1"/>
          </a:gradFill>
          <a:ln w="25400" algn="ctr">
            <a:solidFill>
              <a:srgbClr val="000000"/>
            </a:solidFill>
            <a:miter lim="800000"/>
            <a:headEnd/>
            <a:tailEnd/>
          </a:ln>
        </p:spPr>
        <p:txBody>
          <a:bodyPr/>
          <a:lstStyle/>
          <a:p>
            <a:pPr algn="ct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Line 99"/>
          <p:cNvSpPr>
            <a:spLocks noChangeShapeType="1"/>
          </p:cNvSpPr>
          <p:nvPr/>
        </p:nvSpPr>
        <p:spPr bwMode="auto">
          <a:xfrm>
            <a:off x="7974041" y="2323728"/>
            <a:ext cx="0" cy="1604392"/>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94" name="Picture 102" descr="generic laptop"/>
          <p:cNvPicPr>
            <a:picLocks noChangeAspect="1" noChangeArrowheads="1"/>
          </p:cNvPicPr>
          <p:nvPr/>
        </p:nvPicPr>
        <p:blipFill>
          <a:blip r:embed="rId3" cstate="screen"/>
          <a:srcRect/>
          <a:stretch>
            <a:fillRect/>
          </a:stretch>
        </p:blipFill>
        <p:spPr bwMode="auto">
          <a:xfrm>
            <a:off x="7253961" y="3647409"/>
            <a:ext cx="936104" cy="980575"/>
          </a:xfrm>
          <a:prstGeom prst="rect">
            <a:avLst/>
          </a:prstGeom>
          <a:noFill/>
          <a:ln w="9525">
            <a:noFill/>
            <a:miter lim="800000"/>
            <a:headEnd/>
            <a:tailEnd/>
          </a:ln>
        </p:spPr>
      </p:pic>
      <p:pic>
        <p:nvPicPr>
          <p:cNvPr id="95" name="Picture 113" descr="ICON_Storage_3up_Q408.png"/>
          <p:cNvPicPr>
            <a:picLocks noChangeAspect="1"/>
          </p:cNvPicPr>
          <p:nvPr/>
        </p:nvPicPr>
        <p:blipFill>
          <a:blip r:embed="rId4" cstate="print"/>
          <a:srcRect/>
          <a:stretch>
            <a:fillRect/>
          </a:stretch>
        </p:blipFill>
        <p:spPr bwMode="auto">
          <a:xfrm>
            <a:off x="2306790" y="4737248"/>
            <a:ext cx="1274763" cy="1258888"/>
          </a:xfrm>
          <a:prstGeom prst="rect">
            <a:avLst/>
          </a:prstGeom>
          <a:noFill/>
          <a:ln w="9525">
            <a:noFill/>
            <a:miter lim="800000"/>
            <a:headEnd/>
            <a:tailEnd/>
          </a:ln>
        </p:spPr>
      </p:pic>
      <p:pic>
        <p:nvPicPr>
          <p:cNvPr id="96" name="Picture 114" descr="ICON_Storage_1up_Q308.png"/>
          <p:cNvPicPr>
            <a:picLocks noChangeAspect="1"/>
          </p:cNvPicPr>
          <p:nvPr/>
        </p:nvPicPr>
        <p:blipFill>
          <a:blip r:embed="rId5" cstate="print"/>
          <a:srcRect/>
          <a:stretch>
            <a:fillRect/>
          </a:stretch>
        </p:blipFill>
        <p:spPr bwMode="auto">
          <a:xfrm>
            <a:off x="1754808" y="4988024"/>
            <a:ext cx="648431" cy="792088"/>
          </a:xfrm>
          <a:prstGeom prst="rect">
            <a:avLst/>
          </a:prstGeom>
          <a:noFill/>
          <a:ln w="9525">
            <a:noFill/>
            <a:miter lim="800000"/>
            <a:headEnd/>
            <a:tailEnd/>
          </a:ln>
        </p:spPr>
      </p:pic>
      <p:pic>
        <p:nvPicPr>
          <p:cNvPr id="97" name="Picture 115" descr="ICON_VM_detail_flat_R2_Q408.png"/>
          <p:cNvPicPr>
            <a:picLocks noChangeAspect="1"/>
          </p:cNvPicPr>
          <p:nvPr/>
        </p:nvPicPr>
        <p:blipFill>
          <a:blip r:embed="rId6" cstate="print"/>
          <a:srcRect/>
          <a:stretch>
            <a:fillRect/>
          </a:stretch>
        </p:blipFill>
        <p:spPr bwMode="auto">
          <a:xfrm>
            <a:off x="413201" y="1675655"/>
            <a:ext cx="504056" cy="504056"/>
          </a:xfrm>
          <a:prstGeom prst="rect">
            <a:avLst/>
          </a:prstGeom>
          <a:noFill/>
          <a:ln w="9525">
            <a:noFill/>
            <a:miter lim="800000"/>
            <a:headEnd/>
            <a:tailEnd/>
          </a:ln>
        </p:spPr>
      </p:pic>
      <p:pic>
        <p:nvPicPr>
          <p:cNvPr id="98" name="Picture 116" descr="ICON_VM_detail_flat_R2_Q408.png"/>
          <p:cNvPicPr>
            <a:picLocks noChangeAspect="1"/>
          </p:cNvPicPr>
          <p:nvPr/>
        </p:nvPicPr>
        <p:blipFill>
          <a:blip r:embed="rId6" cstate="print"/>
          <a:srcRect/>
          <a:stretch>
            <a:fillRect/>
          </a:stretch>
        </p:blipFill>
        <p:spPr bwMode="auto">
          <a:xfrm>
            <a:off x="917257" y="1675655"/>
            <a:ext cx="504056" cy="504056"/>
          </a:xfrm>
          <a:prstGeom prst="rect">
            <a:avLst/>
          </a:prstGeom>
          <a:noFill/>
          <a:ln w="9525">
            <a:noFill/>
            <a:miter lim="800000"/>
            <a:headEnd/>
            <a:tailEnd/>
          </a:ln>
        </p:spPr>
      </p:pic>
      <p:pic>
        <p:nvPicPr>
          <p:cNvPr id="99" name="Picture 117" descr="ICON_VM_detail_flat_R2_Q408.png"/>
          <p:cNvPicPr>
            <a:picLocks noChangeAspect="1"/>
          </p:cNvPicPr>
          <p:nvPr/>
        </p:nvPicPr>
        <p:blipFill>
          <a:blip r:embed="rId6" cstate="print"/>
          <a:srcRect/>
          <a:stretch>
            <a:fillRect/>
          </a:stretch>
        </p:blipFill>
        <p:spPr bwMode="auto">
          <a:xfrm>
            <a:off x="1421313" y="1675655"/>
            <a:ext cx="504056" cy="504056"/>
          </a:xfrm>
          <a:prstGeom prst="rect">
            <a:avLst/>
          </a:prstGeom>
          <a:noFill/>
          <a:ln w="9525">
            <a:noFill/>
            <a:miter lim="800000"/>
            <a:headEnd/>
            <a:tailEnd/>
          </a:ln>
        </p:spPr>
      </p:pic>
      <p:pic>
        <p:nvPicPr>
          <p:cNvPr id="100" name="Picture 118" descr="ICON_VM_detail_flat_R2_Q408.png"/>
          <p:cNvPicPr>
            <a:picLocks noChangeAspect="1"/>
          </p:cNvPicPr>
          <p:nvPr/>
        </p:nvPicPr>
        <p:blipFill>
          <a:blip r:embed="rId6" cstate="print"/>
          <a:srcRect/>
          <a:stretch>
            <a:fillRect/>
          </a:stretch>
        </p:blipFill>
        <p:spPr bwMode="auto">
          <a:xfrm>
            <a:off x="1925369" y="1675655"/>
            <a:ext cx="504056" cy="504056"/>
          </a:xfrm>
          <a:prstGeom prst="rect">
            <a:avLst/>
          </a:prstGeom>
          <a:noFill/>
          <a:ln w="9525">
            <a:noFill/>
            <a:miter lim="800000"/>
            <a:headEnd/>
            <a:tailEnd/>
          </a:ln>
        </p:spPr>
      </p:pic>
      <p:pic>
        <p:nvPicPr>
          <p:cNvPr id="101" name="Picture 119" descr="ICON_VM_detail_flat_R2_Q408.png"/>
          <p:cNvPicPr>
            <a:picLocks noChangeAspect="1"/>
          </p:cNvPicPr>
          <p:nvPr/>
        </p:nvPicPr>
        <p:blipFill>
          <a:blip r:embed="rId6" cstate="print"/>
          <a:srcRect/>
          <a:stretch>
            <a:fillRect/>
          </a:stretch>
        </p:blipFill>
        <p:spPr bwMode="auto">
          <a:xfrm>
            <a:off x="2429425" y="1675655"/>
            <a:ext cx="504056" cy="504056"/>
          </a:xfrm>
          <a:prstGeom prst="rect">
            <a:avLst/>
          </a:prstGeom>
          <a:noFill/>
          <a:ln w="9525">
            <a:noFill/>
            <a:miter lim="800000"/>
            <a:headEnd/>
            <a:tailEnd/>
          </a:ln>
        </p:spPr>
      </p:pic>
      <p:pic>
        <p:nvPicPr>
          <p:cNvPr id="102" name="Picture 120" descr="ICON_VM_detail_flat_R2_Q408.png"/>
          <p:cNvPicPr>
            <a:picLocks noChangeAspect="1"/>
          </p:cNvPicPr>
          <p:nvPr/>
        </p:nvPicPr>
        <p:blipFill>
          <a:blip r:embed="rId6" cstate="print"/>
          <a:srcRect/>
          <a:stretch>
            <a:fillRect/>
          </a:stretch>
        </p:blipFill>
        <p:spPr bwMode="auto">
          <a:xfrm>
            <a:off x="2933481" y="1675655"/>
            <a:ext cx="504056" cy="504056"/>
          </a:xfrm>
          <a:prstGeom prst="rect">
            <a:avLst/>
          </a:prstGeom>
          <a:noFill/>
          <a:ln w="9525">
            <a:noFill/>
            <a:miter lim="800000"/>
            <a:headEnd/>
            <a:tailEnd/>
          </a:ln>
        </p:spPr>
      </p:pic>
      <p:pic>
        <p:nvPicPr>
          <p:cNvPr id="103" name="Picture 121" descr="ICON_VM_detail_flat_R2_Q408.png"/>
          <p:cNvPicPr>
            <a:picLocks noChangeAspect="1"/>
          </p:cNvPicPr>
          <p:nvPr/>
        </p:nvPicPr>
        <p:blipFill>
          <a:blip r:embed="rId6" cstate="print"/>
          <a:srcRect/>
          <a:stretch>
            <a:fillRect/>
          </a:stretch>
        </p:blipFill>
        <p:spPr bwMode="auto">
          <a:xfrm>
            <a:off x="3437537" y="1675655"/>
            <a:ext cx="504056" cy="504056"/>
          </a:xfrm>
          <a:prstGeom prst="rect">
            <a:avLst/>
          </a:prstGeom>
          <a:noFill/>
          <a:ln w="9525">
            <a:noFill/>
            <a:miter lim="800000"/>
            <a:headEnd/>
            <a:tailEnd/>
          </a:ln>
        </p:spPr>
      </p:pic>
      <p:pic>
        <p:nvPicPr>
          <p:cNvPr id="104" name="Picture 122" descr="ICON_VM_detail_flat_R2_Q408.png"/>
          <p:cNvPicPr>
            <a:picLocks noChangeAspect="1"/>
          </p:cNvPicPr>
          <p:nvPr/>
        </p:nvPicPr>
        <p:blipFill>
          <a:blip r:embed="rId6" cstate="print"/>
          <a:srcRect/>
          <a:stretch>
            <a:fillRect/>
          </a:stretch>
        </p:blipFill>
        <p:spPr bwMode="auto">
          <a:xfrm>
            <a:off x="3941593" y="1675655"/>
            <a:ext cx="504056" cy="504056"/>
          </a:xfrm>
          <a:prstGeom prst="rect">
            <a:avLst/>
          </a:prstGeom>
          <a:noFill/>
          <a:ln w="9525">
            <a:noFill/>
            <a:miter lim="800000"/>
            <a:headEnd/>
            <a:tailEnd/>
          </a:ln>
        </p:spPr>
      </p:pic>
      <p:pic>
        <p:nvPicPr>
          <p:cNvPr id="105" name="Picture 127" descr="ICON_VirtTriangle_flat_Q408.png"/>
          <p:cNvPicPr>
            <a:picLocks noChangeAspect="1"/>
          </p:cNvPicPr>
          <p:nvPr/>
        </p:nvPicPr>
        <p:blipFill>
          <a:blip r:embed="rId7" cstate="print"/>
          <a:srcRect/>
          <a:stretch>
            <a:fillRect/>
          </a:stretch>
        </p:blipFill>
        <p:spPr bwMode="auto">
          <a:xfrm>
            <a:off x="284539" y="2919543"/>
            <a:ext cx="1280790" cy="345504"/>
          </a:xfrm>
          <a:prstGeom prst="rect">
            <a:avLst/>
          </a:prstGeom>
          <a:noFill/>
          <a:ln w="9525">
            <a:noFill/>
            <a:miter lim="800000"/>
            <a:headEnd/>
            <a:tailEnd/>
          </a:ln>
        </p:spPr>
      </p:pic>
      <p:pic>
        <p:nvPicPr>
          <p:cNvPr id="106" name="Picture 128" descr="ICON_VirtTriangle_flat_Q408.png"/>
          <p:cNvPicPr>
            <a:picLocks noChangeAspect="1"/>
          </p:cNvPicPr>
          <p:nvPr/>
        </p:nvPicPr>
        <p:blipFill>
          <a:blip r:embed="rId7" cstate="print"/>
          <a:srcRect/>
          <a:stretch>
            <a:fillRect/>
          </a:stretch>
        </p:blipFill>
        <p:spPr bwMode="auto">
          <a:xfrm>
            <a:off x="1580683" y="2958825"/>
            <a:ext cx="1280790" cy="345504"/>
          </a:xfrm>
          <a:prstGeom prst="rect">
            <a:avLst/>
          </a:prstGeom>
          <a:noFill/>
          <a:ln w="9525">
            <a:noFill/>
            <a:miter lim="800000"/>
            <a:headEnd/>
            <a:tailEnd/>
          </a:ln>
        </p:spPr>
      </p:pic>
      <p:pic>
        <p:nvPicPr>
          <p:cNvPr id="107" name="Picture 129" descr="ICON_VirtTriangle_flat_Q408.png"/>
          <p:cNvPicPr>
            <a:picLocks noChangeAspect="1"/>
          </p:cNvPicPr>
          <p:nvPr/>
        </p:nvPicPr>
        <p:blipFill>
          <a:blip r:embed="rId7" cstate="print"/>
          <a:srcRect/>
          <a:stretch>
            <a:fillRect/>
          </a:stretch>
        </p:blipFill>
        <p:spPr bwMode="auto">
          <a:xfrm>
            <a:off x="2933481" y="2971800"/>
            <a:ext cx="1280790" cy="345504"/>
          </a:xfrm>
          <a:prstGeom prst="rect">
            <a:avLst/>
          </a:prstGeom>
          <a:noFill/>
          <a:ln w="9525">
            <a:noFill/>
            <a:miter lim="800000"/>
            <a:headEnd/>
            <a:tailEnd/>
          </a:ln>
        </p:spPr>
      </p:pic>
      <p:pic>
        <p:nvPicPr>
          <p:cNvPr id="108" name="Picture 130" descr="ICON_VirtTriangle_flat_Q408.png"/>
          <p:cNvPicPr>
            <a:picLocks noChangeAspect="1"/>
          </p:cNvPicPr>
          <p:nvPr/>
        </p:nvPicPr>
        <p:blipFill>
          <a:blip r:embed="rId7" cstate="print"/>
          <a:srcRect/>
          <a:stretch>
            <a:fillRect/>
          </a:stretch>
        </p:blipFill>
        <p:spPr bwMode="auto">
          <a:xfrm>
            <a:off x="4316987" y="2986336"/>
            <a:ext cx="1280790" cy="345504"/>
          </a:xfrm>
          <a:prstGeom prst="rect">
            <a:avLst/>
          </a:prstGeom>
          <a:noFill/>
          <a:ln w="9525">
            <a:noFill/>
            <a:miter lim="800000"/>
            <a:headEnd/>
            <a:tailEnd/>
          </a:ln>
        </p:spPr>
      </p:pic>
      <p:sp>
        <p:nvSpPr>
          <p:cNvPr id="109" name="Rounded Rectangle 131"/>
          <p:cNvSpPr/>
          <p:nvPr/>
        </p:nvSpPr>
        <p:spPr bwMode="auto">
          <a:xfrm>
            <a:off x="269185" y="2500470"/>
            <a:ext cx="1234694" cy="471330"/>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457200" rtl="0" eaLnBrk="1" latinLnBrk="0" hangingPunct="1">
              <a:defRPr sz="1600" kern="1200">
                <a:solidFill>
                  <a:schemeClr val="lt1"/>
                </a:solidFill>
                <a:latin typeface="+mn-lt"/>
                <a:ea typeface="+mn-ea"/>
                <a:cs typeface="+mn-cs"/>
              </a:defRPr>
            </a:lvl6pPr>
            <a:lvl7pPr marL="2743200" algn="l" defTabSz="457200" rtl="0" eaLnBrk="1" latinLnBrk="0" hangingPunct="1">
              <a:defRPr sz="1600" kern="1200">
                <a:solidFill>
                  <a:schemeClr val="lt1"/>
                </a:solidFill>
                <a:latin typeface="+mn-lt"/>
                <a:ea typeface="+mn-ea"/>
                <a:cs typeface="+mn-cs"/>
              </a:defRPr>
            </a:lvl7pPr>
            <a:lvl8pPr marL="3200400" algn="l" defTabSz="457200" rtl="0" eaLnBrk="1" latinLnBrk="0" hangingPunct="1">
              <a:defRPr sz="1600" kern="1200">
                <a:solidFill>
                  <a:schemeClr val="lt1"/>
                </a:solidFill>
                <a:latin typeface="+mn-lt"/>
                <a:ea typeface="+mn-ea"/>
                <a:cs typeface="+mn-cs"/>
              </a:defRPr>
            </a:lvl8pPr>
            <a:lvl9pPr marL="3657600" algn="l" defTabSz="457200"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VMware </a:t>
            </a: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ESX</a:t>
            </a:r>
            <a:r>
              <a:rPr kumimoji="0" lang="en-US" altLang="ja-JP"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i</a:t>
            </a:r>
            <a:endPar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Rounded Rectangle 132"/>
          <p:cNvSpPr/>
          <p:nvPr/>
        </p:nvSpPr>
        <p:spPr bwMode="auto">
          <a:xfrm>
            <a:off x="1604697" y="2513564"/>
            <a:ext cx="1234694" cy="471330"/>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457200" rtl="0" eaLnBrk="1" latinLnBrk="0" hangingPunct="1">
              <a:defRPr sz="1600" kern="1200">
                <a:solidFill>
                  <a:schemeClr val="lt1"/>
                </a:solidFill>
                <a:latin typeface="+mn-lt"/>
                <a:ea typeface="+mn-ea"/>
                <a:cs typeface="+mn-cs"/>
              </a:defRPr>
            </a:lvl6pPr>
            <a:lvl7pPr marL="2743200" algn="l" defTabSz="457200" rtl="0" eaLnBrk="1" latinLnBrk="0" hangingPunct="1">
              <a:defRPr sz="1600" kern="1200">
                <a:solidFill>
                  <a:schemeClr val="lt1"/>
                </a:solidFill>
                <a:latin typeface="+mn-lt"/>
                <a:ea typeface="+mn-ea"/>
                <a:cs typeface="+mn-cs"/>
              </a:defRPr>
            </a:lvl7pPr>
            <a:lvl8pPr marL="3200400" algn="l" defTabSz="457200" rtl="0" eaLnBrk="1" latinLnBrk="0" hangingPunct="1">
              <a:defRPr sz="1600" kern="1200">
                <a:solidFill>
                  <a:schemeClr val="lt1"/>
                </a:solidFill>
                <a:latin typeface="+mn-lt"/>
                <a:ea typeface="+mn-ea"/>
                <a:cs typeface="+mn-cs"/>
              </a:defRPr>
            </a:lvl8pPr>
            <a:lvl9pPr marL="3657600" algn="l" defTabSz="457200"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VMware </a:t>
            </a: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ESXi</a:t>
            </a:r>
            <a:endPar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11" name="Rounded Rectangle 133"/>
          <p:cNvSpPr/>
          <p:nvPr/>
        </p:nvSpPr>
        <p:spPr bwMode="auto">
          <a:xfrm>
            <a:off x="2940209" y="2526658"/>
            <a:ext cx="1234694" cy="471330"/>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457200" rtl="0" eaLnBrk="1" latinLnBrk="0" hangingPunct="1">
              <a:defRPr sz="1600" kern="1200">
                <a:solidFill>
                  <a:schemeClr val="lt1"/>
                </a:solidFill>
                <a:latin typeface="+mn-lt"/>
                <a:ea typeface="+mn-ea"/>
                <a:cs typeface="+mn-cs"/>
              </a:defRPr>
            </a:lvl6pPr>
            <a:lvl7pPr marL="2743200" algn="l" defTabSz="457200" rtl="0" eaLnBrk="1" latinLnBrk="0" hangingPunct="1">
              <a:defRPr sz="1600" kern="1200">
                <a:solidFill>
                  <a:schemeClr val="lt1"/>
                </a:solidFill>
                <a:latin typeface="+mn-lt"/>
                <a:ea typeface="+mn-ea"/>
                <a:cs typeface="+mn-cs"/>
              </a:defRPr>
            </a:lvl7pPr>
            <a:lvl8pPr marL="3200400" algn="l" defTabSz="457200" rtl="0" eaLnBrk="1" latinLnBrk="0" hangingPunct="1">
              <a:defRPr sz="1600" kern="1200">
                <a:solidFill>
                  <a:schemeClr val="lt1"/>
                </a:solidFill>
                <a:latin typeface="+mn-lt"/>
                <a:ea typeface="+mn-ea"/>
                <a:cs typeface="+mn-cs"/>
              </a:defRPr>
            </a:lvl8pPr>
            <a:lvl9pPr marL="3657600" algn="l" defTabSz="457200"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VMware </a:t>
            </a: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ESXi</a:t>
            </a:r>
            <a:endPar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12" name="Rounded Rectangle 134"/>
          <p:cNvSpPr/>
          <p:nvPr/>
        </p:nvSpPr>
        <p:spPr bwMode="auto">
          <a:xfrm>
            <a:off x="4275721" y="2539752"/>
            <a:ext cx="1234694" cy="471330"/>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457200" rtl="0" eaLnBrk="1" latinLnBrk="0" hangingPunct="1">
              <a:defRPr sz="1600" kern="1200">
                <a:solidFill>
                  <a:schemeClr val="lt1"/>
                </a:solidFill>
                <a:latin typeface="+mn-lt"/>
                <a:ea typeface="+mn-ea"/>
                <a:cs typeface="+mn-cs"/>
              </a:defRPr>
            </a:lvl6pPr>
            <a:lvl7pPr marL="2743200" algn="l" defTabSz="457200" rtl="0" eaLnBrk="1" latinLnBrk="0" hangingPunct="1">
              <a:defRPr sz="1600" kern="1200">
                <a:solidFill>
                  <a:schemeClr val="lt1"/>
                </a:solidFill>
                <a:latin typeface="+mn-lt"/>
                <a:ea typeface="+mn-ea"/>
                <a:cs typeface="+mn-cs"/>
              </a:defRPr>
            </a:lvl7pPr>
            <a:lvl8pPr marL="3200400" algn="l" defTabSz="457200" rtl="0" eaLnBrk="1" latinLnBrk="0" hangingPunct="1">
              <a:defRPr sz="1600" kern="1200">
                <a:solidFill>
                  <a:schemeClr val="lt1"/>
                </a:solidFill>
                <a:latin typeface="+mn-lt"/>
                <a:ea typeface="+mn-ea"/>
                <a:cs typeface="+mn-cs"/>
              </a:defRPr>
            </a:lvl8pPr>
            <a:lvl9pPr marL="3657600" algn="l" defTabSz="457200"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VMware </a:t>
            </a: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ESXi</a:t>
            </a:r>
            <a:endPar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113" name="Picture 135" descr="ICON_VM_detail_flat_R2_Q408.png"/>
          <p:cNvPicPr>
            <a:picLocks noChangeAspect="1"/>
          </p:cNvPicPr>
          <p:nvPr/>
        </p:nvPicPr>
        <p:blipFill>
          <a:blip r:embed="rId6" cstate="print"/>
          <a:srcRect/>
          <a:stretch>
            <a:fillRect/>
          </a:stretch>
        </p:blipFill>
        <p:spPr bwMode="auto">
          <a:xfrm>
            <a:off x="4442881" y="1688885"/>
            <a:ext cx="504056" cy="504056"/>
          </a:xfrm>
          <a:prstGeom prst="rect">
            <a:avLst/>
          </a:prstGeom>
          <a:noFill/>
          <a:ln w="9525">
            <a:noFill/>
            <a:miter lim="800000"/>
            <a:headEnd/>
            <a:tailEnd/>
          </a:ln>
        </p:spPr>
      </p:pic>
      <p:pic>
        <p:nvPicPr>
          <p:cNvPr id="114" name="Picture 136" descr="ICON_VM_detail_flat_R2_Q408.png"/>
          <p:cNvPicPr>
            <a:picLocks noChangeAspect="1"/>
          </p:cNvPicPr>
          <p:nvPr/>
        </p:nvPicPr>
        <p:blipFill>
          <a:blip r:embed="rId6" cstate="print"/>
          <a:srcRect/>
          <a:stretch>
            <a:fillRect/>
          </a:stretch>
        </p:blipFill>
        <p:spPr bwMode="auto">
          <a:xfrm>
            <a:off x="4946937" y="1688885"/>
            <a:ext cx="504056" cy="504056"/>
          </a:xfrm>
          <a:prstGeom prst="rect">
            <a:avLst/>
          </a:prstGeom>
          <a:noFill/>
          <a:ln w="9525">
            <a:noFill/>
            <a:miter lim="800000"/>
            <a:headEnd/>
            <a:tailEnd/>
          </a:ln>
        </p:spPr>
      </p:pic>
      <p:grpSp>
        <p:nvGrpSpPr>
          <p:cNvPr id="115" name="Group 137"/>
          <p:cNvGrpSpPr/>
          <p:nvPr/>
        </p:nvGrpSpPr>
        <p:grpSpPr>
          <a:xfrm>
            <a:off x="4301633" y="4627984"/>
            <a:ext cx="520015" cy="648071"/>
            <a:chOff x="4283968" y="4509120"/>
            <a:chExt cx="520015" cy="648071"/>
          </a:xfrm>
        </p:grpSpPr>
        <p:pic>
          <p:nvPicPr>
            <p:cNvPr id="116" name="Picture 138" descr="ICON_FileFolder_yellow_Q308"/>
            <p:cNvPicPr>
              <a:picLocks noChangeAspect="1" noChangeArrowheads="1"/>
            </p:cNvPicPr>
            <p:nvPr/>
          </p:nvPicPr>
          <p:blipFill>
            <a:blip r:embed="rId8" cstate="print"/>
            <a:srcRect/>
            <a:stretch>
              <a:fillRect/>
            </a:stretch>
          </p:blipFill>
          <p:spPr bwMode="auto">
            <a:xfrm>
              <a:off x="4283968" y="4509120"/>
              <a:ext cx="520015" cy="648071"/>
            </a:xfrm>
            <a:prstGeom prst="rect">
              <a:avLst/>
            </a:prstGeom>
            <a:noFill/>
            <a:ln w="9525">
              <a:noFill/>
              <a:miter lim="800000"/>
              <a:headEnd/>
              <a:tailEnd/>
            </a:ln>
          </p:spPr>
        </p:pic>
        <p:pic>
          <p:nvPicPr>
            <p:cNvPr id="117" name="Picture 59" descr="VM_icon"/>
            <p:cNvPicPr>
              <a:picLocks noChangeAspect="1" noChangeArrowheads="1"/>
            </p:cNvPicPr>
            <p:nvPr/>
          </p:nvPicPr>
          <p:blipFill>
            <a:blip r:embed="rId9"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118" name="Group 140"/>
          <p:cNvGrpSpPr/>
          <p:nvPr/>
        </p:nvGrpSpPr>
        <p:grpSpPr>
          <a:xfrm>
            <a:off x="4863122" y="4627984"/>
            <a:ext cx="520015" cy="648071"/>
            <a:chOff x="4283968" y="4509120"/>
            <a:chExt cx="520015" cy="648071"/>
          </a:xfrm>
        </p:grpSpPr>
        <p:pic>
          <p:nvPicPr>
            <p:cNvPr id="119" name="Picture 141" descr="ICON_FileFolder_yellow_Q308"/>
            <p:cNvPicPr>
              <a:picLocks noChangeAspect="1" noChangeArrowheads="1"/>
            </p:cNvPicPr>
            <p:nvPr/>
          </p:nvPicPr>
          <p:blipFill>
            <a:blip r:embed="rId8" cstate="print"/>
            <a:srcRect/>
            <a:stretch>
              <a:fillRect/>
            </a:stretch>
          </p:blipFill>
          <p:spPr bwMode="auto">
            <a:xfrm>
              <a:off x="4283968" y="4509120"/>
              <a:ext cx="520015" cy="648071"/>
            </a:xfrm>
            <a:prstGeom prst="rect">
              <a:avLst/>
            </a:prstGeom>
            <a:noFill/>
            <a:ln w="9525">
              <a:noFill/>
              <a:miter lim="800000"/>
              <a:headEnd/>
              <a:tailEnd/>
            </a:ln>
          </p:spPr>
        </p:pic>
        <p:pic>
          <p:nvPicPr>
            <p:cNvPr id="120" name="Picture 59" descr="VM_icon"/>
            <p:cNvPicPr>
              <a:picLocks noChangeAspect="1" noChangeArrowheads="1"/>
            </p:cNvPicPr>
            <p:nvPr/>
          </p:nvPicPr>
          <p:blipFill>
            <a:blip r:embed="rId9"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121" name="Group 143"/>
          <p:cNvGrpSpPr/>
          <p:nvPr/>
        </p:nvGrpSpPr>
        <p:grpSpPr>
          <a:xfrm>
            <a:off x="5453761" y="4627985"/>
            <a:ext cx="520015" cy="648071"/>
            <a:chOff x="4283968" y="4509120"/>
            <a:chExt cx="520015" cy="648071"/>
          </a:xfrm>
        </p:grpSpPr>
        <p:pic>
          <p:nvPicPr>
            <p:cNvPr id="122" name="Picture 144" descr="ICON_FileFolder_yellow_Q308"/>
            <p:cNvPicPr>
              <a:picLocks noChangeAspect="1" noChangeArrowheads="1"/>
            </p:cNvPicPr>
            <p:nvPr/>
          </p:nvPicPr>
          <p:blipFill>
            <a:blip r:embed="rId8" cstate="print"/>
            <a:srcRect/>
            <a:stretch>
              <a:fillRect/>
            </a:stretch>
          </p:blipFill>
          <p:spPr bwMode="auto">
            <a:xfrm>
              <a:off x="4283968" y="4509120"/>
              <a:ext cx="520015" cy="648071"/>
            </a:xfrm>
            <a:prstGeom prst="rect">
              <a:avLst/>
            </a:prstGeom>
            <a:noFill/>
            <a:ln w="9525">
              <a:noFill/>
              <a:miter lim="800000"/>
              <a:headEnd/>
              <a:tailEnd/>
            </a:ln>
          </p:spPr>
        </p:pic>
        <p:pic>
          <p:nvPicPr>
            <p:cNvPr id="123" name="Picture 59" descr="VM_icon"/>
            <p:cNvPicPr>
              <a:picLocks noChangeAspect="1" noChangeArrowheads="1"/>
            </p:cNvPicPr>
            <p:nvPr/>
          </p:nvPicPr>
          <p:blipFill>
            <a:blip r:embed="rId9"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124" name="Group 146"/>
          <p:cNvGrpSpPr/>
          <p:nvPr/>
        </p:nvGrpSpPr>
        <p:grpSpPr>
          <a:xfrm>
            <a:off x="5453761" y="3926805"/>
            <a:ext cx="520015" cy="648071"/>
            <a:chOff x="4283968" y="4509120"/>
            <a:chExt cx="520015" cy="648071"/>
          </a:xfrm>
        </p:grpSpPr>
        <p:pic>
          <p:nvPicPr>
            <p:cNvPr id="125" name="Picture 147" descr="ICON_FileFolder_yellow_Q308"/>
            <p:cNvPicPr>
              <a:picLocks noChangeAspect="1" noChangeArrowheads="1"/>
            </p:cNvPicPr>
            <p:nvPr/>
          </p:nvPicPr>
          <p:blipFill>
            <a:blip r:embed="rId8" cstate="print"/>
            <a:srcRect/>
            <a:stretch>
              <a:fillRect/>
            </a:stretch>
          </p:blipFill>
          <p:spPr bwMode="auto">
            <a:xfrm>
              <a:off x="4283968" y="4509120"/>
              <a:ext cx="520015" cy="648071"/>
            </a:xfrm>
            <a:prstGeom prst="rect">
              <a:avLst/>
            </a:prstGeom>
            <a:noFill/>
            <a:ln w="9525">
              <a:noFill/>
              <a:miter lim="800000"/>
              <a:headEnd/>
              <a:tailEnd/>
            </a:ln>
          </p:spPr>
        </p:pic>
        <p:pic>
          <p:nvPicPr>
            <p:cNvPr id="126" name="Picture 59" descr="VM_icon"/>
            <p:cNvPicPr>
              <a:picLocks noChangeAspect="1" noChangeArrowheads="1"/>
            </p:cNvPicPr>
            <p:nvPr/>
          </p:nvPicPr>
          <p:blipFill>
            <a:blip r:embed="rId9"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127" name="Group 149"/>
          <p:cNvGrpSpPr/>
          <p:nvPr/>
        </p:nvGrpSpPr>
        <p:grpSpPr>
          <a:xfrm>
            <a:off x="4889578" y="3966493"/>
            <a:ext cx="520015" cy="648071"/>
            <a:chOff x="4283968" y="4509120"/>
            <a:chExt cx="520015" cy="648071"/>
          </a:xfrm>
        </p:grpSpPr>
        <p:pic>
          <p:nvPicPr>
            <p:cNvPr id="128" name="Picture 150" descr="ICON_FileFolder_yellow_Q308"/>
            <p:cNvPicPr>
              <a:picLocks noChangeAspect="1" noChangeArrowheads="1"/>
            </p:cNvPicPr>
            <p:nvPr/>
          </p:nvPicPr>
          <p:blipFill>
            <a:blip r:embed="rId8" cstate="print"/>
            <a:srcRect/>
            <a:stretch>
              <a:fillRect/>
            </a:stretch>
          </p:blipFill>
          <p:spPr bwMode="auto">
            <a:xfrm>
              <a:off x="4283968" y="4509120"/>
              <a:ext cx="520015" cy="648071"/>
            </a:xfrm>
            <a:prstGeom prst="rect">
              <a:avLst/>
            </a:prstGeom>
            <a:noFill/>
            <a:ln w="9525">
              <a:noFill/>
              <a:miter lim="800000"/>
              <a:headEnd/>
              <a:tailEnd/>
            </a:ln>
          </p:spPr>
        </p:pic>
        <p:pic>
          <p:nvPicPr>
            <p:cNvPr id="129" name="Picture 59" descr="VM_icon"/>
            <p:cNvPicPr>
              <a:picLocks noChangeAspect="1" noChangeArrowheads="1"/>
            </p:cNvPicPr>
            <p:nvPr/>
          </p:nvPicPr>
          <p:blipFill>
            <a:blip r:embed="rId9"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130" name="Group 152"/>
          <p:cNvGrpSpPr/>
          <p:nvPr/>
        </p:nvGrpSpPr>
        <p:grpSpPr>
          <a:xfrm>
            <a:off x="4314861" y="3992953"/>
            <a:ext cx="520015" cy="648071"/>
            <a:chOff x="4283968" y="4509120"/>
            <a:chExt cx="520015" cy="648071"/>
          </a:xfrm>
        </p:grpSpPr>
        <p:pic>
          <p:nvPicPr>
            <p:cNvPr id="131" name="Picture 153" descr="ICON_FileFolder_yellow_Q308"/>
            <p:cNvPicPr>
              <a:picLocks noChangeAspect="1" noChangeArrowheads="1"/>
            </p:cNvPicPr>
            <p:nvPr/>
          </p:nvPicPr>
          <p:blipFill>
            <a:blip r:embed="rId8" cstate="print"/>
            <a:srcRect/>
            <a:stretch>
              <a:fillRect/>
            </a:stretch>
          </p:blipFill>
          <p:spPr bwMode="auto">
            <a:xfrm>
              <a:off x="4283968" y="4509120"/>
              <a:ext cx="520015" cy="648071"/>
            </a:xfrm>
            <a:prstGeom prst="rect">
              <a:avLst/>
            </a:prstGeom>
            <a:noFill/>
            <a:ln w="9525">
              <a:noFill/>
              <a:miter lim="800000"/>
              <a:headEnd/>
              <a:tailEnd/>
            </a:ln>
          </p:spPr>
        </p:pic>
        <p:pic>
          <p:nvPicPr>
            <p:cNvPr id="132" name="Picture 59" descr="VM_icon"/>
            <p:cNvPicPr>
              <a:picLocks noChangeAspect="1" noChangeArrowheads="1"/>
            </p:cNvPicPr>
            <p:nvPr/>
          </p:nvPicPr>
          <p:blipFill>
            <a:blip r:embed="rId9" cstate="screen"/>
            <a:srcRect/>
            <a:stretch>
              <a:fillRect/>
            </a:stretch>
          </p:blipFill>
          <p:spPr bwMode="auto">
            <a:xfrm>
              <a:off x="4395660" y="4617434"/>
              <a:ext cx="342900" cy="356052"/>
            </a:xfrm>
            <a:prstGeom prst="rect">
              <a:avLst/>
            </a:prstGeom>
            <a:noFill/>
            <a:ln w="9525">
              <a:noFill/>
              <a:miter lim="800000"/>
              <a:headEnd/>
              <a:tailEnd/>
            </a:ln>
          </p:spPr>
        </p:pic>
      </p:grpSp>
      <p:sp>
        <p:nvSpPr>
          <p:cNvPr id="133" name="Rounded Rectangle 155"/>
          <p:cNvSpPr/>
          <p:nvPr/>
        </p:nvSpPr>
        <p:spPr bwMode="auto">
          <a:xfrm>
            <a:off x="5669785" y="1243608"/>
            <a:ext cx="1512168" cy="1039958"/>
          </a:xfrm>
          <a:prstGeom prst="roundRect">
            <a:avLst/>
          </a:prstGeom>
          <a:solidFill>
            <a:srgbClr val="6DB33F"/>
          </a:solidFill>
          <a:ln w="12700">
            <a:noFill/>
            <a:round/>
            <a:headEnd/>
            <a:tailEnd/>
          </a:ln>
        </p:spPr>
        <p:txBody>
          <a:bodyPr vert="horz" wrap="none" lIns="0" tIns="0" rIns="0" bIns="0" rtlCol="0" anchor="b" anchorCtr="1"/>
          <a:lstStyle>
            <a:defPPr>
              <a:defRPr lang="en-US"/>
            </a:defPPr>
            <a:lvl1pPr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1pPr>
            <a:lvl2pPr marL="4572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2pPr>
            <a:lvl3pPr marL="9144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3pPr>
            <a:lvl4pPr marL="13716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4pPr>
            <a:lvl5pPr marL="18288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5pPr>
            <a:lvl6pPr marL="2286000" algn="l" defTabSz="457200" rtl="0" eaLnBrk="1" latinLnBrk="0" hangingPunct="1">
              <a:defRPr sz="1600" kern="1200">
                <a:solidFill>
                  <a:schemeClr val="tx1"/>
                </a:solidFill>
                <a:latin typeface="Arial" pitchFamily="-65" charset="0"/>
                <a:ea typeface="Arial" pitchFamily="-65" charset="0"/>
                <a:cs typeface="Arial" pitchFamily="-65" charset="0"/>
              </a:defRPr>
            </a:lvl6pPr>
            <a:lvl7pPr marL="2743200" algn="l" defTabSz="457200" rtl="0" eaLnBrk="1" latinLnBrk="0" hangingPunct="1">
              <a:defRPr sz="1600" kern="1200">
                <a:solidFill>
                  <a:schemeClr val="tx1"/>
                </a:solidFill>
                <a:latin typeface="Arial" pitchFamily="-65" charset="0"/>
                <a:ea typeface="Arial" pitchFamily="-65" charset="0"/>
                <a:cs typeface="Arial" pitchFamily="-65" charset="0"/>
              </a:defRPr>
            </a:lvl7pPr>
            <a:lvl8pPr marL="3200400" algn="l" defTabSz="457200" rtl="0" eaLnBrk="1" latinLnBrk="0" hangingPunct="1">
              <a:defRPr sz="1600" kern="1200">
                <a:solidFill>
                  <a:schemeClr val="tx1"/>
                </a:solidFill>
                <a:latin typeface="Arial" pitchFamily="-65" charset="0"/>
                <a:ea typeface="Arial" pitchFamily="-65" charset="0"/>
                <a:cs typeface="Arial" pitchFamily="-65" charset="0"/>
              </a:defRPr>
            </a:lvl8pPr>
            <a:lvl9pPr marL="3657600" algn="l" defTabSz="457200" rtl="0" eaLnBrk="1" latinLnBrk="0" hangingPunct="1">
              <a:defRPr sz="1600" kern="1200">
                <a:solidFill>
                  <a:schemeClr val="tx1"/>
                </a:solidFill>
                <a:latin typeface="Arial" pitchFamily="-65" charset="0"/>
                <a:ea typeface="Arial" pitchFamily="-65" charset="0"/>
                <a:cs typeface="Arial" pitchFamily="-65"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vCenter</a:t>
            </a: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 Server</a:t>
            </a:r>
          </a:p>
        </p:txBody>
      </p:sp>
      <p:pic>
        <p:nvPicPr>
          <p:cNvPr id="134" name="Picture 156" descr="ICON_VM_basic_flat_R2_Q408.png"/>
          <p:cNvPicPr>
            <a:picLocks noChangeAspect="1"/>
          </p:cNvPicPr>
          <p:nvPr/>
        </p:nvPicPr>
        <p:blipFill>
          <a:blip r:embed="rId10" cstate="print"/>
          <a:srcRect/>
          <a:stretch>
            <a:fillRect/>
          </a:stretch>
        </p:blipFill>
        <p:spPr bwMode="auto">
          <a:xfrm>
            <a:off x="6406897" y="1332648"/>
            <a:ext cx="559032" cy="559032"/>
          </a:xfrm>
          <a:prstGeom prst="rect">
            <a:avLst/>
          </a:prstGeom>
          <a:noFill/>
          <a:ln w="9525">
            <a:noFill/>
            <a:miter lim="800000"/>
            <a:headEnd/>
            <a:tailEnd/>
          </a:ln>
        </p:spPr>
      </p:pic>
      <p:pic>
        <p:nvPicPr>
          <p:cNvPr id="135" name="Picture 100" descr="vi2client"/>
          <p:cNvPicPr>
            <a:picLocks noChangeAspect="1" noChangeArrowheads="1"/>
          </p:cNvPicPr>
          <p:nvPr/>
        </p:nvPicPr>
        <p:blipFill>
          <a:blip r:embed="rId11" cstate="screen"/>
          <a:srcRect/>
          <a:stretch>
            <a:fillRect/>
          </a:stretch>
        </p:blipFill>
        <p:spPr bwMode="auto">
          <a:xfrm>
            <a:off x="5957817" y="1458797"/>
            <a:ext cx="377072" cy="360875"/>
          </a:xfrm>
          <a:prstGeom prst="rect">
            <a:avLst/>
          </a:prstGeom>
          <a:noFill/>
          <a:ln w="9525">
            <a:noFill/>
            <a:miter lim="800000"/>
            <a:headEnd/>
            <a:tailEnd/>
          </a:ln>
        </p:spPr>
      </p:pic>
      <p:pic>
        <p:nvPicPr>
          <p:cNvPr id="136" name="Picture 100" descr="vi2client"/>
          <p:cNvPicPr>
            <a:picLocks noChangeAspect="1" noChangeArrowheads="1"/>
          </p:cNvPicPr>
          <p:nvPr/>
        </p:nvPicPr>
        <p:blipFill>
          <a:blip r:embed="rId11" cstate="screen"/>
          <a:srcRect/>
          <a:stretch>
            <a:fillRect/>
          </a:stretch>
        </p:blipFill>
        <p:spPr bwMode="auto">
          <a:xfrm>
            <a:off x="7164921" y="3763053"/>
            <a:ext cx="377072" cy="360875"/>
          </a:xfrm>
          <a:prstGeom prst="rect">
            <a:avLst/>
          </a:prstGeom>
          <a:noFill/>
          <a:ln w="9525">
            <a:noFill/>
            <a:miter lim="800000"/>
            <a:headEnd/>
            <a:tailEnd/>
          </a:ln>
        </p:spPr>
      </p:pic>
      <p:sp>
        <p:nvSpPr>
          <p:cNvPr id="137" name="Rectangle 70"/>
          <p:cNvSpPr/>
          <p:nvPr/>
        </p:nvSpPr>
        <p:spPr bwMode="auto">
          <a:xfrm>
            <a:off x="1565329" y="4555976"/>
            <a:ext cx="2232248" cy="1512168"/>
          </a:xfrm>
          <a:prstGeom prst="rect">
            <a:avLst/>
          </a:prstGeom>
          <a:noFill/>
          <a:ln w="38100" algn="ctr">
            <a:solidFill>
              <a:srgbClr val="FF0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Rectangle 71"/>
          <p:cNvSpPr/>
          <p:nvPr/>
        </p:nvSpPr>
        <p:spPr bwMode="auto">
          <a:xfrm>
            <a:off x="5364088" y="1052736"/>
            <a:ext cx="2232248" cy="1512168"/>
          </a:xfrm>
          <a:prstGeom prst="rect">
            <a:avLst/>
          </a:prstGeom>
          <a:noFill/>
          <a:ln w="38100" algn="ctr">
            <a:solidFill>
              <a:srgbClr val="FF0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9" name="TextBox 72"/>
          <p:cNvSpPr txBox="1"/>
          <p:nvPr/>
        </p:nvSpPr>
        <p:spPr>
          <a:xfrm>
            <a:off x="474387" y="6238056"/>
            <a:ext cx="8856984" cy="338554"/>
          </a:xfrm>
          <a:prstGeom prst="rect">
            <a:avLst/>
          </a:prstGeom>
          <a:noFill/>
        </p:spPr>
        <p:txBody>
          <a:bodyPr wrap="square" rtlCol="0">
            <a:spAutoFit/>
          </a:bodyPr>
          <a:lstStyle/>
          <a:p>
            <a:r>
              <a:rPr kumimoji="1" lang="en-US" altLang="ja-JP" b="1" dirty="0" err="1">
                <a:latin typeface="Meiryo UI" panose="020B0604030504040204" pitchFamily="50" charset="-128"/>
                <a:ea typeface="Meiryo UI" panose="020B0604030504040204" pitchFamily="50" charset="-128"/>
                <a:cs typeface="Meiryo UI" panose="020B0604030504040204" pitchFamily="50" charset="-128"/>
              </a:rPr>
              <a:t>vCenter</a:t>
            </a: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1" dirty="0">
                <a:latin typeface="Meiryo UI" panose="020B0604030504040204" pitchFamily="50" charset="-128"/>
                <a:ea typeface="Meiryo UI" panose="020B0604030504040204" pitchFamily="50" charset="-128"/>
                <a:cs typeface="Meiryo UI" panose="020B0604030504040204" pitchFamily="50" charset="-128"/>
              </a:rPr>
              <a:t>Server</a:t>
            </a: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と共有ストレージが</a:t>
            </a:r>
            <a:r>
              <a:rPr lang="ja-JP" altLang="en-US" b="1" dirty="0">
                <a:latin typeface="Meiryo UI" panose="020B0604030504040204" pitchFamily="50" charset="-128"/>
                <a:ea typeface="Meiryo UI" panose="020B0604030504040204" pitchFamily="50" charset="-128"/>
                <a:cs typeface="Meiryo UI" panose="020B0604030504040204" pitchFamily="50" charset="-128"/>
              </a:rPr>
              <a:t>構成されていることが必須の前提条件</a:t>
            </a: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40" name="Picture 123" descr="ICON_Server_flat_Q408.png"/>
          <p:cNvPicPr>
            <a:picLocks noChangeAspect="1"/>
          </p:cNvPicPr>
          <p:nvPr/>
        </p:nvPicPr>
        <p:blipFill>
          <a:blip r:embed="rId12" cstate="print"/>
          <a:srcRect/>
          <a:stretch>
            <a:fillRect/>
          </a:stretch>
        </p:blipFill>
        <p:spPr bwMode="auto">
          <a:xfrm>
            <a:off x="341193" y="3140968"/>
            <a:ext cx="1235809" cy="314101"/>
          </a:xfrm>
          <a:prstGeom prst="rect">
            <a:avLst/>
          </a:prstGeom>
          <a:noFill/>
          <a:ln w="9525">
            <a:noFill/>
            <a:miter lim="800000"/>
            <a:headEnd/>
            <a:tailEnd/>
          </a:ln>
        </p:spPr>
      </p:pic>
      <p:pic>
        <p:nvPicPr>
          <p:cNvPr id="141" name="Picture 124" descr="ICON_Server_flat_Q408.png"/>
          <p:cNvPicPr>
            <a:picLocks noChangeAspect="1"/>
          </p:cNvPicPr>
          <p:nvPr/>
        </p:nvPicPr>
        <p:blipFill>
          <a:blip r:embed="rId12" cstate="print"/>
          <a:srcRect/>
          <a:stretch>
            <a:fillRect/>
          </a:stretch>
        </p:blipFill>
        <p:spPr bwMode="auto">
          <a:xfrm>
            <a:off x="1637337" y="3140968"/>
            <a:ext cx="1235809" cy="314101"/>
          </a:xfrm>
          <a:prstGeom prst="rect">
            <a:avLst/>
          </a:prstGeom>
          <a:noFill/>
          <a:ln w="9525">
            <a:noFill/>
            <a:miter lim="800000"/>
            <a:headEnd/>
            <a:tailEnd/>
          </a:ln>
        </p:spPr>
      </p:pic>
      <p:pic>
        <p:nvPicPr>
          <p:cNvPr id="142" name="Picture 125" descr="ICON_Server_flat_Q408.png"/>
          <p:cNvPicPr>
            <a:picLocks noChangeAspect="1"/>
          </p:cNvPicPr>
          <p:nvPr/>
        </p:nvPicPr>
        <p:blipFill>
          <a:blip r:embed="rId12" cstate="print"/>
          <a:srcRect/>
          <a:stretch>
            <a:fillRect/>
          </a:stretch>
        </p:blipFill>
        <p:spPr bwMode="auto">
          <a:xfrm>
            <a:off x="2933481" y="3140968"/>
            <a:ext cx="1235809" cy="314101"/>
          </a:xfrm>
          <a:prstGeom prst="rect">
            <a:avLst/>
          </a:prstGeom>
          <a:noFill/>
          <a:ln w="9525">
            <a:noFill/>
            <a:miter lim="800000"/>
            <a:headEnd/>
            <a:tailEnd/>
          </a:ln>
        </p:spPr>
      </p:pic>
      <p:pic>
        <p:nvPicPr>
          <p:cNvPr id="143" name="Picture 126" descr="ICON_Server_flat_Q408.png"/>
          <p:cNvPicPr>
            <a:picLocks noChangeAspect="1"/>
          </p:cNvPicPr>
          <p:nvPr/>
        </p:nvPicPr>
        <p:blipFill>
          <a:blip r:embed="rId12" cstate="print"/>
          <a:srcRect/>
          <a:stretch>
            <a:fillRect/>
          </a:stretch>
        </p:blipFill>
        <p:spPr bwMode="auto">
          <a:xfrm>
            <a:off x="4229625" y="3140968"/>
            <a:ext cx="1235809" cy="314101"/>
          </a:xfrm>
          <a:prstGeom prst="rect">
            <a:avLst/>
          </a:prstGeom>
          <a:noFill/>
          <a:ln w="9525">
            <a:noFill/>
            <a:miter lim="800000"/>
            <a:headEnd/>
            <a:tailEnd/>
          </a:ln>
        </p:spPr>
      </p:pic>
    </p:spTree>
    <p:extLst>
      <p:ext uri="{BB962C8B-B14F-4D97-AF65-F5344CB8AC3E}">
        <p14:creationId xmlns:p14="http://schemas.microsoft.com/office/powerpoint/2010/main" val="2563875968"/>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可用性</a:t>
            </a:r>
            <a:r>
              <a:rPr kumimoji="1" lang="en-US" altLang="ja-JP" dirty="0"/>
              <a:t>3</a:t>
            </a:r>
            <a:endParaRPr kumimoji="1" lang="ja-JP" altLang="en-US" dirty="0"/>
          </a:p>
        </p:txBody>
      </p:sp>
      <p:sp>
        <p:nvSpPr>
          <p:cNvPr id="2" name="スライド番号プレースホルダー 1"/>
          <p:cNvSpPr>
            <a:spLocks noGrp="1"/>
          </p:cNvSpPr>
          <p:nvPr>
            <p:ph type="sldNum" sz="quarter" idx="4294967295"/>
          </p:nvPr>
        </p:nvSpPr>
        <p:spPr>
          <a:xfrm>
            <a:off x="7013575" y="6461125"/>
            <a:ext cx="2130425" cy="276225"/>
          </a:xfrm>
        </p:spPr>
        <p:txBody>
          <a:bodyPr/>
          <a:lstStyle/>
          <a:p>
            <a:fld id="{72A98194-5DC2-436A-AA23-87554DAA05F1}" type="slidenum">
              <a:rPr lang="ja-JP" altLang="en-US" smtClean="0"/>
              <a:pPr/>
              <a:t>35</a:t>
            </a:fld>
            <a:endParaRPr lang="ja-JP" altLang="en-US" dirty="0"/>
          </a:p>
        </p:txBody>
      </p:sp>
      <p:sp>
        <p:nvSpPr>
          <p:cNvPr id="5" name="TextBox 5"/>
          <p:cNvSpPr txBox="1"/>
          <p:nvPr/>
        </p:nvSpPr>
        <p:spPr>
          <a:xfrm>
            <a:off x="107504" y="990246"/>
            <a:ext cx="1005403" cy="338554"/>
          </a:xfrm>
          <a:prstGeom prst="rect">
            <a:avLst/>
          </a:prstGeom>
          <a:noFill/>
          <a:ln>
            <a:noFill/>
          </a:ln>
        </p:spPr>
        <p:txBody>
          <a:bodyPr wrap="none" rtlCol="0">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障害対応</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TextBox 6"/>
          <p:cNvSpPr txBox="1"/>
          <p:nvPr/>
        </p:nvSpPr>
        <p:spPr>
          <a:xfrm>
            <a:off x="107504" y="1340768"/>
            <a:ext cx="8786874" cy="584775"/>
          </a:xfrm>
          <a:prstGeom prst="rect">
            <a:avLst/>
          </a:prstGeom>
          <a:noFill/>
          <a:ln>
            <a:noFill/>
          </a:ln>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VMware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vSphere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アプリケーションに依存しない冗長化構成を組む事が可能。</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VMware</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HA</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の機能により、全てのシステムが障害時の可用性を持ったサービスレベルを提供可能。</a:t>
            </a:r>
          </a:p>
        </p:txBody>
      </p:sp>
      <p:pic>
        <p:nvPicPr>
          <p:cNvPr id="7" name="Picture 2"/>
          <p:cNvPicPr>
            <a:picLocks noChangeAspect="1" noChangeArrowheads="1"/>
          </p:cNvPicPr>
          <p:nvPr/>
        </p:nvPicPr>
        <p:blipFill>
          <a:blip r:embed="rId2" cstate="print"/>
          <a:srcRect/>
          <a:stretch>
            <a:fillRect/>
          </a:stretch>
        </p:blipFill>
        <p:spPr bwMode="auto">
          <a:xfrm>
            <a:off x="1638860" y="2276872"/>
            <a:ext cx="5516400" cy="2658293"/>
          </a:xfrm>
          <a:prstGeom prst="rect">
            <a:avLst/>
          </a:prstGeom>
          <a:noFill/>
          <a:ln w="9525">
            <a:noFill/>
            <a:miter lim="800000"/>
            <a:headEnd/>
            <a:tailEnd/>
          </a:ln>
          <a:effectLst/>
        </p:spPr>
      </p:pic>
      <p:sp>
        <p:nvSpPr>
          <p:cNvPr id="8" name="Rectangle 22"/>
          <p:cNvSpPr/>
          <p:nvPr/>
        </p:nvSpPr>
        <p:spPr>
          <a:xfrm>
            <a:off x="144172" y="3645024"/>
            <a:ext cx="2800886" cy="461665"/>
          </a:xfrm>
          <a:prstGeom prst="rect">
            <a:avLst/>
          </a:prstGeom>
          <a:solidFill>
            <a:schemeClr val="bg1"/>
          </a:solidFill>
          <a:ln w="28575">
            <a:solidFill>
              <a:srgbClr val="FF0000"/>
            </a:solidFill>
          </a:ln>
          <a:effectLst>
            <a:outerShdw blurRad="50800" dist="38100" dir="2700000" algn="tl" rotWithShape="0">
              <a:prstClr val="black">
                <a:alpha val="40000"/>
              </a:prstClr>
            </a:outerShdw>
          </a:effectLst>
        </p:spPr>
        <p:txBody>
          <a:bodyPr wrap="square">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ホストサーバの障害により、その上で稼動するゲスト</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はダウンする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Line Callout 2 23"/>
          <p:cNvSpPr/>
          <p:nvPr/>
        </p:nvSpPr>
        <p:spPr bwMode="auto">
          <a:xfrm>
            <a:off x="6120836" y="3068960"/>
            <a:ext cx="2888434" cy="612648"/>
          </a:xfrm>
          <a:prstGeom prst="borderCallout2">
            <a:avLst>
              <a:gd name="adj1" fmla="val 2307"/>
              <a:gd name="adj2" fmla="val 41300"/>
              <a:gd name="adj3" fmla="val -31844"/>
              <a:gd name="adj4" fmla="val 41282"/>
              <a:gd name="adj5" fmla="val -64607"/>
              <a:gd name="adj6" fmla="val -4188"/>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p:spPr>
        <p:txBody>
          <a:bodyPr vert="horz" wrap="square" lIns="72000" tIns="72000" rIns="72000" bIns="72000" rtlCol="0" anchor="ctr">
            <a:noAutofit/>
          </a:bodyPr>
          <a:lstStyle/>
          <a:p>
            <a:pPr>
              <a:lnSpc>
                <a:spcPct val="85000"/>
              </a:lnSpc>
              <a:buClr>
                <a:schemeClr val="tx2"/>
              </a:buClr>
              <a:buSzPct val="80000"/>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他の健全ホスト上で、ゲスト</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が自動的に再起動される</a:t>
            </a:r>
            <a:br>
              <a:rPr lang="en-US" altLang="ja-JP" sz="1200" dirty="0">
                <a:latin typeface="Meiryo UI" panose="020B0604030504040204" pitchFamily="50" charset="-128"/>
                <a:ea typeface="Meiryo UI" panose="020B0604030504040204" pitchFamily="50" charset="-128"/>
                <a:cs typeface="Meiryo UI" panose="020B0604030504040204" pitchFamily="50" charset="-128"/>
              </a:rPr>
            </a:b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（サービスなどは自動的に再開される）</a:t>
            </a:r>
          </a:p>
        </p:txBody>
      </p:sp>
      <p:sp>
        <p:nvSpPr>
          <p:cNvPr id="10" name="TextBox 24"/>
          <p:cNvSpPr txBox="1"/>
          <p:nvPr/>
        </p:nvSpPr>
        <p:spPr>
          <a:xfrm>
            <a:off x="72165" y="5085184"/>
            <a:ext cx="8750776" cy="830997"/>
          </a:xfrm>
          <a:prstGeom prst="rect">
            <a:avLst/>
          </a:prstGeom>
          <a:noFill/>
          <a:ln>
            <a:noFill/>
          </a:ln>
        </p:spPr>
        <p:txBody>
          <a:bodyPr wrap="square" rtlCol="0">
            <a:spAutoFit/>
          </a:bodyPr>
          <a:lstStyle/>
          <a:p>
            <a:pPr marL="85725" indent="-85725">
              <a:buFont typeface="Arial"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ハードウェア障害によるサービスのダウンタイムを最小限に抑えることが可能</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システムの自動的な再起動によるサービス再開を提供することが可能</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容易かつ安価に冗長化構成を構築でき、運用負荷の削減、コスト削減の両方に寄与する事が可能</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29323924"/>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可用性</a:t>
            </a:r>
            <a:r>
              <a:rPr kumimoji="1" lang="en-US" altLang="ja-JP" dirty="0"/>
              <a:t>4</a:t>
            </a:r>
            <a:endParaRPr kumimoji="1" lang="ja-JP" altLang="en-US" dirty="0"/>
          </a:p>
        </p:txBody>
      </p:sp>
      <p:sp>
        <p:nvSpPr>
          <p:cNvPr id="2" name="スライド番号プレースホルダー 1"/>
          <p:cNvSpPr>
            <a:spLocks noGrp="1"/>
          </p:cNvSpPr>
          <p:nvPr>
            <p:ph type="sldNum" sz="quarter" idx="4294967295"/>
          </p:nvPr>
        </p:nvSpPr>
        <p:spPr>
          <a:xfrm>
            <a:off x="7013575" y="6461125"/>
            <a:ext cx="2130425" cy="276225"/>
          </a:xfrm>
        </p:spPr>
        <p:txBody>
          <a:bodyPr/>
          <a:lstStyle/>
          <a:p>
            <a:fld id="{72A98194-5DC2-436A-AA23-87554DAA05F1}" type="slidenum">
              <a:rPr lang="ja-JP" altLang="en-US" smtClean="0"/>
              <a:pPr/>
              <a:t>36</a:t>
            </a:fld>
            <a:endParaRPr lang="ja-JP" altLang="en-US" dirty="0"/>
          </a:p>
        </p:txBody>
      </p:sp>
      <p:pic>
        <p:nvPicPr>
          <p:cNvPr id="5" name="Picture 2"/>
          <p:cNvPicPr>
            <a:picLocks noChangeAspect="1" noChangeArrowheads="1"/>
          </p:cNvPicPr>
          <p:nvPr/>
        </p:nvPicPr>
        <p:blipFill>
          <a:blip r:embed="rId2" cstate="print"/>
          <a:srcRect/>
          <a:stretch>
            <a:fillRect/>
          </a:stretch>
        </p:blipFill>
        <p:spPr bwMode="auto">
          <a:xfrm>
            <a:off x="2965024" y="2413478"/>
            <a:ext cx="3169521" cy="2428892"/>
          </a:xfrm>
          <a:prstGeom prst="rect">
            <a:avLst/>
          </a:prstGeom>
          <a:noFill/>
          <a:ln w="9525">
            <a:noFill/>
            <a:miter lim="800000"/>
            <a:headEnd/>
            <a:tailEnd/>
          </a:ln>
          <a:effectLst/>
        </p:spPr>
      </p:pic>
      <p:sp>
        <p:nvSpPr>
          <p:cNvPr id="6" name="TextBox 4"/>
          <p:cNvSpPr txBox="1"/>
          <p:nvPr/>
        </p:nvSpPr>
        <p:spPr>
          <a:xfrm>
            <a:off x="107504" y="1044014"/>
            <a:ext cx="1752403" cy="338554"/>
          </a:xfrm>
          <a:prstGeom prst="rect">
            <a:avLst/>
          </a:prstGeom>
          <a:noFill/>
          <a:ln>
            <a:noFill/>
          </a:ln>
        </p:spPr>
        <p:txBody>
          <a:bodyPr wrap="none" rtlCol="0">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計画停止への対応</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Picture 357" descr="ICON_NIC_Q308"/>
          <p:cNvPicPr>
            <a:picLocks noChangeAspect="1" noChangeArrowheads="1"/>
          </p:cNvPicPr>
          <p:nvPr/>
        </p:nvPicPr>
        <p:blipFill>
          <a:blip r:embed="rId3" cstate="print">
            <a:duotone>
              <a:prstClr val="black"/>
              <a:schemeClr val="accent4">
                <a:lumMod val="50000"/>
                <a:lumOff val="50000"/>
                <a:tint val="45000"/>
                <a:satMod val="400000"/>
              </a:schemeClr>
            </a:duotone>
          </a:blip>
          <a:srcRect/>
          <a:stretch>
            <a:fillRect/>
          </a:stretch>
        </p:blipFill>
        <p:spPr bwMode="auto">
          <a:xfrm>
            <a:off x="2451214" y="3535857"/>
            <a:ext cx="562073" cy="663571"/>
          </a:xfrm>
          <a:prstGeom prst="rect">
            <a:avLst/>
          </a:prstGeom>
          <a:noFill/>
          <a:ln w="9525">
            <a:noFill/>
            <a:miter lim="800000"/>
            <a:headEnd/>
            <a:tailEnd/>
          </a:ln>
        </p:spPr>
      </p:pic>
      <p:sp>
        <p:nvSpPr>
          <p:cNvPr id="8" name="TextBox 7"/>
          <p:cNvSpPr txBox="1"/>
          <p:nvPr/>
        </p:nvSpPr>
        <p:spPr>
          <a:xfrm>
            <a:off x="107504" y="1484784"/>
            <a:ext cx="8786874" cy="830997"/>
          </a:xfrm>
          <a:prstGeom prst="rect">
            <a:avLst/>
          </a:prstGeom>
          <a:noFill/>
          <a:ln>
            <a:noFill/>
          </a:ln>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VMware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vSphere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では、サーバのハードウェアメンテナンスや、故障対応、</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ESX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ホストサーバへのパッチ適用など、計画停止が必要な際にも、ゲスト</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を稼動させたまま実施可能なソリューションとして</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vMotion</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を実装しています。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Picture 357" descr="ICON_NIC_Q308"/>
          <p:cNvPicPr>
            <a:picLocks noChangeAspect="1" noChangeArrowheads="1"/>
          </p:cNvPicPr>
          <p:nvPr/>
        </p:nvPicPr>
        <p:blipFill>
          <a:blip r:embed="rId3" cstate="print"/>
          <a:srcRect/>
          <a:stretch>
            <a:fillRect/>
          </a:stretch>
        </p:blipFill>
        <p:spPr bwMode="auto">
          <a:xfrm>
            <a:off x="3094156" y="3893047"/>
            <a:ext cx="562073" cy="663571"/>
          </a:xfrm>
          <a:prstGeom prst="rect">
            <a:avLst/>
          </a:prstGeom>
          <a:noFill/>
          <a:ln w="9525">
            <a:noFill/>
            <a:miter lim="800000"/>
            <a:headEnd/>
            <a:tailEnd/>
          </a:ln>
        </p:spPr>
      </p:pic>
      <p:sp>
        <p:nvSpPr>
          <p:cNvPr id="10" name="Right Arrow 9"/>
          <p:cNvSpPr/>
          <p:nvPr/>
        </p:nvSpPr>
        <p:spPr bwMode="auto">
          <a:xfrm rot="8100000">
            <a:off x="2600961" y="3435571"/>
            <a:ext cx="642942" cy="285752"/>
          </a:xfrm>
          <a:prstGeom prst="rightArrow">
            <a:avLst/>
          </a:prstGeom>
          <a:solidFill>
            <a:srgbClr val="FF9900"/>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Right Arrow 10"/>
          <p:cNvSpPr/>
          <p:nvPr/>
        </p:nvSpPr>
        <p:spPr bwMode="auto">
          <a:xfrm rot="18900000">
            <a:off x="3172465" y="3649887"/>
            <a:ext cx="642942" cy="285752"/>
          </a:xfrm>
          <a:prstGeom prst="rightArrow">
            <a:avLst/>
          </a:prstGeom>
          <a:solidFill>
            <a:srgbClr val="92D050"/>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Box 11"/>
          <p:cNvSpPr txBox="1"/>
          <p:nvPr/>
        </p:nvSpPr>
        <p:spPr>
          <a:xfrm>
            <a:off x="1893453" y="3913676"/>
            <a:ext cx="806631" cy="261610"/>
          </a:xfrm>
          <a:prstGeom prst="rect">
            <a:avLst/>
          </a:prstGeom>
          <a:noFill/>
          <a:ln>
            <a:noFill/>
          </a:ln>
        </p:spPr>
        <p:txBody>
          <a:bodyPr wrap="none" rtlCol="0">
            <a:spAutoFit/>
          </a:bodyPr>
          <a:lstStyle/>
          <a:p>
            <a:r>
              <a:rPr kumimoji="1" lang="ja-JP" altLang="en-US" sz="1100">
                <a:latin typeface="Meiryo UI" panose="020B0604030504040204" pitchFamily="50" charset="-128"/>
                <a:ea typeface="Meiryo UI" panose="020B0604030504040204" pitchFamily="50" charset="-128"/>
                <a:cs typeface="Meiryo UI" panose="020B0604030504040204" pitchFamily="50" charset="-128"/>
              </a:rPr>
              <a:t>故障パーツ</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TextBox 13"/>
          <p:cNvSpPr txBox="1"/>
          <p:nvPr/>
        </p:nvSpPr>
        <p:spPr>
          <a:xfrm>
            <a:off x="2456270" y="4270866"/>
            <a:ext cx="806631" cy="261610"/>
          </a:xfrm>
          <a:prstGeom prst="rect">
            <a:avLst/>
          </a:prstGeom>
          <a:noFill/>
          <a:ln>
            <a:noFill/>
          </a:ln>
        </p:spPr>
        <p:txBody>
          <a:bodyPr wrap="none" rtlCol="0">
            <a:spAutoFit/>
          </a:bodyPr>
          <a:lstStyle/>
          <a:p>
            <a:r>
              <a:rPr kumimoji="1" lang="ja-JP" altLang="en-US" sz="1100">
                <a:latin typeface="Meiryo UI" panose="020B0604030504040204" pitchFamily="50" charset="-128"/>
                <a:ea typeface="Meiryo UI" panose="020B0604030504040204" pitchFamily="50" charset="-128"/>
                <a:cs typeface="Meiryo UI" panose="020B0604030504040204" pitchFamily="50" charset="-128"/>
              </a:rPr>
              <a:t>交換パーツ</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Line Callout 2 14"/>
          <p:cNvSpPr/>
          <p:nvPr/>
        </p:nvSpPr>
        <p:spPr bwMode="auto">
          <a:xfrm>
            <a:off x="5322476" y="2258632"/>
            <a:ext cx="3030608" cy="851556"/>
          </a:xfrm>
          <a:prstGeom prst="borderCallout2">
            <a:avLst>
              <a:gd name="adj1" fmla="val 18750"/>
              <a:gd name="adj2" fmla="val -8333"/>
              <a:gd name="adj3" fmla="val 18750"/>
              <a:gd name="adj4" fmla="val -16667"/>
              <a:gd name="adj5" fmla="val 128586"/>
              <a:gd name="adj6" fmla="val -30218"/>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p:spPr>
        <p:txBody>
          <a:bodyPr vert="horz" wrap="square" lIns="72000" tIns="72000" rIns="72000" bIns="72000" rtlCol="0" anchor="ctr">
            <a:noAutofit/>
          </a:bodyPr>
          <a:lstStyle/>
          <a:p>
            <a:pPr marL="85725" indent="-85725">
              <a:lnSpc>
                <a:spcPct val="85000"/>
              </a:lnSpc>
              <a:buClr>
                <a:schemeClr val="tx2"/>
              </a:buClr>
              <a:buSzPct val="80000"/>
              <a:buFont typeface="Arial" pitchFamily="34" charset="0"/>
              <a:buChar char="•"/>
            </a:pPr>
            <a:r>
              <a:rPr kumimoji="1" lang="ja-JP" altLang="en-US" sz="1400">
                <a:solidFill>
                  <a:schemeClr val="tx1"/>
                </a:solidFill>
                <a:latin typeface="Meiryo UI" panose="020B0604030504040204" pitchFamily="50" charset="-128"/>
                <a:ea typeface="Meiryo UI" panose="020B0604030504040204" pitchFamily="50" charset="-128"/>
                <a:cs typeface="Meiryo UI" panose="020B0604030504040204" pitchFamily="50" charset="-128"/>
              </a:rPr>
              <a:t>該当ホスト上のゲスト</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sz="1400">
                <a:solidFill>
                  <a:schemeClr val="tx1"/>
                </a:solidFill>
                <a:latin typeface="Meiryo UI" panose="020B0604030504040204" pitchFamily="50" charset="-128"/>
                <a:ea typeface="Meiryo UI" panose="020B0604030504040204" pitchFamily="50" charset="-128"/>
                <a:cs typeface="Meiryo UI" panose="020B0604030504040204" pitchFamily="50" charset="-128"/>
              </a:rPr>
              <a:t>を、作業中は別ホスト上で稼動</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85725" indent="-85725">
              <a:lnSpc>
                <a:spcPct val="85000"/>
              </a:lnSpc>
              <a:buClr>
                <a:schemeClr val="tx2"/>
              </a:buClr>
              <a:buSzPct val="80000"/>
              <a:buFont typeface="Arial" pitchFamily="34" charset="0"/>
              <a:buChar char="•"/>
            </a:pPr>
            <a:r>
              <a:rPr lang="ja-JP" altLang="en-US" sz="1400">
                <a:latin typeface="Meiryo UI" panose="020B0604030504040204" pitchFamily="50" charset="-128"/>
                <a:ea typeface="Meiryo UI" panose="020B0604030504040204" pitchFamily="50" charset="-128"/>
                <a:cs typeface="Meiryo UI" panose="020B0604030504040204" pitchFamily="50" charset="-128"/>
              </a:rPr>
              <a:t>サービスは継続したまま移行</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lnSpc>
                <a:spcPct val="85000"/>
              </a:lnSpc>
              <a:buClr>
                <a:schemeClr val="tx2"/>
              </a:buClr>
              <a:buSzPct val="80000"/>
              <a:buFont typeface="Arial" pitchFamily="34" charset="0"/>
              <a:buChar char="•"/>
            </a:pPr>
            <a:r>
              <a:rPr kumimoji="1" lang="ja-JP" altLang="en-US" sz="1400">
                <a:solidFill>
                  <a:schemeClr val="tx1"/>
                </a:solidFill>
                <a:latin typeface="Meiryo UI" panose="020B0604030504040204" pitchFamily="50" charset="-128"/>
                <a:ea typeface="Meiryo UI" panose="020B0604030504040204" pitchFamily="50" charset="-128"/>
                <a:cs typeface="Meiryo UI" panose="020B0604030504040204" pitchFamily="50" charset="-128"/>
              </a:rPr>
              <a:t>作業完了後に</a:t>
            </a:r>
            <a:r>
              <a:rPr lang="ja-JP" altLang="en-US" sz="1400">
                <a:latin typeface="Meiryo UI" panose="020B0604030504040204" pitchFamily="50" charset="-128"/>
                <a:ea typeface="Meiryo UI" panose="020B0604030504040204" pitchFamily="50" charset="-128"/>
                <a:cs typeface="Meiryo UI" panose="020B0604030504040204" pitchFamily="50" charset="-128"/>
              </a:rPr>
              <a:t>再移行</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TextBox 15"/>
          <p:cNvSpPr txBox="1"/>
          <p:nvPr/>
        </p:nvSpPr>
        <p:spPr>
          <a:xfrm>
            <a:off x="250380" y="4985246"/>
            <a:ext cx="8678768" cy="1323439"/>
          </a:xfrm>
          <a:prstGeom prst="rect">
            <a:avLst/>
          </a:prstGeom>
          <a:noFill/>
          <a:ln>
            <a:noFill/>
          </a:ln>
        </p:spPr>
        <p:txBody>
          <a:bodyPr wrap="square" rtlCol="0">
            <a:spAutoFit/>
          </a:bodyPr>
          <a:lstStyle/>
          <a:p>
            <a:pPr marL="85725" indent="-85725">
              <a:buFont typeface="Arial" pitchFamily="34" charset="0"/>
              <a:buChar char="•"/>
            </a:pPr>
            <a:r>
              <a:rPr lang="ja-JP" altLang="en-US" sz="1600">
                <a:latin typeface="Meiryo UI" panose="020B0604030504040204" pitchFamily="50" charset="-128"/>
                <a:ea typeface="Meiryo UI" panose="020B0604030504040204" pitchFamily="50" charset="-128"/>
                <a:cs typeface="Meiryo UI" panose="020B0604030504040204" pitchFamily="50" charset="-128"/>
              </a:rPr>
              <a:t>システム停止を行う必要がないため、ユーザやシステム担当者との調整が不要</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夜間や休日の業務時間外でなくとも該当サーバに対する作業が実施できるため、運用負荷、コストが大幅に削減可能</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サーバの追加を行い、ゲスト</a:t>
            </a: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を移行するといった作業も容易に行う事ができる</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ja-JP" altLang="en-US" sz="1600">
                <a:latin typeface="Meiryo UI" panose="020B0604030504040204" pitchFamily="50" charset="-128"/>
                <a:ea typeface="Meiryo UI" panose="020B0604030504040204" pitchFamily="50" charset="-128"/>
                <a:cs typeface="Meiryo UI" panose="020B0604030504040204" pitchFamily="50" charset="-128"/>
              </a:rPr>
              <a:t>サーバの障害予知機能と併用し、障害の可能性のあるシステムを移行してシステムダウンを事前に予防</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TextBox 16"/>
          <p:cNvSpPr txBox="1"/>
          <p:nvPr/>
        </p:nvSpPr>
        <p:spPr>
          <a:xfrm>
            <a:off x="821884" y="2474656"/>
            <a:ext cx="1857388" cy="415498"/>
          </a:xfrm>
          <a:prstGeom prst="rect">
            <a:avLst/>
          </a:prstGeom>
          <a:noFill/>
          <a:ln>
            <a:solidFill>
              <a:schemeClr val="bg2"/>
            </a:solidFill>
          </a:ln>
        </p:spPr>
        <p:txBody>
          <a:bodyPr wrap="square" rtlCol="0">
            <a:spAutoFit/>
          </a:bodyPr>
          <a:lstStyle/>
          <a:p>
            <a:pPr>
              <a:tabLst>
                <a:tab pos="266700" algn="l"/>
              </a:tabLst>
            </a:pP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例）サーバの</a:t>
            </a:r>
            <a:r>
              <a:rPr kumimoji="1" lang="en-US" altLang="ja-JP" sz="1050" dirty="0">
                <a:latin typeface="Meiryo UI" panose="020B0604030504040204" pitchFamily="50" charset="-128"/>
                <a:ea typeface="Meiryo UI" panose="020B0604030504040204" pitchFamily="50" charset="-128"/>
                <a:cs typeface="Meiryo UI" panose="020B0604030504040204" pitchFamily="50" charset="-128"/>
              </a:rPr>
              <a:t>NIC</a:t>
            </a: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が故障し、</a:t>
            </a:r>
            <a:br>
              <a:rPr kumimoji="1" lang="en-US" altLang="ja-JP" sz="1050" dirty="0">
                <a:latin typeface="Meiryo UI" panose="020B0604030504040204" pitchFamily="50" charset="-128"/>
                <a:ea typeface="Meiryo UI" panose="020B0604030504040204" pitchFamily="50" charset="-128"/>
                <a:cs typeface="Meiryo UI" panose="020B0604030504040204" pitchFamily="50" charset="-128"/>
              </a:rPr>
            </a:br>
            <a:r>
              <a:rPr kumimoji="1"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交換作業を実施する</a:t>
            </a:r>
          </a:p>
        </p:txBody>
      </p:sp>
    </p:spTree>
    <p:extLst>
      <p:ext uri="{BB962C8B-B14F-4D97-AF65-F5344CB8AC3E}">
        <p14:creationId xmlns:p14="http://schemas.microsoft.com/office/powerpoint/2010/main" val="2334274392"/>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4283968" y="733871"/>
            <a:ext cx="561204" cy="500900"/>
            <a:chOff x="304800" y="673100"/>
            <a:chExt cx="4000500" cy="4000500"/>
          </a:xfrm>
          <a:effectLst>
            <a:outerShdw blurRad="444500" dist="254000" dir="8100000" algn="tr" rotWithShape="0">
              <a:prstClr val="black">
                <a:alpha val="50000"/>
              </a:prstClr>
            </a:outerShdw>
          </a:effectLst>
        </p:grpSpPr>
        <p:sp>
          <p:nvSpPr>
            <p:cNvPr id="79" name="同心圆 10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0" name="椭圆 104"/>
            <p:cNvSpPr/>
            <p:nvPr/>
          </p:nvSpPr>
          <p:spPr>
            <a:xfrm>
              <a:off x="392112" y="760412"/>
              <a:ext cx="3825875" cy="3825876"/>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1" name="组合 80"/>
          <p:cNvGrpSpPr/>
          <p:nvPr/>
        </p:nvGrpSpPr>
        <p:grpSpPr>
          <a:xfrm>
            <a:off x="5043870" y="681628"/>
            <a:ext cx="792986" cy="707774"/>
            <a:chOff x="304800" y="673100"/>
            <a:chExt cx="4000500" cy="4000500"/>
          </a:xfrm>
          <a:effectLst>
            <a:outerShdw blurRad="444500" dist="254000" dir="8100000" algn="tr" rotWithShape="0">
              <a:prstClr val="black">
                <a:alpha val="50000"/>
              </a:prstClr>
            </a:outerShdw>
          </a:effectLst>
        </p:grpSpPr>
        <p:sp>
          <p:nvSpPr>
            <p:cNvPr id="82" name="同心圆 10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3" name="椭圆 10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4" name="组合 83"/>
          <p:cNvGrpSpPr/>
          <p:nvPr/>
        </p:nvGrpSpPr>
        <p:grpSpPr>
          <a:xfrm>
            <a:off x="7305147" y="994566"/>
            <a:ext cx="610688" cy="545062"/>
            <a:chOff x="304800" y="673100"/>
            <a:chExt cx="4000500" cy="4000500"/>
          </a:xfrm>
          <a:effectLst>
            <a:outerShdw blurRad="444500" dist="254000" dir="8100000" algn="tr" rotWithShape="0">
              <a:prstClr val="black">
                <a:alpha val="50000"/>
              </a:prstClr>
            </a:outerShdw>
          </a:effectLst>
        </p:grpSpPr>
        <p:sp>
          <p:nvSpPr>
            <p:cNvPr id="85" name="同心圆 10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6" name="椭圆 11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87" name="组合 86"/>
          <p:cNvGrpSpPr/>
          <p:nvPr/>
        </p:nvGrpSpPr>
        <p:grpSpPr>
          <a:xfrm>
            <a:off x="780482" y="5890567"/>
            <a:ext cx="524364" cy="468016"/>
            <a:chOff x="304800" y="673100"/>
            <a:chExt cx="4000500" cy="4000500"/>
          </a:xfrm>
          <a:effectLst>
            <a:outerShdw blurRad="444500" dist="254000" dir="8100000" algn="tr" rotWithShape="0">
              <a:prstClr val="black">
                <a:alpha val="50000"/>
              </a:prstClr>
            </a:outerShdw>
          </a:effectLst>
        </p:grpSpPr>
        <p:sp>
          <p:nvSpPr>
            <p:cNvPr id="88" name="同心圆 11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9" name="椭圆 11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0" name="组合 89"/>
          <p:cNvGrpSpPr/>
          <p:nvPr/>
        </p:nvGrpSpPr>
        <p:grpSpPr>
          <a:xfrm>
            <a:off x="3898083" y="5460768"/>
            <a:ext cx="224838" cy="200678"/>
            <a:chOff x="304800" y="673100"/>
            <a:chExt cx="4000500" cy="4000500"/>
          </a:xfrm>
          <a:effectLst>
            <a:outerShdw blurRad="444500" dist="254000" dir="8100000" algn="tr" rotWithShape="0">
              <a:prstClr val="black">
                <a:alpha val="50000"/>
              </a:prstClr>
            </a:outerShdw>
          </a:effectLst>
        </p:grpSpPr>
        <p:sp>
          <p:nvSpPr>
            <p:cNvPr id="91" name="同心圆 11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2" name="椭圆 11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3" name="组合 92"/>
          <p:cNvGrpSpPr/>
          <p:nvPr/>
        </p:nvGrpSpPr>
        <p:grpSpPr>
          <a:xfrm>
            <a:off x="3131840" y="5301208"/>
            <a:ext cx="471130" cy="420502"/>
            <a:chOff x="304800" y="673100"/>
            <a:chExt cx="4000500" cy="4000500"/>
          </a:xfrm>
          <a:effectLst>
            <a:outerShdw blurRad="444500" dist="254000" dir="8100000" algn="tr" rotWithShape="0">
              <a:prstClr val="black">
                <a:alpha val="50000"/>
              </a:prstClr>
            </a:outerShdw>
          </a:effectLst>
        </p:grpSpPr>
        <p:sp>
          <p:nvSpPr>
            <p:cNvPr id="94" name="同心圆 1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5" name="椭圆 1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6" name="组合 95"/>
          <p:cNvGrpSpPr/>
          <p:nvPr/>
        </p:nvGrpSpPr>
        <p:grpSpPr>
          <a:xfrm>
            <a:off x="8210617" y="188640"/>
            <a:ext cx="1050122" cy="937278"/>
            <a:chOff x="304800" y="673100"/>
            <a:chExt cx="4000500" cy="4000500"/>
          </a:xfrm>
          <a:effectLst>
            <a:outerShdw blurRad="444500" dist="254000" dir="8100000" algn="tr" rotWithShape="0">
              <a:prstClr val="black">
                <a:alpha val="50000"/>
              </a:prstClr>
            </a:outerShdw>
          </a:effectLst>
        </p:grpSpPr>
        <p:sp>
          <p:nvSpPr>
            <p:cNvPr id="97" name="同心圆 1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1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9" name="组合 98"/>
          <p:cNvGrpSpPr/>
          <p:nvPr/>
        </p:nvGrpSpPr>
        <p:grpSpPr>
          <a:xfrm>
            <a:off x="1989718" y="5648528"/>
            <a:ext cx="1050122" cy="937278"/>
            <a:chOff x="304800" y="673100"/>
            <a:chExt cx="4000500" cy="4000500"/>
          </a:xfrm>
          <a:effectLst>
            <a:outerShdw blurRad="444500" dist="254000" dir="8100000" algn="tr" rotWithShape="0">
              <a:prstClr val="black">
                <a:alpha val="50000"/>
              </a:prstClr>
            </a:outerShdw>
          </a:effectLst>
        </p:grpSpPr>
        <p:sp>
          <p:nvSpPr>
            <p:cNvPr id="100" name="同心圆 1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1" name="椭圆 128"/>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02" name="组合 101"/>
          <p:cNvGrpSpPr/>
          <p:nvPr/>
        </p:nvGrpSpPr>
        <p:grpSpPr>
          <a:xfrm>
            <a:off x="1285566" y="5445988"/>
            <a:ext cx="463218" cy="413442"/>
            <a:chOff x="304800" y="673100"/>
            <a:chExt cx="4000500" cy="4000500"/>
          </a:xfrm>
          <a:effectLst>
            <a:outerShdw blurRad="444500" dist="254000" dir="8100000" algn="tr" rotWithShape="0">
              <a:prstClr val="black">
                <a:alpha val="50000"/>
              </a:prstClr>
            </a:outerShdw>
          </a:effectLst>
        </p:grpSpPr>
        <p:sp>
          <p:nvSpPr>
            <p:cNvPr id="103" name="同心圆 13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4" name="椭圆 13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5" name="组合 104"/>
          <p:cNvGrpSpPr/>
          <p:nvPr/>
        </p:nvGrpSpPr>
        <p:grpSpPr>
          <a:xfrm>
            <a:off x="401396" y="5713764"/>
            <a:ext cx="282172" cy="251850"/>
            <a:chOff x="304800" y="673100"/>
            <a:chExt cx="4000500" cy="4000500"/>
          </a:xfrm>
          <a:effectLst>
            <a:outerShdw blurRad="444500" dist="254000" dir="8100000" algn="tr" rotWithShape="0">
              <a:prstClr val="black">
                <a:alpha val="50000"/>
              </a:prstClr>
            </a:outerShdw>
          </a:effectLst>
        </p:grpSpPr>
        <p:sp>
          <p:nvSpPr>
            <p:cNvPr id="106" name="同心圆 13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7" name="椭圆 13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8" name="组合 107"/>
          <p:cNvGrpSpPr/>
          <p:nvPr/>
        </p:nvGrpSpPr>
        <p:grpSpPr>
          <a:xfrm>
            <a:off x="218756" y="5505686"/>
            <a:ext cx="141084" cy="125924"/>
            <a:chOff x="304800" y="673100"/>
            <a:chExt cx="4000500" cy="4000500"/>
          </a:xfrm>
          <a:effectLst>
            <a:outerShdw blurRad="444500" dist="254000" dir="8100000" algn="tr" rotWithShape="0">
              <a:prstClr val="black">
                <a:alpha val="50000"/>
              </a:prstClr>
            </a:outerShdw>
          </a:effectLst>
        </p:grpSpPr>
        <p:sp>
          <p:nvSpPr>
            <p:cNvPr id="109" name="同心圆 13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0" name="椭圆 13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11" name="组合 110"/>
          <p:cNvGrpSpPr/>
          <p:nvPr/>
        </p:nvGrpSpPr>
        <p:grpSpPr>
          <a:xfrm>
            <a:off x="8125987" y="1321322"/>
            <a:ext cx="198648" cy="177300"/>
            <a:chOff x="304800" y="673100"/>
            <a:chExt cx="4000500" cy="4000500"/>
          </a:xfrm>
          <a:effectLst>
            <a:outerShdw blurRad="444500" dist="254000" dir="8100000" algn="tr" rotWithShape="0">
              <a:prstClr val="black">
                <a:alpha val="50000"/>
              </a:prstClr>
            </a:outerShdw>
          </a:effectLst>
        </p:grpSpPr>
        <p:sp>
          <p:nvSpPr>
            <p:cNvPr id="112" name="同心圆 1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3" name="椭圆 1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48" name="タイトル 3"/>
          <p:cNvSpPr txBox="1">
            <a:spLocks/>
          </p:cNvSpPr>
          <p:nvPr/>
        </p:nvSpPr>
        <p:spPr>
          <a:xfrm>
            <a:off x="0" y="2492897"/>
            <a:ext cx="9144000" cy="1540942"/>
          </a:xfrm>
          <a:prstGeom prst="rect">
            <a:avLst/>
          </a:prstGeom>
        </p:spPr>
        <p:txBody>
          <a:bodyPr vert="horz" lIns="102156" tIns="51076" rIns="102156" bIns="51076" rtlCol="0" anchor="ctr">
            <a:normAutofit/>
          </a:bodyPr>
          <a:lstStyle>
            <a:lvl1pPr algn="ctr" defTabSz="1022985" rtl="0" eaLnBrk="1" latinLnBrk="0" hangingPunct="1">
              <a:spcBef>
                <a:spcPct val="0"/>
              </a:spcBef>
              <a:buNone/>
              <a:defRPr sz="5000" kern="1200">
                <a:solidFill>
                  <a:schemeClr val="tx1"/>
                </a:solidFill>
                <a:latin typeface="+mj-lt"/>
                <a:ea typeface="+mj-ea"/>
                <a:cs typeface="+mj-cs"/>
              </a:defRPr>
            </a:lvl1pPr>
          </a:lstStyle>
          <a:p>
            <a:pPr fontAlgn="auto">
              <a:spcAft>
                <a:spcPts val="0"/>
              </a:spcAft>
            </a:pPr>
            <a:r>
              <a:rPr lang="ja-JP" altLang="en-US" dirty="0"/>
              <a:t>監視</a:t>
            </a:r>
            <a:endParaRPr kumimoji="1" lang="ja-JP" altLang="en-US" dirty="0"/>
          </a:p>
        </p:txBody>
      </p:sp>
      <p:grpSp>
        <p:nvGrpSpPr>
          <p:cNvPr id="47" name="グループ化 46"/>
          <p:cNvGrpSpPr/>
          <p:nvPr/>
        </p:nvGrpSpPr>
        <p:grpSpPr>
          <a:xfrm>
            <a:off x="6130910" y="205873"/>
            <a:ext cx="1050122" cy="937278"/>
            <a:chOff x="6130910" y="205873"/>
            <a:chExt cx="1050122" cy="937278"/>
          </a:xfrm>
        </p:grpSpPr>
        <p:grpSp>
          <p:nvGrpSpPr>
            <p:cNvPr id="49" name="组合 74"/>
            <p:cNvGrpSpPr/>
            <p:nvPr/>
          </p:nvGrpSpPr>
          <p:grpSpPr>
            <a:xfrm>
              <a:off x="6130910" y="205873"/>
              <a:ext cx="1050122" cy="937278"/>
              <a:chOff x="304800" y="673100"/>
              <a:chExt cx="4000500" cy="4000500"/>
            </a:xfrm>
            <a:effectLst>
              <a:outerShdw blurRad="444500" dist="254000" dir="8100000" algn="tr" rotWithShape="0">
                <a:prstClr val="black">
                  <a:alpha val="50000"/>
                </a:prstClr>
              </a:outerShdw>
            </a:effectLst>
          </p:grpSpPr>
          <p:sp>
            <p:nvSpPr>
              <p:cNvPr id="51" name="同心圆 10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2" name="椭圆 10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723" y="458608"/>
              <a:ext cx="867452" cy="506592"/>
            </a:xfrm>
            <a:prstGeom prst="rect">
              <a:avLst/>
            </a:prstGeom>
          </p:spPr>
        </p:pic>
      </p:grpSp>
    </p:spTree>
    <p:extLst>
      <p:ext uri="{BB962C8B-B14F-4D97-AF65-F5344CB8AC3E}">
        <p14:creationId xmlns:p14="http://schemas.microsoft.com/office/powerpoint/2010/main" val="40686354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 calcmode="lin" valueType="num">
                                      <p:cBhvr>
                                        <p:cTn id="9" dur="500" fill="hold"/>
                                        <p:tgtEl>
                                          <p:spTgt spid="78"/>
                                        </p:tgtEl>
                                        <p:attrNameLst>
                                          <p:attrName>ppt_x</p:attrName>
                                        </p:attrNameLst>
                                      </p:cBhvr>
                                      <p:tavLst>
                                        <p:tav tm="0">
                                          <p:val>
                                            <p:fltVal val="0.5"/>
                                          </p:val>
                                        </p:tav>
                                        <p:tav tm="100000">
                                          <p:val>
                                            <p:strVal val="#ppt_x"/>
                                          </p:val>
                                        </p:tav>
                                      </p:tavLst>
                                    </p:anim>
                                    <p:anim calcmode="lin" valueType="num">
                                      <p:cBhvr>
                                        <p:cTn id="10" dur="500" fill="hold"/>
                                        <p:tgtEl>
                                          <p:spTgt spid="78"/>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70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 calcmode="lin" valueType="num">
                                      <p:cBhvr>
                                        <p:cTn id="15" dur="500" fill="hold"/>
                                        <p:tgtEl>
                                          <p:spTgt spid="81"/>
                                        </p:tgtEl>
                                        <p:attrNameLst>
                                          <p:attrName>ppt_x</p:attrName>
                                        </p:attrNameLst>
                                      </p:cBhvr>
                                      <p:tavLst>
                                        <p:tav tm="0">
                                          <p:val>
                                            <p:fltVal val="0.5"/>
                                          </p:val>
                                        </p:tav>
                                        <p:tav tm="100000">
                                          <p:val>
                                            <p:strVal val="#ppt_x"/>
                                          </p:val>
                                        </p:tav>
                                      </p:tavLst>
                                    </p:anim>
                                    <p:anim calcmode="lin" valueType="num">
                                      <p:cBhvr>
                                        <p:cTn id="16" dur="500" fill="hold"/>
                                        <p:tgtEl>
                                          <p:spTgt spid="8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 calcmode="lin" valueType="num">
                                      <p:cBhvr>
                                        <p:cTn id="21" dur="500" fill="hold"/>
                                        <p:tgtEl>
                                          <p:spTgt spid="84"/>
                                        </p:tgtEl>
                                        <p:attrNameLst>
                                          <p:attrName>ppt_x</p:attrName>
                                        </p:attrNameLst>
                                      </p:cBhvr>
                                      <p:tavLst>
                                        <p:tav tm="0">
                                          <p:val>
                                            <p:fltVal val="0.5"/>
                                          </p:val>
                                        </p:tav>
                                        <p:tav tm="100000">
                                          <p:val>
                                            <p:strVal val="#ppt_x"/>
                                          </p:val>
                                        </p:tav>
                                      </p:tavLst>
                                    </p:anim>
                                    <p:anim calcmode="lin" valueType="num">
                                      <p:cBhvr>
                                        <p:cTn id="22" dur="500" fill="hold"/>
                                        <p:tgtEl>
                                          <p:spTgt spid="8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 calcmode="lin" valueType="num">
                                      <p:cBhvr>
                                        <p:cTn id="27" dur="500" fill="hold"/>
                                        <p:tgtEl>
                                          <p:spTgt spid="87"/>
                                        </p:tgtEl>
                                        <p:attrNameLst>
                                          <p:attrName>ppt_x</p:attrName>
                                        </p:attrNameLst>
                                      </p:cBhvr>
                                      <p:tavLst>
                                        <p:tav tm="0">
                                          <p:val>
                                            <p:fltVal val="0.5"/>
                                          </p:val>
                                        </p:tav>
                                        <p:tav tm="100000">
                                          <p:val>
                                            <p:strVal val="#ppt_x"/>
                                          </p:val>
                                        </p:tav>
                                      </p:tavLst>
                                    </p:anim>
                                    <p:anim calcmode="lin" valueType="num">
                                      <p:cBhvr>
                                        <p:cTn id="28" dur="500" fill="hold"/>
                                        <p:tgtEl>
                                          <p:spTgt spid="8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 fill="hold"/>
                                        <p:tgtEl>
                                          <p:spTgt spid="90"/>
                                        </p:tgtEl>
                                        <p:attrNameLst>
                                          <p:attrName>ppt_w</p:attrName>
                                        </p:attrNameLst>
                                      </p:cBhvr>
                                      <p:tavLst>
                                        <p:tav tm="0">
                                          <p:val>
                                            <p:fltVal val="0"/>
                                          </p:val>
                                        </p:tav>
                                        <p:tav tm="100000">
                                          <p:val>
                                            <p:strVal val="#ppt_w"/>
                                          </p:val>
                                        </p:tav>
                                      </p:tavLst>
                                    </p:anim>
                                    <p:anim calcmode="lin" valueType="num">
                                      <p:cBhvr>
                                        <p:cTn id="32" dur="500" fill="hold"/>
                                        <p:tgtEl>
                                          <p:spTgt spid="90"/>
                                        </p:tgtEl>
                                        <p:attrNameLst>
                                          <p:attrName>ppt_h</p:attrName>
                                        </p:attrNameLst>
                                      </p:cBhvr>
                                      <p:tavLst>
                                        <p:tav tm="0">
                                          <p:val>
                                            <p:fltVal val="0"/>
                                          </p:val>
                                        </p:tav>
                                        <p:tav tm="100000">
                                          <p:val>
                                            <p:strVal val="#ppt_h"/>
                                          </p:val>
                                        </p:tav>
                                      </p:tavLst>
                                    </p:anim>
                                    <p:anim calcmode="lin" valueType="num">
                                      <p:cBhvr>
                                        <p:cTn id="33" dur="500" fill="hold"/>
                                        <p:tgtEl>
                                          <p:spTgt spid="90"/>
                                        </p:tgtEl>
                                        <p:attrNameLst>
                                          <p:attrName>ppt_x</p:attrName>
                                        </p:attrNameLst>
                                      </p:cBhvr>
                                      <p:tavLst>
                                        <p:tav tm="0">
                                          <p:val>
                                            <p:fltVal val="0.5"/>
                                          </p:val>
                                        </p:tav>
                                        <p:tav tm="100000">
                                          <p:val>
                                            <p:strVal val="#ppt_x"/>
                                          </p:val>
                                        </p:tav>
                                      </p:tavLst>
                                    </p:anim>
                                    <p:anim calcmode="lin" valueType="num">
                                      <p:cBhvr>
                                        <p:cTn id="34" dur="500" fill="hold"/>
                                        <p:tgtEl>
                                          <p:spTgt spid="9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 calcmode="lin" valueType="num">
                                      <p:cBhvr>
                                        <p:cTn id="39" dur="500" fill="hold"/>
                                        <p:tgtEl>
                                          <p:spTgt spid="93"/>
                                        </p:tgtEl>
                                        <p:attrNameLst>
                                          <p:attrName>ppt_x</p:attrName>
                                        </p:attrNameLst>
                                      </p:cBhvr>
                                      <p:tavLst>
                                        <p:tav tm="0">
                                          <p:val>
                                            <p:fltVal val="0.5"/>
                                          </p:val>
                                        </p:tav>
                                        <p:tav tm="100000">
                                          <p:val>
                                            <p:strVal val="#ppt_x"/>
                                          </p:val>
                                        </p:tav>
                                      </p:tavLst>
                                    </p:anim>
                                    <p:anim calcmode="lin" valueType="num">
                                      <p:cBhvr>
                                        <p:cTn id="40" dur="500" fill="hold"/>
                                        <p:tgtEl>
                                          <p:spTgt spid="9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 calcmode="lin" valueType="num">
                                      <p:cBhvr>
                                        <p:cTn id="45" dur="500" fill="hold"/>
                                        <p:tgtEl>
                                          <p:spTgt spid="96"/>
                                        </p:tgtEl>
                                        <p:attrNameLst>
                                          <p:attrName>ppt_x</p:attrName>
                                        </p:attrNameLst>
                                      </p:cBhvr>
                                      <p:tavLst>
                                        <p:tav tm="0">
                                          <p:val>
                                            <p:fltVal val="0.5"/>
                                          </p:val>
                                        </p:tav>
                                        <p:tav tm="100000">
                                          <p:val>
                                            <p:strVal val="#ppt_x"/>
                                          </p:val>
                                        </p:tav>
                                      </p:tavLst>
                                    </p:anim>
                                    <p:anim calcmode="lin" valueType="num">
                                      <p:cBhvr>
                                        <p:cTn id="46" dur="500" fill="hold"/>
                                        <p:tgtEl>
                                          <p:spTgt spid="96"/>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 calcmode="lin" valueType="num">
                                      <p:cBhvr>
                                        <p:cTn id="51" dur="500" fill="hold"/>
                                        <p:tgtEl>
                                          <p:spTgt spid="111"/>
                                        </p:tgtEl>
                                        <p:attrNameLst>
                                          <p:attrName>ppt_x</p:attrName>
                                        </p:attrNameLst>
                                      </p:cBhvr>
                                      <p:tavLst>
                                        <p:tav tm="0">
                                          <p:val>
                                            <p:fltVal val="0.5"/>
                                          </p:val>
                                        </p:tav>
                                        <p:tav tm="100000">
                                          <p:val>
                                            <p:strVal val="#ppt_x"/>
                                          </p:val>
                                        </p:tav>
                                      </p:tavLst>
                                    </p:anim>
                                    <p:anim calcmode="lin" valueType="num">
                                      <p:cBhvr>
                                        <p:cTn id="52" dur="500" fill="hold"/>
                                        <p:tgtEl>
                                          <p:spTgt spid="111"/>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9"/>
                                        </p:tgtEl>
                                        <p:attrNameLst>
                                          <p:attrName>style.visibility</p:attrName>
                                        </p:attrNameLst>
                                      </p:cBhvr>
                                      <p:to>
                                        <p:strVal val="visible"/>
                                      </p:to>
                                    </p:set>
                                    <p:anim calcmode="lin" valueType="num">
                                      <p:cBhvr>
                                        <p:cTn id="55" dur="500" fill="hold"/>
                                        <p:tgtEl>
                                          <p:spTgt spid="99"/>
                                        </p:tgtEl>
                                        <p:attrNameLst>
                                          <p:attrName>ppt_w</p:attrName>
                                        </p:attrNameLst>
                                      </p:cBhvr>
                                      <p:tavLst>
                                        <p:tav tm="0">
                                          <p:val>
                                            <p:fltVal val="0"/>
                                          </p:val>
                                        </p:tav>
                                        <p:tav tm="100000">
                                          <p:val>
                                            <p:strVal val="#ppt_w"/>
                                          </p:val>
                                        </p:tav>
                                      </p:tavLst>
                                    </p:anim>
                                    <p:anim calcmode="lin" valueType="num">
                                      <p:cBhvr>
                                        <p:cTn id="56" dur="500" fill="hold"/>
                                        <p:tgtEl>
                                          <p:spTgt spid="99"/>
                                        </p:tgtEl>
                                        <p:attrNameLst>
                                          <p:attrName>ppt_h</p:attrName>
                                        </p:attrNameLst>
                                      </p:cBhvr>
                                      <p:tavLst>
                                        <p:tav tm="0">
                                          <p:val>
                                            <p:fltVal val="0"/>
                                          </p:val>
                                        </p:tav>
                                        <p:tav tm="100000">
                                          <p:val>
                                            <p:strVal val="#ppt_h"/>
                                          </p:val>
                                        </p:tav>
                                      </p:tavLst>
                                    </p:anim>
                                    <p:anim calcmode="lin" valueType="num">
                                      <p:cBhvr>
                                        <p:cTn id="57" dur="500" fill="hold"/>
                                        <p:tgtEl>
                                          <p:spTgt spid="99"/>
                                        </p:tgtEl>
                                        <p:attrNameLst>
                                          <p:attrName>ppt_x</p:attrName>
                                        </p:attrNameLst>
                                      </p:cBhvr>
                                      <p:tavLst>
                                        <p:tav tm="0">
                                          <p:val>
                                            <p:fltVal val="0.5"/>
                                          </p:val>
                                        </p:tav>
                                        <p:tav tm="100000">
                                          <p:val>
                                            <p:strVal val="#ppt_x"/>
                                          </p:val>
                                        </p:tav>
                                      </p:tavLst>
                                    </p:anim>
                                    <p:anim calcmode="lin" valueType="num">
                                      <p:cBhvr>
                                        <p:cTn id="58" dur="500" fill="hold"/>
                                        <p:tgtEl>
                                          <p:spTgt spid="99"/>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102"/>
                                        </p:tgtEl>
                                        <p:attrNameLst>
                                          <p:attrName>style.visibility</p:attrName>
                                        </p:attrNameLst>
                                      </p:cBhvr>
                                      <p:to>
                                        <p:strVal val="visible"/>
                                      </p:to>
                                    </p:set>
                                    <p:anim calcmode="lin" valueType="num">
                                      <p:cBhvr>
                                        <p:cTn id="61" dur="500" fill="hold"/>
                                        <p:tgtEl>
                                          <p:spTgt spid="102"/>
                                        </p:tgtEl>
                                        <p:attrNameLst>
                                          <p:attrName>ppt_w</p:attrName>
                                        </p:attrNameLst>
                                      </p:cBhvr>
                                      <p:tavLst>
                                        <p:tav tm="0">
                                          <p:val>
                                            <p:fltVal val="0"/>
                                          </p:val>
                                        </p:tav>
                                        <p:tav tm="100000">
                                          <p:val>
                                            <p:strVal val="#ppt_w"/>
                                          </p:val>
                                        </p:tav>
                                      </p:tavLst>
                                    </p:anim>
                                    <p:anim calcmode="lin" valueType="num">
                                      <p:cBhvr>
                                        <p:cTn id="62" dur="500" fill="hold"/>
                                        <p:tgtEl>
                                          <p:spTgt spid="102"/>
                                        </p:tgtEl>
                                        <p:attrNameLst>
                                          <p:attrName>ppt_h</p:attrName>
                                        </p:attrNameLst>
                                      </p:cBhvr>
                                      <p:tavLst>
                                        <p:tav tm="0">
                                          <p:val>
                                            <p:fltVal val="0"/>
                                          </p:val>
                                        </p:tav>
                                        <p:tav tm="100000">
                                          <p:val>
                                            <p:strVal val="#ppt_h"/>
                                          </p:val>
                                        </p:tav>
                                      </p:tavLst>
                                    </p:anim>
                                    <p:anim calcmode="lin" valueType="num">
                                      <p:cBhvr>
                                        <p:cTn id="63" dur="500" fill="hold"/>
                                        <p:tgtEl>
                                          <p:spTgt spid="102"/>
                                        </p:tgtEl>
                                        <p:attrNameLst>
                                          <p:attrName>ppt_x</p:attrName>
                                        </p:attrNameLst>
                                      </p:cBhvr>
                                      <p:tavLst>
                                        <p:tav tm="0">
                                          <p:val>
                                            <p:fltVal val="0.5"/>
                                          </p:val>
                                        </p:tav>
                                        <p:tav tm="100000">
                                          <p:val>
                                            <p:strVal val="#ppt_x"/>
                                          </p:val>
                                        </p:tav>
                                      </p:tavLst>
                                    </p:anim>
                                    <p:anim calcmode="lin" valueType="num">
                                      <p:cBhvr>
                                        <p:cTn id="64" dur="500" fill="hold"/>
                                        <p:tgtEl>
                                          <p:spTgt spid="10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 calcmode="lin" valueType="num">
                                      <p:cBhvr>
                                        <p:cTn id="69" dur="500" fill="hold"/>
                                        <p:tgtEl>
                                          <p:spTgt spid="105"/>
                                        </p:tgtEl>
                                        <p:attrNameLst>
                                          <p:attrName>ppt_x</p:attrName>
                                        </p:attrNameLst>
                                      </p:cBhvr>
                                      <p:tavLst>
                                        <p:tav tm="0">
                                          <p:val>
                                            <p:fltVal val="0.5"/>
                                          </p:val>
                                        </p:tav>
                                        <p:tav tm="100000">
                                          <p:val>
                                            <p:strVal val="#ppt_x"/>
                                          </p:val>
                                        </p:tav>
                                      </p:tavLst>
                                    </p:anim>
                                    <p:anim calcmode="lin" valueType="num">
                                      <p:cBhvr>
                                        <p:cTn id="70" dur="500" fill="hold"/>
                                        <p:tgtEl>
                                          <p:spTgt spid="105"/>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 calcmode="lin" valueType="num">
                                      <p:cBhvr>
                                        <p:cTn id="75" dur="500" fill="hold"/>
                                        <p:tgtEl>
                                          <p:spTgt spid="108"/>
                                        </p:tgtEl>
                                        <p:attrNameLst>
                                          <p:attrName>ppt_x</p:attrName>
                                        </p:attrNameLst>
                                      </p:cBhvr>
                                      <p:tavLst>
                                        <p:tav tm="0">
                                          <p:val>
                                            <p:fltVal val="0.5"/>
                                          </p:val>
                                        </p:tav>
                                        <p:tav tm="100000">
                                          <p:val>
                                            <p:strVal val="#ppt_x"/>
                                          </p:val>
                                        </p:tav>
                                      </p:tavLst>
                                    </p:anim>
                                    <p:anim calcmode="lin" valueType="num">
                                      <p:cBhvr>
                                        <p:cTn id="76" dur="500" fill="hold"/>
                                        <p:tgtEl>
                                          <p:spTgt spid="108"/>
                                        </p:tgtEl>
                                        <p:attrNameLst>
                                          <p:attrName>ppt_y</p:attrName>
                                        </p:attrNameLst>
                                      </p:cBhvr>
                                      <p:tavLst>
                                        <p:tav tm="0">
                                          <p:val>
                                            <p:fltVal val="0.5"/>
                                          </p:val>
                                        </p:tav>
                                        <p:tav tm="100000">
                                          <p:val>
                                            <p:strVal val="#ppt_y"/>
                                          </p:val>
                                        </p:tav>
                                      </p:tavLst>
                                    </p:anim>
                                  </p:childTnLst>
                                </p:cTn>
                              </p:par>
                              <p:par>
                                <p:cTn id="77" presetID="26" presetClass="emph" presetSubtype="0" repeatCount="3000" fill="hold" nodeType="withEffect">
                                  <p:stCondLst>
                                    <p:cond delay="710"/>
                                  </p:stCondLst>
                                  <p:childTnLst>
                                    <p:animEffect transition="out" filter="fade">
                                      <p:cBhvr>
                                        <p:cTn id="78" dur="500" tmFilter="0, 0; .2, .5; .8, .5; 1, 0"/>
                                        <p:tgtEl>
                                          <p:spTgt spid="96"/>
                                        </p:tgtEl>
                                      </p:cBhvr>
                                    </p:animEffect>
                                    <p:animScale>
                                      <p:cBhvr>
                                        <p:cTn id="79" dur="250" autoRev="1" fill="hold"/>
                                        <p:tgtEl>
                                          <p:spTgt spid="96"/>
                                        </p:tgtEl>
                                      </p:cBhvr>
                                      <p:by x="105000" y="105000"/>
                                    </p:animScale>
                                  </p:childTnLst>
                                </p:cTn>
                              </p:par>
                              <p:par>
                                <p:cTn id="80" presetID="26" presetClass="emph" presetSubtype="0" repeatCount="3000" fill="hold" nodeType="withEffect">
                                  <p:stCondLst>
                                    <p:cond delay="410"/>
                                  </p:stCondLst>
                                  <p:childTnLst>
                                    <p:animEffect transition="out" filter="fade">
                                      <p:cBhvr>
                                        <p:cTn id="81" dur="500" tmFilter="0, 0; .2, .5; .8, .5; 1, 0"/>
                                        <p:tgtEl>
                                          <p:spTgt spid="99"/>
                                        </p:tgtEl>
                                      </p:cBhvr>
                                    </p:animEffect>
                                    <p:animScale>
                                      <p:cBhvr>
                                        <p:cTn id="82" dur="250" autoRev="1" fill="hold"/>
                                        <p:tgtEl>
                                          <p:spTgt spid="99"/>
                                        </p:tgtEl>
                                      </p:cBhvr>
                                      <p:by x="105000" y="105000"/>
                                    </p:animScale>
                                  </p:childTnLst>
                                </p:cTn>
                              </p:par>
                              <p:par>
                                <p:cTn id="83" presetID="26" presetClass="emph" presetSubtype="0" repeatCount="3000" fill="hold" nodeType="withEffect">
                                  <p:stCondLst>
                                    <p:cond delay="810"/>
                                  </p:stCondLst>
                                  <p:childTnLst>
                                    <p:animEffect transition="out" filter="fade">
                                      <p:cBhvr>
                                        <p:cTn id="84" dur="500" tmFilter="0, 0; .2, .5; .8, .5; 1, 0"/>
                                        <p:tgtEl>
                                          <p:spTgt spid="102"/>
                                        </p:tgtEl>
                                      </p:cBhvr>
                                    </p:animEffect>
                                    <p:animScale>
                                      <p:cBhvr>
                                        <p:cTn id="85" dur="250" autoRev="1" fill="hold"/>
                                        <p:tgtEl>
                                          <p:spTgt spid="102"/>
                                        </p:tgtEl>
                                      </p:cBhvr>
                                      <p:by x="105000" y="105000"/>
                                    </p:animScale>
                                  </p:childTnLst>
                                </p:cTn>
                              </p:par>
                            </p:childTnLst>
                          </p:cTn>
                        </p:par>
                        <p:par>
                          <p:cTn id="86" fill="hold">
                            <p:stCondLst>
                              <p:cond delay="2310"/>
                            </p:stCondLst>
                            <p:childTnLst>
                              <p:par>
                                <p:cTn id="87" presetID="32" presetClass="emph" presetSubtype="0" fill="hold" nodeType="afterEffect">
                                  <p:stCondLst>
                                    <p:cond delay="0"/>
                                  </p:stCondLst>
                                  <p:childTnLst>
                                    <p:animRot by="120000">
                                      <p:cBhvr>
                                        <p:cTn id="88" dur="100" fill="hold">
                                          <p:stCondLst>
                                            <p:cond delay="0"/>
                                          </p:stCondLst>
                                        </p:cTn>
                                        <p:tgtEl>
                                          <p:spTgt spid="47"/>
                                        </p:tgtEl>
                                        <p:attrNameLst>
                                          <p:attrName>r</p:attrName>
                                        </p:attrNameLst>
                                      </p:cBhvr>
                                    </p:animRot>
                                    <p:animRot by="-240000">
                                      <p:cBhvr>
                                        <p:cTn id="89" dur="200" fill="hold">
                                          <p:stCondLst>
                                            <p:cond delay="200"/>
                                          </p:stCondLst>
                                        </p:cTn>
                                        <p:tgtEl>
                                          <p:spTgt spid="47"/>
                                        </p:tgtEl>
                                        <p:attrNameLst>
                                          <p:attrName>r</p:attrName>
                                        </p:attrNameLst>
                                      </p:cBhvr>
                                    </p:animRot>
                                    <p:animRot by="240000">
                                      <p:cBhvr>
                                        <p:cTn id="90" dur="200" fill="hold">
                                          <p:stCondLst>
                                            <p:cond delay="400"/>
                                          </p:stCondLst>
                                        </p:cTn>
                                        <p:tgtEl>
                                          <p:spTgt spid="47"/>
                                        </p:tgtEl>
                                        <p:attrNameLst>
                                          <p:attrName>r</p:attrName>
                                        </p:attrNameLst>
                                      </p:cBhvr>
                                    </p:animRot>
                                    <p:animRot by="-240000">
                                      <p:cBhvr>
                                        <p:cTn id="91" dur="200" fill="hold">
                                          <p:stCondLst>
                                            <p:cond delay="600"/>
                                          </p:stCondLst>
                                        </p:cTn>
                                        <p:tgtEl>
                                          <p:spTgt spid="47"/>
                                        </p:tgtEl>
                                        <p:attrNameLst>
                                          <p:attrName>r</p:attrName>
                                        </p:attrNameLst>
                                      </p:cBhvr>
                                    </p:animRot>
                                    <p:animRot by="120000">
                                      <p:cBhvr>
                                        <p:cTn id="92" dur="200" fill="hold">
                                          <p:stCondLst>
                                            <p:cond delay="80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一元管理</a:t>
            </a:r>
          </a:p>
        </p:txBody>
      </p:sp>
      <p:sp>
        <p:nvSpPr>
          <p:cNvPr id="2" name="スライド番号プレースホルダー 1"/>
          <p:cNvSpPr>
            <a:spLocks noGrp="1"/>
          </p:cNvSpPr>
          <p:nvPr>
            <p:ph type="sldNum" sz="quarter" idx="4294967295"/>
          </p:nvPr>
        </p:nvSpPr>
        <p:spPr>
          <a:xfrm>
            <a:off x="7013575" y="6461125"/>
            <a:ext cx="2130425" cy="276225"/>
          </a:xfrm>
        </p:spPr>
        <p:txBody>
          <a:bodyPr/>
          <a:lstStyle/>
          <a:p>
            <a:fld id="{72A98194-5DC2-436A-AA23-87554DAA05F1}" type="slidenum">
              <a:rPr lang="ja-JP" altLang="en-US" smtClean="0"/>
              <a:pPr/>
              <a:t>38</a:t>
            </a:fld>
            <a:endParaRPr lang="ja-JP" altLang="en-US" dirty="0"/>
          </a:p>
        </p:txBody>
      </p:sp>
      <p:cxnSp>
        <p:nvCxnSpPr>
          <p:cNvPr id="5" name="図形 70"/>
          <p:cNvCxnSpPr>
            <a:stCxn id="9" idx="1"/>
            <a:endCxn id="42" idx="3"/>
          </p:cNvCxnSpPr>
          <p:nvPr/>
        </p:nvCxnSpPr>
        <p:spPr>
          <a:xfrm rot="10800000" flipH="1">
            <a:off x="1084332" y="5984738"/>
            <a:ext cx="6998816" cy="1588"/>
          </a:xfrm>
          <a:prstGeom prst="bentConnector5">
            <a:avLst>
              <a:gd name="adj1" fmla="val -3266"/>
              <a:gd name="adj2" fmla="val 206610770"/>
              <a:gd name="adj3" fmla="val 103266"/>
            </a:avLst>
          </a:prstGeom>
          <a:ln w="762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コンテンツ プレースホルダ 100"/>
          <p:cNvSpPr txBox="1">
            <a:spLocks/>
          </p:cNvSpPr>
          <p:nvPr/>
        </p:nvSpPr>
        <p:spPr>
          <a:xfrm>
            <a:off x="395536" y="939889"/>
            <a:ext cx="8382000" cy="52355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vCenter</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Server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の導入により、仮想化環境の</a:t>
            </a:r>
            <a:r>
              <a:rPr lang="ja-JP" altLang="en-US" sz="2800" dirty="0" err="1">
                <a:latin typeface="Meiryo UI" panose="020B0604030504040204" pitchFamily="50" charset="-128"/>
                <a:ea typeface="Meiryo UI" panose="020B0604030504040204" pitchFamily="50" charset="-128"/>
                <a:cs typeface="Meiryo UI" panose="020B0604030504040204" pitchFamily="50" charset="-128"/>
              </a:rPr>
              <a:t>を</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一元的に監視およびアクションの自動化を実装することが可能</a:t>
            </a:r>
          </a:p>
        </p:txBody>
      </p:sp>
      <p:sp>
        <p:nvSpPr>
          <p:cNvPr id="7" name="Rounded Rectangle 64"/>
          <p:cNvSpPr/>
          <p:nvPr/>
        </p:nvSpPr>
        <p:spPr bwMode="auto">
          <a:xfrm>
            <a:off x="1084332" y="5142358"/>
            <a:ext cx="2232496" cy="504112"/>
          </a:xfrm>
          <a:prstGeom prst="roundRect">
            <a:avLst/>
          </a:prstGeom>
          <a:gradFill>
            <a:gsLst>
              <a:gs pos="0">
                <a:srgbClr val="037BB1"/>
              </a:gs>
              <a:gs pos="83000">
                <a:srgbClr val="52AEDC"/>
              </a:gs>
            </a:gsLst>
          </a:gradFill>
          <a:ln w="12700">
            <a:solidFill>
              <a:schemeClr val="accent1">
                <a:lumMod val="75000"/>
              </a:schemeClr>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1184916" y="5200078"/>
            <a:ext cx="2059656"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ESXi</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ounded Rectangle 54"/>
          <p:cNvSpPr/>
          <p:nvPr/>
        </p:nvSpPr>
        <p:spPr bwMode="auto">
          <a:xfrm>
            <a:off x="1084332" y="5732710"/>
            <a:ext cx="2232248" cy="504056"/>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1184916" y="5775574"/>
            <a:ext cx="2059656"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Hardware</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Rounded Rectangle 62"/>
          <p:cNvSpPr/>
          <p:nvPr/>
        </p:nvSpPr>
        <p:spPr bwMode="auto">
          <a:xfrm>
            <a:off x="1083764" y="3486174"/>
            <a:ext cx="1080000" cy="1584176"/>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ounded Rectangle 62"/>
          <p:cNvSpPr/>
          <p:nvPr/>
        </p:nvSpPr>
        <p:spPr bwMode="auto">
          <a:xfrm>
            <a:off x="2222172" y="3486174"/>
            <a:ext cx="1080000" cy="1584176"/>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ounded Rectangle 58"/>
          <p:cNvSpPr/>
          <p:nvPr/>
        </p:nvSpPr>
        <p:spPr bwMode="auto">
          <a:xfrm>
            <a:off x="2308468" y="4134246"/>
            <a:ext cx="892800" cy="504056"/>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2409052" y="4177110"/>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Rounded Rectangle 60"/>
          <p:cNvSpPr/>
          <p:nvPr/>
        </p:nvSpPr>
        <p:spPr bwMode="auto">
          <a:xfrm>
            <a:off x="2308468" y="3558182"/>
            <a:ext cx="892672" cy="504056"/>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2409052" y="360104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App</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2394764" y="468116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1256924" y="468116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Rounded Rectangle 58"/>
          <p:cNvSpPr/>
          <p:nvPr/>
        </p:nvSpPr>
        <p:spPr bwMode="auto">
          <a:xfrm>
            <a:off x="1170628" y="4134246"/>
            <a:ext cx="892800" cy="504056"/>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1271212" y="4177110"/>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ounded Rectangle 60"/>
          <p:cNvSpPr/>
          <p:nvPr/>
        </p:nvSpPr>
        <p:spPr bwMode="auto">
          <a:xfrm>
            <a:off x="1170628" y="3558182"/>
            <a:ext cx="892672" cy="504056"/>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1271212" y="360104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App</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Rounded Rectangle 64"/>
          <p:cNvSpPr/>
          <p:nvPr/>
        </p:nvSpPr>
        <p:spPr bwMode="auto">
          <a:xfrm>
            <a:off x="3474636" y="5142358"/>
            <a:ext cx="2232496" cy="504112"/>
          </a:xfrm>
          <a:prstGeom prst="roundRect">
            <a:avLst/>
          </a:prstGeom>
          <a:gradFill>
            <a:gsLst>
              <a:gs pos="0">
                <a:srgbClr val="037BB1"/>
              </a:gs>
              <a:gs pos="83000">
                <a:srgbClr val="52AEDC"/>
              </a:gs>
            </a:gsLst>
          </a:gradFill>
          <a:ln w="12700">
            <a:solidFill>
              <a:schemeClr val="accent1">
                <a:lumMod val="75000"/>
              </a:schemeClr>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3575220" y="5200078"/>
            <a:ext cx="2059656"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ESXi</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Rounded Rectangle 54"/>
          <p:cNvSpPr/>
          <p:nvPr/>
        </p:nvSpPr>
        <p:spPr bwMode="auto">
          <a:xfrm>
            <a:off x="3474636" y="5732710"/>
            <a:ext cx="2232248" cy="504056"/>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3575220" y="5775574"/>
            <a:ext cx="2059656"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Hardware</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Rounded Rectangle 62"/>
          <p:cNvSpPr/>
          <p:nvPr/>
        </p:nvSpPr>
        <p:spPr bwMode="auto">
          <a:xfrm>
            <a:off x="3474068" y="3486174"/>
            <a:ext cx="1080000" cy="1584176"/>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Rounded Rectangle 62"/>
          <p:cNvSpPr/>
          <p:nvPr/>
        </p:nvSpPr>
        <p:spPr bwMode="auto">
          <a:xfrm>
            <a:off x="4612476" y="3486174"/>
            <a:ext cx="1080000" cy="1584176"/>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Rounded Rectangle 58"/>
          <p:cNvSpPr/>
          <p:nvPr/>
        </p:nvSpPr>
        <p:spPr bwMode="auto">
          <a:xfrm>
            <a:off x="4698772" y="4134246"/>
            <a:ext cx="892800" cy="504056"/>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4799356" y="4177110"/>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Rounded Rectangle 60"/>
          <p:cNvSpPr/>
          <p:nvPr/>
        </p:nvSpPr>
        <p:spPr bwMode="auto">
          <a:xfrm>
            <a:off x="4698772" y="3558182"/>
            <a:ext cx="892672" cy="504056"/>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p:cNvSpPr/>
          <p:nvPr/>
        </p:nvSpPr>
        <p:spPr>
          <a:xfrm>
            <a:off x="4799356" y="360104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App</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4785068" y="468116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3647228" y="468116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Rounded Rectangle 58"/>
          <p:cNvSpPr/>
          <p:nvPr/>
        </p:nvSpPr>
        <p:spPr bwMode="auto">
          <a:xfrm>
            <a:off x="3560932" y="4134246"/>
            <a:ext cx="892800" cy="504056"/>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p:cNvSpPr/>
          <p:nvPr/>
        </p:nvSpPr>
        <p:spPr>
          <a:xfrm>
            <a:off x="3661516" y="4177110"/>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Rounded Rectangle 60"/>
          <p:cNvSpPr/>
          <p:nvPr/>
        </p:nvSpPr>
        <p:spPr bwMode="auto">
          <a:xfrm>
            <a:off x="3560932" y="3558182"/>
            <a:ext cx="892672" cy="504056"/>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p:cNvSpPr/>
          <p:nvPr/>
        </p:nvSpPr>
        <p:spPr>
          <a:xfrm>
            <a:off x="3661516" y="360104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App</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Rounded Rectangle 64"/>
          <p:cNvSpPr/>
          <p:nvPr/>
        </p:nvSpPr>
        <p:spPr bwMode="auto">
          <a:xfrm>
            <a:off x="5850900" y="5142358"/>
            <a:ext cx="2232496" cy="504112"/>
          </a:xfrm>
          <a:prstGeom prst="roundRect">
            <a:avLst/>
          </a:prstGeom>
          <a:gradFill>
            <a:gsLst>
              <a:gs pos="0">
                <a:srgbClr val="037BB1"/>
              </a:gs>
              <a:gs pos="83000">
                <a:srgbClr val="52AEDC"/>
              </a:gs>
            </a:gsLst>
          </a:gradFill>
          <a:ln w="12700">
            <a:solidFill>
              <a:schemeClr val="accent1">
                <a:lumMod val="75000"/>
              </a:schemeClr>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p:cNvSpPr/>
          <p:nvPr/>
        </p:nvSpPr>
        <p:spPr>
          <a:xfrm>
            <a:off x="5951484" y="5200078"/>
            <a:ext cx="2059656"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ESXi</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Rounded Rectangle 54"/>
          <p:cNvSpPr/>
          <p:nvPr/>
        </p:nvSpPr>
        <p:spPr bwMode="auto">
          <a:xfrm>
            <a:off x="5850900" y="5732710"/>
            <a:ext cx="2232248" cy="504056"/>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p:cNvSpPr/>
          <p:nvPr/>
        </p:nvSpPr>
        <p:spPr>
          <a:xfrm>
            <a:off x="5951484" y="5775574"/>
            <a:ext cx="2059656"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Hardware</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Rounded Rectangle 62"/>
          <p:cNvSpPr/>
          <p:nvPr/>
        </p:nvSpPr>
        <p:spPr bwMode="auto">
          <a:xfrm>
            <a:off x="5850332" y="3486174"/>
            <a:ext cx="1080000" cy="1584176"/>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Rounded Rectangle 62"/>
          <p:cNvSpPr/>
          <p:nvPr/>
        </p:nvSpPr>
        <p:spPr bwMode="auto">
          <a:xfrm>
            <a:off x="6988740" y="3486174"/>
            <a:ext cx="1080000" cy="1584176"/>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Rounded Rectangle 58"/>
          <p:cNvSpPr/>
          <p:nvPr/>
        </p:nvSpPr>
        <p:spPr bwMode="auto">
          <a:xfrm>
            <a:off x="7075036" y="4134246"/>
            <a:ext cx="892800" cy="504056"/>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p:cNvSpPr/>
          <p:nvPr/>
        </p:nvSpPr>
        <p:spPr>
          <a:xfrm>
            <a:off x="7175620" y="4177110"/>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ounded Rectangle 60"/>
          <p:cNvSpPr/>
          <p:nvPr/>
        </p:nvSpPr>
        <p:spPr bwMode="auto">
          <a:xfrm>
            <a:off x="7075036" y="3558182"/>
            <a:ext cx="892672" cy="504056"/>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正方形/長方形 48"/>
          <p:cNvSpPr/>
          <p:nvPr/>
        </p:nvSpPr>
        <p:spPr>
          <a:xfrm>
            <a:off x="7175620" y="360104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App</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p:cNvSpPr/>
          <p:nvPr/>
        </p:nvSpPr>
        <p:spPr>
          <a:xfrm>
            <a:off x="7161332" y="468116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6023492" y="468116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Rounded Rectangle 58"/>
          <p:cNvSpPr/>
          <p:nvPr/>
        </p:nvSpPr>
        <p:spPr bwMode="auto">
          <a:xfrm>
            <a:off x="5937196" y="4134246"/>
            <a:ext cx="892800" cy="504056"/>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p:cNvSpPr/>
          <p:nvPr/>
        </p:nvSpPr>
        <p:spPr>
          <a:xfrm>
            <a:off x="6037780" y="4177110"/>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Rounded Rectangle 60"/>
          <p:cNvSpPr/>
          <p:nvPr/>
        </p:nvSpPr>
        <p:spPr bwMode="auto">
          <a:xfrm>
            <a:off x="5937196" y="3558182"/>
            <a:ext cx="892672" cy="504056"/>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正方形/長方形 54"/>
          <p:cNvSpPr/>
          <p:nvPr/>
        </p:nvSpPr>
        <p:spPr>
          <a:xfrm>
            <a:off x="6037780" y="3601046"/>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App</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6" name="直線矢印コネクタ 55"/>
          <p:cNvCxnSpPr>
            <a:endCxn id="12" idx="0"/>
          </p:cNvCxnSpPr>
          <p:nvPr/>
        </p:nvCxnSpPr>
        <p:spPr>
          <a:xfrm rot="5400000">
            <a:off x="2285155" y="2155746"/>
            <a:ext cx="669038" cy="199181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7" name="直線矢印コネクタ 56"/>
          <p:cNvCxnSpPr>
            <a:endCxn id="13" idx="0"/>
          </p:cNvCxnSpPr>
          <p:nvPr/>
        </p:nvCxnSpPr>
        <p:spPr>
          <a:xfrm rot="5400000">
            <a:off x="2854359" y="2724950"/>
            <a:ext cx="669038" cy="85341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8" name="直線矢印コネクタ 57"/>
          <p:cNvCxnSpPr>
            <a:endCxn id="28" idx="0"/>
          </p:cNvCxnSpPr>
          <p:nvPr/>
        </p:nvCxnSpPr>
        <p:spPr>
          <a:xfrm rot="16200000" flipH="1">
            <a:off x="3480306" y="2952412"/>
            <a:ext cx="669038" cy="39848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endCxn id="29" idx="0"/>
          </p:cNvCxnSpPr>
          <p:nvPr/>
        </p:nvCxnSpPr>
        <p:spPr>
          <a:xfrm rot="5400000">
            <a:off x="5016940" y="2952673"/>
            <a:ext cx="669038" cy="39796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0" name="直線矢印コネクタ 59"/>
          <p:cNvCxnSpPr>
            <a:endCxn id="44" idx="0"/>
          </p:cNvCxnSpPr>
          <p:nvPr/>
        </p:nvCxnSpPr>
        <p:spPr>
          <a:xfrm>
            <a:off x="5548260" y="2780382"/>
            <a:ext cx="842072" cy="70579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1" name="直線矢印コネクタ 60"/>
          <p:cNvCxnSpPr>
            <a:endCxn id="45" idx="0"/>
          </p:cNvCxnSpPr>
          <p:nvPr/>
        </p:nvCxnSpPr>
        <p:spPr>
          <a:xfrm rot="16200000" flipH="1">
            <a:off x="6205071" y="2162505"/>
            <a:ext cx="669038" cy="197829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2" name="直線矢印コネクタ 61"/>
          <p:cNvCxnSpPr>
            <a:endCxn id="7" idx="0"/>
          </p:cNvCxnSpPr>
          <p:nvPr/>
        </p:nvCxnSpPr>
        <p:spPr>
          <a:xfrm rot="5400000">
            <a:off x="2208425" y="2774631"/>
            <a:ext cx="2359882" cy="237557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3" name="直線矢印コネクタ 62"/>
          <p:cNvCxnSpPr>
            <a:endCxn id="24" idx="0"/>
          </p:cNvCxnSpPr>
          <p:nvPr/>
        </p:nvCxnSpPr>
        <p:spPr>
          <a:xfrm rot="16200000" flipH="1">
            <a:off x="3403577" y="3955051"/>
            <a:ext cx="2359882" cy="147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4" name="直線矢印コネクタ 63"/>
          <p:cNvCxnSpPr>
            <a:endCxn id="40" idx="0"/>
          </p:cNvCxnSpPr>
          <p:nvPr/>
        </p:nvCxnSpPr>
        <p:spPr>
          <a:xfrm rot="16200000" flipH="1">
            <a:off x="4591709" y="2766919"/>
            <a:ext cx="2359882" cy="23909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5" name="正方形/長方形 64"/>
          <p:cNvSpPr/>
          <p:nvPr/>
        </p:nvSpPr>
        <p:spPr>
          <a:xfrm>
            <a:off x="2883964" y="2360528"/>
            <a:ext cx="3384376" cy="707886"/>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sz="2000"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VMware</a:t>
            </a:r>
          </a:p>
          <a:p>
            <a:pPr algn="ctr"/>
            <a:r>
              <a:rPr lang="en-US" altLang="ja-JP" sz="2000" b="1"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vCenter</a:t>
            </a:r>
            <a:r>
              <a:rPr lang="en-US" altLang="ja-JP" sz="2000" b="1"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 Server</a:t>
            </a:r>
            <a:endParaRPr lang="ja-JP" altLang="en-US" sz="2000"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58895649"/>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checkerboard(down)">
                                      <p:cBhvr>
                                        <p:cTn id="7" dur="500"/>
                                        <p:tgtEl>
                                          <p:spTgt spid="6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up)">
                                      <p:cBhvr>
                                        <p:cTn id="11" dur="500"/>
                                        <p:tgtEl>
                                          <p:spTgt spid="56"/>
                                        </p:tgtEl>
                                      </p:cBhvr>
                                    </p:animEffect>
                                  </p:childTnLst>
                                </p:cTn>
                              </p:par>
                              <p:par>
                                <p:cTn id="12" presetID="22" presetClass="entr" presetSubtype="1"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up)">
                                      <p:cBhvr>
                                        <p:cTn id="14" dur="500"/>
                                        <p:tgtEl>
                                          <p:spTgt spid="57"/>
                                        </p:tgtEl>
                                      </p:cBhvr>
                                    </p:animEffect>
                                  </p:childTnLst>
                                </p:cTn>
                              </p:par>
                              <p:par>
                                <p:cTn id="15" presetID="22" presetClass="entr" presetSubtype="1"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up)">
                                      <p:cBhvr>
                                        <p:cTn id="17" dur="500"/>
                                        <p:tgtEl>
                                          <p:spTgt spid="58"/>
                                        </p:tgtEl>
                                      </p:cBhvr>
                                    </p:animEffect>
                                  </p:childTnLst>
                                </p:cTn>
                              </p:par>
                              <p:par>
                                <p:cTn id="18" presetID="22" presetClass="entr" presetSubtype="1"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up)">
                                      <p:cBhvr>
                                        <p:cTn id="20" dur="500"/>
                                        <p:tgtEl>
                                          <p:spTgt spid="62"/>
                                        </p:tgtEl>
                                      </p:cBhvr>
                                    </p:animEffect>
                                  </p:childTnLst>
                                </p:cTn>
                              </p:par>
                              <p:par>
                                <p:cTn id="21" presetID="22" presetClass="entr" presetSubtype="1"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up)">
                                      <p:cBhvr>
                                        <p:cTn id="23" dur="500"/>
                                        <p:tgtEl>
                                          <p:spTgt spid="63"/>
                                        </p:tgtEl>
                                      </p:cBhvr>
                                    </p:animEffect>
                                  </p:childTnLst>
                                </p:cTn>
                              </p:par>
                              <p:par>
                                <p:cTn id="24" presetID="22" presetClass="entr" presetSubtype="1"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up)">
                                      <p:cBhvr>
                                        <p:cTn id="26" dur="500"/>
                                        <p:tgtEl>
                                          <p:spTgt spid="64"/>
                                        </p:tgtEl>
                                      </p:cBhvr>
                                    </p:animEffect>
                                  </p:childTnLst>
                                </p:cTn>
                              </p:par>
                              <p:par>
                                <p:cTn id="27" presetID="22" presetClass="entr" presetSubtype="1"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up)">
                                      <p:cBhvr>
                                        <p:cTn id="29" dur="500"/>
                                        <p:tgtEl>
                                          <p:spTgt spid="59"/>
                                        </p:tgtEl>
                                      </p:cBhvr>
                                    </p:animEffect>
                                  </p:childTnLst>
                                </p:cTn>
                              </p:par>
                              <p:par>
                                <p:cTn id="30" presetID="22" presetClass="entr" presetSubtype="1"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up)">
                                      <p:cBhvr>
                                        <p:cTn id="32" dur="500"/>
                                        <p:tgtEl>
                                          <p:spTgt spid="60"/>
                                        </p:tgtEl>
                                      </p:cBhvr>
                                    </p:animEffect>
                                  </p:childTnLst>
                                </p:cTn>
                              </p:par>
                              <p:par>
                                <p:cTn id="33" presetID="22" presetClass="entr" presetSubtype="1"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4283968" y="733871"/>
            <a:ext cx="561204" cy="500900"/>
            <a:chOff x="304800" y="673100"/>
            <a:chExt cx="4000500" cy="4000500"/>
          </a:xfrm>
          <a:effectLst>
            <a:outerShdw blurRad="444500" dist="254000" dir="8100000" algn="tr" rotWithShape="0">
              <a:prstClr val="black">
                <a:alpha val="50000"/>
              </a:prstClr>
            </a:outerShdw>
          </a:effectLst>
        </p:grpSpPr>
        <p:sp>
          <p:nvSpPr>
            <p:cNvPr id="79" name="同心圆 10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0" name="椭圆 104"/>
            <p:cNvSpPr/>
            <p:nvPr/>
          </p:nvSpPr>
          <p:spPr>
            <a:xfrm>
              <a:off x="392112" y="760412"/>
              <a:ext cx="3825875" cy="3825876"/>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1" name="组合 80"/>
          <p:cNvGrpSpPr/>
          <p:nvPr/>
        </p:nvGrpSpPr>
        <p:grpSpPr>
          <a:xfrm>
            <a:off x="5043870" y="681628"/>
            <a:ext cx="792986" cy="707774"/>
            <a:chOff x="304800" y="673100"/>
            <a:chExt cx="4000500" cy="4000500"/>
          </a:xfrm>
          <a:effectLst>
            <a:outerShdw blurRad="444500" dist="254000" dir="8100000" algn="tr" rotWithShape="0">
              <a:prstClr val="black">
                <a:alpha val="50000"/>
              </a:prstClr>
            </a:outerShdw>
          </a:effectLst>
        </p:grpSpPr>
        <p:sp>
          <p:nvSpPr>
            <p:cNvPr id="82" name="同心圆 10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3" name="椭圆 10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84" name="组合 83"/>
          <p:cNvGrpSpPr/>
          <p:nvPr/>
        </p:nvGrpSpPr>
        <p:grpSpPr>
          <a:xfrm>
            <a:off x="7305147" y="994566"/>
            <a:ext cx="610688" cy="545062"/>
            <a:chOff x="304800" y="673100"/>
            <a:chExt cx="4000500" cy="4000500"/>
          </a:xfrm>
          <a:effectLst>
            <a:outerShdw blurRad="444500" dist="254000" dir="8100000" algn="tr" rotWithShape="0">
              <a:prstClr val="black">
                <a:alpha val="50000"/>
              </a:prstClr>
            </a:outerShdw>
          </a:effectLst>
        </p:grpSpPr>
        <p:sp>
          <p:nvSpPr>
            <p:cNvPr id="85" name="同心圆 10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6" name="椭圆 11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87" name="组合 86"/>
          <p:cNvGrpSpPr/>
          <p:nvPr/>
        </p:nvGrpSpPr>
        <p:grpSpPr>
          <a:xfrm>
            <a:off x="780482" y="5890567"/>
            <a:ext cx="524364" cy="468016"/>
            <a:chOff x="304800" y="673100"/>
            <a:chExt cx="4000500" cy="4000500"/>
          </a:xfrm>
          <a:effectLst>
            <a:outerShdw blurRad="444500" dist="254000" dir="8100000" algn="tr" rotWithShape="0">
              <a:prstClr val="black">
                <a:alpha val="50000"/>
              </a:prstClr>
            </a:outerShdw>
          </a:effectLst>
        </p:grpSpPr>
        <p:sp>
          <p:nvSpPr>
            <p:cNvPr id="88" name="同心圆 11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89" name="椭圆 11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0" name="组合 89"/>
          <p:cNvGrpSpPr/>
          <p:nvPr/>
        </p:nvGrpSpPr>
        <p:grpSpPr>
          <a:xfrm>
            <a:off x="3898083" y="5460768"/>
            <a:ext cx="224838" cy="200678"/>
            <a:chOff x="304800" y="673100"/>
            <a:chExt cx="4000500" cy="4000500"/>
          </a:xfrm>
          <a:effectLst>
            <a:outerShdw blurRad="444500" dist="254000" dir="8100000" algn="tr" rotWithShape="0">
              <a:prstClr val="black">
                <a:alpha val="50000"/>
              </a:prstClr>
            </a:outerShdw>
          </a:effectLst>
        </p:grpSpPr>
        <p:sp>
          <p:nvSpPr>
            <p:cNvPr id="91" name="同心圆 11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2" name="椭圆 11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3" name="组合 92"/>
          <p:cNvGrpSpPr/>
          <p:nvPr/>
        </p:nvGrpSpPr>
        <p:grpSpPr>
          <a:xfrm>
            <a:off x="3131840" y="5301208"/>
            <a:ext cx="471130" cy="420502"/>
            <a:chOff x="304800" y="673100"/>
            <a:chExt cx="4000500" cy="4000500"/>
          </a:xfrm>
          <a:effectLst>
            <a:outerShdw blurRad="444500" dist="254000" dir="8100000" algn="tr" rotWithShape="0">
              <a:prstClr val="black">
                <a:alpha val="50000"/>
              </a:prstClr>
            </a:outerShdw>
          </a:effectLst>
        </p:grpSpPr>
        <p:sp>
          <p:nvSpPr>
            <p:cNvPr id="94" name="同心圆 1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95" name="椭圆 1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96" name="组合 95"/>
          <p:cNvGrpSpPr/>
          <p:nvPr/>
        </p:nvGrpSpPr>
        <p:grpSpPr>
          <a:xfrm>
            <a:off x="8210617" y="188640"/>
            <a:ext cx="1050122" cy="937278"/>
            <a:chOff x="304800" y="673100"/>
            <a:chExt cx="4000500" cy="4000500"/>
          </a:xfrm>
          <a:effectLst>
            <a:outerShdw blurRad="444500" dist="254000" dir="8100000" algn="tr" rotWithShape="0">
              <a:prstClr val="black">
                <a:alpha val="50000"/>
              </a:prstClr>
            </a:outerShdw>
          </a:effectLst>
        </p:grpSpPr>
        <p:sp>
          <p:nvSpPr>
            <p:cNvPr id="97" name="同心圆 1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1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9" name="组合 98"/>
          <p:cNvGrpSpPr/>
          <p:nvPr/>
        </p:nvGrpSpPr>
        <p:grpSpPr>
          <a:xfrm>
            <a:off x="1989718" y="5648528"/>
            <a:ext cx="1050122" cy="937278"/>
            <a:chOff x="304800" y="673100"/>
            <a:chExt cx="4000500" cy="4000500"/>
          </a:xfrm>
          <a:effectLst>
            <a:outerShdw blurRad="444500" dist="254000" dir="8100000" algn="tr" rotWithShape="0">
              <a:prstClr val="black">
                <a:alpha val="50000"/>
              </a:prstClr>
            </a:outerShdw>
          </a:effectLst>
        </p:grpSpPr>
        <p:sp>
          <p:nvSpPr>
            <p:cNvPr id="100" name="同心圆 1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1" name="椭圆 128"/>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02" name="组合 101"/>
          <p:cNvGrpSpPr/>
          <p:nvPr/>
        </p:nvGrpSpPr>
        <p:grpSpPr>
          <a:xfrm>
            <a:off x="1285566" y="5445988"/>
            <a:ext cx="463218" cy="413442"/>
            <a:chOff x="304800" y="673100"/>
            <a:chExt cx="4000500" cy="4000500"/>
          </a:xfrm>
          <a:effectLst>
            <a:outerShdw blurRad="444500" dist="254000" dir="8100000" algn="tr" rotWithShape="0">
              <a:prstClr val="black">
                <a:alpha val="50000"/>
              </a:prstClr>
            </a:outerShdw>
          </a:effectLst>
        </p:grpSpPr>
        <p:sp>
          <p:nvSpPr>
            <p:cNvPr id="103" name="同心圆 13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4" name="椭圆 13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5" name="组合 104"/>
          <p:cNvGrpSpPr/>
          <p:nvPr/>
        </p:nvGrpSpPr>
        <p:grpSpPr>
          <a:xfrm>
            <a:off x="401396" y="5713764"/>
            <a:ext cx="282172" cy="251850"/>
            <a:chOff x="304800" y="673100"/>
            <a:chExt cx="4000500" cy="4000500"/>
          </a:xfrm>
          <a:effectLst>
            <a:outerShdw blurRad="444500" dist="254000" dir="8100000" algn="tr" rotWithShape="0">
              <a:prstClr val="black">
                <a:alpha val="50000"/>
              </a:prstClr>
            </a:outerShdw>
          </a:effectLst>
        </p:grpSpPr>
        <p:sp>
          <p:nvSpPr>
            <p:cNvPr id="106" name="同心圆 13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07" name="椭圆 13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08" name="组合 107"/>
          <p:cNvGrpSpPr/>
          <p:nvPr/>
        </p:nvGrpSpPr>
        <p:grpSpPr>
          <a:xfrm>
            <a:off x="218756" y="5505686"/>
            <a:ext cx="141084" cy="125924"/>
            <a:chOff x="304800" y="673100"/>
            <a:chExt cx="4000500" cy="4000500"/>
          </a:xfrm>
          <a:effectLst>
            <a:outerShdw blurRad="444500" dist="254000" dir="8100000" algn="tr" rotWithShape="0">
              <a:prstClr val="black">
                <a:alpha val="50000"/>
              </a:prstClr>
            </a:outerShdw>
          </a:effectLst>
        </p:grpSpPr>
        <p:sp>
          <p:nvSpPr>
            <p:cNvPr id="109" name="同心圆 13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0" name="椭圆 13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11" name="组合 110"/>
          <p:cNvGrpSpPr/>
          <p:nvPr/>
        </p:nvGrpSpPr>
        <p:grpSpPr>
          <a:xfrm>
            <a:off x="8125987" y="1321322"/>
            <a:ext cx="198648" cy="177300"/>
            <a:chOff x="304800" y="673100"/>
            <a:chExt cx="4000500" cy="4000500"/>
          </a:xfrm>
          <a:effectLst>
            <a:outerShdw blurRad="444500" dist="254000" dir="8100000" algn="tr" rotWithShape="0">
              <a:prstClr val="black">
                <a:alpha val="50000"/>
              </a:prstClr>
            </a:outerShdw>
          </a:effectLst>
        </p:grpSpPr>
        <p:sp>
          <p:nvSpPr>
            <p:cNvPr id="112" name="同心圆 1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13" name="椭圆 1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48" name="タイトル 3"/>
          <p:cNvSpPr txBox="1">
            <a:spLocks/>
          </p:cNvSpPr>
          <p:nvPr/>
        </p:nvSpPr>
        <p:spPr>
          <a:xfrm>
            <a:off x="0" y="2492897"/>
            <a:ext cx="9144000" cy="1540942"/>
          </a:xfrm>
          <a:prstGeom prst="rect">
            <a:avLst/>
          </a:prstGeom>
        </p:spPr>
        <p:txBody>
          <a:bodyPr vert="horz" lIns="102156" tIns="51076" rIns="102156" bIns="51076" rtlCol="0" anchor="ctr">
            <a:normAutofit/>
          </a:bodyPr>
          <a:lstStyle>
            <a:lvl1pPr algn="ctr" defTabSz="1022985" rtl="0" eaLnBrk="1" latinLnBrk="0" hangingPunct="1">
              <a:spcBef>
                <a:spcPct val="0"/>
              </a:spcBef>
              <a:buNone/>
              <a:defRPr sz="5000" kern="1200">
                <a:solidFill>
                  <a:schemeClr val="tx1"/>
                </a:solidFill>
                <a:latin typeface="+mj-lt"/>
                <a:ea typeface="+mj-ea"/>
                <a:cs typeface="+mj-cs"/>
              </a:defRPr>
            </a:lvl1pPr>
          </a:lstStyle>
          <a:p>
            <a:pPr fontAlgn="auto">
              <a:spcAft>
                <a:spcPts val="0"/>
              </a:spcAft>
            </a:pPr>
            <a:r>
              <a:rPr lang="ja-JP" altLang="en-US" dirty="0"/>
              <a:t>仮想マシンとは</a:t>
            </a:r>
            <a:r>
              <a:rPr kumimoji="0" lang="ja-JP" altLang="en-US" dirty="0"/>
              <a:t>？</a:t>
            </a:r>
            <a:endParaRPr kumimoji="1" lang="ja-JP" altLang="en-US" dirty="0"/>
          </a:p>
        </p:txBody>
      </p:sp>
      <p:grpSp>
        <p:nvGrpSpPr>
          <p:cNvPr id="47" name="グループ化 46"/>
          <p:cNvGrpSpPr/>
          <p:nvPr/>
        </p:nvGrpSpPr>
        <p:grpSpPr>
          <a:xfrm>
            <a:off x="6130910" y="205873"/>
            <a:ext cx="1050122" cy="937278"/>
            <a:chOff x="6130910" y="205873"/>
            <a:chExt cx="1050122" cy="937278"/>
          </a:xfrm>
        </p:grpSpPr>
        <p:grpSp>
          <p:nvGrpSpPr>
            <p:cNvPr id="49" name="组合 74"/>
            <p:cNvGrpSpPr/>
            <p:nvPr/>
          </p:nvGrpSpPr>
          <p:grpSpPr>
            <a:xfrm>
              <a:off x="6130910" y="205873"/>
              <a:ext cx="1050122" cy="937278"/>
              <a:chOff x="304800" y="673100"/>
              <a:chExt cx="4000500" cy="4000500"/>
            </a:xfrm>
            <a:effectLst>
              <a:outerShdw blurRad="444500" dist="254000" dir="8100000" algn="tr" rotWithShape="0">
                <a:prstClr val="black">
                  <a:alpha val="50000"/>
                </a:prstClr>
              </a:outerShdw>
            </a:effectLst>
          </p:grpSpPr>
          <p:sp>
            <p:nvSpPr>
              <p:cNvPr id="51" name="同心圆 10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2" name="椭圆 10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723" y="458608"/>
              <a:ext cx="867452" cy="506592"/>
            </a:xfrm>
            <a:prstGeom prst="rect">
              <a:avLst/>
            </a:prstGeom>
          </p:spPr>
        </p:pic>
      </p:grpSp>
    </p:spTree>
    <p:extLst>
      <p:ext uri="{BB962C8B-B14F-4D97-AF65-F5344CB8AC3E}">
        <p14:creationId xmlns:p14="http://schemas.microsoft.com/office/powerpoint/2010/main" val="14614622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30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 calcmode="lin" valueType="num">
                                      <p:cBhvr>
                                        <p:cTn id="9" dur="500" fill="hold"/>
                                        <p:tgtEl>
                                          <p:spTgt spid="78"/>
                                        </p:tgtEl>
                                        <p:attrNameLst>
                                          <p:attrName>ppt_x</p:attrName>
                                        </p:attrNameLst>
                                      </p:cBhvr>
                                      <p:tavLst>
                                        <p:tav tm="0">
                                          <p:val>
                                            <p:fltVal val="0.5"/>
                                          </p:val>
                                        </p:tav>
                                        <p:tav tm="100000">
                                          <p:val>
                                            <p:strVal val="#ppt_x"/>
                                          </p:val>
                                        </p:tav>
                                      </p:tavLst>
                                    </p:anim>
                                    <p:anim calcmode="lin" valueType="num">
                                      <p:cBhvr>
                                        <p:cTn id="10" dur="500" fill="hold"/>
                                        <p:tgtEl>
                                          <p:spTgt spid="78"/>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70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 calcmode="lin" valueType="num">
                                      <p:cBhvr>
                                        <p:cTn id="15" dur="500" fill="hold"/>
                                        <p:tgtEl>
                                          <p:spTgt spid="81"/>
                                        </p:tgtEl>
                                        <p:attrNameLst>
                                          <p:attrName>ppt_x</p:attrName>
                                        </p:attrNameLst>
                                      </p:cBhvr>
                                      <p:tavLst>
                                        <p:tav tm="0">
                                          <p:val>
                                            <p:fltVal val="0.5"/>
                                          </p:val>
                                        </p:tav>
                                        <p:tav tm="100000">
                                          <p:val>
                                            <p:strVal val="#ppt_x"/>
                                          </p:val>
                                        </p:tav>
                                      </p:tavLst>
                                    </p:anim>
                                    <p:anim calcmode="lin" valueType="num">
                                      <p:cBhvr>
                                        <p:cTn id="16" dur="500" fill="hold"/>
                                        <p:tgtEl>
                                          <p:spTgt spid="8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 calcmode="lin" valueType="num">
                                      <p:cBhvr>
                                        <p:cTn id="21" dur="500" fill="hold"/>
                                        <p:tgtEl>
                                          <p:spTgt spid="84"/>
                                        </p:tgtEl>
                                        <p:attrNameLst>
                                          <p:attrName>ppt_x</p:attrName>
                                        </p:attrNameLst>
                                      </p:cBhvr>
                                      <p:tavLst>
                                        <p:tav tm="0">
                                          <p:val>
                                            <p:fltVal val="0.5"/>
                                          </p:val>
                                        </p:tav>
                                        <p:tav tm="100000">
                                          <p:val>
                                            <p:strVal val="#ppt_x"/>
                                          </p:val>
                                        </p:tav>
                                      </p:tavLst>
                                    </p:anim>
                                    <p:anim calcmode="lin" valueType="num">
                                      <p:cBhvr>
                                        <p:cTn id="22" dur="500" fill="hold"/>
                                        <p:tgtEl>
                                          <p:spTgt spid="8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10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 calcmode="lin" valueType="num">
                                      <p:cBhvr>
                                        <p:cTn id="27" dur="500" fill="hold"/>
                                        <p:tgtEl>
                                          <p:spTgt spid="87"/>
                                        </p:tgtEl>
                                        <p:attrNameLst>
                                          <p:attrName>ppt_x</p:attrName>
                                        </p:attrNameLst>
                                      </p:cBhvr>
                                      <p:tavLst>
                                        <p:tav tm="0">
                                          <p:val>
                                            <p:fltVal val="0.5"/>
                                          </p:val>
                                        </p:tav>
                                        <p:tav tm="100000">
                                          <p:val>
                                            <p:strVal val="#ppt_x"/>
                                          </p:val>
                                        </p:tav>
                                      </p:tavLst>
                                    </p:anim>
                                    <p:anim calcmode="lin" valueType="num">
                                      <p:cBhvr>
                                        <p:cTn id="28" dur="500" fill="hold"/>
                                        <p:tgtEl>
                                          <p:spTgt spid="87"/>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60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 fill="hold"/>
                                        <p:tgtEl>
                                          <p:spTgt spid="90"/>
                                        </p:tgtEl>
                                        <p:attrNameLst>
                                          <p:attrName>ppt_w</p:attrName>
                                        </p:attrNameLst>
                                      </p:cBhvr>
                                      <p:tavLst>
                                        <p:tav tm="0">
                                          <p:val>
                                            <p:fltVal val="0"/>
                                          </p:val>
                                        </p:tav>
                                        <p:tav tm="100000">
                                          <p:val>
                                            <p:strVal val="#ppt_w"/>
                                          </p:val>
                                        </p:tav>
                                      </p:tavLst>
                                    </p:anim>
                                    <p:anim calcmode="lin" valueType="num">
                                      <p:cBhvr>
                                        <p:cTn id="32" dur="500" fill="hold"/>
                                        <p:tgtEl>
                                          <p:spTgt spid="90"/>
                                        </p:tgtEl>
                                        <p:attrNameLst>
                                          <p:attrName>ppt_h</p:attrName>
                                        </p:attrNameLst>
                                      </p:cBhvr>
                                      <p:tavLst>
                                        <p:tav tm="0">
                                          <p:val>
                                            <p:fltVal val="0"/>
                                          </p:val>
                                        </p:tav>
                                        <p:tav tm="100000">
                                          <p:val>
                                            <p:strVal val="#ppt_h"/>
                                          </p:val>
                                        </p:tav>
                                      </p:tavLst>
                                    </p:anim>
                                    <p:anim calcmode="lin" valueType="num">
                                      <p:cBhvr>
                                        <p:cTn id="33" dur="500" fill="hold"/>
                                        <p:tgtEl>
                                          <p:spTgt spid="90"/>
                                        </p:tgtEl>
                                        <p:attrNameLst>
                                          <p:attrName>ppt_x</p:attrName>
                                        </p:attrNameLst>
                                      </p:cBhvr>
                                      <p:tavLst>
                                        <p:tav tm="0">
                                          <p:val>
                                            <p:fltVal val="0.5"/>
                                          </p:val>
                                        </p:tav>
                                        <p:tav tm="100000">
                                          <p:val>
                                            <p:strVal val="#ppt_x"/>
                                          </p:val>
                                        </p:tav>
                                      </p:tavLst>
                                    </p:anim>
                                    <p:anim calcmode="lin" valueType="num">
                                      <p:cBhvr>
                                        <p:cTn id="34" dur="500" fill="hold"/>
                                        <p:tgtEl>
                                          <p:spTgt spid="9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 calcmode="lin" valueType="num">
                                      <p:cBhvr>
                                        <p:cTn id="39" dur="500" fill="hold"/>
                                        <p:tgtEl>
                                          <p:spTgt spid="93"/>
                                        </p:tgtEl>
                                        <p:attrNameLst>
                                          <p:attrName>ppt_x</p:attrName>
                                        </p:attrNameLst>
                                      </p:cBhvr>
                                      <p:tavLst>
                                        <p:tav tm="0">
                                          <p:val>
                                            <p:fltVal val="0.5"/>
                                          </p:val>
                                        </p:tav>
                                        <p:tav tm="100000">
                                          <p:val>
                                            <p:strVal val="#ppt_x"/>
                                          </p:val>
                                        </p:tav>
                                      </p:tavLst>
                                    </p:anim>
                                    <p:anim calcmode="lin" valueType="num">
                                      <p:cBhvr>
                                        <p:cTn id="40" dur="500" fill="hold"/>
                                        <p:tgtEl>
                                          <p:spTgt spid="9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6"/>
                                        </p:tgtEl>
                                        <p:attrNameLst>
                                          <p:attrName>style.visibility</p:attrName>
                                        </p:attrNameLst>
                                      </p:cBhvr>
                                      <p:to>
                                        <p:strVal val="visible"/>
                                      </p:to>
                                    </p:set>
                                    <p:anim calcmode="lin" valueType="num">
                                      <p:cBhvr>
                                        <p:cTn id="43" dur="500" fill="hold"/>
                                        <p:tgtEl>
                                          <p:spTgt spid="96"/>
                                        </p:tgtEl>
                                        <p:attrNameLst>
                                          <p:attrName>ppt_w</p:attrName>
                                        </p:attrNameLst>
                                      </p:cBhvr>
                                      <p:tavLst>
                                        <p:tav tm="0">
                                          <p:val>
                                            <p:fltVal val="0"/>
                                          </p:val>
                                        </p:tav>
                                        <p:tav tm="100000">
                                          <p:val>
                                            <p:strVal val="#ppt_w"/>
                                          </p:val>
                                        </p:tav>
                                      </p:tavLst>
                                    </p:anim>
                                    <p:anim calcmode="lin" valueType="num">
                                      <p:cBhvr>
                                        <p:cTn id="44" dur="500" fill="hold"/>
                                        <p:tgtEl>
                                          <p:spTgt spid="96"/>
                                        </p:tgtEl>
                                        <p:attrNameLst>
                                          <p:attrName>ppt_h</p:attrName>
                                        </p:attrNameLst>
                                      </p:cBhvr>
                                      <p:tavLst>
                                        <p:tav tm="0">
                                          <p:val>
                                            <p:fltVal val="0"/>
                                          </p:val>
                                        </p:tav>
                                        <p:tav tm="100000">
                                          <p:val>
                                            <p:strVal val="#ppt_h"/>
                                          </p:val>
                                        </p:tav>
                                      </p:tavLst>
                                    </p:anim>
                                    <p:anim calcmode="lin" valueType="num">
                                      <p:cBhvr>
                                        <p:cTn id="45" dur="500" fill="hold"/>
                                        <p:tgtEl>
                                          <p:spTgt spid="96"/>
                                        </p:tgtEl>
                                        <p:attrNameLst>
                                          <p:attrName>ppt_x</p:attrName>
                                        </p:attrNameLst>
                                      </p:cBhvr>
                                      <p:tavLst>
                                        <p:tav tm="0">
                                          <p:val>
                                            <p:fltVal val="0.5"/>
                                          </p:val>
                                        </p:tav>
                                        <p:tav tm="100000">
                                          <p:val>
                                            <p:strVal val="#ppt_x"/>
                                          </p:val>
                                        </p:tav>
                                      </p:tavLst>
                                    </p:anim>
                                    <p:anim calcmode="lin" valueType="num">
                                      <p:cBhvr>
                                        <p:cTn id="46" dur="500" fill="hold"/>
                                        <p:tgtEl>
                                          <p:spTgt spid="96"/>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 calcmode="lin" valueType="num">
                                      <p:cBhvr>
                                        <p:cTn id="51" dur="500" fill="hold"/>
                                        <p:tgtEl>
                                          <p:spTgt spid="111"/>
                                        </p:tgtEl>
                                        <p:attrNameLst>
                                          <p:attrName>ppt_x</p:attrName>
                                        </p:attrNameLst>
                                      </p:cBhvr>
                                      <p:tavLst>
                                        <p:tav tm="0">
                                          <p:val>
                                            <p:fltVal val="0.5"/>
                                          </p:val>
                                        </p:tav>
                                        <p:tav tm="100000">
                                          <p:val>
                                            <p:strVal val="#ppt_x"/>
                                          </p:val>
                                        </p:tav>
                                      </p:tavLst>
                                    </p:anim>
                                    <p:anim calcmode="lin" valueType="num">
                                      <p:cBhvr>
                                        <p:cTn id="52" dur="500" fill="hold"/>
                                        <p:tgtEl>
                                          <p:spTgt spid="111"/>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9"/>
                                        </p:tgtEl>
                                        <p:attrNameLst>
                                          <p:attrName>style.visibility</p:attrName>
                                        </p:attrNameLst>
                                      </p:cBhvr>
                                      <p:to>
                                        <p:strVal val="visible"/>
                                      </p:to>
                                    </p:set>
                                    <p:anim calcmode="lin" valueType="num">
                                      <p:cBhvr>
                                        <p:cTn id="55" dur="500" fill="hold"/>
                                        <p:tgtEl>
                                          <p:spTgt spid="99"/>
                                        </p:tgtEl>
                                        <p:attrNameLst>
                                          <p:attrName>ppt_w</p:attrName>
                                        </p:attrNameLst>
                                      </p:cBhvr>
                                      <p:tavLst>
                                        <p:tav tm="0">
                                          <p:val>
                                            <p:fltVal val="0"/>
                                          </p:val>
                                        </p:tav>
                                        <p:tav tm="100000">
                                          <p:val>
                                            <p:strVal val="#ppt_w"/>
                                          </p:val>
                                        </p:tav>
                                      </p:tavLst>
                                    </p:anim>
                                    <p:anim calcmode="lin" valueType="num">
                                      <p:cBhvr>
                                        <p:cTn id="56" dur="500" fill="hold"/>
                                        <p:tgtEl>
                                          <p:spTgt spid="99"/>
                                        </p:tgtEl>
                                        <p:attrNameLst>
                                          <p:attrName>ppt_h</p:attrName>
                                        </p:attrNameLst>
                                      </p:cBhvr>
                                      <p:tavLst>
                                        <p:tav tm="0">
                                          <p:val>
                                            <p:fltVal val="0"/>
                                          </p:val>
                                        </p:tav>
                                        <p:tav tm="100000">
                                          <p:val>
                                            <p:strVal val="#ppt_h"/>
                                          </p:val>
                                        </p:tav>
                                      </p:tavLst>
                                    </p:anim>
                                    <p:anim calcmode="lin" valueType="num">
                                      <p:cBhvr>
                                        <p:cTn id="57" dur="500" fill="hold"/>
                                        <p:tgtEl>
                                          <p:spTgt spid="99"/>
                                        </p:tgtEl>
                                        <p:attrNameLst>
                                          <p:attrName>ppt_x</p:attrName>
                                        </p:attrNameLst>
                                      </p:cBhvr>
                                      <p:tavLst>
                                        <p:tav tm="0">
                                          <p:val>
                                            <p:fltVal val="0.5"/>
                                          </p:val>
                                        </p:tav>
                                        <p:tav tm="100000">
                                          <p:val>
                                            <p:strVal val="#ppt_x"/>
                                          </p:val>
                                        </p:tav>
                                      </p:tavLst>
                                    </p:anim>
                                    <p:anim calcmode="lin" valueType="num">
                                      <p:cBhvr>
                                        <p:cTn id="58" dur="500" fill="hold"/>
                                        <p:tgtEl>
                                          <p:spTgt spid="99"/>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102"/>
                                        </p:tgtEl>
                                        <p:attrNameLst>
                                          <p:attrName>style.visibility</p:attrName>
                                        </p:attrNameLst>
                                      </p:cBhvr>
                                      <p:to>
                                        <p:strVal val="visible"/>
                                      </p:to>
                                    </p:set>
                                    <p:anim calcmode="lin" valueType="num">
                                      <p:cBhvr>
                                        <p:cTn id="61" dur="500" fill="hold"/>
                                        <p:tgtEl>
                                          <p:spTgt spid="102"/>
                                        </p:tgtEl>
                                        <p:attrNameLst>
                                          <p:attrName>ppt_w</p:attrName>
                                        </p:attrNameLst>
                                      </p:cBhvr>
                                      <p:tavLst>
                                        <p:tav tm="0">
                                          <p:val>
                                            <p:fltVal val="0"/>
                                          </p:val>
                                        </p:tav>
                                        <p:tav tm="100000">
                                          <p:val>
                                            <p:strVal val="#ppt_w"/>
                                          </p:val>
                                        </p:tav>
                                      </p:tavLst>
                                    </p:anim>
                                    <p:anim calcmode="lin" valueType="num">
                                      <p:cBhvr>
                                        <p:cTn id="62" dur="500" fill="hold"/>
                                        <p:tgtEl>
                                          <p:spTgt spid="102"/>
                                        </p:tgtEl>
                                        <p:attrNameLst>
                                          <p:attrName>ppt_h</p:attrName>
                                        </p:attrNameLst>
                                      </p:cBhvr>
                                      <p:tavLst>
                                        <p:tav tm="0">
                                          <p:val>
                                            <p:fltVal val="0"/>
                                          </p:val>
                                        </p:tav>
                                        <p:tav tm="100000">
                                          <p:val>
                                            <p:strVal val="#ppt_h"/>
                                          </p:val>
                                        </p:tav>
                                      </p:tavLst>
                                    </p:anim>
                                    <p:anim calcmode="lin" valueType="num">
                                      <p:cBhvr>
                                        <p:cTn id="63" dur="500" fill="hold"/>
                                        <p:tgtEl>
                                          <p:spTgt spid="102"/>
                                        </p:tgtEl>
                                        <p:attrNameLst>
                                          <p:attrName>ppt_x</p:attrName>
                                        </p:attrNameLst>
                                      </p:cBhvr>
                                      <p:tavLst>
                                        <p:tav tm="0">
                                          <p:val>
                                            <p:fltVal val="0.5"/>
                                          </p:val>
                                        </p:tav>
                                        <p:tav tm="100000">
                                          <p:val>
                                            <p:strVal val="#ppt_x"/>
                                          </p:val>
                                        </p:tav>
                                      </p:tavLst>
                                    </p:anim>
                                    <p:anim calcmode="lin" valueType="num">
                                      <p:cBhvr>
                                        <p:cTn id="64" dur="500" fill="hold"/>
                                        <p:tgtEl>
                                          <p:spTgt spid="10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 calcmode="lin" valueType="num">
                                      <p:cBhvr>
                                        <p:cTn id="69" dur="500" fill="hold"/>
                                        <p:tgtEl>
                                          <p:spTgt spid="105"/>
                                        </p:tgtEl>
                                        <p:attrNameLst>
                                          <p:attrName>ppt_x</p:attrName>
                                        </p:attrNameLst>
                                      </p:cBhvr>
                                      <p:tavLst>
                                        <p:tav tm="0">
                                          <p:val>
                                            <p:fltVal val="0.5"/>
                                          </p:val>
                                        </p:tav>
                                        <p:tav tm="100000">
                                          <p:val>
                                            <p:strVal val="#ppt_x"/>
                                          </p:val>
                                        </p:tav>
                                      </p:tavLst>
                                    </p:anim>
                                    <p:anim calcmode="lin" valueType="num">
                                      <p:cBhvr>
                                        <p:cTn id="70" dur="500" fill="hold"/>
                                        <p:tgtEl>
                                          <p:spTgt spid="105"/>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 calcmode="lin" valueType="num">
                                      <p:cBhvr>
                                        <p:cTn id="75" dur="500" fill="hold"/>
                                        <p:tgtEl>
                                          <p:spTgt spid="108"/>
                                        </p:tgtEl>
                                        <p:attrNameLst>
                                          <p:attrName>ppt_x</p:attrName>
                                        </p:attrNameLst>
                                      </p:cBhvr>
                                      <p:tavLst>
                                        <p:tav tm="0">
                                          <p:val>
                                            <p:fltVal val="0.5"/>
                                          </p:val>
                                        </p:tav>
                                        <p:tav tm="100000">
                                          <p:val>
                                            <p:strVal val="#ppt_x"/>
                                          </p:val>
                                        </p:tav>
                                      </p:tavLst>
                                    </p:anim>
                                    <p:anim calcmode="lin" valueType="num">
                                      <p:cBhvr>
                                        <p:cTn id="76" dur="500" fill="hold"/>
                                        <p:tgtEl>
                                          <p:spTgt spid="108"/>
                                        </p:tgtEl>
                                        <p:attrNameLst>
                                          <p:attrName>ppt_y</p:attrName>
                                        </p:attrNameLst>
                                      </p:cBhvr>
                                      <p:tavLst>
                                        <p:tav tm="0">
                                          <p:val>
                                            <p:fltVal val="0.5"/>
                                          </p:val>
                                        </p:tav>
                                        <p:tav tm="100000">
                                          <p:val>
                                            <p:strVal val="#ppt_y"/>
                                          </p:val>
                                        </p:tav>
                                      </p:tavLst>
                                    </p:anim>
                                  </p:childTnLst>
                                </p:cTn>
                              </p:par>
                              <p:par>
                                <p:cTn id="77" presetID="26" presetClass="emph" presetSubtype="0" repeatCount="3000" fill="hold" nodeType="withEffect">
                                  <p:stCondLst>
                                    <p:cond delay="710"/>
                                  </p:stCondLst>
                                  <p:childTnLst>
                                    <p:animEffect transition="out" filter="fade">
                                      <p:cBhvr>
                                        <p:cTn id="78" dur="500" tmFilter="0, 0; .2, .5; .8, .5; 1, 0"/>
                                        <p:tgtEl>
                                          <p:spTgt spid="96"/>
                                        </p:tgtEl>
                                      </p:cBhvr>
                                    </p:animEffect>
                                    <p:animScale>
                                      <p:cBhvr>
                                        <p:cTn id="79" dur="250" autoRev="1" fill="hold"/>
                                        <p:tgtEl>
                                          <p:spTgt spid="96"/>
                                        </p:tgtEl>
                                      </p:cBhvr>
                                      <p:by x="105000" y="105000"/>
                                    </p:animScale>
                                  </p:childTnLst>
                                </p:cTn>
                              </p:par>
                              <p:par>
                                <p:cTn id="80" presetID="26" presetClass="emph" presetSubtype="0" repeatCount="3000" fill="hold" nodeType="withEffect">
                                  <p:stCondLst>
                                    <p:cond delay="410"/>
                                  </p:stCondLst>
                                  <p:childTnLst>
                                    <p:animEffect transition="out" filter="fade">
                                      <p:cBhvr>
                                        <p:cTn id="81" dur="500" tmFilter="0, 0; .2, .5; .8, .5; 1, 0"/>
                                        <p:tgtEl>
                                          <p:spTgt spid="99"/>
                                        </p:tgtEl>
                                      </p:cBhvr>
                                    </p:animEffect>
                                    <p:animScale>
                                      <p:cBhvr>
                                        <p:cTn id="82" dur="250" autoRev="1" fill="hold"/>
                                        <p:tgtEl>
                                          <p:spTgt spid="99"/>
                                        </p:tgtEl>
                                      </p:cBhvr>
                                      <p:by x="105000" y="105000"/>
                                    </p:animScale>
                                  </p:childTnLst>
                                </p:cTn>
                              </p:par>
                              <p:par>
                                <p:cTn id="83" presetID="26" presetClass="emph" presetSubtype="0" repeatCount="3000" fill="hold" nodeType="withEffect">
                                  <p:stCondLst>
                                    <p:cond delay="810"/>
                                  </p:stCondLst>
                                  <p:childTnLst>
                                    <p:animEffect transition="out" filter="fade">
                                      <p:cBhvr>
                                        <p:cTn id="84" dur="500" tmFilter="0, 0; .2, .5; .8, .5; 1, 0"/>
                                        <p:tgtEl>
                                          <p:spTgt spid="102"/>
                                        </p:tgtEl>
                                      </p:cBhvr>
                                    </p:animEffect>
                                    <p:animScale>
                                      <p:cBhvr>
                                        <p:cTn id="85" dur="250" autoRev="1" fill="hold"/>
                                        <p:tgtEl>
                                          <p:spTgt spid="102"/>
                                        </p:tgtEl>
                                      </p:cBhvr>
                                      <p:by x="105000" y="105000"/>
                                    </p:animScale>
                                  </p:childTnLst>
                                </p:cTn>
                              </p:par>
                            </p:childTnLst>
                          </p:cTn>
                        </p:par>
                        <p:par>
                          <p:cTn id="86" fill="hold">
                            <p:stCondLst>
                              <p:cond delay="2310"/>
                            </p:stCondLst>
                            <p:childTnLst>
                              <p:par>
                                <p:cTn id="87" presetID="32" presetClass="emph" presetSubtype="0" fill="hold" nodeType="afterEffect">
                                  <p:stCondLst>
                                    <p:cond delay="0"/>
                                  </p:stCondLst>
                                  <p:childTnLst>
                                    <p:animRot by="120000">
                                      <p:cBhvr>
                                        <p:cTn id="88" dur="100" fill="hold">
                                          <p:stCondLst>
                                            <p:cond delay="0"/>
                                          </p:stCondLst>
                                        </p:cTn>
                                        <p:tgtEl>
                                          <p:spTgt spid="47"/>
                                        </p:tgtEl>
                                        <p:attrNameLst>
                                          <p:attrName>r</p:attrName>
                                        </p:attrNameLst>
                                      </p:cBhvr>
                                    </p:animRot>
                                    <p:animRot by="-240000">
                                      <p:cBhvr>
                                        <p:cTn id="89" dur="200" fill="hold">
                                          <p:stCondLst>
                                            <p:cond delay="200"/>
                                          </p:stCondLst>
                                        </p:cTn>
                                        <p:tgtEl>
                                          <p:spTgt spid="47"/>
                                        </p:tgtEl>
                                        <p:attrNameLst>
                                          <p:attrName>r</p:attrName>
                                        </p:attrNameLst>
                                      </p:cBhvr>
                                    </p:animRot>
                                    <p:animRot by="240000">
                                      <p:cBhvr>
                                        <p:cTn id="90" dur="200" fill="hold">
                                          <p:stCondLst>
                                            <p:cond delay="400"/>
                                          </p:stCondLst>
                                        </p:cTn>
                                        <p:tgtEl>
                                          <p:spTgt spid="47"/>
                                        </p:tgtEl>
                                        <p:attrNameLst>
                                          <p:attrName>r</p:attrName>
                                        </p:attrNameLst>
                                      </p:cBhvr>
                                    </p:animRot>
                                    <p:animRot by="-240000">
                                      <p:cBhvr>
                                        <p:cTn id="91" dur="200" fill="hold">
                                          <p:stCondLst>
                                            <p:cond delay="600"/>
                                          </p:stCondLst>
                                        </p:cTn>
                                        <p:tgtEl>
                                          <p:spTgt spid="47"/>
                                        </p:tgtEl>
                                        <p:attrNameLst>
                                          <p:attrName>r</p:attrName>
                                        </p:attrNameLst>
                                      </p:cBhvr>
                                    </p:animRot>
                                    <p:animRot by="120000">
                                      <p:cBhvr>
                                        <p:cTn id="92" dur="200" fill="hold">
                                          <p:stCondLst>
                                            <p:cond delay="80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監視すべき点</a:t>
            </a:r>
          </a:p>
        </p:txBody>
      </p:sp>
      <p:sp>
        <p:nvSpPr>
          <p:cNvPr id="2" name="スライド番号プレースホルダー 1"/>
          <p:cNvSpPr>
            <a:spLocks noGrp="1"/>
          </p:cNvSpPr>
          <p:nvPr>
            <p:ph type="sldNum" sz="quarter" idx="4294967295"/>
          </p:nvPr>
        </p:nvSpPr>
        <p:spPr>
          <a:xfrm>
            <a:off x="7013575" y="6461125"/>
            <a:ext cx="2130425" cy="276225"/>
          </a:xfrm>
        </p:spPr>
        <p:txBody>
          <a:bodyPr/>
          <a:lstStyle/>
          <a:p>
            <a:fld id="{72A98194-5DC2-436A-AA23-87554DAA05F1}" type="slidenum">
              <a:rPr lang="ja-JP" altLang="en-US" smtClean="0"/>
              <a:pPr/>
              <a:t>39</a:t>
            </a:fld>
            <a:endParaRPr lang="ja-JP" altLang="en-US" dirty="0"/>
          </a:p>
        </p:txBody>
      </p:sp>
      <p:grpSp>
        <p:nvGrpSpPr>
          <p:cNvPr id="5" name="グループ化 44"/>
          <p:cNvGrpSpPr/>
          <p:nvPr/>
        </p:nvGrpSpPr>
        <p:grpSpPr>
          <a:xfrm>
            <a:off x="3463304" y="2564904"/>
            <a:ext cx="2233064" cy="2750592"/>
            <a:chOff x="3419872" y="2348880"/>
            <a:chExt cx="2233064" cy="2750592"/>
          </a:xfrm>
        </p:grpSpPr>
        <p:sp>
          <p:nvSpPr>
            <p:cNvPr id="6" name="Rounded Rectangle 64"/>
            <p:cNvSpPr/>
            <p:nvPr/>
          </p:nvSpPr>
          <p:spPr bwMode="auto">
            <a:xfrm>
              <a:off x="3420440" y="4005064"/>
              <a:ext cx="2232496" cy="504112"/>
            </a:xfrm>
            <a:prstGeom prst="roundRect">
              <a:avLst/>
            </a:prstGeom>
            <a:gradFill>
              <a:gsLst>
                <a:gs pos="0">
                  <a:srgbClr val="037BB1"/>
                </a:gs>
                <a:gs pos="83000">
                  <a:srgbClr val="52AEDC"/>
                </a:gs>
              </a:gsLst>
            </a:gradFill>
            <a:ln w="12700">
              <a:solidFill>
                <a:schemeClr val="accent1">
                  <a:lumMod val="75000"/>
                </a:schemeClr>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ounded Rectangle 54"/>
            <p:cNvSpPr/>
            <p:nvPr/>
          </p:nvSpPr>
          <p:spPr bwMode="auto">
            <a:xfrm>
              <a:off x="3420440" y="4595416"/>
              <a:ext cx="2232248" cy="504056"/>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3521024" y="4638280"/>
              <a:ext cx="2059656"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Hardware</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ounded Rectangle 62"/>
            <p:cNvSpPr/>
            <p:nvPr/>
          </p:nvSpPr>
          <p:spPr bwMode="auto">
            <a:xfrm>
              <a:off x="3419872" y="2348880"/>
              <a:ext cx="1080000" cy="1584176"/>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ounded Rectangle 62"/>
            <p:cNvSpPr/>
            <p:nvPr/>
          </p:nvSpPr>
          <p:spPr bwMode="auto">
            <a:xfrm>
              <a:off x="4558280" y="2348880"/>
              <a:ext cx="1080000" cy="1584176"/>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Rounded Rectangle 58"/>
            <p:cNvSpPr/>
            <p:nvPr/>
          </p:nvSpPr>
          <p:spPr bwMode="auto">
            <a:xfrm>
              <a:off x="4644576" y="2996952"/>
              <a:ext cx="892800" cy="504056"/>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745160" y="3039816"/>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ounded Rectangle 60"/>
            <p:cNvSpPr/>
            <p:nvPr/>
          </p:nvSpPr>
          <p:spPr bwMode="auto">
            <a:xfrm>
              <a:off x="4644576" y="2420888"/>
              <a:ext cx="892672" cy="504056"/>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4745160" y="2463752"/>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App</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4730872" y="3543872"/>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3593032" y="3543872"/>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ounded Rectangle 58"/>
            <p:cNvSpPr/>
            <p:nvPr/>
          </p:nvSpPr>
          <p:spPr bwMode="auto">
            <a:xfrm>
              <a:off x="3506736" y="2996952"/>
              <a:ext cx="892800" cy="504056"/>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3607320" y="3039816"/>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Rounded Rectangle 60"/>
            <p:cNvSpPr/>
            <p:nvPr/>
          </p:nvSpPr>
          <p:spPr bwMode="auto">
            <a:xfrm>
              <a:off x="3506736" y="2420888"/>
              <a:ext cx="892672" cy="504056"/>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3607320" y="2463752"/>
              <a:ext cx="7200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App</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3521024" y="4062784"/>
              <a:ext cx="2059656"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ESXi</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3" name="Rounded Rectangle 54"/>
          <p:cNvSpPr/>
          <p:nvPr/>
        </p:nvSpPr>
        <p:spPr bwMode="auto">
          <a:xfrm>
            <a:off x="554280" y="2276872"/>
            <a:ext cx="892800" cy="504056"/>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654864" y="2319736"/>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HW</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Rounded Rectangle 58"/>
          <p:cNvSpPr/>
          <p:nvPr/>
        </p:nvSpPr>
        <p:spPr bwMode="auto">
          <a:xfrm>
            <a:off x="554280" y="1700808"/>
            <a:ext cx="892800" cy="504056"/>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p:cNvSpPr/>
          <p:nvPr/>
        </p:nvSpPr>
        <p:spPr>
          <a:xfrm>
            <a:off x="654864" y="1743672"/>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Rounded Rectangle 60"/>
          <p:cNvSpPr/>
          <p:nvPr/>
        </p:nvSpPr>
        <p:spPr bwMode="auto">
          <a:xfrm>
            <a:off x="554280" y="1124744"/>
            <a:ext cx="892800" cy="504056"/>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p:cNvSpPr/>
          <p:nvPr/>
        </p:nvSpPr>
        <p:spPr>
          <a:xfrm>
            <a:off x="654864" y="1167608"/>
            <a:ext cx="72000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App</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9" name="図形 42"/>
          <p:cNvCxnSpPr>
            <a:stCxn id="23" idx="1"/>
            <a:endCxn id="23" idx="3"/>
          </p:cNvCxnSpPr>
          <p:nvPr/>
        </p:nvCxnSpPr>
        <p:spPr>
          <a:xfrm rot="10800000" flipH="1">
            <a:off x="554280" y="2528900"/>
            <a:ext cx="892800" cy="1588"/>
          </a:xfrm>
          <a:prstGeom prst="bentConnector5">
            <a:avLst>
              <a:gd name="adj1" fmla="val -16003"/>
              <a:gd name="adj2" fmla="val 95045874"/>
              <a:gd name="adj3" fmla="val 114403"/>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30" name="Picture 2"/>
          <p:cNvPicPr>
            <a:picLocks noChangeAspect="1" noChangeArrowheads="1"/>
          </p:cNvPicPr>
          <p:nvPr/>
        </p:nvPicPr>
        <p:blipFill>
          <a:blip r:embed="rId2" cstate="print"/>
          <a:srcRect/>
          <a:stretch>
            <a:fillRect/>
          </a:stretch>
        </p:blipFill>
        <p:spPr bwMode="auto">
          <a:xfrm rot="1745118">
            <a:off x="2116432" y="1884091"/>
            <a:ext cx="965296" cy="814171"/>
          </a:xfrm>
          <a:prstGeom prst="rect">
            <a:avLst/>
          </a:prstGeom>
          <a:noFill/>
          <a:ln w="9525">
            <a:noFill/>
            <a:miter lim="800000"/>
            <a:headEnd/>
            <a:tailEnd/>
          </a:ln>
        </p:spPr>
      </p:pic>
      <p:sp>
        <p:nvSpPr>
          <p:cNvPr id="31" name="線吹き出し 2 (枠付き) 30"/>
          <p:cNvSpPr/>
          <p:nvPr/>
        </p:nvSpPr>
        <p:spPr>
          <a:xfrm>
            <a:off x="3247280" y="1124744"/>
            <a:ext cx="1728192" cy="720080"/>
          </a:xfrm>
          <a:prstGeom prst="borderCallout2">
            <a:avLst>
              <a:gd name="adj1" fmla="val 104730"/>
              <a:gd name="adj2" fmla="val 47058"/>
              <a:gd name="adj3" fmla="val 151028"/>
              <a:gd name="adj4" fmla="val 47818"/>
              <a:gd name="adj5" fmla="val 205976"/>
              <a:gd name="adj6" fmla="val 85610"/>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リソース使用量は？</a:t>
            </a:r>
          </a:p>
        </p:txBody>
      </p:sp>
      <p:sp>
        <p:nvSpPr>
          <p:cNvPr id="32" name="線吹き出し 2 (枠付き) 31"/>
          <p:cNvSpPr/>
          <p:nvPr/>
        </p:nvSpPr>
        <p:spPr>
          <a:xfrm>
            <a:off x="5119488" y="1124744"/>
            <a:ext cx="1728192" cy="720080"/>
          </a:xfrm>
          <a:prstGeom prst="borderCallout2">
            <a:avLst>
              <a:gd name="adj1" fmla="val 104730"/>
              <a:gd name="adj2" fmla="val 47058"/>
              <a:gd name="adj3" fmla="val 151028"/>
              <a:gd name="adj4" fmla="val 47818"/>
              <a:gd name="adj5" fmla="val 200024"/>
              <a:gd name="adj6" fmla="val 21951"/>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電源状態は？</a:t>
            </a:r>
          </a:p>
        </p:txBody>
      </p:sp>
      <p:sp>
        <p:nvSpPr>
          <p:cNvPr id="33" name="線吹き出し 2 (枠付き) 32"/>
          <p:cNvSpPr/>
          <p:nvPr/>
        </p:nvSpPr>
        <p:spPr>
          <a:xfrm>
            <a:off x="6991696" y="1124744"/>
            <a:ext cx="1728192" cy="720080"/>
          </a:xfrm>
          <a:prstGeom prst="borderCallout2">
            <a:avLst>
              <a:gd name="adj1" fmla="val 106714"/>
              <a:gd name="adj2" fmla="val 10682"/>
              <a:gd name="adj3" fmla="val 129202"/>
              <a:gd name="adj4" fmla="val 10615"/>
              <a:gd name="adj5" fmla="val 229786"/>
              <a:gd name="adj6" fmla="val -7560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異常は発生していない？</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線吹き出し 2 (枠付き) 33"/>
          <p:cNvSpPr/>
          <p:nvPr/>
        </p:nvSpPr>
        <p:spPr>
          <a:xfrm>
            <a:off x="6991696" y="2204864"/>
            <a:ext cx="1728192" cy="720080"/>
          </a:xfrm>
          <a:prstGeom prst="borderCallout2">
            <a:avLst>
              <a:gd name="adj1" fmla="val 65047"/>
              <a:gd name="adj2" fmla="val -5026"/>
              <a:gd name="adj3" fmla="val 65709"/>
              <a:gd name="adj4" fmla="val -27414"/>
              <a:gd name="adj5" fmla="val 96848"/>
              <a:gd name="adj6" fmla="val -6816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スナップショット・サイズが膨張していない？</a:t>
            </a:r>
          </a:p>
        </p:txBody>
      </p:sp>
      <p:sp>
        <p:nvSpPr>
          <p:cNvPr id="35" name="線吹き出し 2 (枠付き) 34"/>
          <p:cNvSpPr/>
          <p:nvPr/>
        </p:nvSpPr>
        <p:spPr>
          <a:xfrm>
            <a:off x="6991696" y="3068960"/>
            <a:ext cx="1728192" cy="720080"/>
          </a:xfrm>
          <a:prstGeom prst="borderCallout2">
            <a:avLst>
              <a:gd name="adj1" fmla="val 65047"/>
              <a:gd name="adj2" fmla="val -5026"/>
              <a:gd name="adj3" fmla="val 65709"/>
              <a:gd name="adj4" fmla="val -27414"/>
              <a:gd name="adj5" fmla="val 25418"/>
              <a:gd name="adj6" fmla="val -6568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データストア領域に不足はない？</a:t>
            </a:r>
          </a:p>
        </p:txBody>
      </p:sp>
      <p:sp>
        <p:nvSpPr>
          <p:cNvPr id="36" name="線吹き出し 2 (枠付き) 35"/>
          <p:cNvSpPr/>
          <p:nvPr/>
        </p:nvSpPr>
        <p:spPr>
          <a:xfrm>
            <a:off x="6991696" y="3933056"/>
            <a:ext cx="1728192" cy="720080"/>
          </a:xfrm>
          <a:prstGeom prst="borderCallout2">
            <a:avLst>
              <a:gd name="adj1" fmla="val 65047"/>
              <a:gd name="adj2" fmla="val -5026"/>
              <a:gd name="adj3" fmla="val 65709"/>
              <a:gd name="adj4" fmla="val -27414"/>
              <a:gd name="adj5" fmla="val -61885"/>
              <a:gd name="adj6" fmla="val -71470"/>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想定外のパケット通信がなされていない？</a:t>
            </a:r>
          </a:p>
        </p:txBody>
      </p:sp>
      <p:sp>
        <p:nvSpPr>
          <p:cNvPr id="37" name="線吹き出し 2 (枠付き) 36"/>
          <p:cNvSpPr/>
          <p:nvPr/>
        </p:nvSpPr>
        <p:spPr>
          <a:xfrm>
            <a:off x="6991696" y="4797152"/>
            <a:ext cx="1728192" cy="720080"/>
          </a:xfrm>
          <a:prstGeom prst="borderCallout2">
            <a:avLst>
              <a:gd name="adj1" fmla="val 65047"/>
              <a:gd name="adj2" fmla="val -5026"/>
              <a:gd name="adj3" fmla="val 65709"/>
              <a:gd name="adj4" fmla="val -27414"/>
              <a:gd name="adj5" fmla="val -161093"/>
              <a:gd name="adj6" fmla="val -75604"/>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400" b="1" dirty="0" err="1">
                <a:latin typeface="Meiryo UI" panose="020B0604030504040204" pitchFamily="50" charset="-128"/>
                <a:ea typeface="Meiryo UI" panose="020B0604030504040204" pitchFamily="50" charset="-128"/>
                <a:cs typeface="Meiryo UI" panose="020B0604030504040204" pitchFamily="50" charset="-128"/>
              </a:rPr>
              <a:t>v</a:t>
            </a:r>
            <a:r>
              <a:rPr kumimoji="1" lang="en-US" altLang="ja-JP" sz="1400" b="1" dirty="0" err="1">
                <a:latin typeface="Meiryo UI" panose="020B0604030504040204" pitchFamily="50" charset="-128"/>
                <a:ea typeface="Meiryo UI" panose="020B0604030504040204" pitchFamily="50" charset="-128"/>
                <a:cs typeface="Meiryo UI" panose="020B0604030504040204" pitchFamily="50" charset="-128"/>
              </a:rPr>
              <a:t>Motion</a:t>
            </a: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は正確に実行できた？</a:t>
            </a:r>
          </a:p>
        </p:txBody>
      </p:sp>
      <p:sp>
        <p:nvSpPr>
          <p:cNvPr id="38" name="線吹き出し 2 (枠付き) 37"/>
          <p:cNvSpPr/>
          <p:nvPr/>
        </p:nvSpPr>
        <p:spPr>
          <a:xfrm>
            <a:off x="6991696" y="5661248"/>
            <a:ext cx="1728192" cy="720080"/>
          </a:xfrm>
          <a:prstGeom prst="borderCallout2">
            <a:avLst>
              <a:gd name="adj1" fmla="val 65047"/>
              <a:gd name="adj2" fmla="val -5026"/>
              <a:gd name="adj3" fmla="val 65709"/>
              <a:gd name="adj4" fmla="val -27414"/>
              <a:gd name="adj5" fmla="val -268238"/>
              <a:gd name="adj6" fmla="val -78084"/>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Clone</a:t>
            </a: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は正確に実行できた？</a:t>
            </a:r>
          </a:p>
        </p:txBody>
      </p:sp>
      <p:sp>
        <p:nvSpPr>
          <p:cNvPr id="39" name="線吹き出し 2 (枠付き) 38"/>
          <p:cNvSpPr/>
          <p:nvPr/>
        </p:nvSpPr>
        <p:spPr>
          <a:xfrm>
            <a:off x="4183384" y="5661248"/>
            <a:ext cx="1728192" cy="720080"/>
          </a:xfrm>
          <a:prstGeom prst="borderCallout2">
            <a:avLst>
              <a:gd name="adj1" fmla="val -10351"/>
              <a:gd name="adj2" fmla="val 37964"/>
              <a:gd name="adj3" fmla="val -49372"/>
              <a:gd name="adj4" fmla="val 37071"/>
              <a:gd name="adj5" fmla="val -121410"/>
              <a:gd name="adj6" fmla="val 18643"/>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スワップアウトしていない？</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線吹き出し 2 (枠付き) 39"/>
          <p:cNvSpPr/>
          <p:nvPr/>
        </p:nvSpPr>
        <p:spPr>
          <a:xfrm>
            <a:off x="2311176" y="5661248"/>
            <a:ext cx="1728192" cy="720080"/>
          </a:xfrm>
          <a:prstGeom prst="borderCallout2">
            <a:avLst>
              <a:gd name="adj1" fmla="val -10351"/>
              <a:gd name="adj2" fmla="val 37964"/>
              <a:gd name="adj3" fmla="val -37467"/>
              <a:gd name="adj4" fmla="val 62700"/>
              <a:gd name="adj5" fmla="val -135299"/>
              <a:gd name="adj6" fmla="val 84781"/>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冗長性は確保されている？</a:t>
            </a:r>
          </a:p>
        </p:txBody>
      </p:sp>
      <p:sp>
        <p:nvSpPr>
          <p:cNvPr id="41" name="線吹き出し 2 (枠付き) 40"/>
          <p:cNvSpPr/>
          <p:nvPr/>
        </p:nvSpPr>
        <p:spPr>
          <a:xfrm>
            <a:off x="438968" y="5661248"/>
            <a:ext cx="1728192" cy="720080"/>
          </a:xfrm>
          <a:prstGeom prst="borderCallout2">
            <a:avLst>
              <a:gd name="adj1" fmla="val -6383"/>
              <a:gd name="adj2" fmla="val 93799"/>
              <a:gd name="adj3" fmla="val -35482"/>
              <a:gd name="adj4" fmla="val 124706"/>
              <a:gd name="adj5" fmla="val -149189"/>
              <a:gd name="adj6" fmla="val 18150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リソース利用における待ち時間は生じていない？</a:t>
            </a:r>
          </a:p>
        </p:txBody>
      </p:sp>
      <p:sp>
        <p:nvSpPr>
          <p:cNvPr id="42" name="線吹き出し 2 (枠付き) 41"/>
          <p:cNvSpPr/>
          <p:nvPr/>
        </p:nvSpPr>
        <p:spPr>
          <a:xfrm>
            <a:off x="438968" y="4797152"/>
            <a:ext cx="1728192" cy="720080"/>
          </a:xfrm>
          <a:prstGeom prst="borderCallout2">
            <a:avLst>
              <a:gd name="adj1" fmla="val 51158"/>
              <a:gd name="adj2" fmla="val 104103"/>
              <a:gd name="adj3" fmla="val 51820"/>
              <a:gd name="adj4" fmla="val 113958"/>
              <a:gd name="adj5" fmla="val -32124"/>
              <a:gd name="adj6" fmla="val 17158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ホストの構成情報が更新されていない？</a:t>
            </a:r>
          </a:p>
        </p:txBody>
      </p:sp>
      <p:sp>
        <p:nvSpPr>
          <p:cNvPr id="43" name="線吹き出し 2 (枠付き) 42"/>
          <p:cNvSpPr/>
          <p:nvPr/>
        </p:nvSpPr>
        <p:spPr>
          <a:xfrm>
            <a:off x="438968" y="3933056"/>
            <a:ext cx="1728192" cy="720080"/>
          </a:xfrm>
          <a:prstGeom prst="borderCallout2">
            <a:avLst>
              <a:gd name="adj1" fmla="val 51158"/>
              <a:gd name="adj2" fmla="val 104103"/>
              <a:gd name="adj3" fmla="val 51820"/>
              <a:gd name="adj4" fmla="val 120572"/>
              <a:gd name="adj5" fmla="val 71052"/>
              <a:gd name="adj6" fmla="val 17158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通知機能は正常に動作している？</a:t>
            </a:r>
          </a:p>
        </p:txBody>
      </p:sp>
      <p:sp>
        <p:nvSpPr>
          <p:cNvPr id="44" name="線吹き出し 2 (枠付き) 43"/>
          <p:cNvSpPr/>
          <p:nvPr/>
        </p:nvSpPr>
        <p:spPr>
          <a:xfrm>
            <a:off x="438968" y="3068960"/>
            <a:ext cx="1728192" cy="720080"/>
          </a:xfrm>
          <a:prstGeom prst="borderCallout2">
            <a:avLst>
              <a:gd name="adj1" fmla="val 51158"/>
              <a:gd name="adj2" fmla="val 104103"/>
              <a:gd name="adj3" fmla="val 51820"/>
              <a:gd name="adj4" fmla="val 120572"/>
              <a:gd name="adj5" fmla="val 190101"/>
              <a:gd name="adj6" fmla="val 178203"/>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過剰なオーバーコミット状態ではない？</a:t>
            </a:r>
          </a:p>
        </p:txBody>
      </p:sp>
      <p:sp>
        <p:nvSpPr>
          <p:cNvPr id="45" name="円/楕円 44"/>
          <p:cNvSpPr/>
          <p:nvPr/>
        </p:nvSpPr>
        <p:spPr>
          <a:xfrm>
            <a:off x="3419872" y="4149080"/>
            <a:ext cx="2304256" cy="576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円/楕円 45"/>
          <p:cNvSpPr/>
          <p:nvPr/>
        </p:nvSpPr>
        <p:spPr>
          <a:xfrm>
            <a:off x="4427984" y="2492896"/>
            <a:ext cx="1368152" cy="165618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09541170"/>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1000"/>
                                        <p:tgtEl>
                                          <p:spTgt spid="4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childTnLst>
                          </p:cTn>
                        </p:par>
                        <p:par>
                          <p:cTn id="74" fill="hold">
                            <p:stCondLst>
                              <p:cond delay="6500"/>
                            </p:stCondLst>
                            <p:childTnLst>
                              <p:par>
                                <p:cTn id="75" presetID="10" presetClass="entr" presetSubtype="0"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監視・管理すべき項目</a:t>
            </a:r>
          </a:p>
        </p:txBody>
      </p:sp>
      <p:sp>
        <p:nvSpPr>
          <p:cNvPr id="2" name="スライド番号プレースホルダー 1"/>
          <p:cNvSpPr>
            <a:spLocks noGrp="1"/>
          </p:cNvSpPr>
          <p:nvPr>
            <p:ph type="sldNum" sz="quarter" idx="4294967295"/>
          </p:nvPr>
        </p:nvSpPr>
        <p:spPr>
          <a:xfrm>
            <a:off x="7013575" y="6461125"/>
            <a:ext cx="2130425" cy="276225"/>
          </a:xfrm>
        </p:spPr>
        <p:txBody>
          <a:bodyPr/>
          <a:lstStyle/>
          <a:p>
            <a:fld id="{72A98194-5DC2-436A-AA23-87554DAA05F1}" type="slidenum">
              <a:rPr lang="ja-JP" altLang="en-US" smtClean="0"/>
              <a:pPr/>
              <a:t>40</a:t>
            </a:fld>
            <a:endParaRPr lang="ja-JP" altLang="en-US" dirty="0"/>
          </a:p>
        </p:txBody>
      </p:sp>
      <p:graphicFrame>
        <p:nvGraphicFramePr>
          <p:cNvPr id="5" name="Table 3"/>
          <p:cNvGraphicFramePr>
            <a:graphicFrameLocks noGrp="1"/>
          </p:cNvGraphicFramePr>
          <p:nvPr>
            <p:extLst>
              <p:ext uri="{D42A27DB-BD31-4B8C-83A1-F6EECF244321}">
                <p14:modId xmlns:p14="http://schemas.microsoft.com/office/powerpoint/2010/main" val="3191549883"/>
              </p:ext>
            </p:extLst>
          </p:nvPr>
        </p:nvGraphicFramePr>
        <p:xfrm>
          <a:off x="827584" y="1340768"/>
          <a:ext cx="7560840" cy="4297680"/>
        </p:xfrm>
        <a:graphic>
          <a:graphicData uri="http://schemas.openxmlformats.org/drawingml/2006/table">
            <a:tbl>
              <a:tblPr firstRow="1" bandRow="1">
                <a:tableStyleId>{5C22544A-7EE6-4342-B048-85BDC9FD1C3A}</a:tableStyleId>
              </a:tblPr>
              <a:tblGrid>
                <a:gridCol w="2440751">
                  <a:extLst>
                    <a:ext uri="{9D8B030D-6E8A-4147-A177-3AD203B41FA5}">
                      <a16:colId xmlns:a16="http://schemas.microsoft.com/office/drawing/2014/main" val="20000"/>
                    </a:ext>
                  </a:extLst>
                </a:gridCol>
                <a:gridCol w="5120089">
                  <a:extLst>
                    <a:ext uri="{9D8B030D-6E8A-4147-A177-3AD203B41FA5}">
                      <a16:colId xmlns:a16="http://schemas.microsoft.com/office/drawing/2014/main" val="20001"/>
                    </a:ext>
                  </a:extLst>
                </a:gridCol>
              </a:tblGrid>
              <a:tr h="370840">
                <a:tc>
                  <a:txBody>
                    <a:bodyPr/>
                    <a:lstStyle/>
                    <a:p>
                      <a:r>
                        <a:rPr kumimoji="1" lang="ja-JP" altLang="en-US"/>
                        <a:t>項目</a:t>
                      </a:r>
                    </a:p>
                  </a:txBody>
                  <a:tcPr/>
                </a:tc>
                <a:tc>
                  <a:txBody>
                    <a:bodyPr/>
                    <a:lstStyle/>
                    <a:p>
                      <a:r>
                        <a:rPr kumimoji="1" lang="ja-JP" altLang="en-US"/>
                        <a:t>概要</a:t>
                      </a:r>
                    </a:p>
                  </a:txBody>
                  <a:tcPr/>
                </a:tc>
                <a:extLst>
                  <a:ext uri="{0D108BD9-81ED-4DB2-BD59-A6C34878D82A}">
                    <a16:rowId xmlns:a16="http://schemas.microsoft.com/office/drawing/2014/main" val="10000"/>
                  </a:ext>
                </a:extLst>
              </a:tr>
              <a:tr h="370840">
                <a:tc>
                  <a:txBody>
                    <a:bodyPr/>
                    <a:lstStyle/>
                    <a:p>
                      <a:r>
                        <a:rPr kumimoji="1" lang="ja-JP" altLang="en-US"/>
                        <a:t>状態監視</a:t>
                      </a:r>
                    </a:p>
                  </a:txBody>
                  <a:tcPr/>
                </a:tc>
                <a:tc>
                  <a:txBody>
                    <a:bodyPr/>
                    <a:lstStyle/>
                    <a:p>
                      <a:r>
                        <a:rPr kumimoji="1" lang="ja-JP" altLang="en-US"/>
                        <a:t>ホストや仮想マシンの負荷状況や、ストレージの利用状況など、日々状態が変化する項目の監視</a:t>
                      </a:r>
                    </a:p>
                  </a:txBody>
                  <a:tcPr/>
                </a:tc>
                <a:extLst>
                  <a:ext uri="{0D108BD9-81ED-4DB2-BD59-A6C34878D82A}">
                    <a16:rowId xmlns:a16="http://schemas.microsoft.com/office/drawing/2014/main" val="10001"/>
                  </a:ext>
                </a:extLst>
              </a:tr>
              <a:tr h="370840">
                <a:tc>
                  <a:txBody>
                    <a:bodyPr/>
                    <a:lstStyle/>
                    <a:p>
                      <a:r>
                        <a:rPr kumimoji="1" lang="ja-JP" altLang="en-US"/>
                        <a:t>イベント監視</a:t>
                      </a:r>
                    </a:p>
                  </a:txBody>
                  <a:tcPr/>
                </a:tc>
                <a:tc>
                  <a:txBody>
                    <a:bodyPr/>
                    <a:lstStyle/>
                    <a:p>
                      <a:r>
                        <a:rPr kumimoji="1" lang="ja-JP" altLang="en-US"/>
                        <a:t>監視対象に対し、予め決められた条件を満たすイベントの発生を監視</a:t>
                      </a:r>
                    </a:p>
                  </a:txBody>
                  <a:tcPr/>
                </a:tc>
                <a:extLst>
                  <a:ext uri="{0D108BD9-81ED-4DB2-BD59-A6C34878D82A}">
                    <a16:rowId xmlns:a16="http://schemas.microsoft.com/office/drawing/2014/main" val="10002"/>
                  </a:ext>
                </a:extLst>
              </a:tr>
              <a:tr h="370840">
                <a:tc>
                  <a:txBody>
                    <a:bodyPr/>
                    <a:lstStyle/>
                    <a:p>
                      <a:r>
                        <a:rPr kumimoji="1" lang="ja-JP" altLang="en-US"/>
                        <a:t>パフォーマンス監視</a:t>
                      </a:r>
                    </a:p>
                  </a:txBody>
                  <a:tcPr/>
                </a:tc>
                <a:tc>
                  <a:txBody>
                    <a:bodyPr/>
                    <a:lstStyle/>
                    <a:p>
                      <a:r>
                        <a:rPr kumimoji="1" lang="ja-JP" altLang="en-US"/>
                        <a:t>ホストや仮想マシンのリソース使用状況（使用率、使用量）の監視</a:t>
                      </a:r>
                    </a:p>
                  </a:txBody>
                  <a:tcPr/>
                </a:tc>
                <a:extLst>
                  <a:ext uri="{0D108BD9-81ED-4DB2-BD59-A6C34878D82A}">
                    <a16:rowId xmlns:a16="http://schemas.microsoft.com/office/drawing/2014/main" val="10003"/>
                  </a:ext>
                </a:extLst>
              </a:tr>
              <a:tr h="370840">
                <a:tc>
                  <a:txBody>
                    <a:bodyPr/>
                    <a:lstStyle/>
                    <a:p>
                      <a:r>
                        <a:rPr kumimoji="1" lang="ja-JP" altLang="en-US"/>
                        <a:t>障害監視</a:t>
                      </a:r>
                    </a:p>
                  </a:txBody>
                  <a:tcPr/>
                </a:tc>
                <a:tc>
                  <a:txBody>
                    <a:bodyPr/>
                    <a:lstStyle/>
                    <a:p>
                      <a:r>
                        <a:rPr kumimoji="1" lang="ja-JP" altLang="en-US"/>
                        <a:t>主に、ハードウェアの健全性の監視</a:t>
                      </a:r>
                    </a:p>
                  </a:txBody>
                  <a:tcPr/>
                </a:tc>
                <a:extLst>
                  <a:ext uri="{0D108BD9-81ED-4DB2-BD59-A6C34878D82A}">
                    <a16:rowId xmlns:a16="http://schemas.microsoft.com/office/drawing/2014/main" val="10004"/>
                  </a:ext>
                </a:extLst>
              </a:tr>
              <a:tr h="370840">
                <a:tc>
                  <a:txBody>
                    <a:bodyPr/>
                    <a:lstStyle/>
                    <a:p>
                      <a:r>
                        <a:rPr kumimoji="1" lang="ja-JP" altLang="en-US"/>
                        <a:t>ログ監視</a:t>
                      </a:r>
                    </a:p>
                  </a:txBody>
                  <a:tcPr/>
                </a:tc>
                <a:tc>
                  <a:txBody>
                    <a:bodyPr/>
                    <a:lstStyle/>
                    <a:p>
                      <a:r>
                        <a:rPr kumimoji="1" lang="ja-JP" altLang="en-US"/>
                        <a:t>イベントログ、システムログの確認と通知</a:t>
                      </a:r>
                    </a:p>
                  </a:txBody>
                  <a:tcPr/>
                </a:tc>
                <a:extLst>
                  <a:ext uri="{0D108BD9-81ED-4DB2-BD59-A6C34878D82A}">
                    <a16:rowId xmlns:a16="http://schemas.microsoft.com/office/drawing/2014/main" val="10005"/>
                  </a:ext>
                </a:extLst>
              </a:tr>
              <a:tr h="370840">
                <a:tc>
                  <a:txBody>
                    <a:bodyPr/>
                    <a:lstStyle/>
                    <a:p>
                      <a:r>
                        <a:rPr kumimoji="1" lang="ja-JP" altLang="en-US"/>
                        <a:t>タスク管理</a:t>
                      </a:r>
                    </a:p>
                  </a:txBody>
                  <a:tcPr/>
                </a:tc>
                <a:tc>
                  <a:txBody>
                    <a:bodyPr/>
                    <a:lstStyle/>
                    <a:p>
                      <a:r>
                        <a:rPr kumimoji="1" lang="ja-JP" altLang="en-US" dirty="0"/>
                        <a:t>定常的に実施するタスクや、予定しているタスクの自動実行管理</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65174977"/>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状態監視対象</a:t>
            </a:r>
          </a:p>
        </p:txBody>
      </p:sp>
      <p:sp>
        <p:nvSpPr>
          <p:cNvPr id="2" name="スライド番号プレースホルダー 1"/>
          <p:cNvSpPr>
            <a:spLocks noGrp="1"/>
          </p:cNvSpPr>
          <p:nvPr>
            <p:ph type="sldNum" sz="quarter" idx="4294967295"/>
          </p:nvPr>
        </p:nvSpPr>
        <p:spPr>
          <a:xfrm>
            <a:off x="7013575" y="6461125"/>
            <a:ext cx="2130425" cy="276225"/>
          </a:xfrm>
        </p:spPr>
        <p:txBody>
          <a:bodyPr/>
          <a:lstStyle/>
          <a:p>
            <a:fld id="{72A98194-5DC2-436A-AA23-87554DAA05F1}" type="slidenum">
              <a:rPr lang="ja-JP" altLang="en-US" smtClean="0"/>
              <a:pPr/>
              <a:t>41</a:t>
            </a:fld>
            <a:endParaRPr lang="ja-JP" altLang="en-US" dirty="0"/>
          </a:p>
        </p:txBody>
      </p:sp>
      <p:sp>
        <p:nvSpPr>
          <p:cNvPr id="5" name="Rounded Rectangle 64"/>
          <p:cNvSpPr/>
          <p:nvPr/>
        </p:nvSpPr>
        <p:spPr bwMode="auto">
          <a:xfrm>
            <a:off x="1404216" y="4221088"/>
            <a:ext cx="1007544" cy="504112"/>
          </a:xfrm>
          <a:prstGeom prst="roundRect">
            <a:avLst/>
          </a:prstGeom>
          <a:gradFill>
            <a:gsLst>
              <a:gs pos="0">
                <a:srgbClr val="037BB1"/>
              </a:gs>
              <a:gs pos="83000">
                <a:srgbClr val="52AEDC"/>
              </a:gs>
            </a:gsLst>
          </a:gradFill>
          <a:ln w="12700">
            <a:solidFill>
              <a:schemeClr val="accent1">
                <a:lumMod val="75000"/>
              </a:schemeClr>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ounded Rectangle 54"/>
          <p:cNvSpPr/>
          <p:nvPr/>
        </p:nvSpPr>
        <p:spPr bwMode="auto">
          <a:xfrm>
            <a:off x="1404215" y="5157192"/>
            <a:ext cx="1008000" cy="504056"/>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a:xfrm>
            <a:off x="1432224" y="5200056"/>
            <a:ext cx="90696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HW</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Rounded Rectangle 62"/>
          <p:cNvSpPr/>
          <p:nvPr/>
        </p:nvSpPr>
        <p:spPr bwMode="auto">
          <a:xfrm>
            <a:off x="3422577" y="2622624"/>
            <a:ext cx="504056" cy="432048"/>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p:nvSpPr>
        <p:spPr>
          <a:xfrm>
            <a:off x="3350569" y="2636912"/>
            <a:ext cx="631079"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1432224" y="4278808"/>
            <a:ext cx="92954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ESXi</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Up-Down Arrow 19"/>
          <p:cNvSpPr/>
          <p:nvPr/>
        </p:nvSpPr>
        <p:spPr bwMode="auto">
          <a:xfrm>
            <a:off x="4644008" y="4214288"/>
            <a:ext cx="360040" cy="540000"/>
          </a:xfrm>
          <a:prstGeom prst="upDownArrow">
            <a:avLst>
              <a:gd name="adj1" fmla="val 50000"/>
              <a:gd name="adj2" fmla="val 50000"/>
            </a:avLst>
          </a:prstGeom>
          <a:solidFill>
            <a:schemeClr val="accent1">
              <a:lumMod val="60000"/>
              <a:lumOff val="40000"/>
            </a:schemeClr>
          </a:solidFill>
          <a:ln w="12700" algn="ctr">
            <a:solidFill>
              <a:schemeClr val="tx1"/>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Picture 14" descr="ICON_Storage_3up_Q408.png"/>
          <p:cNvPicPr>
            <a:picLocks noChangeAspect="1"/>
          </p:cNvPicPr>
          <p:nvPr/>
        </p:nvPicPr>
        <p:blipFill>
          <a:blip r:embed="rId2" cstate="print"/>
          <a:srcRect/>
          <a:stretch>
            <a:fillRect/>
          </a:stretch>
        </p:blipFill>
        <p:spPr bwMode="auto">
          <a:xfrm>
            <a:off x="3650185" y="5762400"/>
            <a:ext cx="504056" cy="497778"/>
          </a:xfrm>
          <a:prstGeom prst="rect">
            <a:avLst/>
          </a:prstGeom>
          <a:noFill/>
          <a:ln w="9525">
            <a:noFill/>
            <a:miter lim="800000"/>
            <a:headEnd/>
            <a:tailEnd/>
          </a:ln>
        </p:spPr>
      </p:pic>
      <p:sp>
        <p:nvSpPr>
          <p:cNvPr id="14" name="Up-Down Arrow 19"/>
          <p:cNvSpPr/>
          <p:nvPr/>
        </p:nvSpPr>
        <p:spPr bwMode="auto">
          <a:xfrm>
            <a:off x="4644008" y="2564904"/>
            <a:ext cx="360040" cy="540000"/>
          </a:xfrm>
          <a:prstGeom prst="upDownArrow">
            <a:avLst>
              <a:gd name="adj1" fmla="val 50000"/>
              <a:gd name="adj2" fmla="val 50000"/>
            </a:avLst>
          </a:prstGeom>
          <a:solidFill>
            <a:schemeClr val="accent1">
              <a:lumMod val="60000"/>
              <a:lumOff val="40000"/>
            </a:schemeClr>
          </a:solidFill>
          <a:ln w="12700" algn="ctr">
            <a:solidFill>
              <a:schemeClr val="tx1"/>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Up-Down Arrow 19"/>
          <p:cNvSpPr/>
          <p:nvPr/>
        </p:nvSpPr>
        <p:spPr bwMode="auto">
          <a:xfrm>
            <a:off x="4644008" y="5697344"/>
            <a:ext cx="360040" cy="468000"/>
          </a:xfrm>
          <a:prstGeom prst="upDownArrow">
            <a:avLst>
              <a:gd name="adj1" fmla="val 50000"/>
              <a:gd name="adj2" fmla="val 50000"/>
            </a:avLst>
          </a:prstGeom>
          <a:solidFill>
            <a:schemeClr val="accent1">
              <a:lumMod val="60000"/>
              <a:lumOff val="40000"/>
            </a:schemeClr>
          </a:solidFill>
          <a:ln w="12700" algn="ctr">
            <a:solidFill>
              <a:schemeClr val="tx1"/>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467544" y="980728"/>
            <a:ext cx="8352928" cy="923330"/>
          </a:xfrm>
          <a:prstGeom prst="rect">
            <a:avLst/>
          </a:prstGeom>
          <a:noFill/>
        </p:spPr>
        <p:txBody>
          <a:bodyPr wrap="square" rtlCol="0">
            <a:noAutofit/>
          </a:bodyPr>
          <a:lstStyle/>
          <a:p>
            <a:pPr marL="85725" indent="-85725">
              <a:buFont typeface="Arial" pitchFamily="34" charset="0"/>
              <a:buChar char="•"/>
            </a:pP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状態遷移を検知できる対象オブジェクトは仮想マシン、</a:t>
            </a:r>
            <a:r>
              <a:rPr kumimoji="1" lang="en-US" altLang="ja-JP" b="1" dirty="0" err="1">
                <a:latin typeface="Meiryo UI" panose="020B0604030504040204" pitchFamily="50" charset="-128"/>
                <a:ea typeface="Meiryo UI" panose="020B0604030504040204" pitchFamily="50" charset="-128"/>
                <a:cs typeface="Meiryo UI" panose="020B0604030504040204" pitchFamily="50" charset="-128"/>
              </a:rPr>
              <a:t>ESXi</a:t>
            </a: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ホストおよびデータストア</a:t>
            </a:r>
            <a:r>
              <a:rPr lang="ja-JP" altLang="en-US" b="1" dirty="0">
                <a:latin typeface="Meiryo UI" panose="020B0604030504040204" pitchFamily="50" charset="-128"/>
                <a:ea typeface="Meiryo UI" panose="020B0604030504040204" pitchFamily="50" charset="-128"/>
                <a:cs typeface="Meiryo UI" panose="020B0604030504040204" pitchFamily="50" charset="-128"/>
              </a:rPr>
              <a:t>の</a:t>
            </a:r>
            <a:r>
              <a:rPr lang="en-US" altLang="ja-JP" b="1" dirty="0">
                <a:latin typeface="Meiryo UI" panose="020B0604030504040204" pitchFamily="50" charset="-128"/>
                <a:ea typeface="Meiryo UI" panose="020B0604030504040204" pitchFamily="50" charset="-128"/>
                <a:cs typeface="Meiryo UI" panose="020B0604030504040204" pitchFamily="50" charset="-128"/>
              </a:rPr>
              <a:t>3</a:t>
            </a:r>
            <a:r>
              <a:rPr lang="ja-JP" altLang="en-US" b="1" dirty="0">
                <a:latin typeface="Meiryo UI" panose="020B0604030504040204" pitchFamily="50" charset="-128"/>
                <a:ea typeface="Meiryo UI" panose="020B0604030504040204" pitchFamily="50" charset="-128"/>
                <a:cs typeface="Meiryo UI" panose="020B0604030504040204" pitchFamily="50" charset="-128"/>
              </a:rPr>
              <a:t>つ</a:t>
            </a: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この</a:t>
            </a:r>
            <a:r>
              <a:rPr kumimoji="1" lang="en-US" altLang="ja-JP" b="1" dirty="0">
                <a:latin typeface="Meiryo UI" panose="020B0604030504040204" pitchFamily="50" charset="-128"/>
                <a:ea typeface="Meiryo UI" panose="020B0604030504040204" pitchFamily="50" charset="-128"/>
                <a:cs typeface="Meiryo UI" panose="020B0604030504040204" pitchFamily="50" charset="-128"/>
              </a:rPr>
              <a:t>3</a:t>
            </a:r>
            <a:r>
              <a:rPr kumimoji="1" lang="ja-JP" altLang="en-US" b="1" dirty="0" err="1">
                <a:latin typeface="Meiryo UI" panose="020B0604030504040204" pitchFamily="50" charset="-128"/>
                <a:ea typeface="Meiryo UI" panose="020B0604030504040204" pitchFamily="50" charset="-128"/>
                <a:cs typeface="Meiryo UI" panose="020B0604030504040204" pitchFamily="50" charset="-128"/>
              </a:rPr>
              <a:t>つの</a:t>
            </a: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オブジェクトに状態の変化が生じ、特定の条件にマッチした場合に自動実行できるアクションを</a:t>
            </a:r>
            <a:r>
              <a:rPr lang="ja-JP" altLang="en-US" b="1" dirty="0">
                <a:latin typeface="Meiryo UI" panose="020B0604030504040204" pitchFamily="50" charset="-128"/>
                <a:ea typeface="Meiryo UI" panose="020B0604030504040204" pitchFamily="50" charset="-128"/>
                <a:cs typeface="Meiryo UI" panose="020B0604030504040204" pitchFamily="50" charset="-128"/>
              </a:rPr>
              <a:t>定義</a:t>
            </a: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することが可能</a:t>
            </a:r>
          </a:p>
        </p:txBody>
      </p:sp>
      <p:pic>
        <p:nvPicPr>
          <p:cNvPr id="17" name="Picture 14" descr="ICON_Person_Orange_Q408.png"/>
          <p:cNvPicPr>
            <a:picLocks noChangeAspect="1"/>
          </p:cNvPicPr>
          <p:nvPr/>
        </p:nvPicPr>
        <p:blipFill>
          <a:blip r:embed="rId3" cstate="print"/>
          <a:srcRect/>
          <a:stretch>
            <a:fillRect/>
          </a:stretch>
        </p:blipFill>
        <p:spPr bwMode="auto">
          <a:xfrm>
            <a:off x="5536680" y="2852936"/>
            <a:ext cx="581559" cy="1008112"/>
          </a:xfrm>
          <a:prstGeom prst="rect">
            <a:avLst/>
          </a:prstGeom>
          <a:noFill/>
          <a:ln w="9525">
            <a:noFill/>
            <a:miter lim="800000"/>
            <a:headEnd/>
            <a:tailEnd/>
          </a:ln>
        </p:spPr>
      </p:pic>
      <p:sp>
        <p:nvSpPr>
          <p:cNvPr id="18" name="Rounded Rectangle 62"/>
          <p:cNvSpPr/>
          <p:nvPr/>
        </p:nvSpPr>
        <p:spPr bwMode="auto">
          <a:xfrm>
            <a:off x="3998641" y="2622624"/>
            <a:ext cx="504056" cy="432048"/>
          </a:xfrm>
          <a:prstGeom prst="roundRect">
            <a:avLst>
              <a:gd name="adj" fmla="val 6746"/>
            </a:avLst>
          </a:prstGeom>
          <a:solidFill>
            <a:schemeClr val="bg2">
              <a:lumMod val="40000"/>
              <a:lumOff val="60000"/>
            </a:schemeClr>
          </a:soli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3926633" y="2636912"/>
            <a:ext cx="631079"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VM</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Rounded Rectangle 64"/>
          <p:cNvSpPr/>
          <p:nvPr/>
        </p:nvSpPr>
        <p:spPr bwMode="auto">
          <a:xfrm>
            <a:off x="2455760" y="4221088"/>
            <a:ext cx="1007544" cy="504112"/>
          </a:xfrm>
          <a:prstGeom prst="roundRect">
            <a:avLst/>
          </a:prstGeom>
          <a:gradFill>
            <a:gsLst>
              <a:gs pos="0">
                <a:srgbClr val="037BB1"/>
              </a:gs>
              <a:gs pos="83000">
                <a:srgbClr val="52AEDC"/>
              </a:gs>
            </a:gsLst>
          </a:gradFill>
          <a:ln w="12700">
            <a:solidFill>
              <a:schemeClr val="accent1">
                <a:lumMod val="75000"/>
              </a:schemeClr>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ounded Rectangle 54"/>
          <p:cNvSpPr/>
          <p:nvPr/>
        </p:nvSpPr>
        <p:spPr bwMode="auto">
          <a:xfrm>
            <a:off x="2455759" y="5157192"/>
            <a:ext cx="1008000" cy="504056"/>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483768" y="5200056"/>
            <a:ext cx="90696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HW</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2483768" y="4278808"/>
            <a:ext cx="92954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ESXi</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Rounded Rectangle 58"/>
          <p:cNvSpPr/>
          <p:nvPr/>
        </p:nvSpPr>
        <p:spPr bwMode="auto">
          <a:xfrm>
            <a:off x="2456312" y="3126680"/>
            <a:ext cx="2057400" cy="288032"/>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2224312" y="3068960"/>
            <a:ext cx="25202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Resource Pool</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Rounded Rectangle 64"/>
          <p:cNvSpPr/>
          <p:nvPr/>
        </p:nvSpPr>
        <p:spPr bwMode="auto">
          <a:xfrm>
            <a:off x="3506168" y="4221088"/>
            <a:ext cx="1007544" cy="504112"/>
          </a:xfrm>
          <a:prstGeom prst="roundRect">
            <a:avLst/>
          </a:prstGeom>
          <a:gradFill>
            <a:gsLst>
              <a:gs pos="0">
                <a:srgbClr val="037BB1"/>
              </a:gs>
              <a:gs pos="83000">
                <a:srgbClr val="52AEDC"/>
              </a:gs>
            </a:gsLst>
          </a:gradFill>
          <a:ln w="12700">
            <a:solidFill>
              <a:schemeClr val="accent1">
                <a:lumMod val="75000"/>
              </a:schemeClr>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Rounded Rectangle 54"/>
          <p:cNvSpPr/>
          <p:nvPr/>
        </p:nvSpPr>
        <p:spPr bwMode="auto">
          <a:xfrm>
            <a:off x="3506167" y="5157192"/>
            <a:ext cx="1008000" cy="504056"/>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p:cNvSpPr/>
          <p:nvPr/>
        </p:nvSpPr>
        <p:spPr>
          <a:xfrm>
            <a:off x="3534176" y="5200056"/>
            <a:ext cx="90696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HW</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p:cNvSpPr/>
          <p:nvPr/>
        </p:nvSpPr>
        <p:spPr>
          <a:xfrm>
            <a:off x="3534176" y="4278808"/>
            <a:ext cx="92954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ESXi</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Rounded Rectangle 62"/>
          <p:cNvSpPr/>
          <p:nvPr/>
        </p:nvSpPr>
        <p:spPr bwMode="auto">
          <a:xfrm>
            <a:off x="1389360" y="3861048"/>
            <a:ext cx="3132000" cy="288000"/>
          </a:xfrm>
          <a:prstGeom prst="roundRect">
            <a:avLst/>
          </a:prstGeom>
          <a:gradFill>
            <a:gsLst>
              <a:gs pos="0">
                <a:srgbClr val="61C0E0"/>
              </a:gs>
              <a:gs pos="100000">
                <a:srgbClr val="ACE0F2"/>
              </a:gs>
            </a:gsLst>
          </a:gradFill>
          <a:ln w="12700">
            <a:solidFill>
              <a:srgbClr val="39A5E5"/>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1677392" y="3789040"/>
            <a:ext cx="25202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Datacenter</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Rounded Rectangle 60"/>
          <p:cNvSpPr/>
          <p:nvPr/>
        </p:nvSpPr>
        <p:spPr bwMode="auto">
          <a:xfrm>
            <a:off x="2454056" y="3501008"/>
            <a:ext cx="2057400" cy="288000"/>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p:cNvSpPr/>
          <p:nvPr/>
        </p:nvSpPr>
        <p:spPr>
          <a:xfrm>
            <a:off x="2224312" y="3429000"/>
            <a:ext cx="25202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Cluster</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ounded Rectangle 52"/>
          <p:cNvSpPr/>
          <p:nvPr/>
        </p:nvSpPr>
        <p:spPr bwMode="auto">
          <a:xfrm>
            <a:off x="1403648" y="4797152"/>
            <a:ext cx="3096000" cy="288000"/>
          </a:xfrm>
          <a:prstGeom prst="roundRect">
            <a:avLst/>
          </a:prstGeom>
          <a:gradFill>
            <a:gsLst>
              <a:gs pos="100000">
                <a:srgbClr val="525252"/>
              </a:gs>
              <a:gs pos="0">
                <a:srgbClr val="262626"/>
              </a:gs>
            </a:gsLst>
          </a:gradFill>
          <a:ln w="12700" cmpd="sng">
            <a:solidFill>
              <a:srgbClr val="666666">
                <a:alpha val="36000"/>
              </a:srgbClr>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contourW="12700">
            <a:bevelT w="31750" h="12700"/>
            <a:contourClr>
              <a:schemeClr val="tx1"/>
            </a:contourClr>
          </a:sp3d>
        </p:spPr>
        <p:style>
          <a:lnRef idx="1">
            <a:schemeClr val="accent4"/>
          </a:lnRef>
          <a:fillRef idx="3">
            <a:schemeClr val="accent4"/>
          </a:fillRef>
          <a:effectRef idx="2">
            <a:schemeClr val="accent4"/>
          </a:effectRef>
          <a:fontRef idx="minor">
            <a:schemeClr val="lt1"/>
          </a:fontRef>
        </p:style>
        <p:txBody>
          <a:bodyPr anchor="ctr"/>
          <a:lstStyle/>
          <a:p>
            <a:pPr algn="l">
              <a:spcAft>
                <a:spcPct val="0"/>
              </a:spcAft>
              <a:defRPr/>
            </a:pPr>
            <a:endParaRPr lang="en-US" sz="160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1677392" y="4725144"/>
            <a:ext cx="2520280"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vDS</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矢印コネクタ 35"/>
          <p:cNvCxnSpPr/>
          <p:nvPr/>
        </p:nvCxnSpPr>
        <p:spPr>
          <a:xfrm>
            <a:off x="1043608" y="4581128"/>
            <a:ext cx="3528000" cy="1588"/>
          </a:xfrm>
          <a:prstGeom prst="straightConnector1">
            <a:avLst/>
          </a:prstGeom>
          <a:ln>
            <a:headEnd type="diamond" w="med" len="med"/>
            <a:tailEnd type="diamond" w="med" len="med"/>
          </a:ln>
        </p:spPr>
        <p:style>
          <a:lnRef idx="3">
            <a:schemeClr val="accent4"/>
          </a:lnRef>
          <a:fillRef idx="0">
            <a:schemeClr val="accent4"/>
          </a:fillRef>
          <a:effectRef idx="2">
            <a:schemeClr val="accent4"/>
          </a:effectRef>
          <a:fontRef idx="minor">
            <a:schemeClr val="tx1"/>
          </a:fontRef>
        </p:style>
      </p:cxnSp>
      <p:sp>
        <p:nvSpPr>
          <p:cNvPr id="37" name="正方形/長方形 36"/>
          <p:cNvSpPr/>
          <p:nvPr/>
        </p:nvSpPr>
        <p:spPr>
          <a:xfrm>
            <a:off x="827584" y="4393680"/>
            <a:ext cx="1152128"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r>
              <a:rPr lang="en-US" altLang="ja-JP"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NW</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3059832" y="5776688"/>
            <a:ext cx="1656184"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Datastore</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p:cNvSpPr/>
          <p:nvPr/>
        </p:nvSpPr>
        <p:spPr>
          <a:xfrm>
            <a:off x="5076056" y="2924944"/>
            <a:ext cx="1368152"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ja-JP" b="1" cap="none" spc="150" dirty="0" err="1">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vCenter</a:t>
            </a:r>
            <a:endParaRPr lang="ja-JP" altLang="en-US" b="1" cap="none" spc="150" dirty="0">
              <a:ln w="11430"/>
              <a:solidFill>
                <a:srgbClr val="F8F8F8"/>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0" name="直線矢印コネクタ 39"/>
          <p:cNvCxnSpPr>
            <a:stCxn id="17" idx="1"/>
            <a:endCxn id="14" idx="6"/>
          </p:cNvCxnSpPr>
          <p:nvPr/>
        </p:nvCxnSpPr>
        <p:spPr>
          <a:xfrm rot="10800000">
            <a:off x="4914038" y="2834904"/>
            <a:ext cx="622642" cy="52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7" idx="1"/>
            <a:endCxn id="12" idx="6"/>
          </p:cNvCxnSpPr>
          <p:nvPr/>
        </p:nvCxnSpPr>
        <p:spPr>
          <a:xfrm rot="10800000" flipV="1">
            <a:off x="4914038" y="3356992"/>
            <a:ext cx="622642" cy="11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17" idx="1"/>
            <a:endCxn id="15" idx="6"/>
          </p:cNvCxnSpPr>
          <p:nvPr/>
        </p:nvCxnSpPr>
        <p:spPr>
          <a:xfrm rot="10800000" flipV="1">
            <a:off x="4914038" y="3356992"/>
            <a:ext cx="622642" cy="2574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ひし形 42"/>
          <p:cNvSpPr/>
          <p:nvPr/>
        </p:nvSpPr>
        <p:spPr>
          <a:xfrm>
            <a:off x="6516216" y="3026096"/>
            <a:ext cx="1296144" cy="648072"/>
          </a:xfrm>
          <a:prstGeom prst="diamond">
            <a:avLst/>
          </a:prstGeom>
          <a:solidFill>
            <a:schemeClr val="bg2">
              <a:lumMod val="60000"/>
              <a:lumOff val="40000"/>
            </a:schemeClr>
          </a:solidFill>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条件</a:t>
            </a:r>
            <a:endParaRPr kumimoji="1" lang="ja-JP" altLang="en-US"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4" name="直線矢印コネクタ 43"/>
          <p:cNvCxnSpPr>
            <a:stCxn id="17" idx="3"/>
            <a:endCxn id="43" idx="1"/>
          </p:cNvCxnSpPr>
          <p:nvPr/>
        </p:nvCxnSpPr>
        <p:spPr>
          <a:xfrm flipV="1">
            <a:off x="6118239" y="3350132"/>
            <a:ext cx="397977" cy="686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45" name="対角する 2 つの角を丸めた四角形 44"/>
          <p:cNvSpPr/>
          <p:nvPr/>
        </p:nvSpPr>
        <p:spPr>
          <a:xfrm>
            <a:off x="6545360" y="4149080"/>
            <a:ext cx="1224136" cy="576064"/>
          </a:xfrm>
          <a:prstGeom prst="round2DiagRect">
            <a:avLst/>
          </a:prstGeom>
          <a:solidFill>
            <a:schemeClr val="bg2">
              <a:lumMod val="60000"/>
              <a:lumOff val="40000"/>
            </a:schemeClr>
          </a:solidFill>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アクション</a:t>
            </a:r>
          </a:p>
        </p:txBody>
      </p:sp>
      <p:cxnSp>
        <p:nvCxnSpPr>
          <p:cNvPr id="46" name="直線矢印コネクタ 45"/>
          <p:cNvCxnSpPr>
            <a:stCxn id="43" idx="2"/>
            <a:endCxn id="45" idx="3"/>
          </p:cNvCxnSpPr>
          <p:nvPr/>
        </p:nvCxnSpPr>
        <p:spPr>
          <a:xfrm rot="5400000">
            <a:off x="6923402" y="3908194"/>
            <a:ext cx="474912" cy="686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811538662"/>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仮想マシンの構成</a:t>
            </a:r>
          </a:p>
        </p:txBody>
      </p:sp>
      <p:pic>
        <p:nvPicPr>
          <p:cNvPr id="5" name="Picture 7" descr="ESX 2D architecture simple"/>
          <p:cNvPicPr>
            <a:picLocks noChangeAspect="1" noChangeArrowheads="1"/>
          </p:cNvPicPr>
          <p:nvPr/>
        </p:nvPicPr>
        <p:blipFill>
          <a:blip r:embed="rId3" cstate="print"/>
          <a:srcRect/>
          <a:stretch>
            <a:fillRect/>
          </a:stretch>
        </p:blipFill>
        <p:spPr bwMode="auto">
          <a:xfrm>
            <a:off x="2843808" y="1124744"/>
            <a:ext cx="2819400" cy="2668587"/>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2846746069"/>
              </p:ext>
            </p:extLst>
          </p:nvPr>
        </p:nvGraphicFramePr>
        <p:xfrm>
          <a:off x="1403648" y="4221088"/>
          <a:ext cx="6192688" cy="1798320"/>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r>
                        <a:rPr kumimoji="1" lang="en-US" altLang="ja-JP" dirty="0"/>
                        <a:t>VMware</a:t>
                      </a:r>
                      <a:r>
                        <a:rPr kumimoji="1" lang="ja-JP" altLang="en-US" dirty="0"/>
                        <a:t>環境</a:t>
                      </a:r>
                    </a:p>
                  </a:txBody>
                  <a:tcPr/>
                </a:tc>
                <a:tc>
                  <a:txBody>
                    <a:bodyPr/>
                    <a:lstStyle/>
                    <a:p>
                      <a:r>
                        <a:rPr kumimoji="1" lang="ja-JP" altLang="en-US"/>
                        <a:t>物理環境に相当するもの</a:t>
                      </a:r>
                    </a:p>
                  </a:txBody>
                  <a:tcPr/>
                </a:tc>
                <a:extLst>
                  <a:ext uri="{0D108BD9-81ED-4DB2-BD59-A6C34878D82A}">
                    <a16:rowId xmlns:a16="http://schemas.microsoft.com/office/drawing/2014/main" val="10000"/>
                  </a:ext>
                </a:extLst>
              </a:tr>
              <a:tr h="370840">
                <a:tc>
                  <a:txBody>
                    <a:bodyPr/>
                    <a:lstStyle/>
                    <a:p>
                      <a:r>
                        <a:rPr kumimoji="1" lang="ja-JP" altLang="en-US"/>
                        <a:t>仮想マシン（</a:t>
                      </a:r>
                      <a:r>
                        <a:rPr kumimoji="1" lang="en-US" altLang="ja-JP" dirty="0"/>
                        <a:t>VM</a:t>
                      </a:r>
                      <a:r>
                        <a:rPr kumimoji="1" lang="ja-JP" altLang="en-US"/>
                        <a:t>）</a:t>
                      </a:r>
                    </a:p>
                  </a:txBody>
                  <a:tcPr/>
                </a:tc>
                <a:tc>
                  <a:txBody>
                    <a:bodyPr/>
                    <a:lstStyle/>
                    <a:p>
                      <a:r>
                        <a:rPr kumimoji="1" lang="ja-JP" altLang="en-US" dirty="0"/>
                        <a:t>サーバー、端末</a:t>
                      </a:r>
                    </a:p>
                  </a:txBody>
                  <a:tcPr/>
                </a:tc>
                <a:extLst>
                  <a:ext uri="{0D108BD9-81ED-4DB2-BD59-A6C34878D82A}">
                    <a16:rowId xmlns:a16="http://schemas.microsoft.com/office/drawing/2014/main" val="10001"/>
                  </a:ext>
                </a:extLst>
              </a:tr>
              <a:tr h="370840">
                <a:tc>
                  <a:txBody>
                    <a:bodyPr/>
                    <a:lstStyle/>
                    <a:p>
                      <a:r>
                        <a:rPr kumimoji="1" lang="ja-JP" altLang="en-US"/>
                        <a:t>仮想ハードウェア</a:t>
                      </a:r>
                      <a:br>
                        <a:rPr kumimoji="1" lang="en-US" altLang="ja-JP" dirty="0"/>
                      </a:br>
                      <a:r>
                        <a:rPr kumimoji="1" lang="ja-JP" altLang="en-US" sz="1400"/>
                        <a:t>（</a:t>
                      </a:r>
                      <a:r>
                        <a:rPr kumimoji="1" lang="en-US" altLang="ja-JP" sz="1400" dirty="0" err="1"/>
                        <a:t>vCPU</a:t>
                      </a:r>
                      <a:r>
                        <a:rPr kumimoji="1" lang="ja-JP" altLang="en-US" sz="1400"/>
                        <a:t>、</a:t>
                      </a:r>
                      <a:r>
                        <a:rPr kumimoji="1" lang="en-US" altLang="ja-JP" sz="1400" dirty="0" err="1"/>
                        <a:t>vMemory</a:t>
                      </a:r>
                      <a:r>
                        <a:rPr kumimoji="1" lang="ja-JP" altLang="en-US" sz="1400"/>
                        <a:t>、</a:t>
                      </a:r>
                      <a:r>
                        <a:rPr kumimoji="1" lang="en-US" altLang="ja-JP" sz="1400" dirty="0" err="1"/>
                        <a:t>vNIC</a:t>
                      </a:r>
                      <a:r>
                        <a:rPr kumimoji="1" lang="ja-JP" altLang="en-US" sz="1400"/>
                        <a:t>、</a:t>
                      </a:r>
                      <a:r>
                        <a:rPr kumimoji="1" lang="en-US" altLang="ja-JP" sz="1400" dirty="0"/>
                        <a:t>etc…</a:t>
                      </a:r>
                      <a:r>
                        <a:rPr kumimoji="1" lang="ja-JP" altLang="en-US" sz="1400"/>
                        <a:t>）</a:t>
                      </a:r>
                      <a:endParaRPr kumimoji="1" lang="ja-JP" altLang="en-US"/>
                    </a:p>
                  </a:txBody>
                  <a:tcPr/>
                </a:tc>
                <a:tc>
                  <a:txBody>
                    <a:bodyPr/>
                    <a:lstStyle/>
                    <a:p>
                      <a:r>
                        <a:rPr kumimoji="1" lang="ja-JP" altLang="en-US"/>
                        <a:t>ハードウェア</a:t>
                      </a:r>
                      <a:br>
                        <a:rPr kumimoji="1" lang="en-US" altLang="ja-JP" dirty="0"/>
                      </a:br>
                      <a:r>
                        <a:rPr kumimoji="1" lang="ja-JP" altLang="en-US" sz="1400"/>
                        <a:t>（</a:t>
                      </a:r>
                      <a:r>
                        <a:rPr kumimoji="1" lang="en-US" altLang="ja-JP" sz="1400" dirty="0"/>
                        <a:t>CPU</a:t>
                      </a:r>
                      <a:r>
                        <a:rPr kumimoji="1" lang="ja-JP" altLang="en-US" sz="1400"/>
                        <a:t>、</a:t>
                      </a:r>
                      <a:r>
                        <a:rPr kumimoji="1" lang="en-US" altLang="ja-JP" sz="1400" dirty="0"/>
                        <a:t>Memory</a:t>
                      </a:r>
                      <a:r>
                        <a:rPr kumimoji="1" lang="ja-JP" altLang="en-US" sz="1400"/>
                        <a:t>、</a:t>
                      </a:r>
                      <a:r>
                        <a:rPr kumimoji="1" lang="en-US" altLang="ja-JP" sz="1400" dirty="0"/>
                        <a:t>NIC</a:t>
                      </a:r>
                      <a:r>
                        <a:rPr kumimoji="1" lang="ja-JP" altLang="en-US" sz="1400"/>
                        <a:t>、</a:t>
                      </a:r>
                      <a:r>
                        <a:rPr kumimoji="1" lang="en-US" altLang="ja-JP" sz="1400" dirty="0"/>
                        <a:t>etc…</a:t>
                      </a:r>
                      <a:r>
                        <a:rPr kumimoji="1" lang="ja-JP" altLang="en-US" sz="1400"/>
                        <a:t>）</a:t>
                      </a:r>
                      <a:endParaRPr kumimoji="1" lang="ja-JP" altLang="en-US"/>
                    </a:p>
                  </a:txBody>
                  <a:tcPr/>
                </a:tc>
                <a:extLst>
                  <a:ext uri="{0D108BD9-81ED-4DB2-BD59-A6C34878D82A}">
                    <a16:rowId xmlns:a16="http://schemas.microsoft.com/office/drawing/2014/main" val="10002"/>
                  </a:ext>
                </a:extLst>
              </a:tr>
              <a:tr h="370840">
                <a:tc>
                  <a:txBody>
                    <a:bodyPr/>
                    <a:lstStyle/>
                    <a:p>
                      <a:r>
                        <a:rPr kumimoji="1" lang="ja-JP" altLang="en-US"/>
                        <a:t>ゲスト</a:t>
                      </a:r>
                      <a:r>
                        <a:rPr kumimoji="1" lang="en-US" altLang="ja-JP" dirty="0"/>
                        <a:t>OS</a:t>
                      </a:r>
                      <a:endParaRPr kumimoji="1" lang="ja-JP" altLang="en-US"/>
                    </a:p>
                  </a:txBody>
                  <a:tcPr/>
                </a:tc>
                <a:tc>
                  <a:txBody>
                    <a:bodyPr/>
                    <a:lstStyle/>
                    <a:p>
                      <a:r>
                        <a:rPr kumimoji="1" lang="en-US" altLang="ja-JP" dirty="0"/>
                        <a:t>OS</a:t>
                      </a:r>
                      <a:endParaRPr kumimoji="1" lang="ja-JP" altLang="en-US" dirty="0"/>
                    </a:p>
                  </a:txBody>
                  <a:tcPr/>
                </a:tc>
                <a:extLst>
                  <a:ext uri="{0D108BD9-81ED-4DB2-BD59-A6C34878D82A}">
                    <a16:rowId xmlns:a16="http://schemas.microsoft.com/office/drawing/2014/main" val="10003"/>
                  </a:ext>
                </a:extLst>
              </a:tr>
            </a:tbl>
          </a:graphicData>
        </a:graphic>
      </p:graphicFrame>
      <p:sp>
        <p:nvSpPr>
          <p:cNvPr id="7" name="Rounded Rectangle 9"/>
          <p:cNvSpPr/>
          <p:nvPr/>
        </p:nvSpPr>
        <p:spPr bwMode="auto">
          <a:xfrm>
            <a:off x="4268470" y="1276509"/>
            <a:ext cx="1237139" cy="1346513"/>
          </a:xfrm>
          <a:prstGeom prst="roundRect">
            <a:avLst>
              <a:gd name="adj" fmla="val 7271"/>
            </a:avLst>
          </a:prstGeom>
          <a:noFill/>
          <a:ln w="57150" algn="ctr">
            <a:solidFill>
              <a:srgbClr val="FF0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Rounded Rectangle 10"/>
          <p:cNvSpPr/>
          <p:nvPr/>
        </p:nvSpPr>
        <p:spPr bwMode="auto">
          <a:xfrm>
            <a:off x="4304720" y="2155448"/>
            <a:ext cx="1154393" cy="390084"/>
          </a:xfrm>
          <a:prstGeom prst="roundRect">
            <a:avLst>
              <a:gd name="adj" fmla="val 7271"/>
            </a:avLst>
          </a:prstGeom>
          <a:noFill/>
          <a:ln w="57150" algn="ctr">
            <a:solidFill>
              <a:srgbClr val="00B05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ounded Rectangle 11"/>
          <p:cNvSpPr/>
          <p:nvPr/>
        </p:nvSpPr>
        <p:spPr bwMode="auto">
          <a:xfrm>
            <a:off x="4304720" y="1723465"/>
            <a:ext cx="1154393" cy="390084"/>
          </a:xfrm>
          <a:prstGeom prst="roundRect">
            <a:avLst>
              <a:gd name="adj" fmla="val 7271"/>
            </a:avLst>
          </a:prstGeom>
          <a:noFill/>
          <a:ln w="57150" algn="ctr">
            <a:solidFill>
              <a:srgbClr val="FFC000"/>
            </a:solidFill>
            <a:round/>
            <a:headEnd/>
            <a:tailEnd/>
          </a:ln>
          <a:effectLst/>
        </p:spPr>
        <p:txBody>
          <a:bodyPr vert="horz" wrap="square" lIns="72000" tIns="72000" rIns="72000" bIns="72000" rtlCol="0" anchor="ctr">
            <a:noAutofit/>
          </a:bodyPr>
          <a:lstStyle/>
          <a:p>
            <a:pPr algn="ctr">
              <a:lnSpc>
                <a:spcPct val="85000"/>
              </a:lnSpc>
              <a:buClr>
                <a:schemeClr val="tx2"/>
              </a:buClr>
              <a:buSzPct val="80000"/>
            </a:pP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22284036"/>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物理と仮想</a:t>
            </a:r>
          </a:p>
        </p:txBody>
      </p:sp>
      <p:pic>
        <p:nvPicPr>
          <p:cNvPr id="10" name="Picture 3" descr="trad_arch"/>
          <p:cNvPicPr>
            <a:picLocks noChangeAspect="1" noChangeArrowheads="1"/>
          </p:cNvPicPr>
          <p:nvPr/>
        </p:nvPicPr>
        <p:blipFill>
          <a:blip r:embed="rId3" cstate="print"/>
          <a:srcRect/>
          <a:stretch>
            <a:fillRect/>
          </a:stretch>
        </p:blipFill>
        <p:spPr bwMode="gray">
          <a:xfrm>
            <a:off x="762000" y="1436688"/>
            <a:ext cx="3198813" cy="2568575"/>
          </a:xfrm>
          <a:prstGeom prst="rect">
            <a:avLst/>
          </a:prstGeom>
          <a:noFill/>
          <a:ln w="9525">
            <a:noFill/>
            <a:miter lim="800000"/>
            <a:headEnd/>
            <a:tailEnd/>
          </a:ln>
        </p:spPr>
      </p:pic>
      <p:pic>
        <p:nvPicPr>
          <p:cNvPr id="11" name="Picture 7" descr="ESX 2D architecture simple"/>
          <p:cNvPicPr>
            <a:picLocks noChangeAspect="1" noChangeArrowheads="1"/>
          </p:cNvPicPr>
          <p:nvPr/>
        </p:nvPicPr>
        <p:blipFill>
          <a:blip r:embed="rId4" cstate="print"/>
          <a:srcRect/>
          <a:stretch>
            <a:fillRect/>
          </a:stretch>
        </p:blipFill>
        <p:spPr bwMode="auto">
          <a:xfrm>
            <a:off x="5410200" y="1436688"/>
            <a:ext cx="2819400" cy="2668587"/>
          </a:xfrm>
          <a:prstGeom prst="rect">
            <a:avLst/>
          </a:prstGeom>
          <a:noFill/>
          <a:ln w="9525">
            <a:noFill/>
            <a:miter lim="800000"/>
            <a:headEnd/>
            <a:tailEnd/>
          </a:ln>
        </p:spPr>
      </p:pic>
      <p:sp>
        <p:nvSpPr>
          <p:cNvPr id="12" name="TextBox 7"/>
          <p:cNvSpPr txBox="1"/>
          <p:nvPr/>
        </p:nvSpPr>
        <p:spPr>
          <a:xfrm>
            <a:off x="357158" y="4143380"/>
            <a:ext cx="4000528" cy="1708160"/>
          </a:xfrm>
          <a:prstGeom prst="rect">
            <a:avLst/>
          </a:prstGeom>
          <a:noFill/>
        </p:spPr>
        <p:txBody>
          <a:bodyPr wrap="square" rtlCol="0">
            <a:spAutoFit/>
          </a:bodyPr>
          <a:lstStyle/>
          <a:p>
            <a:pPr marL="233363" lvl="1" indent="-233363">
              <a:spcBef>
                <a:spcPts val="1000"/>
              </a:spcBef>
              <a:buSzPct val="115000"/>
              <a:buFont typeface="Wingdings" pitchFamily="2" charset="2"/>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マシン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台ごとに、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つの</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イメージ</a:t>
            </a:r>
          </a:p>
          <a:p>
            <a:pPr marL="233363" lvl="1" indent="-233363">
              <a:spcBef>
                <a:spcPts val="1000"/>
              </a:spcBef>
              <a:buSzPct val="115000"/>
              <a:buFont typeface="Wingdings" pitchFamily="2" charset="2"/>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ソフトウェアとハードウェアの強固な組み合わせ </a:t>
            </a:r>
          </a:p>
          <a:p>
            <a:pPr marL="233363" lvl="1" indent="-233363">
              <a:spcBef>
                <a:spcPts val="1000"/>
              </a:spcBef>
              <a:buSzPct val="115000"/>
              <a:buFont typeface="Wingdings" pitchFamily="2" charset="2"/>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同一マシンで複数のアプリケーションを実行すると競合する場合がある</a:t>
            </a:r>
          </a:p>
          <a:p>
            <a:pPr marL="233363" lvl="1" indent="-233363">
              <a:spcBef>
                <a:spcPts val="1000"/>
              </a:spcBef>
              <a:buSzPct val="115000"/>
              <a:buFont typeface="Wingdings" pitchFamily="2" charset="2"/>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柔軟性が低いインフラストラクチャ</a:t>
            </a:r>
            <a:endParaRPr 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Box 8"/>
          <p:cNvSpPr txBox="1"/>
          <p:nvPr/>
        </p:nvSpPr>
        <p:spPr>
          <a:xfrm>
            <a:off x="4643438" y="4143380"/>
            <a:ext cx="4000528" cy="1954381"/>
          </a:xfrm>
          <a:prstGeom prst="rect">
            <a:avLst/>
          </a:prstGeom>
          <a:noFill/>
        </p:spPr>
        <p:txBody>
          <a:bodyPr wrap="square" rtlCol="0">
            <a:spAutoFit/>
          </a:bodyPr>
          <a:lstStyle/>
          <a:p>
            <a:pPr marL="233363" lvl="1" indent="-233363">
              <a:spcBef>
                <a:spcPts val="1000"/>
              </a:spcBef>
              <a:buSzPct val="115000"/>
              <a:buFont typeface="Wingdings" pitchFamily="2" charset="2"/>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600">
                <a:latin typeface="Meiryo UI" panose="020B0604030504040204" pitchFamily="50" charset="-128"/>
                <a:ea typeface="Meiryo UI" panose="020B0604030504040204" pitchFamily="50" charset="-128"/>
                <a:cs typeface="Meiryo UI" panose="020B0604030504040204" pitchFamily="50" charset="-128"/>
              </a:rPr>
              <a:t>とハードウェア間の依存関係を解除</a:t>
            </a:r>
          </a:p>
          <a:p>
            <a:pPr marL="233363" lvl="1" indent="-233363">
              <a:spcBef>
                <a:spcPts val="1000"/>
              </a:spcBef>
              <a:buSzPct val="115000"/>
              <a:buFont typeface="Wingdings" pitchFamily="2" charset="2"/>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600">
                <a:latin typeface="Meiryo UI" panose="020B0604030504040204" pitchFamily="50" charset="-128"/>
                <a:ea typeface="Meiryo UI" panose="020B0604030504040204" pitchFamily="50" charset="-128"/>
                <a:cs typeface="Meiryo UI" panose="020B0604030504040204" pitchFamily="50" charset="-128"/>
              </a:rPr>
              <a:t>とアプリケーションを仮想マシンにカプセル化し、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a:latin typeface="Meiryo UI" panose="020B0604030504040204" pitchFamily="50" charset="-128"/>
                <a:ea typeface="Meiryo UI" panose="020B0604030504040204" pitchFamily="50" charset="-128"/>
                <a:cs typeface="Meiryo UI" panose="020B0604030504040204" pitchFamily="50" charset="-128"/>
              </a:rPr>
              <a:t>つのユニットとして管理</a:t>
            </a:r>
          </a:p>
          <a:p>
            <a:pPr marL="233363" lvl="1" indent="-233363">
              <a:spcBef>
                <a:spcPts val="1000"/>
              </a:spcBef>
              <a:buSzPct val="115000"/>
              <a:buFont typeface="Wingdings" pitchFamily="2" charset="2"/>
              <a:buChar char="§"/>
            </a:pPr>
            <a:r>
              <a:rPr lang="ja-JP" altLang="en-US" sz="1600">
                <a:latin typeface="Meiryo UI" panose="020B0604030504040204" pitchFamily="50" charset="-128"/>
                <a:ea typeface="Meiryo UI" panose="020B0604030504040204" pitchFamily="50" charset="-128"/>
                <a:cs typeface="Meiryo UI" panose="020B0604030504040204" pitchFamily="50" charset="-128"/>
              </a:rPr>
              <a:t>障害とセキュリティを強固に切り分け</a:t>
            </a:r>
          </a:p>
          <a:p>
            <a:pPr marL="233363" lvl="1" indent="-233363">
              <a:spcBef>
                <a:spcPts val="1000"/>
              </a:spcBef>
              <a:buSzPct val="115000"/>
              <a:buFont typeface="Wingdings" pitchFamily="2" charset="2"/>
              <a:buChar char="§"/>
            </a:pPr>
            <a:r>
              <a:rPr lang="ja-JP" altLang="en-US" sz="1600">
                <a:latin typeface="Meiryo UI" panose="020B0604030504040204" pitchFamily="50" charset="-128"/>
                <a:ea typeface="Meiryo UI" panose="020B0604030504040204" pitchFamily="50" charset="-128"/>
                <a:cs typeface="Meiryo UI" panose="020B0604030504040204" pitchFamily="50" charset="-128"/>
              </a:rPr>
              <a:t>仮想マシンはハードウェアに依存しない。仮想マシンはどこにでもプロビジョニング可能</a:t>
            </a:r>
          </a:p>
        </p:txBody>
      </p:sp>
    </p:spTree>
    <p:extLst>
      <p:ext uri="{BB962C8B-B14F-4D97-AF65-F5344CB8AC3E}">
        <p14:creationId xmlns:p14="http://schemas.microsoft.com/office/powerpoint/2010/main" val="1566898070"/>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基本構成</a:t>
            </a:r>
          </a:p>
        </p:txBody>
      </p:sp>
      <p:sp>
        <p:nvSpPr>
          <p:cNvPr id="12" name="Rounded Rectangle 92"/>
          <p:cNvSpPr/>
          <p:nvPr/>
        </p:nvSpPr>
        <p:spPr bwMode="auto">
          <a:xfrm>
            <a:off x="6961712" y="3335632"/>
            <a:ext cx="1899738" cy="1637854"/>
          </a:xfrm>
          <a:prstGeom prst="roundRect">
            <a:avLst/>
          </a:prstGeom>
          <a:solidFill>
            <a:srgbClr val="6DB33F"/>
          </a:solidFill>
          <a:ln w="12700">
            <a:noFill/>
            <a:round/>
            <a:headEnd/>
            <a:tailEnd/>
          </a:ln>
        </p:spPr>
        <p:txBody>
          <a:bodyPr vert="horz" wrap="none" lIns="0" tIns="0" rIns="0" bIns="0" rtlCol="0" anchor="b" anchorCtr="1"/>
          <a:lstStyle>
            <a:defPPr>
              <a:defRPr lang="en-US"/>
            </a:defPPr>
            <a:lvl1pPr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1pPr>
            <a:lvl2pPr marL="4572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2pPr>
            <a:lvl3pPr marL="9144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3pPr>
            <a:lvl4pPr marL="13716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4pPr>
            <a:lvl5pPr marL="18288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5pPr>
            <a:lvl6pPr marL="2286000" algn="l" defTabSz="457200" rtl="0" eaLnBrk="1" latinLnBrk="0" hangingPunct="1">
              <a:defRPr sz="1600" kern="1200">
                <a:solidFill>
                  <a:schemeClr val="tx1"/>
                </a:solidFill>
                <a:latin typeface="Arial" pitchFamily="-65" charset="0"/>
                <a:ea typeface="Arial" pitchFamily="-65" charset="0"/>
                <a:cs typeface="Arial" pitchFamily="-65" charset="0"/>
              </a:defRPr>
            </a:lvl6pPr>
            <a:lvl7pPr marL="2743200" algn="l" defTabSz="457200" rtl="0" eaLnBrk="1" latinLnBrk="0" hangingPunct="1">
              <a:defRPr sz="1600" kern="1200">
                <a:solidFill>
                  <a:schemeClr val="tx1"/>
                </a:solidFill>
                <a:latin typeface="Arial" pitchFamily="-65" charset="0"/>
                <a:ea typeface="Arial" pitchFamily="-65" charset="0"/>
                <a:cs typeface="Arial" pitchFamily="-65" charset="0"/>
              </a:defRPr>
            </a:lvl7pPr>
            <a:lvl8pPr marL="3200400" algn="l" defTabSz="457200" rtl="0" eaLnBrk="1" latinLnBrk="0" hangingPunct="1">
              <a:defRPr sz="1600" kern="1200">
                <a:solidFill>
                  <a:schemeClr val="tx1"/>
                </a:solidFill>
                <a:latin typeface="Arial" pitchFamily="-65" charset="0"/>
                <a:ea typeface="Arial" pitchFamily="-65" charset="0"/>
                <a:cs typeface="Arial" pitchFamily="-65" charset="0"/>
              </a:defRPr>
            </a:lvl8pPr>
            <a:lvl9pPr marL="3657600" algn="l" defTabSz="457200" rtl="0" eaLnBrk="1" latinLnBrk="0" hangingPunct="1">
              <a:defRPr sz="1600" kern="1200">
                <a:solidFill>
                  <a:schemeClr val="tx1"/>
                </a:solidFill>
                <a:latin typeface="Arial" pitchFamily="-65" charset="0"/>
                <a:ea typeface="Arial" pitchFamily="-65" charset="0"/>
                <a:cs typeface="Arial" pitchFamily="-65"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a:t>
            </a:r>
            <a:r>
              <a:rPr kumimoji="0" lang="en-US" altLang="ja-JP"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Sphere</a:t>
            </a: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 Client</a:t>
            </a:r>
          </a:p>
          <a:p>
            <a:pPr algn="ctr">
              <a:defRPr/>
            </a:pPr>
            <a:r>
              <a:rPr kumimoji="0" lang="en-US" altLang="ja-JP" sz="14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vSphere Web</a:t>
            </a:r>
            <a:r>
              <a:rPr kumimoji="0" lang="ja-JP" altLang="en-US" sz="14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4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Client</a:t>
            </a:r>
          </a:p>
        </p:txBody>
      </p:sp>
      <p:pic>
        <p:nvPicPr>
          <p:cNvPr id="14" name="Picture 93" descr="C:\Users\Abject-3D\Desktop\VMWare Files\FINAL diagrams\Basic Virtualization\3D PNGs\DGRM_DRS_R2_Q408_Comm_4.png"/>
          <p:cNvPicPr>
            <a:picLocks noChangeAspect="1" noChangeArrowheads="1"/>
          </p:cNvPicPr>
          <p:nvPr/>
        </p:nvPicPr>
        <p:blipFill>
          <a:blip r:embed="rId3" cstate="print"/>
          <a:srcRect/>
          <a:stretch>
            <a:fillRect/>
          </a:stretch>
        </p:blipFill>
        <p:spPr bwMode="auto">
          <a:xfrm>
            <a:off x="251520" y="908720"/>
            <a:ext cx="7056784" cy="1296144"/>
          </a:xfrm>
          <a:prstGeom prst="rect">
            <a:avLst/>
          </a:prstGeom>
          <a:noFill/>
        </p:spPr>
      </p:pic>
      <p:sp>
        <p:nvSpPr>
          <p:cNvPr id="15" name="Line 4"/>
          <p:cNvSpPr>
            <a:spLocks noChangeShapeType="1"/>
          </p:cNvSpPr>
          <p:nvPr/>
        </p:nvSpPr>
        <p:spPr bwMode="auto">
          <a:xfrm>
            <a:off x="939800" y="2060848"/>
            <a:ext cx="0" cy="11403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Line 6"/>
          <p:cNvSpPr>
            <a:spLocks noChangeShapeType="1"/>
          </p:cNvSpPr>
          <p:nvPr/>
        </p:nvSpPr>
        <p:spPr bwMode="auto">
          <a:xfrm>
            <a:off x="2195736" y="2060848"/>
            <a:ext cx="0" cy="11403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Line 8"/>
          <p:cNvSpPr>
            <a:spLocks noChangeShapeType="1"/>
          </p:cNvSpPr>
          <p:nvPr/>
        </p:nvSpPr>
        <p:spPr bwMode="auto">
          <a:xfrm>
            <a:off x="3563888" y="2060848"/>
            <a:ext cx="0" cy="11403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Line 10"/>
          <p:cNvSpPr>
            <a:spLocks noChangeShapeType="1"/>
          </p:cNvSpPr>
          <p:nvPr/>
        </p:nvSpPr>
        <p:spPr bwMode="auto">
          <a:xfrm>
            <a:off x="4932040" y="2060848"/>
            <a:ext cx="0" cy="11403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Line 12"/>
          <p:cNvSpPr>
            <a:spLocks noChangeShapeType="1"/>
          </p:cNvSpPr>
          <p:nvPr/>
        </p:nvSpPr>
        <p:spPr bwMode="auto">
          <a:xfrm flipV="1">
            <a:off x="406400" y="2060848"/>
            <a:ext cx="8486080" cy="1535"/>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Text Box 13"/>
          <p:cNvSpPr txBox="1">
            <a:spLocks noChangeArrowheads="1"/>
          </p:cNvSpPr>
          <p:nvPr/>
        </p:nvSpPr>
        <p:spPr bwMode="auto">
          <a:xfrm>
            <a:off x="7373721" y="1700808"/>
            <a:ext cx="1494320" cy="338554"/>
          </a:xfrm>
          <a:prstGeom prst="rect">
            <a:avLst/>
          </a:prstGeom>
          <a:noFill/>
          <a:ln w="25400" algn="ctr">
            <a:noFill/>
            <a:miter lim="800000"/>
            <a:headEnd/>
            <a:tailEnd/>
          </a:ln>
        </p:spPr>
        <p:txBody>
          <a:bodyPr wrap="none">
            <a:spAutoFit/>
          </a:bodyP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管理ネットワーク</a:t>
            </a:r>
          </a:p>
        </p:txBody>
      </p:sp>
      <p:sp>
        <p:nvSpPr>
          <p:cNvPr id="22" name="Line 15"/>
          <p:cNvSpPr>
            <a:spLocks noChangeShapeType="1"/>
          </p:cNvSpPr>
          <p:nvPr/>
        </p:nvSpPr>
        <p:spPr bwMode="auto">
          <a:xfrm>
            <a:off x="971600" y="3212976"/>
            <a:ext cx="1797000" cy="1054224"/>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Line 17"/>
          <p:cNvSpPr>
            <a:spLocks noChangeShapeType="1"/>
          </p:cNvSpPr>
          <p:nvPr/>
        </p:nvSpPr>
        <p:spPr bwMode="auto">
          <a:xfrm>
            <a:off x="2195736" y="3212976"/>
            <a:ext cx="572864" cy="1054224"/>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Line 19"/>
          <p:cNvSpPr>
            <a:spLocks noChangeShapeType="1"/>
          </p:cNvSpPr>
          <p:nvPr/>
        </p:nvSpPr>
        <p:spPr bwMode="auto">
          <a:xfrm flipH="1">
            <a:off x="2768600" y="3212976"/>
            <a:ext cx="723280" cy="1054224"/>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Line 21"/>
          <p:cNvSpPr>
            <a:spLocks noChangeShapeType="1"/>
          </p:cNvSpPr>
          <p:nvPr/>
        </p:nvSpPr>
        <p:spPr bwMode="auto">
          <a:xfrm flipH="1">
            <a:off x="2768600" y="3212976"/>
            <a:ext cx="2091432" cy="1054224"/>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Line 22"/>
          <p:cNvSpPr>
            <a:spLocks noChangeShapeType="1"/>
          </p:cNvSpPr>
          <p:nvPr/>
        </p:nvSpPr>
        <p:spPr bwMode="auto">
          <a:xfrm flipH="1">
            <a:off x="2051720" y="4267200"/>
            <a:ext cx="716880" cy="962000"/>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Line 23"/>
          <p:cNvSpPr>
            <a:spLocks noChangeShapeType="1"/>
          </p:cNvSpPr>
          <p:nvPr/>
        </p:nvSpPr>
        <p:spPr bwMode="auto">
          <a:xfrm>
            <a:off x="2768600" y="4267200"/>
            <a:ext cx="0" cy="762000"/>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Line 24"/>
          <p:cNvSpPr>
            <a:spLocks noChangeShapeType="1"/>
          </p:cNvSpPr>
          <p:nvPr/>
        </p:nvSpPr>
        <p:spPr bwMode="auto">
          <a:xfrm>
            <a:off x="2768600" y="4267200"/>
            <a:ext cx="579264" cy="962000"/>
          </a:xfrm>
          <a:prstGeom prst="line">
            <a:avLst/>
          </a:prstGeom>
          <a:noFill/>
          <a:ln w="25400">
            <a:solidFill>
              <a:srgbClr val="00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Oval 25"/>
          <p:cNvSpPr>
            <a:spLocks noChangeArrowheads="1"/>
          </p:cNvSpPr>
          <p:nvPr/>
        </p:nvSpPr>
        <p:spPr bwMode="auto">
          <a:xfrm>
            <a:off x="1930400" y="3886200"/>
            <a:ext cx="1676400" cy="914400"/>
          </a:xfrm>
          <a:prstGeom prst="ellipse">
            <a:avLst/>
          </a:prstGeom>
          <a:gradFill rotWithShape="1">
            <a:gsLst>
              <a:gs pos="0">
                <a:srgbClr val="339966"/>
              </a:gs>
              <a:gs pos="50000">
                <a:srgbClr val="FFFFFF"/>
              </a:gs>
              <a:gs pos="100000">
                <a:srgbClr val="339966"/>
              </a:gs>
            </a:gsLst>
            <a:lin ang="18900000" scaled="1"/>
          </a:gradFill>
          <a:ln w="25400" algn="ctr">
            <a:solidFill>
              <a:srgbClr val="0033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Text Box 26"/>
          <p:cNvSpPr txBox="1">
            <a:spLocks noChangeArrowheads="1"/>
          </p:cNvSpPr>
          <p:nvPr/>
        </p:nvSpPr>
        <p:spPr bwMode="auto">
          <a:xfrm>
            <a:off x="2275314" y="3962400"/>
            <a:ext cx="969111" cy="830997"/>
          </a:xfrm>
          <a:prstGeom prst="rect">
            <a:avLst/>
          </a:prstGeom>
          <a:noFill/>
          <a:ln w="12700" algn="ctr">
            <a:noFill/>
            <a:miter lim="800000"/>
            <a:headEnd/>
            <a:tailEnd/>
          </a:ln>
        </p:spPr>
        <p:txBody>
          <a:bodyPr wrap="none">
            <a:spAutoFit/>
          </a:bodyPr>
          <a:lstStyle/>
          <a:p>
            <a:pPr algn="ctr"/>
            <a:r>
              <a:rPr lang="en-US" altLang="ja-JP" sz="1200">
                <a:solidFill>
                  <a:srgbClr val="003300"/>
                </a:solidFill>
                <a:latin typeface="Meiryo UI" panose="020B0604030504040204" pitchFamily="50" charset="-128"/>
                <a:ea typeface="Meiryo UI" panose="020B0604030504040204" pitchFamily="50" charset="-128"/>
                <a:cs typeface="Meiryo UI" panose="020B0604030504040204" pitchFamily="50" charset="-128"/>
              </a:rPr>
              <a:t>FC-SAN</a:t>
            </a:r>
          </a:p>
          <a:p>
            <a:pPr algn="ctr"/>
            <a:r>
              <a:rPr lang="en-US" altLang="ja-JP" sz="1200">
                <a:solidFill>
                  <a:srgbClr val="003300"/>
                </a:solidFill>
                <a:latin typeface="Meiryo UI" panose="020B0604030504040204" pitchFamily="50" charset="-128"/>
                <a:ea typeface="Meiryo UI" panose="020B0604030504040204" pitchFamily="50" charset="-128"/>
                <a:cs typeface="Meiryo UI" panose="020B0604030504040204" pitchFamily="50" charset="-128"/>
              </a:rPr>
              <a:t>iSCSI-SAN</a:t>
            </a:r>
          </a:p>
          <a:p>
            <a:pPr algn="ctr"/>
            <a:r>
              <a:rPr lang="en-US" altLang="ja-JP" sz="1200">
                <a:solidFill>
                  <a:srgbClr val="003300"/>
                </a:solidFill>
                <a:latin typeface="Meiryo UI" panose="020B0604030504040204" pitchFamily="50" charset="-128"/>
                <a:ea typeface="Meiryo UI" panose="020B0604030504040204" pitchFamily="50" charset="-128"/>
                <a:cs typeface="Meiryo UI" panose="020B0604030504040204" pitchFamily="50" charset="-128"/>
              </a:rPr>
              <a:t>NFS</a:t>
            </a:r>
          </a:p>
          <a:p>
            <a:pPr algn="ctr"/>
            <a:r>
              <a:rPr lang="en-US" altLang="ja-JP" sz="1200">
                <a:solidFill>
                  <a:srgbClr val="003300"/>
                </a:solidFill>
                <a:latin typeface="Meiryo UI" panose="020B0604030504040204" pitchFamily="50" charset="-128"/>
                <a:ea typeface="Meiryo UI" panose="020B0604030504040204" pitchFamily="50" charset="-128"/>
                <a:cs typeface="Meiryo UI" panose="020B0604030504040204" pitchFamily="50" charset="-128"/>
              </a:rPr>
              <a:t>SAS</a:t>
            </a:r>
          </a:p>
        </p:txBody>
      </p:sp>
      <p:sp>
        <p:nvSpPr>
          <p:cNvPr id="31" name="AutoShape 50"/>
          <p:cNvSpPr>
            <a:spLocks noChangeArrowheads="1"/>
          </p:cNvSpPr>
          <p:nvPr/>
        </p:nvSpPr>
        <p:spPr bwMode="auto">
          <a:xfrm>
            <a:off x="4191000" y="3733800"/>
            <a:ext cx="1981200" cy="1447800"/>
          </a:xfrm>
          <a:prstGeom prst="wedgeRoundRectCallout">
            <a:avLst>
              <a:gd name="adj1" fmla="val -72435"/>
              <a:gd name="adj2" fmla="val 27083"/>
              <a:gd name="adj3" fmla="val 16667"/>
            </a:avLst>
          </a:prstGeom>
          <a:gradFill rotWithShape="1">
            <a:gsLst>
              <a:gs pos="0">
                <a:srgbClr val="C0C0C0"/>
              </a:gs>
              <a:gs pos="50000">
                <a:srgbClr val="FFFFFF"/>
              </a:gs>
              <a:gs pos="100000">
                <a:srgbClr val="C0C0C0"/>
              </a:gs>
            </a:gsLst>
            <a:lin ang="18900000" scaled="1"/>
          </a:gradFill>
          <a:ln w="25400" algn="ctr">
            <a:solidFill>
              <a:srgbClr val="000000"/>
            </a:solidFill>
            <a:miter lim="800000"/>
            <a:headEnd/>
            <a:tailEnd/>
          </a:ln>
        </p:spPr>
        <p:txBody>
          <a:bodyPr/>
          <a:lstStyle/>
          <a:p>
            <a:pPr algn="ct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Text Box 69"/>
          <p:cNvSpPr txBox="1">
            <a:spLocks noChangeArrowheads="1"/>
          </p:cNvSpPr>
          <p:nvPr/>
        </p:nvSpPr>
        <p:spPr bwMode="auto">
          <a:xfrm>
            <a:off x="4191000" y="5219700"/>
            <a:ext cx="1858201" cy="646331"/>
          </a:xfrm>
          <a:prstGeom prst="rect">
            <a:avLst/>
          </a:prstGeom>
          <a:noFill/>
          <a:ln w="25400" algn="ctr">
            <a:noFill/>
            <a:miter lim="800000"/>
            <a:headEnd/>
            <a:tailEnd/>
          </a:ln>
        </p:spPr>
        <p:txBody>
          <a:bodyPr wrap="none">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仮想マシンのデータを全て</a:t>
            </a: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共有ストレージアレイに格納</a:t>
            </a:r>
          </a:p>
          <a:p>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Line 99"/>
          <p:cNvSpPr>
            <a:spLocks noChangeShapeType="1"/>
          </p:cNvSpPr>
          <p:nvPr/>
        </p:nvSpPr>
        <p:spPr bwMode="auto">
          <a:xfrm>
            <a:off x="7956376" y="2060848"/>
            <a:ext cx="0" cy="1604392"/>
          </a:xfrm>
          <a:prstGeom prst="lin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34" name="Picture 102" descr="generic laptop"/>
          <p:cNvPicPr>
            <a:picLocks noChangeAspect="1" noChangeArrowheads="1"/>
          </p:cNvPicPr>
          <p:nvPr/>
        </p:nvPicPr>
        <p:blipFill>
          <a:blip r:embed="rId4" cstate="screen"/>
          <a:srcRect/>
          <a:stretch>
            <a:fillRect/>
          </a:stretch>
        </p:blipFill>
        <p:spPr bwMode="auto">
          <a:xfrm>
            <a:off x="7428185" y="3425967"/>
            <a:ext cx="936104" cy="980575"/>
          </a:xfrm>
          <a:prstGeom prst="rect">
            <a:avLst/>
          </a:prstGeom>
          <a:noFill/>
          <a:ln w="9525">
            <a:noFill/>
            <a:miter lim="800000"/>
            <a:headEnd/>
            <a:tailEnd/>
          </a:ln>
        </p:spPr>
      </p:pic>
      <p:pic>
        <p:nvPicPr>
          <p:cNvPr id="35" name="Picture 113" descr="ICON_Storage_3up_Q408.png"/>
          <p:cNvPicPr>
            <a:picLocks noChangeAspect="1"/>
          </p:cNvPicPr>
          <p:nvPr/>
        </p:nvPicPr>
        <p:blipFill>
          <a:blip r:embed="rId5" cstate="print"/>
          <a:srcRect/>
          <a:stretch>
            <a:fillRect/>
          </a:stretch>
        </p:blipFill>
        <p:spPr bwMode="auto">
          <a:xfrm>
            <a:off x="2289125" y="4906416"/>
            <a:ext cx="1274763" cy="1258888"/>
          </a:xfrm>
          <a:prstGeom prst="rect">
            <a:avLst/>
          </a:prstGeom>
          <a:noFill/>
          <a:ln w="9525">
            <a:noFill/>
            <a:miter lim="800000"/>
            <a:headEnd/>
            <a:tailEnd/>
          </a:ln>
        </p:spPr>
      </p:pic>
      <p:pic>
        <p:nvPicPr>
          <p:cNvPr id="36" name="Picture 114" descr="ICON_Storage_1up_Q308.png"/>
          <p:cNvPicPr>
            <a:picLocks noChangeAspect="1"/>
          </p:cNvPicPr>
          <p:nvPr/>
        </p:nvPicPr>
        <p:blipFill>
          <a:blip r:embed="rId6" cstate="print"/>
          <a:srcRect/>
          <a:stretch>
            <a:fillRect/>
          </a:stretch>
        </p:blipFill>
        <p:spPr bwMode="auto">
          <a:xfrm>
            <a:off x="1737143" y="5157192"/>
            <a:ext cx="648431" cy="792088"/>
          </a:xfrm>
          <a:prstGeom prst="rect">
            <a:avLst/>
          </a:prstGeom>
          <a:noFill/>
          <a:ln w="9525">
            <a:noFill/>
            <a:miter lim="800000"/>
            <a:headEnd/>
            <a:tailEnd/>
          </a:ln>
        </p:spPr>
      </p:pic>
      <p:pic>
        <p:nvPicPr>
          <p:cNvPr id="37" name="Picture 115" descr="ICON_VM_detail_flat_R2_Q408.png"/>
          <p:cNvPicPr>
            <a:picLocks noChangeAspect="1"/>
          </p:cNvPicPr>
          <p:nvPr/>
        </p:nvPicPr>
        <p:blipFill>
          <a:blip r:embed="rId7" cstate="print"/>
          <a:srcRect/>
          <a:stretch>
            <a:fillRect/>
          </a:stretch>
        </p:blipFill>
        <p:spPr bwMode="auto">
          <a:xfrm>
            <a:off x="395536" y="1412775"/>
            <a:ext cx="504056" cy="504056"/>
          </a:xfrm>
          <a:prstGeom prst="rect">
            <a:avLst/>
          </a:prstGeom>
          <a:noFill/>
          <a:ln w="9525">
            <a:noFill/>
            <a:miter lim="800000"/>
            <a:headEnd/>
            <a:tailEnd/>
          </a:ln>
        </p:spPr>
      </p:pic>
      <p:pic>
        <p:nvPicPr>
          <p:cNvPr id="38" name="Picture 116" descr="ICON_VM_detail_flat_R2_Q408.png"/>
          <p:cNvPicPr>
            <a:picLocks noChangeAspect="1"/>
          </p:cNvPicPr>
          <p:nvPr/>
        </p:nvPicPr>
        <p:blipFill>
          <a:blip r:embed="rId7" cstate="print"/>
          <a:srcRect/>
          <a:stretch>
            <a:fillRect/>
          </a:stretch>
        </p:blipFill>
        <p:spPr bwMode="auto">
          <a:xfrm>
            <a:off x="899592" y="1412775"/>
            <a:ext cx="504056" cy="504056"/>
          </a:xfrm>
          <a:prstGeom prst="rect">
            <a:avLst/>
          </a:prstGeom>
          <a:noFill/>
          <a:ln w="9525">
            <a:noFill/>
            <a:miter lim="800000"/>
            <a:headEnd/>
            <a:tailEnd/>
          </a:ln>
        </p:spPr>
      </p:pic>
      <p:pic>
        <p:nvPicPr>
          <p:cNvPr id="39" name="Picture 117" descr="ICON_VM_detail_flat_R2_Q408.png"/>
          <p:cNvPicPr>
            <a:picLocks noChangeAspect="1"/>
          </p:cNvPicPr>
          <p:nvPr/>
        </p:nvPicPr>
        <p:blipFill>
          <a:blip r:embed="rId7" cstate="print"/>
          <a:srcRect/>
          <a:stretch>
            <a:fillRect/>
          </a:stretch>
        </p:blipFill>
        <p:spPr bwMode="auto">
          <a:xfrm>
            <a:off x="1403648" y="1412775"/>
            <a:ext cx="504056" cy="504056"/>
          </a:xfrm>
          <a:prstGeom prst="rect">
            <a:avLst/>
          </a:prstGeom>
          <a:noFill/>
          <a:ln w="9525">
            <a:noFill/>
            <a:miter lim="800000"/>
            <a:headEnd/>
            <a:tailEnd/>
          </a:ln>
        </p:spPr>
      </p:pic>
      <p:pic>
        <p:nvPicPr>
          <p:cNvPr id="40" name="Picture 118" descr="ICON_VM_detail_flat_R2_Q408.png"/>
          <p:cNvPicPr>
            <a:picLocks noChangeAspect="1"/>
          </p:cNvPicPr>
          <p:nvPr/>
        </p:nvPicPr>
        <p:blipFill>
          <a:blip r:embed="rId7" cstate="print"/>
          <a:srcRect/>
          <a:stretch>
            <a:fillRect/>
          </a:stretch>
        </p:blipFill>
        <p:spPr bwMode="auto">
          <a:xfrm>
            <a:off x="1907704" y="1412775"/>
            <a:ext cx="504056" cy="504056"/>
          </a:xfrm>
          <a:prstGeom prst="rect">
            <a:avLst/>
          </a:prstGeom>
          <a:noFill/>
          <a:ln w="9525">
            <a:noFill/>
            <a:miter lim="800000"/>
            <a:headEnd/>
            <a:tailEnd/>
          </a:ln>
        </p:spPr>
      </p:pic>
      <p:pic>
        <p:nvPicPr>
          <p:cNvPr id="41" name="Picture 119" descr="ICON_VM_detail_flat_R2_Q408.png"/>
          <p:cNvPicPr>
            <a:picLocks noChangeAspect="1"/>
          </p:cNvPicPr>
          <p:nvPr/>
        </p:nvPicPr>
        <p:blipFill>
          <a:blip r:embed="rId7" cstate="print"/>
          <a:srcRect/>
          <a:stretch>
            <a:fillRect/>
          </a:stretch>
        </p:blipFill>
        <p:spPr bwMode="auto">
          <a:xfrm>
            <a:off x="2411760" y="1412775"/>
            <a:ext cx="504056" cy="504056"/>
          </a:xfrm>
          <a:prstGeom prst="rect">
            <a:avLst/>
          </a:prstGeom>
          <a:noFill/>
          <a:ln w="9525">
            <a:noFill/>
            <a:miter lim="800000"/>
            <a:headEnd/>
            <a:tailEnd/>
          </a:ln>
        </p:spPr>
      </p:pic>
      <p:pic>
        <p:nvPicPr>
          <p:cNvPr id="42" name="Picture 120" descr="ICON_VM_detail_flat_R2_Q408.png"/>
          <p:cNvPicPr>
            <a:picLocks noChangeAspect="1"/>
          </p:cNvPicPr>
          <p:nvPr/>
        </p:nvPicPr>
        <p:blipFill>
          <a:blip r:embed="rId7" cstate="print"/>
          <a:srcRect/>
          <a:stretch>
            <a:fillRect/>
          </a:stretch>
        </p:blipFill>
        <p:spPr bwMode="auto">
          <a:xfrm>
            <a:off x="2915816" y="1412775"/>
            <a:ext cx="504056" cy="504056"/>
          </a:xfrm>
          <a:prstGeom prst="rect">
            <a:avLst/>
          </a:prstGeom>
          <a:noFill/>
          <a:ln w="9525">
            <a:noFill/>
            <a:miter lim="800000"/>
            <a:headEnd/>
            <a:tailEnd/>
          </a:ln>
        </p:spPr>
      </p:pic>
      <p:pic>
        <p:nvPicPr>
          <p:cNvPr id="43" name="Picture 121" descr="ICON_VM_detail_flat_R2_Q408.png"/>
          <p:cNvPicPr>
            <a:picLocks noChangeAspect="1"/>
          </p:cNvPicPr>
          <p:nvPr/>
        </p:nvPicPr>
        <p:blipFill>
          <a:blip r:embed="rId7" cstate="print"/>
          <a:srcRect/>
          <a:stretch>
            <a:fillRect/>
          </a:stretch>
        </p:blipFill>
        <p:spPr bwMode="auto">
          <a:xfrm>
            <a:off x="3419872" y="1412775"/>
            <a:ext cx="504056" cy="504056"/>
          </a:xfrm>
          <a:prstGeom prst="rect">
            <a:avLst/>
          </a:prstGeom>
          <a:noFill/>
          <a:ln w="9525">
            <a:noFill/>
            <a:miter lim="800000"/>
            <a:headEnd/>
            <a:tailEnd/>
          </a:ln>
        </p:spPr>
      </p:pic>
      <p:pic>
        <p:nvPicPr>
          <p:cNvPr id="44" name="Picture 122" descr="ICON_VM_detail_flat_R2_Q408.png"/>
          <p:cNvPicPr>
            <a:picLocks noChangeAspect="1"/>
          </p:cNvPicPr>
          <p:nvPr/>
        </p:nvPicPr>
        <p:blipFill>
          <a:blip r:embed="rId7" cstate="print"/>
          <a:srcRect/>
          <a:stretch>
            <a:fillRect/>
          </a:stretch>
        </p:blipFill>
        <p:spPr bwMode="auto">
          <a:xfrm>
            <a:off x="3923928" y="1412775"/>
            <a:ext cx="504056" cy="504056"/>
          </a:xfrm>
          <a:prstGeom prst="rect">
            <a:avLst/>
          </a:prstGeom>
          <a:noFill/>
          <a:ln w="9525">
            <a:noFill/>
            <a:miter lim="800000"/>
            <a:headEnd/>
            <a:tailEnd/>
          </a:ln>
        </p:spPr>
      </p:pic>
      <p:pic>
        <p:nvPicPr>
          <p:cNvPr id="45" name="Picture 123" descr="ICON_Server_flat_Q408.png"/>
          <p:cNvPicPr>
            <a:picLocks noChangeAspect="1"/>
          </p:cNvPicPr>
          <p:nvPr/>
        </p:nvPicPr>
        <p:blipFill>
          <a:blip r:embed="rId8" cstate="print"/>
          <a:srcRect/>
          <a:stretch>
            <a:fillRect/>
          </a:stretch>
        </p:blipFill>
        <p:spPr bwMode="auto">
          <a:xfrm>
            <a:off x="323528" y="2996952"/>
            <a:ext cx="1235809" cy="314101"/>
          </a:xfrm>
          <a:prstGeom prst="rect">
            <a:avLst/>
          </a:prstGeom>
          <a:noFill/>
          <a:ln w="9525">
            <a:noFill/>
            <a:miter lim="800000"/>
            <a:headEnd/>
            <a:tailEnd/>
          </a:ln>
        </p:spPr>
      </p:pic>
      <p:pic>
        <p:nvPicPr>
          <p:cNvPr id="46" name="Picture 124" descr="ICON_Server_flat_Q408.png"/>
          <p:cNvPicPr>
            <a:picLocks noChangeAspect="1"/>
          </p:cNvPicPr>
          <p:nvPr/>
        </p:nvPicPr>
        <p:blipFill>
          <a:blip r:embed="rId8" cstate="print"/>
          <a:srcRect/>
          <a:stretch>
            <a:fillRect/>
          </a:stretch>
        </p:blipFill>
        <p:spPr bwMode="auto">
          <a:xfrm>
            <a:off x="1619672" y="2996952"/>
            <a:ext cx="1235809" cy="314101"/>
          </a:xfrm>
          <a:prstGeom prst="rect">
            <a:avLst/>
          </a:prstGeom>
          <a:noFill/>
          <a:ln w="9525">
            <a:noFill/>
            <a:miter lim="800000"/>
            <a:headEnd/>
            <a:tailEnd/>
          </a:ln>
        </p:spPr>
      </p:pic>
      <p:pic>
        <p:nvPicPr>
          <p:cNvPr id="47" name="Picture 125" descr="ICON_Server_flat_Q408.png"/>
          <p:cNvPicPr>
            <a:picLocks noChangeAspect="1"/>
          </p:cNvPicPr>
          <p:nvPr/>
        </p:nvPicPr>
        <p:blipFill>
          <a:blip r:embed="rId8" cstate="print"/>
          <a:srcRect/>
          <a:stretch>
            <a:fillRect/>
          </a:stretch>
        </p:blipFill>
        <p:spPr bwMode="auto">
          <a:xfrm>
            <a:off x="2915816" y="2996952"/>
            <a:ext cx="1235809" cy="314101"/>
          </a:xfrm>
          <a:prstGeom prst="rect">
            <a:avLst/>
          </a:prstGeom>
          <a:noFill/>
          <a:ln w="9525">
            <a:noFill/>
            <a:miter lim="800000"/>
            <a:headEnd/>
            <a:tailEnd/>
          </a:ln>
        </p:spPr>
      </p:pic>
      <p:pic>
        <p:nvPicPr>
          <p:cNvPr id="48" name="Picture 126" descr="ICON_Server_flat_Q408.png"/>
          <p:cNvPicPr>
            <a:picLocks noChangeAspect="1"/>
          </p:cNvPicPr>
          <p:nvPr/>
        </p:nvPicPr>
        <p:blipFill>
          <a:blip r:embed="rId8" cstate="print"/>
          <a:srcRect/>
          <a:stretch>
            <a:fillRect/>
          </a:stretch>
        </p:blipFill>
        <p:spPr bwMode="auto">
          <a:xfrm>
            <a:off x="4211960" y="2996952"/>
            <a:ext cx="1235809" cy="314101"/>
          </a:xfrm>
          <a:prstGeom prst="rect">
            <a:avLst/>
          </a:prstGeom>
          <a:noFill/>
          <a:ln w="9525">
            <a:noFill/>
            <a:miter lim="800000"/>
            <a:headEnd/>
            <a:tailEnd/>
          </a:ln>
        </p:spPr>
      </p:pic>
      <p:pic>
        <p:nvPicPr>
          <p:cNvPr id="49" name="Picture 127" descr="ICON_VirtTriangle_flat_Q408.png"/>
          <p:cNvPicPr>
            <a:picLocks noChangeAspect="1"/>
          </p:cNvPicPr>
          <p:nvPr/>
        </p:nvPicPr>
        <p:blipFill>
          <a:blip r:embed="rId9" cstate="print"/>
          <a:srcRect/>
          <a:stretch>
            <a:fillRect/>
          </a:stretch>
        </p:blipFill>
        <p:spPr bwMode="auto">
          <a:xfrm>
            <a:off x="266874" y="2656663"/>
            <a:ext cx="1280790" cy="345504"/>
          </a:xfrm>
          <a:prstGeom prst="rect">
            <a:avLst/>
          </a:prstGeom>
          <a:noFill/>
          <a:ln w="9525">
            <a:noFill/>
            <a:miter lim="800000"/>
            <a:headEnd/>
            <a:tailEnd/>
          </a:ln>
        </p:spPr>
      </p:pic>
      <p:pic>
        <p:nvPicPr>
          <p:cNvPr id="50" name="Picture 128" descr="ICON_VirtTriangle_flat_Q408.png"/>
          <p:cNvPicPr>
            <a:picLocks noChangeAspect="1"/>
          </p:cNvPicPr>
          <p:nvPr/>
        </p:nvPicPr>
        <p:blipFill>
          <a:blip r:embed="rId9" cstate="print"/>
          <a:srcRect/>
          <a:stretch>
            <a:fillRect/>
          </a:stretch>
        </p:blipFill>
        <p:spPr bwMode="auto">
          <a:xfrm>
            <a:off x="1563018" y="2695945"/>
            <a:ext cx="1280790" cy="345504"/>
          </a:xfrm>
          <a:prstGeom prst="rect">
            <a:avLst/>
          </a:prstGeom>
          <a:noFill/>
          <a:ln w="9525">
            <a:noFill/>
            <a:miter lim="800000"/>
            <a:headEnd/>
            <a:tailEnd/>
          </a:ln>
        </p:spPr>
      </p:pic>
      <p:pic>
        <p:nvPicPr>
          <p:cNvPr id="51" name="Picture 129" descr="ICON_VirtTriangle_flat_Q408.png"/>
          <p:cNvPicPr>
            <a:picLocks noChangeAspect="1"/>
          </p:cNvPicPr>
          <p:nvPr/>
        </p:nvPicPr>
        <p:blipFill>
          <a:blip r:embed="rId9" cstate="print"/>
          <a:srcRect/>
          <a:stretch>
            <a:fillRect/>
          </a:stretch>
        </p:blipFill>
        <p:spPr bwMode="auto">
          <a:xfrm>
            <a:off x="2915816" y="2708920"/>
            <a:ext cx="1280790" cy="345504"/>
          </a:xfrm>
          <a:prstGeom prst="rect">
            <a:avLst/>
          </a:prstGeom>
          <a:noFill/>
          <a:ln w="9525">
            <a:noFill/>
            <a:miter lim="800000"/>
            <a:headEnd/>
            <a:tailEnd/>
          </a:ln>
        </p:spPr>
      </p:pic>
      <p:pic>
        <p:nvPicPr>
          <p:cNvPr id="52" name="Picture 130" descr="ICON_VirtTriangle_flat_Q408.png"/>
          <p:cNvPicPr>
            <a:picLocks noChangeAspect="1"/>
          </p:cNvPicPr>
          <p:nvPr/>
        </p:nvPicPr>
        <p:blipFill>
          <a:blip r:embed="rId9" cstate="print"/>
          <a:srcRect/>
          <a:stretch>
            <a:fillRect/>
          </a:stretch>
        </p:blipFill>
        <p:spPr bwMode="auto">
          <a:xfrm>
            <a:off x="4299322" y="2723456"/>
            <a:ext cx="1280790" cy="345504"/>
          </a:xfrm>
          <a:prstGeom prst="rect">
            <a:avLst/>
          </a:prstGeom>
          <a:noFill/>
          <a:ln w="9525">
            <a:noFill/>
            <a:miter lim="800000"/>
            <a:headEnd/>
            <a:tailEnd/>
          </a:ln>
        </p:spPr>
      </p:pic>
      <p:sp>
        <p:nvSpPr>
          <p:cNvPr id="53" name="Rounded Rectangle 131"/>
          <p:cNvSpPr/>
          <p:nvPr/>
        </p:nvSpPr>
        <p:spPr bwMode="auto">
          <a:xfrm>
            <a:off x="251520" y="2237590"/>
            <a:ext cx="1234694" cy="471330"/>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457200" rtl="0" eaLnBrk="1" latinLnBrk="0" hangingPunct="1">
              <a:defRPr sz="1600" kern="1200">
                <a:solidFill>
                  <a:schemeClr val="lt1"/>
                </a:solidFill>
                <a:latin typeface="+mn-lt"/>
                <a:ea typeface="+mn-ea"/>
                <a:cs typeface="+mn-cs"/>
              </a:defRPr>
            </a:lvl6pPr>
            <a:lvl7pPr marL="2743200" algn="l" defTabSz="457200" rtl="0" eaLnBrk="1" latinLnBrk="0" hangingPunct="1">
              <a:defRPr sz="1600" kern="1200">
                <a:solidFill>
                  <a:schemeClr val="lt1"/>
                </a:solidFill>
                <a:latin typeface="+mn-lt"/>
                <a:ea typeface="+mn-ea"/>
                <a:cs typeface="+mn-cs"/>
              </a:defRPr>
            </a:lvl7pPr>
            <a:lvl8pPr marL="3200400" algn="l" defTabSz="457200" rtl="0" eaLnBrk="1" latinLnBrk="0" hangingPunct="1">
              <a:defRPr sz="1600" kern="1200">
                <a:solidFill>
                  <a:schemeClr val="lt1"/>
                </a:solidFill>
                <a:latin typeface="+mn-lt"/>
                <a:ea typeface="+mn-ea"/>
                <a:cs typeface="+mn-cs"/>
              </a:defRPr>
            </a:lvl8pPr>
            <a:lvl9pPr marL="3657600" algn="l" defTabSz="457200"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VMware </a:t>
            </a: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ESX</a:t>
            </a:r>
            <a:r>
              <a:rPr kumimoji="0" lang="en-US" altLang="ja-JP"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i</a:t>
            </a:r>
            <a:endPar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Rounded Rectangle 132"/>
          <p:cNvSpPr/>
          <p:nvPr/>
        </p:nvSpPr>
        <p:spPr bwMode="auto">
          <a:xfrm>
            <a:off x="1587032" y="2250684"/>
            <a:ext cx="1234694" cy="471330"/>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457200" rtl="0" eaLnBrk="1" latinLnBrk="0" hangingPunct="1">
              <a:defRPr sz="1600" kern="1200">
                <a:solidFill>
                  <a:schemeClr val="lt1"/>
                </a:solidFill>
                <a:latin typeface="+mn-lt"/>
                <a:ea typeface="+mn-ea"/>
                <a:cs typeface="+mn-cs"/>
              </a:defRPr>
            </a:lvl6pPr>
            <a:lvl7pPr marL="2743200" algn="l" defTabSz="457200" rtl="0" eaLnBrk="1" latinLnBrk="0" hangingPunct="1">
              <a:defRPr sz="1600" kern="1200">
                <a:solidFill>
                  <a:schemeClr val="lt1"/>
                </a:solidFill>
                <a:latin typeface="+mn-lt"/>
                <a:ea typeface="+mn-ea"/>
                <a:cs typeface="+mn-cs"/>
              </a:defRPr>
            </a:lvl7pPr>
            <a:lvl8pPr marL="3200400" algn="l" defTabSz="457200" rtl="0" eaLnBrk="1" latinLnBrk="0" hangingPunct="1">
              <a:defRPr sz="1600" kern="1200">
                <a:solidFill>
                  <a:schemeClr val="lt1"/>
                </a:solidFill>
                <a:latin typeface="+mn-lt"/>
                <a:ea typeface="+mn-ea"/>
                <a:cs typeface="+mn-cs"/>
              </a:defRPr>
            </a:lvl8pPr>
            <a:lvl9pPr marL="3657600" algn="l" defTabSz="457200"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VMware </a:t>
            </a: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ESX</a:t>
            </a:r>
            <a:r>
              <a:rPr kumimoji="0" lang="en-US" altLang="ja-JP"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i</a:t>
            </a:r>
            <a:endPar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Rounded Rectangle 133"/>
          <p:cNvSpPr/>
          <p:nvPr/>
        </p:nvSpPr>
        <p:spPr bwMode="auto">
          <a:xfrm>
            <a:off x="2922544" y="2263778"/>
            <a:ext cx="1234694" cy="471330"/>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457200" rtl="0" eaLnBrk="1" latinLnBrk="0" hangingPunct="1">
              <a:defRPr sz="1600" kern="1200">
                <a:solidFill>
                  <a:schemeClr val="lt1"/>
                </a:solidFill>
                <a:latin typeface="+mn-lt"/>
                <a:ea typeface="+mn-ea"/>
                <a:cs typeface="+mn-cs"/>
              </a:defRPr>
            </a:lvl6pPr>
            <a:lvl7pPr marL="2743200" algn="l" defTabSz="457200" rtl="0" eaLnBrk="1" latinLnBrk="0" hangingPunct="1">
              <a:defRPr sz="1600" kern="1200">
                <a:solidFill>
                  <a:schemeClr val="lt1"/>
                </a:solidFill>
                <a:latin typeface="+mn-lt"/>
                <a:ea typeface="+mn-ea"/>
                <a:cs typeface="+mn-cs"/>
              </a:defRPr>
            </a:lvl7pPr>
            <a:lvl8pPr marL="3200400" algn="l" defTabSz="457200" rtl="0" eaLnBrk="1" latinLnBrk="0" hangingPunct="1">
              <a:defRPr sz="1600" kern="1200">
                <a:solidFill>
                  <a:schemeClr val="lt1"/>
                </a:solidFill>
                <a:latin typeface="+mn-lt"/>
                <a:ea typeface="+mn-ea"/>
                <a:cs typeface="+mn-cs"/>
              </a:defRPr>
            </a:lvl8pPr>
            <a:lvl9pPr marL="3657600" algn="l" defTabSz="457200"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VMware </a:t>
            </a: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ESX</a:t>
            </a:r>
            <a:r>
              <a:rPr kumimoji="0" lang="en-US" altLang="ja-JP"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i</a:t>
            </a:r>
            <a:endPar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Rounded Rectangle 134"/>
          <p:cNvSpPr/>
          <p:nvPr/>
        </p:nvSpPr>
        <p:spPr bwMode="auto">
          <a:xfrm>
            <a:off x="4258056" y="2276872"/>
            <a:ext cx="1234694" cy="471330"/>
          </a:xfrm>
          <a:prstGeom prst="roundRect">
            <a:avLst/>
          </a:prstGeom>
          <a:gradFill rotWithShape="1">
            <a:gsLst>
              <a:gs pos="0">
                <a:srgbClr val="037BB1"/>
              </a:gs>
              <a:gs pos="83000">
                <a:srgbClr val="0383BD">
                  <a:alpha val="64000"/>
                </a:srgbClr>
              </a:gs>
            </a:gsLst>
            <a:lin ang="16200000" scaled="0"/>
          </a:gradFill>
          <a:ln w="12700" cap="flat" cmpd="sng" algn="ctr">
            <a:solidFill>
              <a:srgbClr val="0095D3">
                <a:lumMod val="75000"/>
              </a:srgbClr>
            </a:solidFill>
            <a:prstDash val="solid"/>
            <a:headEnd type="none" w="med" len="med"/>
            <a:tailEnd type="none" w="med" len="med"/>
          </a:ln>
          <a:effectLst/>
          <a:scene3d>
            <a:camera prst="orthographicFront"/>
            <a:lightRig rig="threePt" dir="t"/>
          </a:scene3d>
          <a:sp3d>
            <a:bevelT w="31750" h="6350"/>
          </a:sp3d>
        </p:spPr>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457200" rtl="0" eaLnBrk="1" latinLnBrk="0" hangingPunct="1">
              <a:defRPr sz="1600" kern="1200">
                <a:solidFill>
                  <a:schemeClr val="lt1"/>
                </a:solidFill>
                <a:latin typeface="+mn-lt"/>
                <a:ea typeface="+mn-ea"/>
                <a:cs typeface="+mn-cs"/>
              </a:defRPr>
            </a:lvl6pPr>
            <a:lvl7pPr marL="2743200" algn="l" defTabSz="457200" rtl="0" eaLnBrk="1" latinLnBrk="0" hangingPunct="1">
              <a:defRPr sz="1600" kern="1200">
                <a:solidFill>
                  <a:schemeClr val="lt1"/>
                </a:solidFill>
                <a:latin typeface="+mn-lt"/>
                <a:ea typeface="+mn-ea"/>
                <a:cs typeface="+mn-cs"/>
              </a:defRPr>
            </a:lvl7pPr>
            <a:lvl8pPr marL="3200400" algn="l" defTabSz="457200" rtl="0" eaLnBrk="1" latinLnBrk="0" hangingPunct="1">
              <a:defRPr sz="1600" kern="1200">
                <a:solidFill>
                  <a:schemeClr val="lt1"/>
                </a:solidFill>
                <a:latin typeface="+mn-lt"/>
                <a:ea typeface="+mn-ea"/>
                <a:cs typeface="+mn-cs"/>
              </a:defRPr>
            </a:lvl8pPr>
            <a:lvl9pPr marL="3657600" algn="l" defTabSz="457200" rtl="0" eaLnBrk="1" latinLnBrk="0" hangingPunct="1">
              <a:defRPr sz="16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VMware </a:t>
            </a: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ESX</a:t>
            </a:r>
            <a:r>
              <a:rPr kumimoji="0" lang="en-US" altLang="ja-JP"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i</a:t>
            </a:r>
            <a:endPar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57" name="Picture 135" descr="ICON_VM_detail_flat_R2_Q408.png"/>
          <p:cNvPicPr>
            <a:picLocks noChangeAspect="1"/>
          </p:cNvPicPr>
          <p:nvPr/>
        </p:nvPicPr>
        <p:blipFill>
          <a:blip r:embed="rId7" cstate="print"/>
          <a:srcRect/>
          <a:stretch>
            <a:fillRect/>
          </a:stretch>
        </p:blipFill>
        <p:spPr bwMode="auto">
          <a:xfrm>
            <a:off x="4425216" y="1426005"/>
            <a:ext cx="504056" cy="504056"/>
          </a:xfrm>
          <a:prstGeom prst="rect">
            <a:avLst/>
          </a:prstGeom>
          <a:noFill/>
          <a:ln w="9525">
            <a:noFill/>
            <a:miter lim="800000"/>
            <a:headEnd/>
            <a:tailEnd/>
          </a:ln>
        </p:spPr>
      </p:pic>
      <p:pic>
        <p:nvPicPr>
          <p:cNvPr id="58" name="Picture 136" descr="ICON_VM_detail_flat_R2_Q408.png"/>
          <p:cNvPicPr>
            <a:picLocks noChangeAspect="1"/>
          </p:cNvPicPr>
          <p:nvPr/>
        </p:nvPicPr>
        <p:blipFill>
          <a:blip r:embed="rId7" cstate="print"/>
          <a:srcRect/>
          <a:stretch>
            <a:fillRect/>
          </a:stretch>
        </p:blipFill>
        <p:spPr bwMode="auto">
          <a:xfrm>
            <a:off x="4929272" y="1426005"/>
            <a:ext cx="504056" cy="504056"/>
          </a:xfrm>
          <a:prstGeom prst="rect">
            <a:avLst/>
          </a:prstGeom>
          <a:noFill/>
          <a:ln w="9525">
            <a:noFill/>
            <a:miter lim="800000"/>
            <a:headEnd/>
            <a:tailEnd/>
          </a:ln>
        </p:spPr>
      </p:pic>
      <p:grpSp>
        <p:nvGrpSpPr>
          <p:cNvPr id="59" name="Group 137"/>
          <p:cNvGrpSpPr/>
          <p:nvPr/>
        </p:nvGrpSpPr>
        <p:grpSpPr>
          <a:xfrm>
            <a:off x="4283968" y="4509120"/>
            <a:ext cx="520015" cy="648071"/>
            <a:chOff x="4283968" y="4509120"/>
            <a:chExt cx="520015" cy="648071"/>
          </a:xfrm>
        </p:grpSpPr>
        <p:pic>
          <p:nvPicPr>
            <p:cNvPr id="60" name="Picture 138" descr="ICON_FileFolder_yellow_Q308"/>
            <p:cNvPicPr>
              <a:picLocks noChangeAspect="1" noChangeArrowheads="1"/>
            </p:cNvPicPr>
            <p:nvPr/>
          </p:nvPicPr>
          <p:blipFill>
            <a:blip r:embed="rId10" cstate="print"/>
            <a:srcRect/>
            <a:stretch>
              <a:fillRect/>
            </a:stretch>
          </p:blipFill>
          <p:spPr bwMode="auto">
            <a:xfrm>
              <a:off x="4283968" y="4509120"/>
              <a:ext cx="520015" cy="648071"/>
            </a:xfrm>
            <a:prstGeom prst="rect">
              <a:avLst/>
            </a:prstGeom>
            <a:noFill/>
            <a:ln w="9525">
              <a:noFill/>
              <a:miter lim="800000"/>
              <a:headEnd/>
              <a:tailEnd/>
            </a:ln>
          </p:spPr>
        </p:pic>
        <p:pic>
          <p:nvPicPr>
            <p:cNvPr id="61" name="Picture 59" descr="VM_icon"/>
            <p:cNvPicPr>
              <a:picLocks noChangeAspect="1" noChangeArrowheads="1"/>
            </p:cNvPicPr>
            <p:nvPr/>
          </p:nvPicPr>
          <p:blipFill>
            <a:blip r:embed="rId11"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62" name="Group 140"/>
          <p:cNvGrpSpPr/>
          <p:nvPr/>
        </p:nvGrpSpPr>
        <p:grpSpPr>
          <a:xfrm>
            <a:off x="4845457" y="4509120"/>
            <a:ext cx="520015" cy="648071"/>
            <a:chOff x="4283968" y="4509120"/>
            <a:chExt cx="520015" cy="648071"/>
          </a:xfrm>
        </p:grpSpPr>
        <p:pic>
          <p:nvPicPr>
            <p:cNvPr id="63" name="Picture 141" descr="ICON_FileFolder_yellow_Q308"/>
            <p:cNvPicPr>
              <a:picLocks noChangeAspect="1" noChangeArrowheads="1"/>
            </p:cNvPicPr>
            <p:nvPr/>
          </p:nvPicPr>
          <p:blipFill>
            <a:blip r:embed="rId10" cstate="print"/>
            <a:srcRect/>
            <a:stretch>
              <a:fillRect/>
            </a:stretch>
          </p:blipFill>
          <p:spPr bwMode="auto">
            <a:xfrm>
              <a:off x="4283968" y="4509120"/>
              <a:ext cx="520015" cy="648071"/>
            </a:xfrm>
            <a:prstGeom prst="rect">
              <a:avLst/>
            </a:prstGeom>
            <a:noFill/>
            <a:ln w="9525">
              <a:noFill/>
              <a:miter lim="800000"/>
              <a:headEnd/>
              <a:tailEnd/>
            </a:ln>
          </p:spPr>
        </p:pic>
        <p:pic>
          <p:nvPicPr>
            <p:cNvPr id="64" name="Picture 59" descr="VM_icon"/>
            <p:cNvPicPr>
              <a:picLocks noChangeAspect="1" noChangeArrowheads="1"/>
            </p:cNvPicPr>
            <p:nvPr/>
          </p:nvPicPr>
          <p:blipFill>
            <a:blip r:embed="rId11"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65" name="Group 143"/>
          <p:cNvGrpSpPr/>
          <p:nvPr/>
        </p:nvGrpSpPr>
        <p:grpSpPr>
          <a:xfrm>
            <a:off x="5436096" y="4509121"/>
            <a:ext cx="520015" cy="648071"/>
            <a:chOff x="4283968" y="4509120"/>
            <a:chExt cx="520015" cy="648071"/>
          </a:xfrm>
        </p:grpSpPr>
        <p:pic>
          <p:nvPicPr>
            <p:cNvPr id="66" name="Picture 144" descr="ICON_FileFolder_yellow_Q308"/>
            <p:cNvPicPr>
              <a:picLocks noChangeAspect="1" noChangeArrowheads="1"/>
            </p:cNvPicPr>
            <p:nvPr/>
          </p:nvPicPr>
          <p:blipFill>
            <a:blip r:embed="rId10" cstate="print"/>
            <a:srcRect/>
            <a:stretch>
              <a:fillRect/>
            </a:stretch>
          </p:blipFill>
          <p:spPr bwMode="auto">
            <a:xfrm>
              <a:off x="4283968" y="4509120"/>
              <a:ext cx="520015" cy="648071"/>
            </a:xfrm>
            <a:prstGeom prst="rect">
              <a:avLst/>
            </a:prstGeom>
            <a:noFill/>
            <a:ln w="9525">
              <a:noFill/>
              <a:miter lim="800000"/>
              <a:headEnd/>
              <a:tailEnd/>
            </a:ln>
          </p:spPr>
        </p:pic>
        <p:pic>
          <p:nvPicPr>
            <p:cNvPr id="67" name="Picture 59" descr="VM_icon"/>
            <p:cNvPicPr>
              <a:picLocks noChangeAspect="1" noChangeArrowheads="1"/>
            </p:cNvPicPr>
            <p:nvPr/>
          </p:nvPicPr>
          <p:blipFill>
            <a:blip r:embed="rId11"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68" name="Group 146"/>
          <p:cNvGrpSpPr/>
          <p:nvPr/>
        </p:nvGrpSpPr>
        <p:grpSpPr>
          <a:xfrm>
            <a:off x="5436096" y="3807941"/>
            <a:ext cx="520015" cy="648071"/>
            <a:chOff x="4283968" y="4509120"/>
            <a:chExt cx="520015" cy="648071"/>
          </a:xfrm>
        </p:grpSpPr>
        <p:pic>
          <p:nvPicPr>
            <p:cNvPr id="69" name="Picture 147" descr="ICON_FileFolder_yellow_Q308"/>
            <p:cNvPicPr>
              <a:picLocks noChangeAspect="1" noChangeArrowheads="1"/>
            </p:cNvPicPr>
            <p:nvPr/>
          </p:nvPicPr>
          <p:blipFill>
            <a:blip r:embed="rId10" cstate="print"/>
            <a:srcRect/>
            <a:stretch>
              <a:fillRect/>
            </a:stretch>
          </p:blipFill>
          <p:spPr bwMode="auto">
            <a:xfrm>
              <a:off x="4283968" y="4509120"/>
              <a:ext cx="520015" cy="648071"/>
            </a:xfrm>
            <a:prstGeom prst="rect">
              <a:avLst/>
            </a:prstGeom>
            <a:noFill/>
            <a:ln w="9525">
              <a:noFill/>
              <a:miter lim="800000"/>
              <a:headEnd/>
              <a:tailEnd/>
            </a:ln>
          </p:spPr>
        </p:pic>
        <p:pic>
          <p:nvPicPr>
            <p:cNvPr id="70" name="Picture 59" descr="VM_icon"/>
            <p:cNvPicPr>
              <a:picLocks noChangeAspect="1" noChangeArrowheads="1"/>
            </p:cNvPicPr>
            <p:nvPr/>
          </p:nvPicPr>
          <p:blipFill>
            <a:blip r:embed="rId11"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71" name="Group 149"/>
          <p:cNvGrpSpPr/>
          <p:nvPr/>
        </p:nvGrpSpPr>
        <p:grpSpPr>
          <a:xfrm>
            <a:off x="4871913" y="3847629"/>
            <a:ext cx="520015" cy="648071"/>
            <a:chOff x="4283968" y="4509120"/>
            <a:chExt cx="520015" cy="648071"/>
          </a:xfrm>
        </p:grpSpPr>
        <p:pic>
          <p:nvPicPr>
            <p:cNvPr id="72" name="Picture 150" descr="ICON_FileFolder_yellow_Q308"/>
            <p:cNvPicPr>
              <a:picLocks noChangeAspect="1" noChangeArrowheads="1"/>
            </p:cNvPicPr>
            <p:nvPr/>
          </p:nvPicPr>
          <p:blipFill>
            <a:blip r:embed="rId10" cstate="print"/>
            <a:srcRect/>
            <a:stretch>
              <a:fillRect/>
            </a:stretch>
          </p:blipFill>
          <p:spPr bwMode="auto">
            <a:xfrm>
              <a:off x="4283968" y="4509120"/>
              <a:ext cx="520015" cy="648071"/>
            </a:xfrm>
            <a:prstGeom prst="rect">
              <a:avLst/>
            </a:prstGeom>
            <a:noFill/>
            <a:ln w="9525">
              <a:noFill/>
              <a:miter lim="800000"/>
              <a:headEnd/>
              <a:tailEnd/>
            </a:ln>
          </p:spPr>
        </p:pic>
        <p:pic>
          <p:nvPicPr>
            <p:cNvPr id="73" name="Picture 59" descr="VM_icon"/>
            <p:cNvPicPr>
              <a:picLocks noChangeAspect="1" noChangeArrowheads="1"/>
            </p:cNvPicPr>
            <p:nvPr/>
          </p:nvPicPr>
          <p:blipFill>
            <a:blip r:embed="rId11" cstate="screen"/>
            <a:srcRect/>
            <a:stretch>
              <a:fillRect/>
            </a:stretch>
          </p:blipFill>
          <p:spPr bwMode="auto">
            <a:xfrm>
              <a:off x="4395660" y="4617434"/>
              <a:ext cx="342900" cy="356052"/>
            </a:xfrm>
            <a:prstGeom prst="rect">
              <a:avLst/>
            </a:prstGeom>
            <a:noFill/>
            <a:ln w="9525">
              <a:noFill/>
              <a:miter lim="800000"/>
              <a:headEnd/>
              <a:tailEnd/>
            </a:ln>
          </p:spPr>
        </p:pic>
      </p:grpSp>
      <p:grpSp>
        <p:nvGrpSpPr>
          <p:cNvPr id="74" name="Group 152"/>
          <p:cNvGrpSpPr/>
          <p:nvPr/>
        </p:nvGrpSpPr>
        <p:grpSpPr>
          <a:xfrm>
            <a:off x="4297196" y="3874089"/>
            <a:ext cx="520015" cy="648071"/>
            <a:chOff x="4283968" y="4509120"/>
            <a:chExt cx="520015" cy="648071"/>
          </a:xfrm>
        </p:grpSpPr>
        <p:pic>
          <p:nvPicPr>
            <p:cNvPr id="75" name="Picture 153" descr="ICON_FileFolder_yellow_Q308"/>
            <p:cNvPicPr>
              <a:picLocks noChangeAspect="1" noChangeArrowheads="1"/>
            </p:cNvPicPr>
            <p:nvPr/>
          </p:nvPicPr>
          <p:blipFill>
            <a:blip r:embed="rId10" cstate="print"/>
            <a:srcRect/>
            <a:stretch>
              <a:fillRect/>
            </a:stretch>
          </p:blipFill>
          <p:spPr bwMode="auto">
            <a:xfrm>
              <a:off x="4283968" y="4509120"/>
              <a:ext cx="520015" cy="648071"/>
            </a:xfrm>
            <a:prstGeom prst="rect">
              <a:avLst/>
            </a:prstGeom>
            <a:noFill/>
            <a:ln w="9525">
              <a:noFill/>
              <a:miter lim="800000"/>
              <a:headEnd/>
              <a:tailEnd/>
            </a:ln>
          </p:spPr>
        </p:pic>
        <p:pic>
          <p:nvPicPr>
            <p:cNvPr id="76" name="Picture 59" descr="VM_icon"/>
            <p:cNvPicPr>
              <a:picLocks noChangeAspect="1" noChangeArrowheads="1"/>
            </p:cNvPicPr>
            <p:nvPr/>
          </p:nvPicPr>
          <p:blipFill>
            <a:blip r:embed="rId11" cstate="screen"/>
            <a:srcRect/>
            <a:stretch>
              <a:fillRect/>
            </a:stretch>
          </p:blipFill>
          <p:spPr bwMode="auto">
            <a:xfrm>
              <a:off x="4395660" y="4617434"/>
              <a:ext cx="342900" cy="356052"/>
            </a:xfrm>
            <a:prstGeom prst="rect">
              <a:avLst/>
            </a:prstGeom>
            <a:noFill/>
            <a:ln w="9525">
              <a:noFill/>
              <a:miter lim="800000"/>
              <a:headEnd/>
              <a:tailEnd/>
            </a:ln>
          </p:spPr>
        </p:pic>
      </p:grpSp>
      <p:sp>
        <p:nvSpPr>
          <p:cNvPr id="77" name="Rounded Rectangle 155"/>
          <p:cNvSpPr/>
          <p:nvPr/>
        </p:nvSpPr>
        <p:spPr bwMode="auto">
          <a:xfrm>
            <a:off x="5652120" y="980728"/>
            <a:ext cx="1512168" cy="1039958"/>
          </a:xfrm>
          <a:prstGeom prst="roundRect">
            <a:avLst/>
          </a:prstGeom>
          <a:solidFill>
            <a:srgbClr val="6DB33F"/>
          </a:solidFill>
          <a:ln w="12700">
            <a:noFill/>
            <a:round/>
            <a:headEnd/>
            <a:tailEnd/>
          </a:ln>
        </p:spPr>
        <p:txBody>
          <a:bodyPr vert="horz" wrap="none" lIns="0" tIns="0" rIns="0" bIns="0" rtlCol="0" anchor="b" anchorCtr="1"/>
          <a:lstStyle>
            <a:defPPr>
              <a:defRPr lang="en-US"/>
            </a:defPPr>
            <a:lvl1pPr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1pPr>
            <a:lvl2pPr marL="4572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2pPr>
            <a:lvl3pPr marL="9144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3pPr>
            <a:lvl4pPr marL="13716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4pPr>
            <a:lvl5pPr marL="1828800" algn="l" rtl="0" fontAlgn="base">
              <a:spcBef>
                <a:spcPct val="0"/>
              </a:spcBef>
              <a:spcAft>
                <a:spcPct val="0"/>
              </a:spcAft>
              <a:defRPr sz="1600" kern="1200">
                <a:solidFill>
                  <a:schemeClr val="tx1"/>
                </a:solidFill>
                <a:latin typeface="Arial" pitchFamily="-65" charset="0"/>
                <a:ea typeface="Arial" pitchFamily="-65" charset="0"/>
                <a:cs typeface="Arial" pitchFamily="-65" charset="0"/>
              </a:defRPr>
            </a:lvl5pPr>
            <a:lvl6pPr marL="2286000" algn="l" defTabSz="457200" rtl="0" eaLnBrk="1" latinLnBrk="0" hangingPunct="1">
              <a:defRPr sz="1600" kern="1200">
                <a:solidFill>
                  <a:schemeClr val="tx1"/>
                </a:solidFill>
                <a:latin typeface="Arial" pitchFamily="-65" charset="0"/>
                <a:ea typeface="Arial" pitchFamily="-65" charset="0"/>
                <a:cs typeface="Arial" pitchFamily="-65" charset="0"/>
              </a:defRPr>
            </a:lvl6pPr>
            <a:lvl7pPr marL="2743200" algn="l" defTabSz="457200" rtl="0" eaLnBrk="1" latinLnBrk="0" hangingPunct="1">
              <a:defRPr sz="1600" kern="1200">
                <a:solidFill>
                  <a:schemeClr val="tx1"/>
                </a:solidFill>
                <a:latin typeface="Arial" pitchFamily="-65" charset="0"/>
                <a:ea typeface="Arial" pitchFamily="-65" charset="0"/>
                <a:cs typeface="Arial" pitchFamily="-65" charset="0"/>
              </a:defRPr>
            </a:lvl7pPr>
            <a:lvl8pPr marL="3200400" algn="l" defTabSz="457200" rtl="0" eaLnBrk="1" latinLnBrk="0" hangingPunct="1">
              <a:defRPr sz="1600" kern="1200">
                <a:solidFill>
                  <a:schemeClr val="tx1"/>
                </a:solidFill>
                <a:latin typeface="Arial" pitchFamily="-65" charset="0"/>
                <a:ea typeface="Arial" pitchFamily="-65" charset="0"/>
                <a:cs typeface="Arial" pitchFamily="-65" charset="0"/>
              </a:defRPr>
            </a:lvl8pPr>
            <a:lvl9pPr marL="3657600" algn="l" defTabSz="457200" rtl="0" eaLnBrk="1" latinLnBrk="0" hangingPunct="1">
              <a:defRPr sz="1600" kern="1200">
                <a:solidFill>
                  <a:schemeClr val="tx1"/>
                </a:solidFill>
                <a:latin typeface="Arial" pitchFamily="-65" charset="0"/>
                <a:ea typeface="Arial" pitchFamily="-65" charset="0"/>
                <a:cs typeface="Arial" pitchFamily="-65"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vCenter</a:t>
            </a:r>
            <a:r>
              <a:rPr kumimoji="0" lang="en-US" sz="14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 Server</a:t>
            </a:r>
          </a:p>
        </p:txBody>
      </p:sp>
      <p:pic>
        <p:nvPicPr>
          <p:cNvPr id="78" name="Picture 156" descr="ICON_VM_basic_flat_R2_Q408.png"/>
          <p:cNvPicPr>
            <a:picLocks noChangeAspect="1"/>
          </p:cNvPicPr>
          <p:nvPr/>
        </p:nvPicPr>
        <p:blipFill>
          <a:blip r:embed="rId12" cstate="print"/>
          <a:srcRect/>
          <a:stretch>
            <a:fillRect/>
          </a:stretch>
        </p:blipFill>
        <p:spPr bwMode="auto">
          <a:xfrm>
            <a:off x="6389232" y="1069768"/>
            <a:ext cx="559032" cy="559032"/>
          </a:xfrm>
          <a:prstGeom prst="rect">
            <a:avLst/>
          </a:prstGeom>
          <a:noFill/>
          <a:ln w="9525">
            <a:noFill/>
            <a:miter lim="800000"/>
            <a:headEnd/>
            <a:tailEnd/>
          </a:ln>
        </p:spPr>
      </p:pic>
      <p:pic>
        <p:nvPicPr>
          <p:cNvPr id="79" name="Picture 100" descr="vi2client"/>
          <p:cNvPicPr>
            <a:picLocks noChangeAspect="1" noChangeArrowheads="1"/>
          </p:cNvPicPr>
          <p:nvPr/>
        </p:nvPicPr>
        <p:blipFill>
          <a:blip r:embed="rId13" cstate="screen"/>
          <a:srcRect/>
          <a:stretch>
            <a:fillRect/>
          </a:stretch>
        </p:blipFill>
        <p:spPr bwMode="auto">
          <a:xfrm>
            <a:off x="5940152" y="1195917"/>
            <a:ext cx="377072" cy="360875"/>
          </a:xfrm>
          <a:prstGeom prst="rect">
            <a:avLst/>
          </a:prstGeom>
          <a:noFill/>
          <a:ln w="9525">
            <a:noFill/>
            <a:miter lim="800000"/>
            <a:headEnd/>
            <a:tailEnd/>
          </a:ln>
        </p:spPr>
      </p:pic>
      <p:pic>
        <p:nvPicPr>
          <p:cNvPr id="80" name="Picture 100" descr="vi2client"/>
          <p:cNvPicPr>
            <a:picLocks noChangeAspect="1" noChangeArrowheads="1"/>
          </p:cNvPicPr>
          <p:nvPr/>
        </p:nvPicPr>
        <p:blipFill>
          <a:blip r:embed="rId13" cstate="screen"/>
          <a:srcRect/>
          <a:stretch>
            <a:fillRect/>
          </a:stretch>
        </p:blipFill>
        <p:spPr bwMode="auto">
          <a:xfrm>
            <a:off x="7147256" y="3500173"/>
            <a:ext cx="377072" cy="360875"/>
          </a:xfrm>
          <a:prstGeom prst="rect">
            <a:avLst/>
          </a:prstGeom>
          <a:noFill/>
          <a:ln w="9525">
            <a:noFill/>
            <a:miter lim="800000"/>
            <a:headEnd/>
            <a:tailEnd/>
          </a:ln>
        </p:spPr>
      </p:pic>
    </p:spTree>
    <p:extLst>
      <p:ext uri="{BB962C8B-B14F-4D97-AF65-F5344CB8AC3E}">
        <p14:creationId xmlns:p14="http://schemas.microsoft.com/office/powerpoint/2010/main" val="745329084"/>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仮想の特徴</a:t>
            </a:r>
          </a:p>
        </p:txBody>
      </p:sp>
      <p:sp>
        <p:nvSpPr>
          <p:cNvPr id="25" name="Text Box 91"/>
          <p:cNvSpPr txBox="1">
            <a:spLocks noChangeArrowheads="1"/>
          </p:cNvSpPr>
          <p:nvPr/>
        </p:nvSpPr>
        <p:spPr bwMode="auto">
          <a:xfrm>
            <a:off x="466601" y="2364755"/>
            <a:ext cx="1965325" cy="492443"/>
          </a:xfrm>
          <a:prstGeom prst="rect">
            <a:avLst/>
          </a:prstGeom>
          <a:noFill/>
          <a:ln w="9525" algn="ctr">
            <a:noFill/>
            <a:miter lim="800000"/>
            <a:headEnd/>
            <a:tailEnd/>
          </a:ln>
          <a:effectLst/>
        </p:spPr>
        <p:txBody>
          <a:bodyPr>
            <a:spAutoFit/>
          </a:bodyPr>
          <a:lstStyle/>
          <a:p>
            <a:pPr algn="ctr"/>
            <a:r>
              <a:rPr lang="ja-JP" altLang="en-US" sz="1400" b="1" dirty="0">
                <a:solidFill>
                  <a:srgbClr val="3D3D3D"/>
                </a:solidFill>
                <a:latin typeface="Meiryo UI" panose="020B0604030504040204" pitchFamily="50" charset="-128"/>
                <a:ea typeface="Meiryo UI" panose="020B0604030504040204" pitchFamily="50" charset="-128"/>
                <a:cs typeface="Meiryo UI" panose="020B0604030504040204" pitchFamily="50" charset="-128"/>
              </a:rPr>
              <a:t>分割</a:t>
            </a:r>
            <a:endParaRPr lang="en-US" altLang="ja-JP" sz="1400" b="1" dirty="0">
              <a:solidFill>
                <a:srgbClr val="3D3D3D"/>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200" b="1" dirty="0">
                <a:solidFill>
                  <a:srgbClr val="3D3D3D"/>
                </a:solidFill>
                <a:latin typeface="Meiryo UI" panose="020B0604030504040204" pitchFamily="50" charset="-128"/>
                <a:ea typeface="Meiryo UI" panose="020B0604030504040204" pitchFamily="50" charset="-128"/>
                <a:cs typeface="Meiryo UI" panose="020B0604030504040204" pitchFamily="50" charset="-128"/>
              </a:rPr>
              <a:t>Partitioning</a:t>
            </a:r>
          </a:p>
        </p:txBody>
      </p:sp>
      <p:sp>
        <p:nvSpPr>
          <p:cNvPr id="26" name="Rectangle 92"/>
          <p:cNvSpPr>
            <a:spLocks noChangeArrowheads="1"/>
          </p:cNvSpPr>
          <p:nvPr/>
        </p:nvSpPr>
        <p:spPr bwMode="auto">
          <a:xfrm>
            <a:off x="463426" y="2794968"/>
            <a:ext cx="1992313" cy="1633537"/>
          </a:xfrm>
          <a:prstGeom prst="rect">
            <a:avLst/>
          </a:prstGeom>
          <a:solidFill>
            <a:srgbClr val="FFFFFF"/>
          </a:solidFill>
          <a:ln w="15875" algn="ctr">
            <a:solidFill>
              <a:srgbClr val="7D9BC6"/>
            </a:solidFill>
            <a:miter lim="800000"/>
            <a:headEnd/>
            <a:tailEnd/>
          </a:ln>
          <a:effectLst/>
        </p:spPr>
        <p:txBody>
          <a:bodyPr lIns="54000" tIns="10800" rIns="54000" bIns="10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 Box 110"/>
          <p:cNvSpPr txBox="1">
            <a:spLocks noChangeArrowheads="1"/>
          </p:cNvSpPr>
          <p:nvPr/>
        </p:nvSpPr>
        <p:spPr bwMode="auto">
          <a:xfrm>
            <a:off x="6376864" y="2348880"/>
            <a:ext cx="2516187" cy="492443"/>
          </a:xfrm>
          <a:prstGeom prst="rect">
            <a:avLst/>
          </a:prstGeom>
          <a:noFill/>
          <a:ln w="9525" algn="ctr">
            <a:noFill/>
            <a:miter lim="800000"/>
            <a:headEnd/>
            <a:tailEnd/>
          </a:ln>
          <a:effectLst/>
        </p:spPr>
        <p:txBody>
          <a:bodyPr>
            <a:spAutoFit/>
          </a:bodyPr>
          <a:lstStyle/>
          <a:p>
            <a:pPr algn="ctr"/>
            <a:r>
              <a:rPr lang="ja-JP" altLang="en-US" sz="1400" b="1" dirty="0">
                <a:solidFill>
                  <a:srgbClr val="3D3D3D"/>
                </a:solidFill>
                <a:latin typeface="Meiryo UI" panose="020B0604030504040204" pitchFamily="50" charset="-128"/>
                <a:ea typeface="Meiryo UI" panose="020B0604030504040204" pitchFamily="50" charset="-128"/>
                <a:cs typeface="Meiryo UI" panose="020B0604030504040204" pitchFamily="50" charset="-128"/>
              </a:rPr>
              <a:t>ハードウェア非依存</a:t>
            </a:r>
            <a:endParaRPr lang="en-US" altLang="ja-JP" sz="1400" b="1" dirty="0">
              <a:solidFill>
                <a:srgbClr val="3D3D3D"/>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200" b="1" dirty="0">
                <a:solidFill>
                  <a:srgbClr val="3D3D3D"/>
                </a:solidFill>
                <a:latin typeface="Meiryo UI" panose="020B0604030504040204" pitchFamily="50" charset="-128"/>
                <a:ea typeface="Meiryo UI" panose="020B0604030504040204" pitchFamily="50" charset="-128"/>
                <a:cs typeface="Meiryo UI" panose="020B0604030504040204" pitchFamily="50" charset="-128"/>
              </a:rPr>
              <a:t>Hardware Independence</a:t>
            </a:r>
          </a:p>
        </p:txBody>
      </p:sp>
      <p:sp>
        <p:nvSpPr>
          <p:cNvPr id="33" name="Rectangle 126"/>
          <p:cNvSpPr>
            <a:spLocks noChangeArrowheads="1"/>
          </p:cNvSpPr>
          <p:nvPr/>
        </p:nvSpPr>
        <p:spPr bwMode="auto">
          <a:xfrm>
            <a:off x="2527176" y="2794968"/>
            <a:ext cx="1992313" cy="1633537"/>
          </a:xfrm>
          <a:prstGeom prst="rect">
            <a:avLst/>
          </a:prstGeom>
          <a:solidFill>
            <a:srgbClr val="FFFFFF"/>
          </a:solidFill>
          <a:ln w="15875" algn="ctr">
            <a:solidFill>
              <a:srgbClr val="7D9BC6"/>
            </a:solidFill>
            <a:miter lim="800000"/>
            <a:headEnd/>
            <a:tailEnd/>
          </a:ln>
          <a:effectLst/>
        </p:spPr>
        <p:txBody>
          <a:bodyPr lIns="54000" tIns="10800" rIns="54000" bIns="10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Text Box 127"/>
          <p:cNvSpPr txBox="1">
            <a:spLocks noChangeArrowheads="1"/>
          </p:cNvSpPr>
          <p:nvPr/>
        </p:nvSpPr>
        <p:spPr bwMode="auto">
          <a:xfrm>
            <a:off x="2298576" y="2348880"/>
            <a:ext cx="2479675" cy="492443"/>
          </a:xfrm>
          <a:prstGeom prst="rect">
            <a:avLst/>
          </a:prstGeom>
          <a:noFill/>
          <a:ln w="9525" algn="ctr">
            <a:noFill/>
            <a:miter lim="800000"/>
            <a:headEnd/>
            <a:tailEnd/>
          </a:ln>
          <a:effectLst/>
        </p:spPr>
        <p:txBody>
          <a:bodyPr>
            <a:spAutoFit/>
          </a:bodyPr>
          <a:lstStyle/>
          <a:p>
            <a:pPr algn="ctr"/>
            <a:r>
              <a:rPr lang="ja-JP" altLang="en-US" sz="1400" b="1" dirty="0">
                <a:solidFill>
                  <a:srgbClr val="3D3D3D"/>
                </a:solidFill>
                <a:latin typeface="Meiryo UI" panose="020B0604030504040204" pitchFamily="50" charset="-128"/>
                <a:ea typeface="Meiryo UI" panose="020B0604030504040204" pitchFamily="50" charset="-128"/>
                <a:cs typeface="Meiryo UI" panose="020B0604030504040204" pitchFamily="50" charset="-128"/>
              </a:rPr>
              <a:t>隔離</a:t>
            </a:r>
            <a:endParaRPr lang="en-US" altLang="ja-JP" sz="1400" b="1" dirty="0">
              <a:solidFill>
                <a:srgbClr val="3D3D3D"/>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200" b="1" dirty="0">
                <a:solidFill>
                  <a:srgbClr val="3D3D3D"/>
                </a:solidFill>
                <a:latin typeface="Meiryo UI" panose="020B0604030504040204" pitchFamily="50" charset="-128"/>
                <a:ea typeface="Meiryo UI" panose="020B0604030504040204" pitchFamily="50" charset="-128"/>
                <a:cs typeface="Meiryo UI" panose="020B0604030504040204" pitchFamily="50" charset="-128"/>
              </a:rPr>
              <a:t>Isolation</a:t>
            </a:r>
          </a:p>
        </p:txBody>
      </p:sp>
      <p:sp>
        <p:nvSpPr>
          <p:cNvPr id="36" name="Rectangle 251"/>
          <p:cNvSpPr>
            <a:spLocks noChangeArrowheads="1"/>
          </p:cNvSpPr>
          <p:nvPr/>
        </p:nvSpPr>
        <p:spPr bwMode="auto">
          <a:xfrm>
            <a:off x="4590926" y="2794968"/>
            <a:ext cx="1992313" cy="1633537"/>
          </a:xfrm>
          <a:prstGeom prst="rect">
            <a:avLst/>
          </a:prstGeom>
          <a:solidFill>
            <a:srgbClr val="FFFFFF"/>
          </a:solidFill>
          <a:ln w="15875" algn="ctr">
            <a:solidFill>
              <a:srgbClr val="7D9BC6"/>
            </a:solidFill>
            <a:miter lim="800000"/>
            <a:headEnd/>
            <a:tailEnd/>
          </a:ln>
          <a:effectLst/>
        </p:spPr>
        <p:txBody>
          <a:bodyPr lIns="54000" tIns="10800" rIns="54000" bIns="10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252"/>
          <p:cNvSpPr>
            <a:spLocks noChangeArrowheads="1"/>
          </p:cNvSpPr>
          <p:nvPr/>
        </p:nvSpPr>
        <p:spPr bwMode="auto">
          <a:xfrm>
            <a:off x="6656264" y="2794968"/>
            <a:ext cx="1992312" cy="1633537"/>
          </a:xfrm>
          <a:prstGeom prst="rect">
            <a:avLst/>
          </a:prstGeom>
          <a:solidFill>
            <a:srgbClr val="FFFFFF"/>
          </a:solidFill>
          <a:ln w="15875" algn="ctr">
            <a:solidFill>
              <a:srgbClr val="7D9BC6"/>
            </a:solidFill>
            <a:miter lim="800000"/>
            <a:headEnd/>
            <a:tailEnd/>
          </a:ln>
          <a:effectLst/>
        </p:spPr>
        <p:txBody>
          <a:bodyPr lIns="54000" tIns="10800" rIns="54000" bIns="10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Rectangle 107"/>
          <p:cNvSpPr>
            <a:spLocks noChangeArrowheads="1"/>
          </p:cNvSpPr>
          <p:nvPr/>
        </p:nvSpPr>
        <p:spPr bwMode="auto">
          <a:xfrm>
            <a:off x="4475039" y="3947493"/>
            <a:ext cx="2211387" cy="304800"/>
          </a:xfrm>
          <a:prstGeom prst="rect">
            <a:avLst/>
          </a:prstGeom>
          <a:noFill/>
          <a:ln w="9525" algn="ctr">
            <a:noFill/>
            <a:miter lim="800000"/>
            <a:headEnd/>
            <a:tailEnd/>
          </a:ln>
          <a:effectLst/>
        </p:spPr>
        <p:txBody>
          <a:bodyPr lIns="0" tIns="0" rIns="0" bIns="0" anchor="ctr">
            <a:spAutoFit/>
          </a:bodyP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仮想マシンはファイルとして格納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OVF</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OVA</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形式で可搬性を実現</a:t>
            </a:r>
          </a:p>
        </p:txBody>
      </p:sp>
      <p:sp>
        <p:nvSpPr>
          <p:cNvPr id="39" name="Rectangle 246"/>
          <p:cNvSpPr>
            <a:spLocks noChangeArrowheads="1"/>
          </p:cNvSpPr>
          <p:nvPr/>
        </p:nvSpPr>
        <p:spPr bwMode="auto">
          <a:xfrm>
            <a:off x="2279526" y="3947493"/>
            <a:ext cx="2489200" cy="304800"/>
          </a:xfrm>
          <a:prstGeom prst="rect">
            <a:avLst/>
          </a:prstGeom>
          <a:noFill/>
          <a:ln w="9525" algn="ctr">
            <a:noFill/>
            <a:miter lim="800000"/>
            <a:headEnd/>
            <a:tailEnd/>
          </a:ln>
          <a:effectLst/>
        </p:spPr>
        <p:txBody>
          <a:bodyPr lIns="0" tIns="0" rIns="0" bIns="0" anchor="ctr">
            <a:spAutoFit/>
          </a:bodyP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同一基盤上の仮想マシンは</a:t>
            </a:r>
            <a:br>
              <a:rPr lang="ja-JP" altLang="en-US"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相互に影響しない</a:t>
            </a:r>
          </a:p>
        </p:txBody>
      </p:sp>
      <p:sp>
        <p:nvSpPr>
          <p:cNvPr id="40" name="Rectangle 247"/>
          <p:cNvSpPr>
            <a:spLocks noChangeArrowheads="1"/>
          </p:cNvSpPr>
          <p:nvPr/>
        </p:nvSpPr>
        <p:spPr bwMode="auto">
          <a:xfrm>
            <a:off x="6437189" y="3947493"/>
            <a:ext cx="2451100" cy="304800"/>
          </a:xfrm>
          <a:prstGeom prst="rect">
            <a:avLst/>
          </a:prstGeom>
          <a:noFill/>
          <a:ln w="9525" algn="ctr">
            <a:noFill/>
            <a:miter lim="800000"/>
            <a:headEnd/>
            <a:tailEnd/>
          </a:ln>
          <a:effectLst/>
        </p:spPr>
        <p:txBody>
          <a:bodyPr lIns="0" tIns="0" rIns="0" bIns="0" anchor="ctr">
            <a:spAutoFit/>
          </a:bodyP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仮想マシンは別</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H/W</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に移動させても</a:t>
            </a:r>
            <a:br>
              <a:rPr lang="ja-JP" altLang="en-US"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そのまま動作することが可能</a:t>
            </a:r>
          </a:p>
        </p:txBody>
      </p:sp>
      <p:sp>
        <p:nvSpPr>
          <p:cNvPr id="41" name="Text Box 261"/>
          <p:cNvSpPr txBox="1">
            <a:spLocks noChangeArrowheads="1"/>
          </p:cNvSpPr>
          <p:nvPr/>
        </p:nvSpPr>
        <p:spPr bwMode="auto">
          <a:xfrm>
            <a:off x="4355976" y="2348880"/>
            <a:ext cx="2479675" cy="492443"/>
          </a:xfrm>
          <a:prstGeom prst="rect">
            <a:avLst/>
          </a:prstGeom>
          <a:noFill/>
          <a:ln w="9525" algn="ctr">
            <a:noFill/>
            <a:miter lim="800000"/>
            <a:headEnd/>
            <a:tailEnd/>
          </a:ln>
          <a:effectLst/>
        </p:spPr>
        <p:txBody>
          <a:bodyPr>
            <a:spAutoFit/>
          </a:bodyPr>
          <a:lstStyle/>
          <a:p>
            <a:pPr algn="ctr"/>
            <a:r>
              <a:rPr lang="ja-JP" altLang="en-US" sz="1400" b="1">
                <a:solidFill>
                  <a:srgbClr val="3D3D3D"/>
                </a:solidFill>
                <a:latin typeface="Meiryo UI" panose="020B0604030504040204" pitchFamily="50" charset="-128"/>
                <a:ea typeface="Meiryo UI" panose="020B0604030504040204" pitchFamily="50" charset="-128"/>
                <a:cs typeface="Meiryo UI" panose="020B0604030504040204" pitchFamily="50" charset="-128"/>
              </a:rPr>
              <a:t>カプセル化</a:t>
            </a:r>
            <a:endParaRPr lang="en-US" altLang="ja-JP" sz="1400" b="1">
              <a:solidFill>
                <a:srgbClr val="3D3D3D"/>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200" b="1">
                <a:solidFill>
                  <a:srgbClr val="3D3D3D"/>
                </a:solidFill>
                <a:latin typeface="Meiryo UI" panose="020B0604030504040204" pitchFamily="50" charset="-128"/>
                <a:ea typeface="Meiryo UI" panose="020B0604030504040204" pitchFamily="50" charset="-128"/>
                <a:cs typeface="Meiryo UI" panose="020B0604030504040204" pitchFamily="50" charset="-128"/>
              </a:rPr>
              <a:t>Encapsulation</a:t>
            </a:r>
          </a:p>
        </p:txBody>
      </p:sp>
      <p:sp>
        <p:nvSpPr>
          <p:cNvPr id="42" name="Rectangle 262"/>
          <p:cNvSpPr>
            <a:spLocks noChangeArrowheads="1"/>
          </p:cNvSpPr>
          <p:nvPr/>
        </p:nvSpPr>
        <p:spPr bwMode="auto">
          <a:xfrm>
            <a:off x="479301" y="3947493"/>
            <a:ext cx="1955800" cy="457200"/>
          </a:xfrm>
          <a:prstGeom prst="rect">
            <a:avLst/>
          </a:prstGeom>
          <a:noFill/>
          <a:ln w="9525" algn="ctr">
            <a:noFill/>
            <a:miter lim="800000"/>
            <a:headEnd/>
            <a:tailEnd/>
          </a:ln>
          <a:effectLst/>
        </p:spPr>
        <p:txBody>
          <a:bodyPr lIns="0" tIns="0" rIns="0" bIns="0" anchor="ctr">
            <a:spAutoFit/>
          </a:bodyP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同一基盤上で複数</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を稼動可能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p>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仮想マシン間でハードウェアリソースを共有</a:t>
            </a:r>
          </a:p>
        </p:txBody>
      </p:sp>
      <p:pic>
        <p:nvPicPr>
          <p:cNvPr id="43" name="Picture 8" descr="DGRM_Server_VMs_detail_6_VMware_Q408.png"/>
          <p:cNvPicPr>
            <a:picLocks noChangeAspect="1"/>
          </p:cNvPicPr>
          <p:nvPr/>
        </p:nvPicPr>
        <p:blipFill>
          <a:blip r:embed="rId2" cstate="print"/>
          <a:srcRect/>
          <a:stretch>
            <a:fillRect/>
          </a:stretch>
        </p:blipFill>
        <p:spPr bwMode="auto">
          <a:xfrm>
            <a:off x="987276" y="2974987"/>
            <a:ext cx="802338" cy="869351"/>
          </a:xfrm>
          <a:prstGeom prst="rect">
            <a:avLst/>
          </a:prstGeom>
          <a:noFill/>
          <a:ln w="9525">
            <a:noFill/>
            <a:miter lim="800000"/>
            <a:headEnd/>
            <a:tailEnd/>
          </a:ln>
        </p:spPr>
      </p:pic>
      <p:pic>
        <p:nvPicPr>
          <p:cNvPr id="44" name="Picture 2"/>
          <p:cNvPicPr>
            <a:picLocks noChangeAspect="1" noChangeArrowheads="1"/>
          </p:cNvPicPr>
          <p:nvPr/>
        </p:nvPicPr>
        <p:blipFill>
          <a:blip r:embed="rId3" cstate="print"/>
          <a:srcRect/>
          <a:stretch>
            <a:fillRect/>
          </a:stretch>
        </p:blipFill>
        <p:spPr bwMode="auto">
          <a:xfrm>
            <a:off x="5071942" y="2933106"/>
            <a:ext cx="1029543" cy="933452"/>
          </a:xfrm>
          <a:prstGeom prst="rect">
            <a:avLst/>
          </a:prstGeom>
          <a:noFill/>
          <a:ln w="9525">
            <a:noFill/>
            <a:miter lim="800000"/>
            <a:headEnd/>
            <a:tailEnd/>
          </a:ln>
        </p:spPr>
      </p:pic>
      <p:pic>
        <p:nvPicPr>
          <p:cNvPr id="45" name="Picture 3"/>
          <p:cNvPicPr>
            <a:picLocks noChangeAspect="1" noChangeArrowheads="1"/>
          </p:cNvPicPr>
          <p:nvPr/>
        </p:nvPicPr>
        <p:blipFill>
          <a:blip r:embed="rId4" cstate="print"/>
          <a:srcRect/>
          <a:stretch>
            <a:fillRect/>
          </a:stretch>
        </p:blipFill>
        <p:spPr bwMode="auto">
          <a:xfrm>
            <a:off x="3058978" y="2901361"/>
            <a:ext cx="990809" cy="942977"/>
          </a:xfrm>
          <a:prstGeom prst="rect">
            <a:avLst/>
          </a:prstGeom>
          <a:noFill/>
          <a:ln w="9525">
            <a:noFill/>
            <a:miter lim="800000"/>
            <a:headEnd/>
            <a:tailEnd/>
          </a:ln>
        </p:spPr>
      </p:pic>
      <p:pic>
        <p:nvPicPr>
          <p:cNvPr id="46" name="Picture 4"/>
          <p:cNvPicPr>
            <a:picLocks noChangeAspect="1" noChangeArrowheads="1"/>
          </p:cNvPicPr>
          <p:nvPr/>
        </p:nvPicPr>
        <p:blipFill>
          <a:blip r:embed="rId5" cstate="print"/>
          <a:srcRect/>
          <a:stretch>
            <a:fillRect/>
          </a:stretch>
        </p:blipFill>
        <p:spPr bwMode="auto">
          <a:xfrm>
            <a:off x="7059506" y="2987082"/>
            <a:ext cx="1143008" cy="923199"/>
          </a:xfrm>
          <a:prstGeom prst="rect">
            <a:avLst/>
          </a:prstGeom>
          <a:noFill/>
          <a:ln w="9525">
            <a:noFill/>
            <a:miter lim="800000"/>
            <a:headEnd/>
            <a:tailEnd/>
          </a:ln>
        </p:spPr>
      </p:pic>
    </p:spTree>
    <p:extLst>
      <p:ext uri="{BB962C8B-B14F-4D97-AF65-F5344CB8AC3E}">
        <p14:creationId xmlns:p14="http://schemas.microsoft.com/office/powerpoint/2010/main" val="4031672464"/>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050992" y="356659"/>
            <a:ext cx="5897272" cy="440676"/>
          </a:xfrm>
        </p:spPr>
        <p:txBody>
          <a:bodyPr vert="horz" lIns="68580" tIns="34290" rIns="68580" bIns="34290" rtlCol="0" anchor="ctr">
            <a:noAutofit/>
          </a:bodyPr>
          <a:lstStyle/>
          <a:p>
            <a:pPr defTabSz="514350" fontAlgn="base">
              <a:lnSpc>
                <a:spcPct val="90000"/>
              </a:lnSpc>
              <a:spcAft>
                <a:spcPct val="0"/>
              </a:spcAft>
            </a:pPr>
            <a:r>
              <a:rPr kumimoji="1" lang="ja-JP" altLang="en-US" dirty="0"/>
              <a:t>環境移行</a:t>
            </a:r>
          </a:p>
        </p:txBody>
      </p:sp>
      <p:sp>
        <p:nvSpPr>
          <p:cNvPr id="13" name="Rectangle 82"/>
          <p:cNvSpPr/>
          <p:nvPr/>
        </p:nvSpPr>
        <p:spPr bwMode="auto">
          <a:xfrm>
            <a:off x="679008" y="2627792"/>
            <a:ext cx="1785950" cy="1928826"/>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t="100000"/>
            </a:path>
            <a:tileRect r="-100000" b="-100000"/>
          </a:gra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Picture 384" descr="ICON_Server_Rack_Q308"/>
          <p:cNvPicPr>
            <a:picLocks noChangeAspect="1" noChangeArrowheads="1"/>
          </p:cNvPicPr>
          <p:nvPr/>
        </p:nvPicPr>
        <p:blipFill>
          <a:blip r:embed="rId3" cstate="print"/>
          <a:srcRect/>
          <a:stretch>
            <a:fillRect/>
          </a:stretch>
        </p:blipFill>
        <p:spPr bwMode="auto">
          <a:xfrm>
            <a:off x="3443164" y="3214413"/>
            <a:ext cx="1641055" cy="1292572"/>
          </a:xfrm>
          <a:prstGeom prst="rect">
            <a:avLst/>
          </a:prstGeom>
          <a:noFill/>
          <a:ln w="9525">
            <a:noFill/>
            <a:miter lim="800000"/>
            <a:headEnd/>
            <a:tailEnd/>
          </a:ln>
        </p:spPr>
      </p:pic>
      <p:pic>
        <p:nvPicPr>
          <p:cNvPr id="15" name="Picture 164" descr="DGRM_VirtualizationLayer_Q408"/>
          <p:cNvPicPr>
            <a:picLocks noChangeAspect="1" noChangeArrowheads="1"/>
          </p:cNvPicPr>
          <p:nvPr/>
        </p:nvPicPr>
        <p:blipFill>
          <a:blip r:embed="rId4" cstate="print"/>
          <a:srcRect/>
          <a:stretch>
            <a:fillRect/>
          </a:stretch>
        </p:blipFill>
        <p:spPr bwMode="auto">
          <a:xfrm>
            <a:off x="3379299" y="2858989"/>
            <a:ext cx="1768784" cy="1292572"/>
          </a:xfrm>
          <a:prstGeom prst="rect">
            <a:avLst/>
          </a:prstGeom>
          <a:noFill/>
          <a:ln w="9525">
            <a:noFill/>
            <a:miter lim="800000"/>
            <a:headEnd/>
            <a:tailEnd/>
          </a:ln>
        </p:spPr>
      </p:pic>
      <p:pic>
        <p:nvPicPr>
          <p:cNvPr id="16" name="Picture 152" descr="ICON_VM_detailed_2labels_Q308"/>
          <p:cNvPicPr>
            <a:picLocks noChangeAspect="1" noChangeArrowheads="1"/>
          </p:cNvPicPr>
          <p:nvPr/>
        </p:nvPicPr>
        <p:blipFill>
          <a:blip r:embed="rId5" cstate="print"/>
          <a:srcRect/>
          <a:stretch>
            <a:fillRect/>
          </a:stretch>
        </p:blipFill>
        <p:spPr bwMode="auto">
          <a:xfrm>
            <a:off x="3941593" y="2514664"/>
            <a:ext cx="652848" cy="770218"/>
          </a:xfrm>
          <a:prstGeom prst="rect">
            <a:avLst/>
          </a:prstGeom>
          <a:noFill/>
          <a:ln w="9525">
            <a:noFill/>
            <a:miter lim="800000"/>
            <a:headEnd/>
            <a:tailEnd/>
          </a:ln>
        </p:spPr>
      </p:pic>
      <p:pic>
        <p:nvPicPr>
          <p:cNvPr id="17" name="Picture 152" descr="ICON_VM_detailed_2labels_Q308"/>
          <p:cNvPicPr>
            <a:picLocks noChangeAspect="1" noChangeArrowheads="1"/>
          </p:cNvPicPr>
          <p:nvPr/>
        </p:nvPicPr>
        <p:blipFill>
          <a:blip r:embed="rId5" cstate="print"/>
          <a:srcRect/>
          <a:stretch>
            <a:fillRect/>
          </a:stretch>
        </p:blipFill>
        <p:spPr bwMode="auto">
          <a:xfrm>
            <a:off x="4441410" y="2827049"/>
            <a:ext cx="652848" cy="770218"/>
          </a:xfrm>
          <a:prstGeom prst="rect">
            <a:avLst/>
          </a:prstGeom>
          <a:noFill/>
          <a:ln w="9525">
            <a:noFill/>
            <a:miter lim="800000"/>
            <a:headEnd/>
            <a:tailEnd/>
          </a:ln>
        </p:spPr>
      </p:pic>
      <p:pic>
        <p:nvPicPr>
          <p:cNvPr id="18" name="Picture 384" descr="ICON_Server_Rack_Q308"/>
          <p:cNvPicPr>
            <a:picLocks noChangeAspect="1" noChangeArrowheads="1"/>
          </p:cNvPicPr>
          <p:nvPr/>
        </p:nvPicPr>
        <p:blipFill>
          <a:blip r:embed="rId3" cstate="print"/>
          <a:srcRect/>
          <a:stretch>
            <a:fillRect/>
          </a:stretch>
        </p:blipFill>
        <p:spPr bwMode="auto">
          <a:xfrm>
            <a:off x="6322610" y="3199296"/>
            <a:ext cx="1641054" cy="1292572"/>
          </a:xfrm>
          <a:prstGeom prst="rect">
            <a:avLst/>
          </a:prstGeom>
          <a:noFill/>
          <a:ln w="9525">
            <a:noFill/>
            <a:miter lim="800000"/>
            <a:headEnd/>
            <a:tailEnd/>
          </a:ln>
        </p:spPr>
      </p:pic>
      <p:pic>
        <p:nvPicPr>
          <p:cNvPr id="19" name="Picture 164" descr="DGRM_VirtualizationLayer_Q408"/>
          <p:cNvPicPr>
            <a:picLocks noChangeAspect="1" noChangeArrowheads="1"/>
          </p:cNvPicPr>
          <p:nvPr/>
        </p:nvPicPr>
        <p:blipFill>
          <a:blip r:embed="rId4" cstate="print"/>
          <a:srcRect/>
          <a:stretch>
            <a:fillRect/>
          </a:stretch>
        </p:blipFill>
        <p:spPr bwMode="auto">
          <a:xfrm>
            <a:off x="6254053" y="2858989"/>
            <a:ext cx="1768784" cy="1292572"/>
          </a:xfrm>
          <a:prstGeom prst="rect">
            <a:avLst/>
          </a:prstGeom>
          <a:noFill/>
          <a:ln w="9525">
            <a:noFill/>
            <a:miter lim="800000"/>
            <a:headEnd/>
            <a:tailEnd/>
          </a:ln>
        </p:spPr>
      </p:pic>
      <p:pic>
        <p:nvPicPr>
          <p:cNvPr id="20" name="Picture 152" descr="ICON_VM_detailed_2labels_Q308"/>
          <p:cNvPicPr>
            <a:picLocks noChangeAspect="1" noChangeArrowheads="1"/>
          </p:cNvPicPr>
          <p:nvPr/>
        </p:nvPicPr>
        <p:blipFill>
          <a:blip r:embed="rId5" cstate="print"/>
          <a:srcRect/>
          <a:stretch>
            <a:fillRect/>
          </a:stretch>
        </p:blipFill>
        <p:spPr bwMode="auto">
          <a:xfrm>
            <a:off x="6816347" y="2514664"/>
            <a:ext cx="652848" cy="770218"/>
          </a:xfrm>
          <a:prstGeom prst="rect">
            <a:avLst/>
          </a:prstGeom>
          <a:noFill/>
          <a:ln w="9525">
            <a:noFill/>
            <a:miter lim="800000"/>
            <a:headEnd/>
            <a:tailEnd/>
          </a:ln>
        </p:spPr>
      </p:pic>
      <p:sp>
        <p:nvSpPr>
          <p:cNvPr id="21" name="Right Arrow 56"/>
          <p:cNvSpPr/>
          <p:nvPr/>
        </p:nvSpPr>
        <p:spPr bwMode="auto">
          <a:xfrm>
            <a:off x="5229114" y="3771973"/>
            <a:ext cx="966794" cy="357190"/>
          </a:xfrm>
          <a:prstGeom prst="rightArrow">
            <a:avLst/>
          </a:prstGeom>
          <a:solidFill>
            <a:schemeClr val="accent1">
              <a:lumMod val="60000"/>
              <a:lumOff val="4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TextBox 57"/>
          <p:cNvSpPr txBox="1"/>
          <p:nvPr/>
        </p:nvSpPr>
        <p:spPr>
          <a:xfrm>
            <a:off x="5178592" y="4086300"/>
            <a:ext cx="1149674" cy="430887"/>
          </a:xfrm>
          <a:prstGeom prst="rect">
            <a:avLst/>
          </a:prstGeom>
          <a:noFill/>
          <a:ln>
            <a:noFill/>
          </a:ln>
        </p:spPr>
        <p:txBody>
          <a:bodyPr wrap="none" rtlCol="0">
            <a:spAutoFit/>
          </a:bodyPr>
          <a:lstStyle/>
          <a:p>
            <a:pPr algn="ctr"/>
            <a:r>
              <a:rPr lang="ja-JP" altLang="en-US" sz="1100">
                <a:latin typeface="Meiryo UI" panose="020B0604030504040204" pitchFamily="50" charset="-128"/>
                <a:ea typeface="Meiryo UI" panose="020B0604030504040204" pitchFamily="50" charset="-128"/>
                <a:cs typeface="Meiryo UI" panose="020B0604030504040204" pitchFamily="50" charset="-128"/>
              </a:rPr>
              <a:t>ハードウェアだけの</a:t>
            </a:r>
            <a:br>
              <a:rPr lang="en-US" altLang="ja-JP" sz="1100" dirty="0">
                <a:latin typeface="Meiryo UI" panose="020B0604030504040204" pitchFamily="50" charset="-128"/>
                <a:ea typeface="Meiryo UI" panose="020B0604030504040204" pitchFamily="50" charset="-128"/>
                <a:cs typeface="Meiryo UI" panose="020B0604030504040204" pitchFamily="50" charset="-128"/>
              </a:rPr>
            </a:br>
            <a:r>
              <a:rPr lang="ja-JP" altLang="en-US" sz="1100">
                <a:latin typeface="Meiryo UI" panose="020B0604030504040204" pitchFamily="50" charset="-128"/>
                <a:ea typeface="Meiryo UI" panose="020B0604030504040204" pitchFamily="50" charset="-128"/>
                <a:cs typeface="Meiryo UI" panose="020B0604030504040204" pitchFamily="50" charset="-128"/>
              </a:rPr>
              <a:t>リプレース</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3" name="Group 74"/>
          <p:cNvGrpSpPr/>
          <p:nvPr/>
        </p:nvGrpSpPr>
        <p:grpSpPr>
          <a:xfrm>
            <a:off x="6153046" y="3902601"/>
            <a:ext cx="1183493" cy="364333"/>
            <a:chOff x="4000496" y="2643182"/>
            <a:chExt cx="1285884" cy="285752"/>
          </a:xfrm>
          <a:scene3d>
            <a:camera prst="isometricLeftDown"/>
            <a:lightRig rig="threePt" dir="t"/>
          </a:scene3d>
        </p:grpSpPr>
        <p:sp>
          <p:nvSpPr>
            <p:cNvPr id="24" name="Rectangle 60"/>
            <p:cNvSpPr/>
            <p:nvPr/>
          </p:nvSpPr>
          <p:spPr bwMode="auto">
            <a:xfrm>
              <a:off x="4000496" y="2643182"/>
              <a:ext cx="1285884" cy="285752"/>
            </a:xfrm>
            <a:prstGeom prst="rect">
              <a:avLst/>
            </a:prstGeom>
            <a:solidFill>
              <a:schemeClr val="tx1">
                <a:lumMod val="60000"/>
                <a:lumOff val="40000"/>
              </a:schemeClr>
            </a:solidFill>
            <a:ln w="12700" algn="ctr">
              <a:solidFill>
                <a:schemeClr val="tx1"/>
              </a:solid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Rectangle 61"/>
            <p:cNvSpPr/>
            <p:nvPr/>
          </p:nvSpPr>
          <p:spPr bwMode="auto">
            <a:xfrm>
              <a:off x="5186362" y="2666999"/>
              <a:ext cx="57147" cy="200030"/>
            </a:xfrm>
            <a:prstGeom prst="rect">
              <a:avLst/>
            </a:prstGeom>
            <a:solidFill>
              <a:schemeClr val="tx1">
                <a:lumMod val="40000"/>
                <a:lumOff val="6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Rectangle 62"/>
            <p:cNvSpPr/>
            <p:nvPr/>
          </p:nvSpPr>
          <p:spPr bwMode="auto">
            <a:xfrm>
              <a:off x="5122069" y="2666999"/>
              <a:ext cx="57147" cy="200030"/>
            </a:xfrm>
            <a:prstGeom prst="rect">
              <a:avLst/>
            </a:prstGeom>
            <a:solidFill>
              <a:schemeClr val="tx1">
                <a:lumMod val="40000"/>
                <a:lumOff val="6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Rectangle 63"/>
            <p:cNvSpPr/>
            <p:nvPr/>
          </p:nvSpPr>
          <p:spPr bwMode="auto">
            <a:xfrm>
              <a:off x="5057770" y="2666999"/>
              <a:ext cx="57147" cy="200030"/>
            </a:xfrm>
            <a:prstGeom prst="rect">
              <a:avLst/>
            </a:prstGeom>
            <a:solidFill>
              <a:schemeClr val="tx1">
                <a:lumMod val="40000"/>
                <a:lumOff val="6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Rectangle 64"/>
            <p:cNvSpPr/>
            <p:nvPr/>
          </p:nvSpPr>
          <p:spPr bwMode="auto">
            <a:xfrm>
              <a:off x="4993477" y="2666999"/>
              <a:ext cx="57147" cy="200030"/>
            </a:xfrm>
            <a:prstGeom prst="rect">
              <a:avLst/>
            </a:prstGeom>
            <a:solidFill>
              <a:schemeClr val="tx1">
                <a:lumMod val="40000"/>
                <a:lumOff val="6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Rectangle 65"/>
            <p:cNvSpPr/>
            <p:nvPr/>
          </p:nvSpPr>
          <p:spPr bwMode="auto">
            <a:xfrm>
              <a:off x="4929195" y="2666999"/>
              <a:ext cx="57147" cy="200030"/>
            </a:xfrm>
            <a:prstGeom prst="rect">
              <a:avLst/>
            </a:prstGeom>
            <a:solidFill>
              <a:schemeClr val="tx1">
                <a:lumMod val="40000"/>
                <a:lumOff val="6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Rectangle 66"/>
            <p:cNvSpPr/>
            <p:nvPr/>
          </p:nvSpPr>
          <p:spPr bwMode="auto">
            <a:xfrm>
              <a:off x="4864902" y="2666999"/>
              <a:ext cx="57147" cy="200030"/>
            </a:xfrm>
            <a:prstGeom prst="rect">
              <a:avLst/>
            </a:prstGeom>
            <a:solidFill>
              <a:schemeClr val="tx1">
                <a:lumMod val="40000"/>
                <a:lumOff val="6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Rectangle 67"/>
            <p:cNvSpPr/>
            <p:nvPr/>
          </p:nvSpPr>
          <p:spPr bwMode="auto">
            <a:xfrm>
              <a:off x="4800603" y="2666999"/>
              <a:ext cx="57147" cy="200030"/>
            </a:xfrm>
            <a:prstGeom prst="rect">
              <a:avLst/>
            </a:prstGeom>
            <a:solidFill>
              <a:schemeClr val="tx1">
                <a:lumMod val="40000"/>
                <a:lumOff val="6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Rectangle 68"/>
            <p:cNvSpPr/>
            <p:nvPr/>
          </p:nvSpPr>
          <p:spPr bwMode="auto">
            <a:xfrm>
              <a:off x="4736310" y="2666999"/>
              <a:ext cx="57147" cy="200030"/>
            </a:xfrm>
            <a:prstGeom prst="rect">
              <a:avLst/>
            </a:prstGeom>
            <a:solidFill>
              <a:schemeClr val="tx1">
                <a:lumMod val="40000"/>
                <a:lumOff val="60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69"/>
            <p:cNvSpPr/>
            <p:nvPr/>
          </p:nvSpPr>
          <p:spPr bwMode="auto">
            <a:xfrm>
              <a:off x="4012401" y="2874163"/>
              <a:ext cx="1262067" cy="45719"/>
            </a:xfrm>
            <a:prstGeom prst="rect">
              <a:avLst/>
            </a:prstGeom>
            <a:solidFill>
              <a:schemeClr val="bg2"/>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ounded Rectangle 70"/>
            <p:cNvSpPr/>
            <p:nvPr/>
          </p:nvSpPr>
          <p:spPr bwMode="auto">
            <a:xfrm>
              <a:off x="4021925" y="2659849"/>
              <a:ext cx="142876" cy="71438"/>
            </a:xfrm>
            <a:prstGeom prst="roundRect">
              <a:avLst/>
            </a:prstGeom>
            <a:solidFill>
              <a:schemeClr val="bg2"/>
            </a:solidFill>
            <a:ln w="9525" algn="ctr">
              <a:solidFill>
                <a:schemeClr val="bg1">
                  <a:lumMod val="85000"/>
                </a:schemeClr>
              </a:solid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Oval 71"/>
            <p:cNvSpPr/>
            <p:nvPr/>
          </p:nvSpPr>
          <p:spPr bwMode="auto">
            <a:xfrm>
              <a:off x="4197668" y="2671286"/>
              <a:ext cx="45719" cy="45719"/>
            </a:xfrm>
            <a:prstGeom prst="ellipse">
              <a:avLst/>
            </a:prstGeom>
            <a:solidFill>
              <a:srgbClr val="92D050"/>
            </a:solidFill>
            <a:ln w="12700" algn="ctr">
              <a:noFill/>
              <a:round/>
              <a:headEnd/>
              <a:tailEnd/>
            </a:ln>
            <a:effectLst>
              <a:glow rad="63500">
                <a:srgbClr val="92D050">
                  <a:alpha val="40000"/>
                </a:srgbClr>
              </a:glow>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Oval 72"/>
            <p:cNvSpPr/>
            <p:nvPr/>
          </p:nvSpPr>
          <p:spPr bwMode="auto">
            <a:xfrm>
              <a:off x="4264346" y="2671286"/>
              <a:ext cx="45719" cy="45719"/>
            </a:xfrm>
            <a:prstGeom prst="ellipse">
              <a:avLst/>
            </a:prstGeom>
            <a:solidFill>
              <a:srgbClr val="92D050"/>
            </a:solidFill>
            <a:ln w="12700" algn="ctr">
              <a:noFill/>
              <a:round/>
              <a:headEnd/>
              <a:tailEnd/>
            </a:ln>
            <a:effectLst>
              <a:glow rad="63500">
                <a:srgbClr val="92D050">
                  <a:alpha val="40000"/>
                </a:srgbClr>
              </a:glow>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73"/>
            <p:cNvSpPr/>
            <p:nvPr/>
          </p:nvSpPr>
          <p:spPr bwMode="auto">
            <a:xfrm>
              <a:off x="4357686" y="2714620"/>
              <a:ext cx="357190" cy="142876"/>
            </a:xfrm>
            <a:prstGeom prst="rect">
              <a:avLst/>
            </a:prstGeom>
            <a:solidFill>
              <a:schemeClr val="tx1">
                <a:lumMod val="75000"/>
              </a:schemeClr>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8" name="Right Arrow 75"/>
          <p:cNvSpPr/>
          <p:nvPr/>
        </p:nvSpPr>
        <p:spPr bwMode="auto">
          <a:xfrm>
            <a:off x="5229114" y="3142975"/>
            <a:ext cx="966794" cy="357190"/>
          </a:xfrm>
          <a:prstGeom prst="rightArrow">
            <a:avLst/>
          </a:prstGeom>
          <a:solidFill>
            <a:srgbClr val="00B050"/>
          </a:soli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9" name="Group 82"/>
          <p:cNvGrpSpPr/>
          <p:nvPr/>
        </p:nvGrpSpPr>
        <p:grpSpPr>
          <a:xfrm>
            <a:off x="6705503" y="2981051"/>
            <a:ext cx="885827" cy="152402"/>
            <a:chOff x="5734060" y="3390896"/>
            <a:chExt cx="885827" cy="152402"/>
          </a:xfrm>
        </p:grpSpPr>
        <p:sp>
          <p:nvSpPr>
            <p:cNvPr id="40" name="Rectangle 83"/>
            <p:cNvSpPr/>
            <p:nvPr/>
          </p:nvSpPr>
          <p:spPr bwMode="auto">
            <a:xfrm>
              <a:off x="5734060" y="3390896"/>
              <a:ext cx="604838" cy="14287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8100000" scaled="1"/>
              <a:tileRect/>
            </a:gradFill>
            <a:ln w="12700" algn="ctr">
              <a:noFill/>
              <a:round/>
              <a:headEnd/>
              <a:tailEnd/>
            </a:ln>
            <a:effectLst/>
            <a:scene3d>
              <a:camera prst="isometricOffAxis1Left"/>
              <a:lightRig rig="threePt" dir="t"/>
            </a:scene3d>
          </p:spPr>
          <p:txBody>
            <a:bodyPr vert="horz" wrap="none" lIns="72000" tIns="72000" rIns="72000" bIns="72000" rtlCol="0" anchor="ctr">
              <a:noAutofit/>
            </a:bodyPr>
            <a:lstStyle/>
            <a:p>
              <a:pPr algn="ctr">
                <a:lnSpc>
                  <a:spcPct val="85000"/>
                </a:lnSpc>
                <a:buClr>
                  <a:schemeClr val="tx2"/>
                </a:buClr>
                <a:buSzPct val="80000"/>
              </a:pPr>
              <a:r>
                <a:rPr kumimoji="1" lang="en-US" altLang="ja-JP" sz="105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OS</a:t>
              </a:r>
              <a:endParaRPr kumimoji="1" lang="ja-JP" altLang="en-US" sz="105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Rectangle 84"/>
            <p:cNvSpPr/>
            <p:nvPr/>
          </p:nvSpPr>
          <p:spPr bwMode="auto">
            <a:xfrm>
              <a:off x="6029323" y="3400422"/>
              <a:ext cx="590564" cy="14287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8100000" scaled="1"/>
              <a:tileRect/>
            </a:gradFill>
            <a:ln w="12700" algn="ctr">
              <a:noFill/>
              <a:round/>
              <a:headEnd/>
              <a:tailEnd/>
            </a:ln>
            <a:effectLst/>
            <a:scene3d>
              <a:camera prst="isometricOffAxis2Right"/>
              <a:lightRig rig="threePt" dir="t"/>
            </a:scene3d>
          </p:spPr>
          <p:txBody>
            <a:bodyPr vert="horz" wrap="none" lIns="72000" tIns="72000" rIns="72000" bIns="72000" rtlCol="0" anchor="ctr">
              <a:noAutofit/>
            </a:bodyPr>
            <a:lstStyle/>
            <a:p>
              <a:pPr algn="ctr">
                <a:lnSpc>
                  <a:spcPct val="85000"/>
                </a:lnSpc>
                <a:buClr>
                  <a:schemeClr val="tx2"/>
                </a:buClr>
                <a:buSzPct val="80000"/>
              </a:pPr>
              <a:r>
                <a:rPr kumimoji="1" lang="en-US" altLang="ja-JP" sz="105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OS</a:t>
              </a:r>
              <a:endParaRPr kumimoji="1" lang="ja-JP" altLang="en-US" sz="105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pic>
        <p:nvPicPr>
          <p:cNvPr id="42" name="Picture 152" descr="ICON_VM_detailed_2labels_Q308"/>
          <p:cNvPicPr>
            <a:picLocks noChangeAspect="1" noChangeArrowheads="1"/>
          </p:cNvPicPr>
          <p:nvPr/>
        </p:nvPicPr>
        <p:blipFill>
          <a:blip r:embed="rId5" cstate="print"/>
          <a:srcRect/>
          <a:stretch>
            <a:fillRect/>
          </a:stretch>
        </p:blipFill>
        <p:spPr bwMode="auto">
          <a:xfrm>
            <a:off x="6316530" y="2827049"/>
            <a:ext cx="652848" cy="770218"/>
          </a:xfrm>
          <a:prstGeom prst="rect">
            <a:avLst/>
          </a:prstGeom>
          <a:noFill/>
          <a:ln w="9525">
            <a:noFill/>
            <a:miter lim="800000"/>
            <a:headEnd/>
            <a:tailEnd/>
          </a:ln>
        </p:spPr>
      </p:pic>
      <p:grpSp>
        <p:nvGrpSpPr>
          <p:cNvPr id="43" name="Group 79"/>
          <p:cNvGrpSpPr/>
          <p:nvPr/>
        </p:nvGrpSpPr>
        <p:grpSpPr>
          <a:xfrm>
            <a:off x="6200674" y="3290621"/>
            <a:ext cx="885827" cy="152402"/>
            <a:chOff x="5734060" y="3390896"/>
            <a:chExt cx="885827" cy="152402"/>
          </a:xfrm>
        </p:grpSpPr>
        <p:sp>
          <p:nvSpPr>
            <p:cNvPr id="44" name="Rectangle 80"/>
            <p:cNvSpPr/>
            <p:nvPr/>
          </p:nvSpPr>
          <p:spPr bwMode="auto">
            <a:xfrm>
              <a:off x="5734060" y="3390896"/>
              <a:ext cx="604838" cy="14287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8100000" scaled="1"/>
              <a:tileRect/>
            </a:gradFill>
            <a:ln w="12700" algn="ctr">
              <a:noFill/>
              <a:round/>
              <a:headEnd/>
              <a:tailEnd/>
            </a:ln>
            <a:effectLst/>
            <a:scene3d>
              <a:camera prst="isometricOffAxis1Left"/>
              <a:lightRig rig="threePt" dir="t"/>
            </a:scene3d>
          </p:spPr>
          <p:txBody>
            <a:bodyPr vert="horz" wrap="none" lIns="72000" tIns="72000" rIns="72000" bIns="72000" rtlCol="0" anchor="ctr">
              <a:noAutofit/>
            </a:bodyPr>
            <a:lstStyle/>
            <a:p>
              <a:pPr algn="ctr">
                <a:lnSpc>
                  <a:spcPct val="85000"/>
                </a:lnSpc>
                <a:buClr>
                  <a:schemeClr val="tx2"/>
                </a:buClr>
                <a:buSzPct val="80000"/>
              </a:pPr>
              <a:r>
                <a:rPr kumimoji="1" lang="en-US" altLang="ja-JP" sz="105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OS</a:t>
              </a:r>
              <a:endParaRPr kumimoji="1" lang="ja-JP" altLang="en-US" sz="105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Rectangle 81"/>
            <p:cNvSpPr/>
            <p:nvPr/>
          </p:nvSpPr>
          <p:spPr bwMode="auto">
            <a:xfrm>
              <a:off x="6029323" y="3400422"/>
              <a:ext cx="590564" cy="14287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8100000" scaled="1"/>
              <a:tileRect/>
            </a:gradFill>
            <a:ln w="12700" algn="ctr">
              <a:noFill/>
              <a:round/>
              <a:headEnd/>
              <a:tailEnd/>
            </a:ln>
            <a:effectLst/>
            <a:scene3d>
              <a:camera prst="isometricOffAxis2Right"/>
              <a:lightRig rig="threePt" dir="t"/>
            </a:scene3d>
          </p:spPr>
          <p:txBody>
            <a:bodyPr vert="horz" wrap="none" lIns="72000" tIns="72000" rIns="72000" bIns="72000" rtlCol="0" anchor="ctr">
              <a:noAutofit/>
            </a:bodyPr>
            <a:lstStyle/>
            <a:p>
              <a:pPr algn="ctr">
                <a:lnSpc>
                  <a:spcPct val="85000"/>
                </a:lnSpc>
                <a:buClr>
                  <a:schemeClr val="tx2"/>
                </a:buClr>
                <a:buSzPct val="80000"/>
              </a:pPr>
              <a:r>
                <a:rPr kumimoji="1" lang="en-US" altLang="ja-JP" sz="105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OS</a:t>
              </a:r>
              <a:endParaRPr kumimoji="1" lang="ja-JP" altLang="en-US" sz="105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pic>
        <p:nvPicPr>
          <p:cNvPr id="46" name="Picture 152" descr="ICON_VM_detailed_2labels_Q308"/>
          <p:cNvPicPr>
            <a:picLocks noChangeAspect="1" noChangeArrowheads="1"/>
          </p:cNvPicPr>
          <p:nvPr/>
        </p:nvPicPr>
        <p:blipFill>
          <a:blip r:embed="rId5" cstate="print"/>
          <a:srcRect/>
          <a:stretch>
            <a:fillRect/>
          </a:stretch>
        </p:blipFill>
        <p:spPr bwMode="auto">
          <a:xfrm>
            <a:off x="7316164" y="2827049"/>
            <a:ext cx="652848" cy="770218"/>
          </a:xfrm>
          <a:prstGeom prst="rect">
            <a:avLst/>
          </a:prstGeom>
          <a:noFill/>
          <a:ln w="9525">
            <a:noFill/>
            <a:miter lim="800000"/>
            <a:headEnd/>
            <a:tailEnd/>
          </a:ln>
        </p:spPr>
      </p:pic>
      <p:pic>
        <p:nvPicPr>
          <p:cNvPr id="47" name="Picture 152" descr="ICON_VM_detailed_2labels_Q308"/>
          <p:cNvPicPr>
            <a:picLocks noChangeAspect="1" noChangeArrowheads="1"/>
          </p:cNvPicPr>
          <p:nvPr/>
        </p:nvPicPr>
        <p:blipFill>
          <a:blip r:embed="rId5" cstate="print"/>
          <a:srcRect/>
          <a:stretch>
            <a:fillRect/>
          </a:stretch>
        </p:blipFill>
        <p:spPr bwMode="auto">
          <a:xfrm>
            <a:off x="6816347" y="3139435"/>
            <a:ext cx="652848" cy="770218"/>
          </a:xfrm>
          <a:prstGeom prst="rect">
            <a:avLst/>
          </a:prstGeom>
          <a:noFill/>
          <a:ln w="9525">
            <a:noFill/>
            <a:miter lim="800000"/>
            <a:headEnd/>
            <a:tailEnd/>
          </a:ln>
        </p:spPr>
      </p:pic>
      <p:sp>
        <p:nvSpPr>
          <p:cNvPr id="48" name="TextBox 88"/>
          <p:cNvSpPr txBox="1"/>
          <p:nvPr/>
        </p:nvSpPr>
        <p:spPr>
          <a:xfrm>
            <a:off x="5170263" y="2714347"/>
            <a:ext cx="1007006" cy="430887"/>
          </a:xfrm>
          <a:prstGeom prst="rect">
            <a:avLst/>
          </a:prstGeom>
          <a:noFill/>
          <a:ln>
            <a:noFill/>
          </a:ln>
        </p:spPr>
        <p:txBody>
          <a:bodyPr wrap="none" rtlCol="0">
            <a:spAutoFit/>
          </a:bodyPr>
          <a:lstStyle/>
          <a:p>
            <a:pPr algn="ctr"/>
            <a:r>
              <a:rPr lang="en-US" altLang="ja-JP" sz="11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100">
                <a:latin typeface="Meiryo UI" panose="020B0604030504040204" pitchFamily="50" charset="-128"/>
                <a:ea typeface="Meiryo UI" panose="020B0604030504040204" pitchFamily="50" charset="-128"/>
                <a:cs typeface="Meiryo UI" panose="020B0604030504040204" pitchFamily="50" charset="-128"/>
              </a:rPr>
              <a:t>だけの</a:t>
            </a:r>
            <a:br>
              <a:rPr lang="en-US" altLang="ja-JP" sz="1100" dirty="0">
                <a:latin typeface="Meiryo UI" panose="020B0604030504040204" pitchFamily="50" charset="-128"/>
                <a:ea typeface="Meiryo UI" panose="020B0604030504040204" pitchFamily="50" charset="-128"/>
                <a:cs typeface="Meiryo UI" panose="020B0604030504040204" pitchFamily="50" charset="-128"/>
              </a:rPr>
            </a:br>
            <a:r>
              <a:rPr lang="ja-JP" altLang="en-US" sz="1100">
                <a:latin typeface="Meiryo UI" panose="020B0604030504040204" pitchFamily="50" charset="-128"/>
                <a:ea typeface="Meiryo UI" panose="020B0604030504040204" pitchFamily="50" charset="-128"/>
                <a:cs typeface="Meiryo UI" panose="020B0604030504040204" pitchFamily="50" charset="-128"/>
              </a:rPr>
              <a:t>バージョンアップ</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Line Callout 2 91"/>
          <p:cNvSpPr/>
          <p:nvPr/>
        </p:nvSpPr>
        <p:spPr bwMode="auto">
          <a:xfrm>
            <a:off x="6751238" y="2127726"/>
            <a:ext cx="2143140" cy="402436"/>
          </a:xfrm>
          <a:prstGeom prst="borderCallout2">
            <a:avLst>
              <a:gd name="adj1" fmla="val 18750"/>
              <a:gd name="adj2" fmla="val -8333"/>
              <a:gd name="adj3" fmla="val 18750"/>
              <a:gd name="adj4" fmla="val -16667"/>
              <a:gd name="adj5" fmla="val 276250"/>
              <a:gd name="adj6" fmla="val 10666"/>
            </a:avLst>
          </a:prstGeom>
          <a:solidFill>
            <a:schemeClr val="bg1"/>
          </a:solidFill>
          <a:ln w="12700" algn="ctr">
            <a:solidFill>
              <a:srgbClr val="FF0000"/>
            </a:solidFill>
            <a:round/>
            <a:headEnd/>
            <a:tailEnd/>
          </a:ln>
          <a:effectLst>
            <a:outerShdw blurRad="50800" dist="38100" dir="2700000" algn="tl" rotWithShape="0">
              <a:prstClr val="black">
                <a:alpha val="40000"/>
              </a:prstClr>
            </a:outerShdw>
          </a:effectLst>
        </p:spPr>
        <p:txBody>
          <a:bodyPr vert="horz" wrap="square" lIns="72000" tIns="72000" rIns="72000" bIns="72000" rtlCol="0" anchor="ctr">
            <a:noAutofit/>
          </a:bodyPr>
          <a:lstStyle/>
          <a:p>
            <a:pPr algn="ctr">
              <a:lnSpc>
                <a:spcPct val="85000"/>
              </a:lnSpc>
              <a:buClr>
                <a:schemeClr val="tx2"/>
              </a:buClr>
              <a:buSzPct val="80000"/>
            </a:pPr>
            <a:r>
              <a:rPr kumimoji="1" lang="ja-JP" altLang="en-US" sz="1050">
                <a:solidFill>
                  <a:schemeClr val="tx1"/>
                </a:solidFill>
                <a:latin typeface="Meiryo UI" panose="020B0604030504040204" pitchFamily="50" charset="-128"/>
                <a:ea typeface="Meiryo UI" panose="020B0604030504040204" pitchFamily="50" charset="-128"/>
                <a:cs typeface="Meiryo UI" panose="020B0604030504040204" pitchFamily="50" charset="-128"/>
              </a:rPr>
              <a:t>ハードウェアが変わっても</a:t>
            </a:r>
            <a:r>
              <a:rPr lang="ja-JP" altLang="en-US" sz="1050">
                <a:latin typeface="Meiryo UI" panose="020B0604030504040204" pitchFamily="50" charset="-128"/>
                <a:ea typeface="Meiryo UI" panose="020B0604030504040204" pitchFamily="50" charset="-128"/>
                <a:cs typeface="Meiryo UI" panose="020B0604030504040204" pitchFamily="50" charset="-128"/>
              </a:rPr>
              <a:t>、</a:t>
            </a:r>
            <a:br>
              <a:rPr lang="en-US" altLang="ja-JP" sz="1050" dirty="0">
                <a:latin typeface="Meiryo UI" panose="020B0604030504040204" pitchFamily="50" charset="-128"/>
                <a:ea typeface="Meiryo UI" panose="020B0604030504040204" pitchFamily="50" charset="-128"/>
                <a:cs typeface="Meiryo UI" panose="020B0604030504040204" pitchFamily="50" charset="-128"/>
              </a:rPr>
            </a:br>
            <a:r>
              <a:rPr lang="ja-JP" altLang="en-US" sz="1050">
                <a:latin typeface="Meiryo UI" panose="020B0604030504040204" pitchFamily="50" charset="-128"/>
                <a:ea typeface="Meiryo UI" panose="020B0604030504040204" pitchFamily="50" charset="-128"/>
                <a:cs typeface="Meiryo UI" panose="020B0604030504040204" pitchFamily="50" charset="-128"/>
              </a:rPr>
              <a:t>変更作業なしで稼動する</a:t>
            </a:r>
            <a:endPar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TextBox 46"/>
          <p:cNvSpPr txBox="1"/>
          <p:nvPr/>
        </p:nvSpPr>
        <p:spPr>
          <a:xfrm>
            <a:off x="107504" y="1044014"/>
            <a:ext cx="1789272" cy="338554"/>
          </a:xfrm>
          <a:prstGeom prst="rect">
            <a:avLst/>
          </a:prstGeom>
          <a:noFill/>
          <a:ln>
            <a:noFill/>
          </a:ln>
        </p:spPr>
        <p:txBody>
          <a:bodyPr wrap="none" rtlCol="0">
            <a:spAutoFit/>
          </a:bodyPr>
          <a:lstStyle/>
          <a:p>
            <a:r>
              <a:rPr lang="ja-JP" altLang="en-US">
                <a:latin typeface="Meiryo UI" panose="020B0604030504040204" pitchFamily="50" charset="-128"/>
                <a:ea typeface="Meiryo UI" panose="020B0604030504040204" pitchFamily="50" charset="-128"/>
                <a:cs typeface="Meiryo UI" panose="020B0604030504040204" pitchFamily="50" charset="-128"/>
              </a:rPr>
              <a:t>環境移行の容易性</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TextBox 48"/>
          <p:cNvSpPr txBox="1"/>
          <p:nvPr/>
        </p:nvSpPr>
        <p:spPr>
          <a:xfrm>
            <a:off x="107504" y="1484784"/>
            <a:ext cx="8786874" cy="523220"/>
          </a:xfrm>
          <a:prstGeom prst="rect">
            <a:avLst/>
          </a:prstGeom>
          <a:noFill/>
          <a:ln>
            <a:noFill/>
          </a:ln>
        </p:spPr>
        <p:txBody>
          <a:bodyPr wrap="square" rtlCol="0">
            <a:sp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仮想化による</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H/W</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と</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S/W</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の依存性の解消と、カプセル化による可搬性により、既存環境の資産を活かした移行、</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cs typeface="Meiryo UI" panose="020B0604030504040204" pitchFamily="50" charset="-128"/>
              </a:rPr>
              <a:t>リプレースが可能。</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TextBox 49"/>
          <p:cNvSpPr txBox="1"/>
          <p:nvPr/>
        </p:nvSpPr>
        <p:spPr>
          <a:xfrm>
            <a:off x="250381" y="5128122"/>
            <a:ext cx="8501122" cy="646331"/>
          </a:xfrm>
          <a:prstGeom prst="rect">
            <a:avLst/>
          </a:prstGeom>
          <a:noFill/>
          <a:ln>
            <a:noFill/>
          </a:ln>
        </p:spPr>
        <p:txBody>
          <a:bodyPr wrap="square" rtlCol="0">
            <a:spAutoFit/>
          </a:bodyPr>
          <a:lstStyle/>
          <a:p>
            <a:pPr marL="85725" indent="-85725">
              <a:buFont typeface="Arial" pitchFamily="34" charset="0"/>
              <a:buChar char="•"/>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既存の環境（</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200" dirty="0" err="1">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アプリケーション）を最新のハードウェア上で稼動させる事ができる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P2V</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によって、既存環境をそのまま仮想化環境上に移行することも可能（要テスト）で、既存システムの延命にも寄与</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85725" indent="-85725">
              <a:buFont typeface="Arial" pitchFamily="34" charset="0"/>
              <a:buChar char="•"/>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サーバだけ、</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だけといった移行、リプレースを容易に行う事ができ、移行時の工数やコストの削減が可能となる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TextBox 55"/>
          <p:cNvSpPr txBox="1"/>
          <p:nvPr/>
        </p:nvSpPr>
        <p:spPr>
          <a:xfrm>
            <a:off x="107504" y="5985378"/>
            <a:ext cx="8786874" cy="461665"/>
          </a:xfrm>
          <a:prstGeom prst="rect">
            <a:avLst/>
          </a:prstGeom>
          <a:noFill/>
          <a:ln>
            <a:noFill/>
          </a:ln>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P2V =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物理環境から仮想環境への移行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Physical to</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Virtual = P2V</a:t>
            </a: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V2V</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仮想環境から仮想環境への移行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Virtual</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to Virtual = V2V</a:t>
            </a:r>
          </a:p>
        </p:txBody>
      </p:sp>
      <p:pic>
        <p:nvPicPr>
          <p:cNvPr id="54" name="Picture 6" descr="DGRM_Trad_Arch_Q109.png"/>
          <p:cNvPicPr>
            <a:picLocks noChangeAspect="1"/>
          </p:cNvPicPr>
          <p:nvPr/>
        </p:nvPicPr>
        <p:blipFill>
          <a:blip r:embed="rId6" cstate="print"/>
          <a:srcRect/>
          <a:stretch>
            <a:fillRect/>
          </a:stretch>
        </p:blipFill>
        <p:spPr bwMode="auto">
          <a:xfrm>
            <a:off x="821884" y="2770668"/>
            <a:ext cx="1524293" cy="1724028"/>
          </a:xfrm>
          <a:prstGeom prst="rect">
            <a:avLst/>
          </a:prstGeom>
          <a:noFill/>
          <a:ln w="9525">
            <a:noFill/>
            <a:miter lim="800000"/>
            <a:headEnd/>
            <a:tailEnd/>
          </a:ln>
        </p:spPr>
      </p:pic>
      <p:sp>
        <p:nvSpPr>
          <p:cNvPr id="55" name="TextBox 87"/>
          <p:cNvSpPr txBox="1"/>
          <p:nvPr/>
        </p:nvSpPr>
        <p:spPr>
          <a:xfrm>
            <a:off x="1107636" y="4556618"/>
            <a:ext cx="800219" cy="276999"/>
          </a:xfrm>
          <a:prstGeom prst="rect">
            <a:avLst/>
          </a:prstGeom>
          <a:noFill/>
          <a:ln>
            <a:noFill/>
          </a:ln>
        </p:spPr>
        <p:txBody>
          <a:bodyPr wrap="none" rtlCol="0">
            <a:spAutoFit/>
          </a:bodyPr>
          <a:lstStyle/>
          <a:p>
            <a:r>
              <a:rPr kumimoji="1" lang="ja-JP" altLang="en-US" sz="1200">
                <a:latin typeface="Meiryo UI" panose="020B0604030504040204" pitchFamily="50" charset="-128"/>
                <a:ea typeface="Meiryo UI" panose="020B0604030504040204" pitchFamily="50" charset="-128"/>
                <a:cs typeface="Meiryo UI" panose="020B0604030504040204" pitchFamily="50" charset="-128"/>
              </a:rPr>
              <a:t>従来環境</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TextBox 92"/>
          <p:cNvSpPr txBox="1"/>
          <p:nvPr/>
        </p:nvSpPr>
        <p:spPr>
          <a:xfrm>
            <a:off x="3822280" y="4556618"/>
            <a:ext cx="954107" cy="276999"/>
          </a:xfrm>
          <a:prstGeom prst="rect">
            <a:avLst/>
          </a:prstGeom>
          <a:noFill/>
          <a:ln>
            <a:noFill/>
          </a:ln>
        </p:spPr>
        <p:txBody>
          <a:bodyPr wrap="none" rtlCol="0">
            <a:spAutoFit/>
          </a:bodyPr>
          <a:lstStyle/>
          <a:p>
            <a:r>
              <a:rPr kumimoji="1" lang="ja-JP" altLang="en-US" sz="1200">
                <a:latin typeface="Meiryo UI" panose="020B0604030504040204" pitchFamily="50" charset="-128"/>
                <a:ea typeface="Meiryo UI" panose="020B0604030504040204" pitchFamily="50" charset="-128"/>
                <a:cs typeface="Meiryo UI" panose="020B0604030504040204" pitchFamily="50" charset="-128"/>
              </a:rPr>
              <a:t>仮想化環境</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93"/>
          <p:cNvSpPr/>
          <p:nvPr/>
        </p:nvSpPr>
        <p:spPr bwMode="auto">
          <a:xfrm>
            <a:off x="7322742" y="3699362"/>
            <a:ext cx="1571636" cy="428628"/>
          </a:xfrm>
          <a:prstGeom prst="rect">
            <a:avLst/>
          </a:prstGeom>
          <a:solidFill>
            <a:schemeClr val="bg1"/>
          </a:solidFill>
          <a:ln w="12700" algn="ctr">
            <a:solidFill>
              <a:srgbClr val="FF0000"/>
            </a:solidFill>
            <a:round/>
            <a:headEnd/>
            <a:tailEnd/>
          </a:ln>
          <a:effectLst>
            <a:outerShdw blurRad="50800" dist="38100" dir="2700000" algn="tl" rotWithShape="0">
              <a:prstClr val="black">
                <a:alpha val="40000"/>
              </a:prstClr>
            </a:outerShdw>
          </a:effectLst>
        </p:spPr>
        <p:txBody>
          <a:bodyPr vert="horz" wrap="square" lIns="72000" tIns="72000" rIns="72000" bIns="72000" rtlCol="0" anchor="ctr">
            <a:noAutofit/>
          </a:bodyPr>
          <a:lstStyle/>
          <a:p>
            <a:pPr algn="ctr">
              <a:lnSpc>
                <a:spcPct val="85000"/>
              </a:lnSpc>
              <a:buClr>
                <a:schemeClr val="tx2"/>
              </a:buClr>
              <a:buSzPct val="80000"/>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vSphere</a:t>
            </a:r>
            <a:r>
              <a:rPr lang="ja-JP" altLang="en-US" sz="1050">
                <a:latin typeface="Meiryo UI" panose="020B0604030504040204" pitchFamily="50" charset="-128"/>
                <a:ea typeface="Meiryo UI" panose="020B0604030504040204" pitchFamily="50" charset="-128"/>
                <a:cs typeface="Meiryo UI" panose="020B0604030504040204" pitchFamily="50" charset="-128"/>
              </a:rPr>
              <a:t>は</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IA</a:t>
            </a:r>
            <a:r>
              <a:rPr lang="ja-JP" altLang="en-US" sz="1050">
                <a:latin typeface="Meiryo UI" panose="020B0604030504040204" pitchFamily="50" charset="-128"/>
                <a:ea typeface="Meiryo UI" panose="020B0604030504040204" pitchFamily="50" charset="-128"/>
                <a:cs typeface="Meiryo UI" panose="020B0604030504040204" pitchFamily="50" charset="-128"/>
              </a:rPr>
              <a:t>サーバで</a:t>
            </a:r>
            <a:br>
              <a:rPr lang="en-US" altLang="ja-JP" sz="1050" dirty="0">
                <a:latin typeface="Meiryo UI" panose="020B0604030504040204" pitchFamily="50" charset="-128"/>
                <a:ea typeface="Meiryo UI" panose="020B0604030504040204" pitchFamily="50" charset="-128"/>
                <a:cs typeface="Meiryo UI" panose="020B0604030504040204" pitchFamily="50" charset="-128"/>
              </a:rPr>
            </a:br>
            <a:r>
              <a:rPr lang="ja-JP" altLang="en-US" sz="1050">
                <a:latin typeface="Meiryo UI" panose="020B0604030504040204" pitchFamily="50" charset="-128"/>
                <a:ea typeface="Meiryo UI" panose="020B0604030504040204" pitchFamily="50" charset="-128"/>
                <a:cs typeface="Meiryo UI" panose="020B0604030504040204" pitchFamily="50" charset="-128"/>
              </a:rPr>
              <a:t>あれば動作可能</a:t>
            </a:r>
            <a:br>
              <a:rPr lang="en-US" altLang="ja-JP" sz="1050" dirty="0">
                <a:latin typeface="Meiryo UI" panose="020B0604030504040204" pitchFamily="50" charset="-128"/>
                <a:ea typeface="Meiryo UI" panose="020B0604030504040204" pitchFamily="50" charset="-128"/>
                <a:cs typeface="Meiryo UI" panose="020B0604030504040204" pitchFamily="50" charset="-128"/>
              </a:rPr>
            </a:br>
            <a:r>
              <a:rPr lang="ja-JP" altLang="en-US" sz="800">
                <a:latin typeface="Meiryo UI" panose="020B0604030504040204" pitchFamily="50" charset="-128"/>
                <a:ea typeface="Meiryo UI" panose="020B0604030504040204" pitchFamily="50" charset="-128"/>
                <a:cs typeface="Meiryo UI" panose="020B0604030504040204" pitchFamily="50" charset="-128"/>
              </a:rPr>
              <a:t>（互換性リストを満たす）</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TextBox 94"/>
          <p:cNvSpPr txBox="1"/>
          <p:nvPr/>
        </p:nvSpPr>
        <p:spPr>
          <a:xfrm>
            <a:off x="6432148" y="4556618"/>
            <a:ext cx="1492716" cy="276999"/>
          </a:xfrm>
          <a:prstGeom prst="rect">
            <a:avLst/>
          </a:prstGeom>
          <a:noFill/>
          <a:ln>
            <a:noFill/>
          </a:ln>
        </p:spPr>
        <p:txBody>
          <a:bodyPr wrap="none" rtlCol="0">
            <a:spAutoFit/>
          </a:bodyPr>
          <a:lstStyle/>
          <a:p>
            <a:r>
              <a:rPr kumimoji="1" lang="ja-JP" altLang="en-US" sz="1200">
                <a:latin typeface="Meiryo UI" panose="020B0604030504040204" pitchFamily="50" charset="-128"/>
                <a:ea typeface="Meiryo UI" panose="020B0604030504040204" pitchFamily="50" charset="-128"/>
                <a:cs typeface="Meiryo UI" panose="020B0604030504040204" pitchFamily="50" charset="-128"/>
              </a:rPr>
              <a:t>仮想化環境・移行時</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Freeform 104"/>
          <p:cNvSpPr/>
          <p:nvPr/>
        </p:nvSpPr>
        <p:spPr bwMode="auto">
          <a:xfrm>
            <a:off x="2464179" y="2627800"/>
            <a:ext cx="1314450" cy="1928813"/>
          </a:xfrm>
          <a:custGeom>
            <a:avLst/>
            <a:gdLst>
              <a:gd name="connsiteX0" fmla="*/ 0 w 1314450"/>
              <a:gd name="connsiteY0" fmla="*/ 0 h 1952625"/>
              <a:gd name="connsiteX1" fmla="*/ 0 w 1314450"/>
              <a:gd name="connsiteY1" fmla="*/ 1952625 h 1952625"/>
              <a:gd name="connsiteX2" fmla="*/ 1314450 w 1314450"/>
              <a:gd name="connsiteY2" fmla="*/ 933450 h 1952625"/>
              <a:gd name="connsiteX3" fmla="*/ 1304925 w 1314450"/>
              <a:gd name="connsiteY3" fmla="*/ 209550 h 1952625"/>
              <a:gd name="connsiteX4" fmla="*/ 0 w 1314450"/>
              <a:gd name="connsiteY4" fmla="*/ 0 h 195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450" h="1952625">
                <a:moveTo>
                  <a:pt x="0" y="0"/>
                </a:moveTo>
                <a:lnTo>
                  <a:pt x="0" y="1952625"/>
                </a:lnTo>
                <a:lnTo>
                  <a:pt x="1314450" y="933450"/>
                </a:lnTo>
                <a:lnTo>
                  <a:pt x="1304925" y="209550"/>
                </a:lnTo>
                <a:lnTo>
                  <a:pt x="0" y="0"/>
                </a:lnTo>
                <a:close/>
              </a:path>
            </a:pathLst>
          </a:custGeom>
          <a:gradFill flip="none" rotWithShape="1">
            <a:gsLst>
              <a:gs pos="0">
                <a:schemeClr val="bg1">
                  <a:lumMod val="65000"/>
                </a:schemeClr>
              </a:gs>
              <a:gs pos="100000">
                <a:schemeClr val="bg1">
                  <a:lumMod val="95000"/>
                </a:schemeClr>
              </a:gs>
            </a:gsLst>
            <a:lin ang="0" scaled="1"/>
            <a:tileRect/>
          </a:gradFill>
          <a:ln w="12700" algn="ctr">
            <a:noFill/>
            <a:round/>
            <a:headEnd/>
            <a:tailEnd/>
          </a:ln>
          <a:effectLst/>
        </p:spPr>
        <p:txBody>
          <a:bodyPr vert="horz" wrap="none" lIns="72000" tIns="72000" rIns="72000" bIns="72000" rtlCol="0" anchor="ctr">
            <a:noAutofit/>
          </a:bodyPr>
          <a:lstStyle/>
          <a:p>
            <a:pPr algn="ctr">
              <a:lnSpc>
                <a:spcPct val="85000"/>
              </a:lnSpc>
              <a:buClr>
                <a:schemeClr val="tx2"/>
              </a:buClr>
              <a:buSzPct val="80000"/>
            </a:pP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1" name="Picture 152" descr="ICON_VM_detailed_2labels_Q308"/>
          <p:cNvPicPr>
            <a:picLocks noChangeAspect="1" noChangeArrowheads="1"/>
          </p:cNvPicPr>
          <p:nvPr/>
        </p:nvPicPr>
        <p:blipFill>
          <a:blip r:embed="rId5" cstate="print"/>
          <a:srcRect/>
          <a:stretch>
            <a:fillRect/>
          </a:stretch>
        </p:blipFill>
        <p:spPr bwMode="auto">
          <a:xfrm>
            <a:off x="3441777" y="2827049"/>
            <a:ext cx="652848" cy="770218"/>
          </a:xfrm>
          <a:prstGeom prst="rect">
            <a:avLst/>
          </a:prstGeom>
          <a:noFill/>
          <a:ln w="9525">
            <a:noFill/>
            <a:miter lim="800000"/>
            <a:headEnd/>
            <a:tailEnd/>
          </a:ln>
        </p:spPr>
      </p:pic>
      <p:sp>
        <p:nvSpPr>
          <p:cNvPr id="62" name="TextBox 86"/>
          <p:cNvSpPr txBox="1"/>
          <p:nvPr/>
        </p:nvSpPr>
        <p:spPr>
          <a:xfrm>
            <a:off x="2491407" y="3199296"/>
            <a:ext cx="776174" cy="430887"/>
          </a:xfrm>
          <a:prstGeom prst="rect">
            <a:avLst/>
          </a:prstGeom>
          <a:noFill/>
          <a:ln>
            <a:noFill/>
          </a:ln>
        </p:spPr>
        <p:txBody>
          <a:bodyPr wrap="none" rtlCol="0">
            <a:spAutoFit/>
          </a:bodyPr>
          <a:lstStyle/>
          <a:p>
            <a:pPr algn="ct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P2V</a:t>
            </a:r>
            <a:r>
              <a:rPr kumimoji="1" lang="ja-JP" altLang="en-US" sz="1100">
                <a:latin typeface="Meiryo UI" panose="020B0604030504040204" pitchFamily="50" charset="-128"/>
                <a:ea typeface="Meiryo UI" panose="020B0604030504040204" pitchFamily="50" charset="-128"/>
                <a:cs typeface="Meiryo UI" panose="020B0604030504040204" pitchFamily="50" charset="-128"/>
              </a:rPr>
              <a:t>による</a:t>
            </a:r>
            <a:b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1100">
                <a:latin typeface="Meiryo UI" panose="020B0604030504040204" pitchFamily="50" charset="-128"/>
                <a:ea typeface="Meiryo UI" panose="020B0604030504040204" pitchFamily="50" charset="-128"/>
                <a:cs typeface="Meiryo UI" panose="020B0604030504040204" pitchFamily="50" charset="-128"/>
              </a:rPr>
              <a:t>仮想化</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3" name="Picture 152" descr="ICON_VM_detailed_2labels_Q308"/>
          <p:cNvPicPr>
            <a:picLocks noChangeAspect="1" noChangeArrowheads="1"/>
          </p:cNvPicPr>
          <p:nvPr/>
        </p:nvPicPr>
        <p:blipFill>
          <a:blip r:embed="rId5" cstate="print"/>
          <a:srcRect/>
          <a:stretch>
            <a:fillRect/>
          </a:stretch>
        </p:blipFill>
        <p:spPr bwMode="auto">
          <a:xfrm>
            <a:off x="3941593" y="3139435"/>
            <a:ext cx="652848" cy="770218"/>
          </a:xfrm>
          <a:prstGeom prst="rect">
            <a:avLst/>
          </a:prstGeom>
          <a:noFill/>
          <a:ln w="9525">
            <a:noFill/>
            <a:miter lim="800000"/>
            <a:headEnd/>
            <a:tailEnd/>
          </a:ln>
        </p:spPr>
      </p:pic>
    </p:spTree>
    <p:extLst>
      <p:ext uri="{BB962C8B-B14F-4D97-AF65-F5344CB8AC3E}">
        <p14:creationId xmlns:p14="http://schemas.microsoft.com/office/powerpoint/2010/main" val="193633398"/>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sld>
</file>

<file path=ppt/theme/theme1.xml><?xml version="1.0" encoding="utf-8"?>
<a:theme xmlns:a="http://schemas.openxmlformats.org/drawingml/2006/main" name="1_デザインの設定">
  <a:themeElements>
    <a:clrScheme name="1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デザインの設定">
      <a:majorFont>
        <a:latin typeface="HGPｺﾞｼｯｸE"/>
        <a:ea typeface="ＭＳ Ｐゴシック"/>
        <a:cs typeface=""/>
      </a:majorFont>
      <a:minorFont>
        <a:latin typeface="HGPｺﾞｼｯｸ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自定义 4">
      <a:dk1>
        <a:sysClr val="windowText" lastClr="000000"/>
      </a:dk1>
      <a:lt1>
        <a:sysClr val="window" lastClr="FFFFFF"/>
      </a:lt1>
      <a:dk2>
        <a:srgbClr val="000000"/>
      </a:dk2>
      <a:lt2>
        <a:srgbClr val="EEECE1"/>
      </a:lt2>
      <a:accent1>
        <a:srgbClr val="0065B0"/>
      </a:accent1>
      <a:accent2>
        <a:srgbClr val="00B0F0"/>
      </a:accent2>
      <a:accent3>
        <a:srgbClr val="0084B4"/>
      </a:accent3>
      <a:accent4>
        <a:srgbClr val="92D050"/>
      </a:accent4>
      <a:accent5>
        <a:srgbClr val="FFC000"/>
      </a:accent5>
      <a:accent6>
        <a:srgbClr val="FF0000"/>
      </a:accent6>
      <a:hlink>
        <a:srgbClr val="0000FF"/>
      </a:hlink>
      <a:folHlink>
        <a:srgbClr val="595959"/>
      </a:folHlink>
    </a:clrScheme>
    <a:fontScheme name="微软雅黑和Aria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4216</TotalTime>
  <Words>3063</Words>
  <Application>Microsoft Office PowerPoint</Application>
  <PresentationFormat>全屏显示(4:3)</PresentationFormat>
  <Paragraphs>555</Paragraphs>
  <Slides>42</Slides>
  <Notes>25</Notes>
  <HiddenSlides>0</HiddenSlides>
  <MMClips>0</MMClips>
  <ScaleCrop>false</ScaleCrop>
  <HeadingPairs>
    <vt:vector size="4" baseType="variant">
      <vt:variant>
        <vt:lpstr>主题</vt:lpstr>
      </vt:variant>
      <vt:variant>
        <vt:i4>4</vt:i4>
      </vt:variant>
      <vt:variant>
        <vt:lpstr>幻灯片标题</vt:lpstr>
      </vt:variant>
      <vt:variant>
        <vt:i4>42</vt:i4>
      </vt:variant>
    </vt:vector>
  </HeadingPairs>
  <TitlesOfParts>
    <vt:vector size="46" baseType="lpstr">
      <vt:lpstr>1_デザインの設定</vt:lpstr>
      <vt:lpstr>1_Office 主题​​</vt:lpstr>
      <vt:lpstr>2_デザインの設定</vt:lpstr>
      <vt:lpstr>3_デザインの設定</vt:lpstr>
      <vt:lpstr>PowerPoint 演示文稿</vt:lpstr>
      <vt:lpstr>PowerPoint 演示文稿</vt:lpstr>
      <vt:lpstr>製品ドキュメント https://www.vmware.com/support/pubs/  互換性ガイド http://partnerweb.vmware.com/comp_guide2/search.php http://partnerweb.vmware.com/comp_guide2/sim/interop_matrix.php  ホワイトペーパー http://www.vmware.com/vmtn/resources/  ドキュメントセンター https://docs.vmware.com/jp/VMware-vSphere/index.html  セキュリティアドバイザリ https://www.vmware.com/security/advisories.html  KB https://kb.vmware.com/s/      </vt:lpstr>
      <vt:lpstr>PowerPoint 演示文稿</vt:lpstr>
      <vt:lpstr>仮想マシンの構成</vt:lpstr>
      <vt:lpstr>物理と仮想</vt:lpstr>
      <vt:lpstr>基本構成</vt:lpstr>
      <vt:lpstr>仮想の特徴</vt:lpstr>
      <vt:lpstr>環境移行</vt:lpstr>
      <vt:lpstr>仮想マシン構成ファイル</vt:lpstr>
      <vt:lpstr>PowerPoint 演示文稿</vt:lpstr>
      <vt:lpstr>ストレージ</vt:lpstr>
      <vt:lpstr>VMFSとRDM</vt:lpstr>
      <vt:lpstr>プロビジョニング</vt:lpstr>
      <vt:lpstr>PowerPoint 演示文稿</vt:lpstr>
      <vt:lpstr>ネットワークの概念1</vt:lpstr>
      <vt:lpstr>ネットワークの概念2</vt:lpstr>
      <vt:lpstr>仮想ネットワークアクセス</vt:lpstr>
      <vt:lpstr>標準と分散仮想スイッチ</vt:lpstr>
      <vt:lpstr>分散仮想スイッチの特徴</vt:lpstr>
      <vt:lpstr>PowerPoint 演示文稿</vt:lpstr>
      <vt:lpstr>スナップショットとクローン</vt:lpstr>
      <vt:lpstr>スナップショット1</vt:lpstr>
      <vt:lpstr>スナップショット2</vt:lpstr>
      <vt:lpstr>PowerPoint 演示文稿</vt:lpstr>
      <vt:lpstr>インフラの共有基盤化</vt:lpstr>
      <vt:lpstr>リソース配分</vt:lpstr>
      <vt:lpstr>クラスタとリソースプール1</vt:lpstr>
      <vt:lpstr>クラスタとリソースプール2</vt:lpstr>
      <vt:lpstr>リソース割り当て</vt:lpstr>
      <vt:lpstr>リソース使用</vt:lpstr>
      <vt:lpstr>シェア</vt:lpstr>
      <vt:lpstr>PowerPoint 演示文稿</vt:lpstr>
      <vt:lpstr>可用性1</vt:lpstr>
      <vt:lpstr>可用性2</vt:lpstr>
      <vt:lpstr>可用性3</vt:lpstr>
      <vt:lpstr>可用性4</vt:lpstr>
      <vt:lpstr>PowerPoint 演示文稿</vt:lpstr>
      <vt:lpstr>一元管理</vt:lpstr>
      <vt:lpstr>監視すべき点</vt:lpstr>
      <vt:lpstr>監視・管理すべき項目</vt:lpstr>
      <vt:lpstr>状態監視対象</vt:lpstr>
    </vt:vector>
  </TitlesOfParts>
  <Manager>樊振剛</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入門資料</dc:title>
  <dc:creator>樊振剛</dc:creator>
  <cp:lastModifiedBy>李 双林</cp:lastModifiedBy>
  <cp:revision>81</cp:revision>
  <dcterms:created xsi:type="dcterms:W3CDTF">2011-03-11T13:08:18Z</dcterms:created>
  <dcterms:modified xsi:type="dcterms:W3CDTF">2019-06-22T01:00:55Z</dcterms:modified>
</cp:coreProperties>
</file>