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4630400" cy="11887200"/>
  <p:notesSz cx="14630400" cy="11887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1341" y="5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595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595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B50B5-07C3-463E-95F8-D70E733FF041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6638" y="1485900"/>
            <a:ext cx="4937125" cy="40116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5721350"/>
            <a:ext cx="11703050" cy="46799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291888"/>
            <a:ext cx="6340475" cy="595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11291888"/>
            <a:ext cx="6340475" cy="595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EF2C-7DC5-4816-8FE3-83CD959A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69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8EF2C-7DC5-4816-8FE3-83CD959A28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34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3685032"/>
            <a:ext cx="12435840" cy="2496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6656832"/>
            <a:ext cx="10241280" cy="297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2734056"/>
            <a:ext cx="6364224" cy="7845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2734056"/>
            <a:ext cx="6364224" cy="7845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17957" y="707505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331671" y="6778637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08200" y="641567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28769" y="6322034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58330" y="527968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00051" y="4982477"/>
            <a:ext cx="284128" cy="2971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06459" y="4709288"/>
            <a:ext cx="283576" cy="251992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3387021" y="469341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183603" y="405782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91252" y="400275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303138" y="3928040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876148" y="372544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851188" y="10409024"/>
            <a:ext cx="254000" cy="170815"/>
          </a:xfrm>
          <a:custGeom>
            <a:avLst/>
            <a:gdLst/>
            <a:ahLst/>
            <a:cxnLst/>
            <a:rect l="l" t="t" r="r" b="b"/>
            <a:pathLst>
              <a:path w="254000" h="170815">
                <a:moveTo>
                  <a:pt x="210416" y="170583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43583" y="170583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851334" y="10408924"/>
            <a:ext cx="254000" cy="170815"/>
          </a:xfrm>
          <a:custGeom>
            <a:avLst/>
            <a:gdLst/>
            <a:ahLst/>
            <a:cxnLst/>
            <a:rect l="l" t="t" r="r" b="b"/>
            <a:pathLst>
              <a:path w="254000" h="170815">
                <a:moveTo>
                  <a:pt x="210316" y="170683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43683" y="170683"/>
                </a:lnTo>
              </a:path>
            </a:pathLst>
          </a:custGeom>
          <a:ln w="19049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853507" y="10408541"/>
            <a:ext cx="254000" cy="171450"/>
          </a:xfrm>
          <a:custGeom>
            <a:avLst/>
            <a:gdLst/>
            <a:ahLst/>
            <a:cxnLst/>
            <a:rect l="l" t="t" r="r" b="b"/>
            <a:pathLst>
              <a:path w="254000" h="171450">
                <a:moveTo>
                  <a:pt x="209933" y="171066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44066" y="171066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852937" y="10405729"/>
            <a:ext cx="254000" cy="173990"/>
          </a:xfrm>
          <a:custGeom>
            <a:avLst/>
            <a:gdLst/>
            <a:ahLst/>
            <a:cxnLst/>
            <a:rect l="l" t="t" r="r" b="b"/>
            <a:pathLst>
              <a:path w="254000" h="173990">
                <a:moveTo>
                  <a:pt x="207121" y="173878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46878" y="173878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853374" y="10405629"/>
            <a:ext cx="254000" cy="173990"/>
          </a:xfrm>
          <a:custGeom>
            <a:avLst/>
            <a:gdLst/>
            <a:ahLst/>
            <a:cxnLst/>
            <a:rect l="l" t="t" r="r" b="b"/>
            <a:pathLst>
              <a:path w="254000" h="173990">
                <a:moveTo>
                  <a:pt x="207021" y="173978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46978" y="173978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853137" y="10405612"/>
            <a:ext cx="254000" cy="173990"/>
          </a:xfrm>
          <a:custGeom>
            <a:avLst/>
            <a:gdLst/>
            <a:ahLst/>
            <a:cxnLst/>
            <a:rect l="l" t="t" r="r" b="b"/>
            <a:pathLst>
              <a:path w="254000" h="173990">
                <a:moveTo>
                  <a:pt x="207004" y="173995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46995" y="173995"/>
                </a:lnTo>
              </a:path>
            </a:pathLst>
          </a:custGeom>
          <a:ln w="19049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851417" y="10405509"/>
            <a:ext cx="254000" cy="174625"/>
          </a:xfrm>
          <a:custGeom>
            <a:avLst/>
            <a:gdLst/>
            <a:ahLst/>
            <a:cxnLst/>
            <a:rect l="l" t="t" r="r" b="b"/>
            <a:pathLst>
              <a:path w="254000" h="174625">
                <a:moveTo>
                  <a:pt x="206901" y="174098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47098" y="174098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851561" y="10405409"/>
            <a:ext cx="254000" cy="174625"/>
          </a:xfrm>
          <a:custGeom>
            <a:avLst/>
            <a:gdLst/>
            <a:ahLst/>
            <a:cxnLst/>
            <a:rect l="l" t="t" r="r" b="b"/>
            <a:pathLst>
              <a:path w="254000" h="174625">
                <a:moveTo>
                  <a:pt x="206801" y="174198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47198" y="174198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860482" y="10405246"/>
            <a:ext cx="254000" cy="174625"/>
          </a:xfrm>
          <a:custGeom>
            <a:avLst/>
            <a:gdLst/>
            <a:ahLst/>
            <a:cxnLst/>
            <a:rect l="l" t="t" r="r" b="b"/>
            <a:pathLst>
              <a:path w="254000" h="174625">
                <a:moveTo>
                  <a:pt x="206637" y="174362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47362" y="174362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853737" y="10405026"/>
            <a:ext cx="254000" cy="174625"/>
          </a:xfrm>
          <a:custGeom>
            <a:avLst/>
            <a:gdLst/>
            <a:ahLst/>
            <a:cxnLst/>
            <a:rect l="l" t="t" r="r" b="b"/>
            <a:pathLst>
              <a:path w="254000" h="174625">
                <a:moveTo>
                  <a:pt x="206418" y="174581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47581" y="174581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851210" y="10403066"/>
            <a:ext cx="254000" cy="177165"/>
          </a:xfrm>
          <a:custGeom>
            <a:avLst/>
            <a:gdLst/>
            <a:ahLst/>
            <a:cxnLst/>
            <a:rect l="l" t="t" r="r" b="b"/>
            <a:pathLst>
              <a:path w="254000" h="177165">
                <a:moveTo>
                  <a:pt x="204458" y="176541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49541" y="176541"/>
                </a:lnTo>
              </a:path>
            </a:pathLst>
          </a:custGeom>
          <a:ln w="19049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853384" y="10402683"/>
            <a:ext cx="254000" cy="177165"/>
          </a:xfrm>
          <a:custGeom>
            <a:avLst/>
            <a:gdLst/>
            <a:ahLst/>
            <a:cxnLst/>
            <a:rect l="l" t="t" r="r" b="b"/>
            <a:pathLst>
              <a:path w="254000" h="177165">
                <a:moveTo>
                  <a:pt x="204075" y="176924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49924" y="176924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853207" y="10402536"/>
            <a:ext cx="254000" cy="177165"/>
          </a:xfrm>
          <a:custGeom>
            <a:avLst/>
            <a:gdLst/>
            <a:ahLst/>
            <a:cxnLst/>
            <a:rect l="l" t="t" r="r" b="b"/>
            <a:pathLst>
              <a:path w="254000" h="177165">
                <a:moveTo>
                  <a:pt x="203928" y="177071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50071" y="177071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851190" y="10402480"/>
            <a:ext cx="254000" cy="177165"/>
          </a:xfrm>
          <a:custGeom>
            <a:avLst/>
            <a:gdLst/>
            <a:ahLst/>
            <a:cxnLst/>
            <a:rect l="l" t="t" r="r" b="b"/>
            <a:pathLst>
              <a:path w="254000" h="177165">
                <a:moveTo>
                  <a:pt x="203872" y="177127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50127" y="177127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853167" y="10402214"/>
            <a:ext cx="254000" cy="177800"/>
          </a:xfrm>
          <a:custGeom>
            <a:avLst/>
            <a:gdLst/>
            <a:ahLst/>
            <a:cxnLst/>
            <a:rect l="l" t="t" r="r" b="b"/>
            <a:pathLst>
              <a:path w="254000" h="177800">
                <a:moveTo>
                  <a:pt x="203606" y="177393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50393" y="177393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853601" y="10402114"/>
            <a:ext cx="254000" cy="177800"/>
          </a:xfrm>
          <a:custGeom>
            <a:avLst/>
            <a:gdLst/>
            <a:ahLst/>
            <a:cxnLst/>
            <a:rect l="l" t="t" r="r" b="b"/>
            <a:pathLst>
              <a:path w="254000" h="177800">
                <a:moveTo>
                  <a:pt x="203506" y="177493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50493" y="177493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853366" y="10402097"/>
            <a:ext cx="254000" cy="177800"/>
          </a:xfrm>
          <a:custGeom>
            <a:avLst/>
            <a:gdLst/>
            <a:ahLst/>
            <a:cxnLst/>
            <a:rect l="l" t="t" r="r" b="b"/>
            <a:pathLst>
              <a:path w="254000" h="177800">
                <a:moveTo>
                  <a:pt x="203489" y="177510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50510" y="177510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851311" y="10401856"/>
            <a:ext cx="254000" cy="177800"/>
          </a:xfrm>
          <a:custGeom>
            <a:avLst/>
            <a:gdLst/>
            <a:ahLst/>
            <a:cxnLst/>
            <a:rect l="l" t="t" r="r" b="b"/>
            <a:pathLst>
              <a:path w="254000" h="177800">
                <a:moveTo>
                  <a:pt x="203248" y="177751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50751" y="177751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860711" y="10401731"/>
            <a:ext cx="254000" cy="178435"/>
          </a:xfrm>
          <a:custGeom>
            <a:avLst/>
            <a:gdLst/>
            <a:ahLst/>
            <a:cxnLst/>
            <a:rect l="l" t="t" r="r" b="b"/>
            <a:pathLst>
              <a:path w="254000" h="178434">
                <a:moveTo>
                  <a:pt x="203123" y="177876"/>
                </a:moveTo>
                <a:lnTo>
                  <a:pt x="254000" y="126999"/>
                </a:lnTo>
                <a:lnTo>
                  <a:pt x="127000" y="0"/>
                </a:lnTo>
                <a:lnTo>
                  <a:pt x="0" y="126999"/>
                </a:lnTo>
                <a:lnTo>
                  <a:pt x="50876" y="177876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852638" y="10399724"/>
            <a:ext cx="254000" cy="180340"/>
          </a:xfrm>
          <a:custGeom>
            <a:avLst/>
            <a:gdLst/>
            <a:ahLst/>
            <a:cxnLst/>
            <a:rect l="l" t="t" r="r" b="b"/>
            <a:pathLst>
              <a:path w="254000" h="180340">
                <a:moveTo>
                  <a:pt x="201116" y="179883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52883" y="179883"/>
                </a:lnTo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2809576" y="5090534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0" y="89802"/>
                </a:moveTo>
                <a:lnTo>
                  <a:pt x="179605" y="89802"/>
                </a:lnTo>
              </a:path>
              <a:path w="179705" h="179704">
                <a:moveTo>
                  <a:pt x="89802" y="179605"/>
                </a:moveTo>
                <a:lnTo>
                  <a:pt x="89802" y="0"/>
                </a:lnTo>
              </a:path>
            </a:pathLst>
          </a:custGeom>
          <a:ln w="19050">
            <a:solidFill>
              <a:srgbClr val="2BA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917957" y="707505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3331671" y="6778637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3408200" y="641567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028769" y="6322034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3258330" y="527968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2809576" y="5090534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2895050" y="499200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815984" y="477215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900905" y="4718813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3387021" y="469341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3183603" y="4057825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3991252" y="400275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3303138" y="3928040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4876148" y="3725441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978135" y="105796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978135" y="105796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3238842" y="105796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3238842" y="105796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4499549" y="105796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4499549" y="10579608"/>
            <a:ext cx="0" cy="44450"/>
          </a:xfrm>
          <a:custGeom>
            <a:avLst/>
            <a:gdLst/>
            <a:ahLst/>
            <a:cxnLst/>
            <a:rect l="l" t="t" r="r" b="b"/>
            <a:pathLst>
              <a:path h="44450">
                <a:moveTo>
                  <a:pt x="0" y="0"/>
                </a:moveTo>
                <a:lnTo>
                  <a:pt x="0" y="44450"/>
                </a:lnTo>
              </a:path>
            </a:pathLst>
          </a:custGeom>
          <a:ln w="101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1520" y="475488"/>
            <a:ext cx="13167360" cy="19019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1520" y="2734056"/>
            <a:ext cx="13167360" cy="78455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11055096"/>
            <a:ext cx="4681728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11055096"/>
            <a:ext cx="3364992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11055096"/>
            <a:ext cx="3364992" cy="594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84671" y="10563391"/>
            <a:ext cx="278955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3175" algn="l"/>
                <a:tab pos="2453005" algn="l"/>
              </a:tabLst>
            </a:pPr>
            <a:r>
              <a:rPr sz="2250" spc="-50" dirty="0">
                <a:latin typeface="Lucida Sans"/>
                <a:cs typeface="Lucida Sans"/>
              </a:rPr>
              <a:t>0</a:t>
            </a:r>
            <a:r>
              <a:rPr sz="2250" dirty="0">
                <a:latin typeface="Lucida Sans"/>
                <a:cs typeface="Lucida Sans"/>
              </a:rPr>
              <a:t>	</a:t>
            </a:r>
            <a:r>
              <a:rPr sz="2250" spc="-50" dirty="0">
                <a:latin typeface="Lucida Sans"/>
                <a:cs typeface="Lucida Sans"/>
              </a:rPr>
              <a:t>5</a:t>
            </a:r>
            <a:r>
              <a:rPr sz="2250" dirty="0">
                <a:latin typeface="Lucida Sans"/>
                <a:cs typeface="Lucida Sans"/>
              </a:rPr>
              <a:t>	</a:t>
            </a:r>
            <a:r>
              <a:rPr sz="2250" spc="-125" dirty="0">
                <a:latin typeface="Lucida Sans"/>
                <a:cs typeface="Lucida Sans"/>
              </a:rPr>
              <a:t>10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800" y="10850754"/>
            <a:ext cx="3276600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sz="2450" spc="-75" dirty="0">
                <a:latin typeface="Lucida Sans"/>
                <a:cs typeface="Lucida Sans"/>
              </a:rPr>
              <a:t>Payload</a:t>
            </a:r>
            <a:r>
              <a:rPr sz="2450" spc="-60" dirty="0">
                <a:latin typeface="Lucida Sans"/>
                <a:cs typeface="Lucida Sans"/>
              </a:rPr>
              <a:t> </a:t>
            </a:r>
            <a:r>
              <a:rPr sz="2450" spc="-114">
                <a:latin typeface="Lucida Sans"/>
                <a:cs typeface="Lucida Sans"/>
              </a:rPr>
              <a:t>in</a:t>
            </a:r>
            <a:r>
              <a:rPr sz="2450" spc="-60">
                <a:latin typeface="Lucida Sans"/>
                <a:cs typeface="Lucida Sans"/>
              </a:rPr>
              <a:t> </a:t>
            </a:r>
            <a:r>
              <a:rPr lang="en-US" sz="2450" spc="-114">
                <a:latin typeface="Lucida Sans"/>
                <a:cs typeface="Lucida Sans"/>
              </a:rPr>
              <a:t>1,000 </a:t>
            </a:r>
            <a:r>
              <a:rPr sz="2450" spc="-20" dirty="0">
                <a:latin typeface="Lucida Sans"/>
                <a:cs typeface="Lucida Sans"/>
              </a:rPr>
              <a:t>kg</a:t>
            </a:r>
            <a:endParaRPr sz="2450" dirty="0">
              <a:latin typeface="Lucida Sans"/>
              <a:cs typeface="Lucida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4350" y="1421383"/>
            <a:ext cx="3336290" cy="9163685"/>
            <a:chOff x="1784350" y="1421383"/>
            <a:chExt cx="3336290" cy="9163685"/>
          </a:xfrm>
        </p:grpSpPr>
        <p:sp>
          <p:nvSpPr>
            <p:cNvPr id="5" name="object 5"/>
            <p:cNvSpPr/>
            <p:nvPr/>
          </p:nvSpPr>
          <p:spPr>
            <a:xfrm>
              <a:off x="1784350" y="1057960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84350" y="1057960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4350" y="911510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84350" y="911510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84350" y="765060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4350" y="765060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84350" y="618609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84350" y="618609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84350" y="472159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84350" y="472159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84350" y="325709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84350" y="325709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84350" y="179258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84350" y="179258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28800" y="3257092"/>
              <a:ext cx="3286760" cy="0"/>
            </a:xfrm>
            <a:custGeom>
              <a:avLst/>
              <a:gdLst/>
              <a:ahLst/>
              <a:cxnLst/>
              <a:rect l="l" t="t" r="r" b="b"/>
              <a:pathLst>
                <a:path w="3286760">
                  <a:moveTo>
                    <a:pt x="0" y="0"/>
                  </a:moveTo>
                  <a:lnTo>
                    <a:pt x="3286539" y="0"/>
                  </a:lnTo>
                </a:path>
              </a:pathLst>
            </a:custGeom>
            <a:ln w="19050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8800" y="1426463"/>
              <a:ext cx="3286760" cy="9153525"/>
            </a:xfrm>
            <a:custGeom>
              <a:avLst/>
              <a:gdLst/>
              <a:ahLst/>
              <a:cxnLst/>
              <a:rect l="l" t="t" r="r" b="b"/>
              <a:pathLst>
                <a:path w="3286760" h="9153525">
                  <a:moveTo>
                    <a:pt x="0" y="9153143"/>
                  </a:moveTo>
                  <a:lnTo>
                    <a:pt x="0" y="0"/>
                  </a:lnTo>
                </a:path>
                <a:path w="3286760" h="9153525">
                  <a:moveTo>
                    <a:pt x="3286539" y="9153143"/>
                  </a:moveTo>
                  <a:lnTo>
                    <a:pt x="3286539" y="0"/>
                  </a:lnTo>
                </a:path>
                <a:path w="3286760" h="9153525">
                  <a:moveTo>
                    <a:pt x="0" y="9153143"/>
                  </a:moveTo>
                  <a:lnTo>
                    <a:pt x="3286539" y="9153143"/>
                  </a:lnTo>
                </a:path>
                <a:path w="3286760" h="9153525">
                  <a:moveTo>
                    <a:pt x="0" y="0"/>
                  </a:moveTo>
                  <a:lnTo>
                    <a:pt x="3286539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04304" y="10377951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0.0M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4304" y="8913448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0.1M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4304" y="7448946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0.2M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4304" y="5984442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0.3M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4304" y="4519939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0.4M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4304" y="3055436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0.5M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04304" y="1590933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0.6M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70890" y="4495800"/>
            <a:ext cx="295910" cy="2640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60"/>
              </a:lnSpc>
            </a:pPr>
            <a:r>
              <a:rPr sz="2450" spc="-130" dirty="0">
                <a:latin typeface="Lucida Sans"/>
                <a:cs typeface="Lucida Sans"/>
              </a:rPr>
              <a:t>Cost</a:t>
            </a:r>
            <a:r>
              <a:rPr sz="2450" spc="-45" dirty="0">
                <a:latin typeface="Lucida Sans"/>
                <a:cs typeface="Lucida Sans"/>
              </a:rPr>
              <a:t> </a:t>
            </a:r>
            <a:r>
              <a:rPr sz="2450" spc="-114" dirty="0">
                <a:latin typeface="Lucida Sans"/>
                <a:cs typeface="Lucida Sans"/>
              </a:rPr>
              <a:t>in</a:t>
            </a:r>
            <a:r>
              <a:rPr sz="2450" spc="-45" dirty="0">
                <a:latin typeface="Lucida Sans"/>
                <a:cs typeface="Lucida Sans"/>
              </a:rPr>
              <a:t> </a:t>
            </a:r>
            <a:r>
              <a:rPr sz="2450" spc="-125" dirty="0">
                <a:latin typeface="Lucida Sans"/>
                <a:cs typeface="Lucida Sans"/>
              </a:rPr>
              <a:t>millions</a:t>
            </a:r>
            <a:r>
              <a:rPr sz="2450" spc="-50" dirty="0">
                <a:latin typeface="Lucida Sans"/>
                <a:cs typeface="Lucida Sans"/>
              </a:rPr>
              <a:t> </a:t>
            </a:r>
            <a:r>
              <a:rPr sz="2450" spc="-25" dirty="0">
                <a:latin typeface="Lucida Sans"/>
                <a:cs typeface="Lucida Sans"/>
              </a:rPr>
              <a:t>($)</a:t>
            </a:r>
            <a:endParaRPr sz="2450">
              <a:latin typeface="Lucida Sans"/>
              <a:cs typeface="Lucida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52600" y="11364724"/>
            <a:ext cx="3893463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b="1" spc="-300" dirty="0">
                <a:latin typeface="Verdana"/>
                <a:cs typeface="Verdana"/>
              </a:rPr>
              <a:t>(a) </a:t>
            </a:r>
            <a:r>
              <a:rPr sz="2800" b="1" spc="-145" dirty="0">
                <a:latin typeface="Verdana"/>
                <a:cs typeface="Verdana"/>
              </a:rPr>
              <a:t>Cost</a:t>
            </a:r>
            <a:r>
              <a:rPr sz="2800" b="1" spc="-50" dirty="0">
                <a:latin typeface="Verdana"/>
                <a:cs typeface="Verdana"/>
              </a:rPr>
              <a:t> </a:t>
            </a:r>
            <a:r>
              <a:rPr sz="2800" b="1" spc="-160" dirty="0">
                <a:latin typeface="Verdana"/>
                <a:cs typeface="Verdana"/>
              </a:rPr>
              <a:t>vs</a:t>
            </a:r>
            <a:r>
              <a:rPr lang="en-US" sz="2800" b="1" spc="-160" dirty="0">
                <a:latin typeface="Verdana"/>
                <a:cs typeface="Verdana"/>
              </a:rPr>
              <a:t>.</a:t>
            </a:r>
            <a:r>
              <a:rPr sz="2800" b="1" spc="-35" dirty="0">
                <a:latin typeface="Verdana"/>
                <a:cs typeface="Verdana"/>
              </a:rPr>
              <a:t> </a:t>
            </a:r>
            <a:r>
              <a:rPr sz="2800" b="1" spc="-185" dirty="0">
                <a:latin typeface="Verdana"/>
                <a:cs typeface="Verdana"/>
              </a:rPr>
              <a:t>Payload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549831" y="1421383"/>
            <a:ext cx="2136775" cy="2955290"/>
            <a:chOff x="6549831" y="1421383"/>
            <a:chExt cx="2136775" cy="2955290"/>
          </a:xfrm>
        </p:grpSpPr>
        <p:sp>
          <p:nvSpPr>
            <p:cNvPr id="31" name="object 31"/>
            <p:cNvSpPr/>
            <p:nvPr/>
          </p:nvSpPr>
          <p:spPr>
            <a:xfrm>
              <a:off x="6594281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94281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14411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14411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49831" y="43322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49831" y="43322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49831" y="375107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549831" y="375107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49831" y="316991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49831" y="316991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49831" y="258876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9831" y="258876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49831" y="200761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49831" y="200761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49831" y="142646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49831" y="142646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94281" y="1426463"/>
              <a:ext cx="2087245" cy="2905760"/>
            </a:xfrm>
            <a:custGeom>
              <a:avLst/>
              <a:gdLst/>
              <a:ahLst/>
              <a:cxnLst/>
              <a:rect l="l" t="t" r="r" b="b"/>
              <a:pathLst>
                <a:path w="2087245" h="2905760">
                  <a:moveTo>
                    <a:pt x="0" y="2905759"/>
                  </a:moveTo>
                  <a:lnTo>
                    <a:pt x="0" y="0"/>
                  </a:lnTo>
                </a:path>
                <a:path w="2087245" h="2905760">
                  <a:moveTo>
                    <a:pt x="2086691" y="2905759"/>
                  </a:moveTo>
                  <a:lnTo>
                    <a:pt x="2086691" y="0"/>
                  </a:lnTo>
                </a:path>
                <a:path w="2087245" h="2905760">
                  <a:moveTo>
                    <a:pt x="0" y="2905759"/>
                  </a:moveTo>
                  <a:lnTo>
                    <a:pt x="2086691" y="2905759"/>
                  </a:lnTo>
                </a:path>
                <a:path w="2087245" h="2905760">
                  <a:moveTo>
                    <a:pt x="0" y="0"/>
                  </a:moveTo>
                  <a:lnTo>
                    <a:pt x="208669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869786" y="3549415"/>
            <a:ext cx="648970" cy="94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3.0M</a:t>
            </a:r>
            <a:endParaRPr sz="225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880"/>
              </a:spcBef>
            </a:pPr>
            <a:r>
              <a:rPr sz="2250" spc="-135" dirty="0">
                <a:latin typeface="Lucida Sans"/>
                <a:cs typeface="Lucida Sans"/>
              </a:rPr>
              <a:t>2.5M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869786" y="2968263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3.5M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869786" y="2387112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4.0M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69786" y="1805960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4.5M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69786" y="1224807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5.0M</a:t>
            </a:r>
            <a:endParaRPr sz="2250">
              <a:latin typeface="Lucida Sans"/>
              <a:cs typeface="Lucida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949526" y="1421383"/>
            <a:ext cx="4223385" cy="2955290"/>
            <a:chOff x="8949526" y="1421383"/>
            <a:chExt cx="4223385" cy="2955290"/>
          </a:xfrm>
        </p:grpSpPr>
        <p:sp>
          <p:nvSpPr>
            <p:cNvPr id="54" name="object 54"/>
            <p:cNvSpPr/>
            <p:nvPr/>
          </p:nvSpPr>
          <p:spPr>
            <a:xfrm>
              <a:off x="9169250" y="1426463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7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A02B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9169250" y="1426463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5378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9065232" y="195126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0" y="89802"/>
                  </a:moveTo>
                  <a:lnTo>
                    <a:pt x="179605" y="89802"/>
                  </a:lnTo>
                </a:path>
                <a:path w="179704" h="179705">
                  <a:moveTo>
                    <a:pt x="89802" y="179605"/>
                  </a:moveTo>
                  <a:lnTo>
                    <a:pt x="89802" y="0"/>
                  </a:lnTo>
                </a:path>
              </a:pathLst>
            </a:custGeom>
            <a:ln w="19050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999334" y="263611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5">
                  <a:moveTo>
                    <a:pt x="0" y="89802"/>
                  </a:moveTo>
                  <a:lnTo>
                    <a:pt x="179605" y="89802"/>
                  </a:lnTo>
                </a:path>
                <a:path w="179704" h="179705">
                  <a:moveTo>
                    <a:pt x="89802" y="179605"/>
                  </a:moveTo>
                  <a:lnTo>
                    <a:pt x="89802" y="0"/>
                  </a:lnTo>
                </a:path>
              </a:pathLst>
            </a:custGeom>
            <a:ln w="19050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087456" y="391690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89802"/>
                  </a:moveTo>
                  <a:lnTo>
                    <a:pt x="179605" y="89802"/>
                  </a:lnTo>
                </a:path>
                <a:path w="179704" h="179704">
                  <a:moveTo>
                    <a:pt x="89802" y="179605"/>
                  </a:moveTo>
                  <a:lnTo>
                    <a:pt x="89802" y="0"/>
                  </a:lnTo>
                </a:path>
              </a:pathLst>
            </a:custGeom>
            <a:ln w="19050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450920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50920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0793016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0793016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2135112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135112" y="4332223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949526" y="43322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949526" y="433222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949526" y="375107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949526" y="375107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949526" y="316991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949526" y="316991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949526" y="258876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949526" y="258876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949526" y="200761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949526" y="200761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8949526" y="142646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949526" y="1426463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9048291" y="1426463"/>
              <a:ext cx="0" cy="2905760"/>
            </a:xfrm>
            <a:custGeom>
              <a:avLst/>
              <a:gdLst/>
              <a:ahLst/>
              <a:cxnLst/>
              <a:rect l="l" t="t" r="r" b="b"/>
              <a:pathLst>
                <a:path h="2905760">
                  <a:moveTo>
                    <a:pt x="0" y="2905759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993976" y="1426463"/>
              <a:ext cx="4173854" cy="2905760"/>
            </a:xfrm>
            <a:custGeom>
              <a:avLst/>
              <a:gdLst/>
              <a:ahLst/>
              <a:cxnLst/>
              <a:rect l="l" t="t" r="r" b="b"/>
              <a:pathLst>
                <a:path w="4173855" h="2905760">
                  <a:moveTo>
                    <a:pt x="0" y="2905759"/>
                  </a:moveTo>
                  <a:lnTo>
                    <a:pt x="0" y="0"/>
                  </a:lnTo>
                </a:path>
                <a:path w="4173855" h="2905760">
                  <a:moveTo>
                    <a:pt x="4173383" y="2905759"/>
                  </a:moveTo>
                  <a:lnTo>
                    <a:pt x="4173383" y="0"/>
                  </a:lnTo>
                </a:path>
                <a:path w="4173855" h="2905760">
                  <a:moveTo>
                    <a:pt x="0" y="2905759"/>
                  </a:moveTo>
                  <a:lnTo>
                    <a:pt x="4173383" y="2905759"/>
                  </a:lnTo>
                </a:path>
                <a:path w="4173855" h="2905760">
                  <a:moveTo>
                    <a:pt x="0" y="0"/>
                  </a:moveTo>
                  <a:lnTo>
                    <a:pt x="4173383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553200" y="11364724"/>
            <a:ext cx="662940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en-US" sz="2800" b="1" spc="-305" dirty="0">
                <a:latin typeface="Verdana"/>
                <a:cs typeface="Verdana"/>
              </a:rPr>
              <a:t>(b) </a:t>
            </a:r>
            <a:r>
              <a:rPr sz="2800" b="1" spc="-145" dirty="0">
                <a:latin typeface="Verdana"/>
                <a:cs typeface="Verdana"/>
              </a:rPr>
              <a:t>Cost</a:t>
            </a:r>
            <a:r>
              <a:rPr sz="2800" b="1" spc="-45" dirty="0">
                <a:latin typeface="Verdana"/>
                <a:cs typeface="Verdana"/>
              </a:rPr>
              <a:t> </a:t>
            </a:r>
            <a:r>
              <a:rPr sz="2800" b="1" spc="-114" dirty="0">
                <a:latin typeface="Verdana"/>
                <a:cs typeface="Verdana"/>
              </a:rPr>
              <a:t>vs.</a:t>
            </a:r>
            <a:r>
              <a:rPr sz="2800" b="1" spc="-40" dirty="0">
                <a:latin typeface="Verdana"/>
                <a:cs typeface="Verdana"/>
              </a:rPr>
              <a:t> </a:t>
            </a:r>
            <a:r>
              <a:rPr sz="2800" b="1" spc="-165" dirty="0">
                <a:latin typeface="Verdana"/>
                <a:cs typeface="Verdana"/>
              </a:rPr>
              <a:t>Area</a:t>
            </a:r>
            <a:r>
              <a:rPr sz="2800" b="1" spc="-45" dirty="0">
                <a:latin typeface="Verdana"/>
                <a:cs typeface="Verdana"/>
              </a:rPr>
              <a:t> </a:t>
            </a:r>
            <a:r>
              <a:rPr sz="2800" b="1" spc="-170" dirty="0">
                <a:latin typeface="Verdana"/>
                <a:cs typeface="Verdana"/>
              </a:rPr>
              <a:t>Coverag</a:t>
            </a:r>
            <a:r>
              <a:rPr lang="en-US" sz="2800" b="1" spc="-170" dirty="0">
                <a:latin typeface="Verdana"/>
                <a:cs typeface="Verdana"/>
              </a:rPr>
              <a:t>e</a:t>
            </a:r>
            <a:endParaRPr sz="2800" dirty="0">
              <a:latin typeface="Verdana"/>
              <a:cs typeface="Verdana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544751" y="10404927"/>
            <a:ext cx="2146300" cy="224790"/>
            <a:chOff x="6544751" y="10404927"/>
            <a:chExt cx="2146300" cy="224790"/>
          </a:xfrm>
        </p:grpSpPr>
        <p:sp>
          <p:nvSpPr>
            <p:cNvPr id="81" name="object 81"/>
            <p:cNvSpPr/>
            <p:nvPr/>
          </p:nvSpPr>
          <p:spPr>
            <a:xfrm>
              <a:off x="6666072" y="10421162"/>
              <a:ext cx="254000" cy="158750"/>
            </a:xfrm>
            <a:custGeom>
              <a:avLst/>
              <a:gdLst/>
              <a:ahLst/>
              <a:cxnLst/>
              <a:rect l="l" t="t" r="r" b="b"/>
              <a:pathLst>
                <a:path w="254000" h="158750">
                  <a:moveTo>
                    <a:pt x="222554" y="158445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1445" y="158445"/>
                  </a:lnTo>
                </a:path>
              </a:pathLst>
            </a:custGeom>
            <a:ln w="19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691880" y="10421090"/>
              <a:ext cx="254000" cy="158750"/>
            </a:xfrm>
            <a:custGeom>
              <a:avLst/>
              <a:gdLst/>
              <a:ahLst/>
              <a:cxnLst/>
              <a:rect l="l" t="t" r="r" b="b"/>
              <a:pathLst>
                <a:path w="254000" h="158750">
                  <a:moveTo>
                    <a:pt x="222482" y="158517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1517" y="158517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096269" y="10420813"/>
              <a:ext cx="254000" cy="159385"/>
            </a:xfrm>
            <a:custGeom>
              <a:avLst/>
              <a:gdLst/>
              <a:ahLst/>
              <a:cxnLst/>
              <a:rect l="l" t="t" r="r" b="b"/>
              <a:pathLst>
                <a:path w="254000" h="159384">
                  <a:moveTo>
                    <a:pt x="222205" y="158794"/>
                  </a:moveTo>
                  <a:lnTo>
                    <a:pt x="254000" y="126999"/>
                  </a:lnTo>
                  <a:lnTo>
                    <a:pt x="127000" y="0"/>
                  </a:lnTo>
                  <a:lnTo>
                    <a:pt x="0" y="126999"/>
                  </a:lnTo>
                  <a:lnTo>
                    <a:pt x="31794" y="158794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203197" y="10418784"/>
              <a:ext cx="254000" cy="161290"/>
            </a:xfrm>
            <a:custGeom>
              <a:avLst/>
              <a:gdLst/>
              <a:ahLst/>
              <a:cxnLst/>
              <a:rect l="l" t="t" r="r" b="b"/>
              <a:pathLst>
                <a:path w="254000" h="161290">
                  <a:moveTo>
                    <a:pt x="220176" y="160823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3823" y="160823"/>
                  </a:lnTo>
                </a:path>
              </a:pathLst>
            </a:custGeom>
            <a:ln w="19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290262" y="10418712"/>
              <a:ext cx="254000" cy="161290"/>
            </a:xfrm>
            <a:custGeom>
              <a:avLst/>
              <a:gdLst/>
              <a:ahLst/>
              <a:cxnLst/>
              <a:rect l="l" t="t" r="r" b="b"/>
              <a:pathLst>
                <a:path w="254000" h="161290">
                  <a:moveTo>
                    <a:pt x="220104" y="160895"/>
                  </a:moveTo>
                  <a:lnTo>
                    <a:pt x="254000" y="126999"/>
                  </a:lnTo>
                  <a:lnTo>
                    <a:pt x="127000" y="0"/>
                  </a:lnTo>
                  <a:lnTo>
                    <a:pt x="0" y="126999"/>
                  </a:lnTo>
                  <a:lnTo>
                    <a:pt x="33895" y="160895"/>
                  </a:lnTo>
                </a:path>
              </a:pathLst>
            </a:custGeom>
            <a:ln w="19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104834" y="10418700"/>
              <a:ext cx="254000" cy="161290"/>
            </a:xfrm>
            <a:custGeom>
              <a:avLst/>
              <a:gdLst/>
              <a:ahLst/>
              <a:cxnLst/>
              <a:rect l="l" t="t" r="r" b="b"/>
              <a:pathLst>
                <a:path w="254000" h="161290">
                  <a:moveTo>
                    <a:pt x="220092" y="160907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3907" y="160907"/>
                  </a:lnTo>
                </a:path>
              </a:pathLst>
            </a:custGeom>
            <a:ln w="19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612275" y="10418626"/>
              <a:ext cx="254000" cy="161290"/>
            </a:xfrm>
            <a:custGeom>
              <a:avLst/>
              <a:gdLst/>
              <a:ahLst/>
              <a:cxnLst/>
              <a:rect l="l" t="t" r="r" b="b"/>
              <a:pathLst>
                <a:path w="254000" h="161290">
                  <a:moveTo>
                    <a:pt x="220018" y="160981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3981" y="160981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631123" y="10418554"/>
              <a:ext cx="254000" cy="161290"/>
            </a:xfrm>
            <a:custGeom>
              <a:avLst/>
              <a:gdLst/>
              <a:ahLst/>
              <a:cxnLst/>
              <a:rect l="l" t="t" r="r" b="b"/>
              <a:pathLst>
                <a:path w="254000" h="161290">
                  <a:moveTo>
                    <a:pt x="219946" y="161053"/>
                  </a:moveTo>
                  <a:lnTo>
                    <a:pt x="254000" y="126999"/>
                  </a:lnTo>
                  <a:lnTo>
                    <a:pt x="127000" y="0"/>
                  </a:lnTo>
                  <a:lnTo>
                    <a:pt x="0" y="126999"/>
                  </a:lnTo>
                  <a:lnTo>
                    <a:pt x="34053" y="161053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454606" y="10418436"/>
              <a:ext cx="226695" cy="161290"/>
            </a:xfrm>
            <a:custGeom>
              <a:avLst/>
              <a:gdLst/>
              <a:ahLst/>
              <a:cxnLst/>
              <a:rect l="l" t="t" r="r" b="b"/>
              <a:pathLst>
                <a:path w="226695" h="161290">
                  <a:moveTo>
                    <a:pt x="219828" y="161171"/>
                  </a:moveTo>
                  <a:lnTo>
                    <a:pt x="226366" y="154633"/>
                  </a:lnTo>
                </a:path>
                <a:path w="226695" h="161290">
                  <a:moveTo>
                    <a:pt x="226366" y="99366"/>
                  </a:moveTo>
                  <a:lnTo>
                    <a:pt x="127000" y="0"/>
                  </a:lnTo>
                  <a:lnTo>
                    <a:pt x="0" y="127000"/>
                  </a:lnTo>
                  <a:lnTo>
                    <a:pt x="34171" y="161171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26397" y="10418277"/>
              <a:ext cx="254000" cy="161925"/>
            </a:xfrm>
            <a:custGeom>
              <a:avLst/>
              <a:gdLst/>
              <a:ahLst/>
              <a:cxnLst/>
              <a:rect l="l" t="t" r="r" b="b"/>
              <a:pathLst>
                <a:path w="254000" h="161925">
                  <a:moveTo>
                    <a:pt x="219669" y="161330"/>
                  </a:moveTo>
                  <a:lnTo>
                    <a:pt x="254000" y="126999"/>
                  </a:lnTo>
                  <a:lnTo>
                    <a:pt x="127000" y="0"/>
                  </a:lnTo>
                  <a:lnTo>
                    <a:pt x="0" y="126999"/>
                  </a:lnTo>
                  <a:lnTo>
                    <a:pt x="34330" y="161330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92977" y="10416863"/>
              <a:ext cx="254000" cy="163195"/>
            </a:xfrm>
            <a:custGeom>
              <a:avLst/>
              <a:gdLst/>
              <a:ahLst/>
              <a:cxnLst/>
              <a:rect l="l" t="t" r="r" b="b"/>
              <a:pathLst>
                <a:path w="254000" h="163195">
                  <a:moveTo>
                    <a:pt x="218255" y="162744"/>
                  </a:moveTo>
                  <a:lnTo>
                    <a:pt x="254000" y="126999"/>
                  </a:lnTo>
                  <a:lnTo>
                    <a:pt x="127000" y="0"/>
                  </a:lnTo>
                  <a:lnTo>
                    <a:pt x="0" y="126999"/>
                  </a:lnTo>
                  <a:lnTo>
                    <a:pt x="35744" y="162744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099099" y="10416587"/>
              <a:ext cx="254000" cy="163195"/>
            </a:xfrm>
            <a:custGeom>
              <a:avLst/>
              <a:gdLst/>
              <a:ahLst/>
              <a:cxnLst/>
              <a:rect l="l" t="t" r="r" b="b"/>
              <a:pathLst>
                <a:path w="254000" h="163195">
                  <a:moveTo>
                    <a:pt x="217979" y="163020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6020" y="163020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324298" y="10416481"/>
              <a:ext cx="254000" cy="163195"/>
            </a:xfrm>
            <a:custGeom>
              <a:avLst/>
              <a:gdLst/>
              <a:ahLst/>
              <a:cxnLst/>
              <a:rect l="l" t="t" r="r" b="b"/>
              <a:pathLst>
                <a:path w="254000" h="163195">
                  <a:moveTo>
                    <a:pt x="217873" y="163126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6126" y="163126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633526" y="10416441"/>
              <a:ext cx="254000" cy="163195"/>
            </a:xfrm>
            <a:custGeom>
              <a:avLst/>
              <a:gdLst/>
              <a:ahLst/>
              <a:cxnLst/>
              <a:rect l="l" t="t" r="r" b="b"/>
              <a:pathLst>
                <a:path w="254000" h="163195">
                  <a:moveTo>
                    <a:pt x="217833" y="163166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6166" y="163166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04354" y="10416248"/>
              <a:ext cx="254000" cy="163830"/>
            </a:xfrm>
            <a:custGeom>
              <a:avLst/>
              <a:gdLst/>
              <a:ahLst/>
              <a:cxnLst/>
              <a:rect l="l" t="t" r="r" b="b"/>
              <a:pathLst>
                <a:path w="254000" h="163829">
                  <a:moveTo>
                    <a:pt x="217641" y="163358"/>
                  </a:moveTo>
                  <a:lnTo>
                    <a:pt x="254000" y="126999"/>
                  </a:lnTo>
                  <a:lnTo>
                    <a:pt x="127000" y="0"/>
                  </a:lnTo>
                  <a:lnTo>
                    <a:pt x="0" y="126999"/>
                  </a:lnTo>
                  <a:lnTo>
                    <a:pt x="36358" y="163358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68029" y="10416176"/>
              <a:ext cx="254000" cy="163830"/>
            </a:xfrm>
            <a:custGeom>
              <a:avLst/>
              <a:gdLst/>
              <a:ahLst/>
              <a:cxnLst/>
              <a:rect l="l" t="t" r="r" b="b"/>
              <a:pathLst>
                <a:path w="254000" h="163829">
                  <a:moveTo>
                    <a:pt x="217569" y="163430"/>
                  </a:moveTo>
                  <a:lnTo>
                    <a:pt x="254000" y="126999"/>
                  </a:lnTo>
                  <a:lnTo>
                    <a:pt x="127000" y="0"/>
                  </a:lnTo>
                  <a:lnTo>
                    <a:pt x="0" y="126999"/>
                  </a:lnTo>
                  <a:lnTo>
                    <a:pt x="36430" y="163430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32597" y="10416164"/>
              <a:ext cx="254000" cy="163830"/>
            </a:xfrm>
            <a:custGeom>
              <a:avLst/>
              <a:gdLst/>
              <a:ahLst/>
              <a:cxnLst/>
              <a:rect l="l" t="t" r="r" b="b"/>
              <a:pathLst>
                <a:path w="254000" h="163829">
                  <a:moveTo>
                    <a:pt x="217556" y="163443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6443" y="163443"/>
                  </a:lnTo>
                </a:path>
              </a:pathLst>
            </a:custGeom>
            <a:ln w="19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855942" y="10415990"/>
              <a:ext cx="254000" cy="163830"/>
            </a:xfrm>
            <a:custGeom>
              <a:avLst/>
              <a:gdLst/>
              <a:ahLst/>
              <a:cxnLst/>
              <a:rect l="l" t="t" r="r" b="b"/>
              <a:pathLst>
                <a:path w="254000" h="163829">
                  <a:moveTo>
                    <a:pt x="217382" y="163617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6617" y="163617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920306" y="10415900"/>
              <a:ext cx="254000" cy="163830"/>
            </a:xfrm>
            <a:custGeom>
              <a:avLst/>
              <a:gdLst/>
              <a:ahLst/>
              <a:cxnLst/>
              <a:rect l="l" t="t" r="r" b="b"/>
              <a:pathLst>
                <a:path w="254000" h="163829">
                  <a:moveTo>
                    <a:pt x="217292" y="163707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6707" y="163707"/>
                  </a:lnTo>
                </a:path>
              </a:pathLst>
            </a:custGeom>
            <a:ln w="19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470225" y="10414452"/>
              <a:ext cx="254000" cy="165735"/>
            </a:xfrm>
            <a:custGeom>
              <a:avLst/>
              <a:gdLst/>
              <a:ahLst/>
              <a:cxnLst/>
              <a:rect l="l" t="t" r="r" b="b"/>
              <a:pathLst>
                <a:path w="254000" h="165734">
                  <a:moveTo>
                    <a:pt x="215844" y="165155"/>
                  </a:moveTo>
                  <a:lnTo>
                    <a:pt x="254000" y="127000"/>
                  </a:lnTo>
                  <a:lnTo>
                    <a:pt x="127000" y="0"/>
                  </a:lnTo>
                  <a:lnTo>
                    <a:pt x="0" y="127000"/>
                  </a:lnTo>
                  <a:lnTo>
                    <a:pt x="38155" y="165155"/>
                  </a:lnTo>
                </a:path>
              </a:pathLst>
            </a:custGeom>
            <a:ln w="19050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594281" y="1057960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594281" y="1057960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714410" y="1057960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7714410" y="1057960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49831" y="1057960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549831" y="1057960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5869786" y="10377951"/>
            <a:ext cx="3276600" cy="8713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80"/>
              </a:lnSpc>
              <a:spcBef>
                <a:spcPts val="95"/>
              </a:spcBef>
            </a:pPr>
            <a:r>
              <a:rPr sz="2250" spc="-20" dirty="0">
                <a:latin typeface="Lucida Sans"/>
                <a:cs typeface="Lucida Sans"/>
              </a:rPr>
              <a:t>0.0M</a:t>
            </a:r>
            <a:endParaRPr sz="2250" dirty="0">
              <a:latin typeface="Lucida Sans"/>
              <a:cs typeface="Lucida Sans"/>
            </a:endParaRPr>
          </a:p>
          <a:p>
            <a:pPr marL="643255">
              <a:lnSpc>
                <a:spcPts val="1875"/>
              </a:lnSpc>
              <a:tabLst>
                <a:tab pos="1682750" algn="l"/>
              </a:tabLst>
            </a:pPr>
            <a:r>
              <a:rPr sz="2250" spc="-50" dirty="0">
                <a:latin typeface="Lucida Sans"/>
                <a:cs typeface="Lucida Sans"/>
              </a:rPr>
              <a:t>0</a:t>
            </a:r>
            <a:r>
              <a:rPr sz="2250" dirty="0">
                <a:latin typeface="Lucida Sans"/>
                <a:cs typeface="Lucida Sans"/>
              </a:rPr>
              <a:t>	</a:t>
            </a:r>
            <a:r>
              <a:rPr sz="2250" spc="-25" dirty="0">
                <a:latin typeface="Lucida Sans"/>
                <a:cs typeface="Lucida Sans"/>
              </a:rPr>
              <a:t>10</a:t>
            </a:r>
            <a:endParaRPr lang="en-US" sz="2250" dirty="0">
              <a:latin typeface="Lucida Sans"/>
              <a:cs typeface="Lucida Sans"/>
            </a:endParaRPr>
          </a:p>
          <a:p>
            <a:pPr marL="407670" algn="l">
              <a:lnSpc>
                <a:spcPts val="2735"/>
              </a:lnSpc>
            </a:pPr>
            <a:r>
              <a:rPr lang="en-US" sz="2450" spc="-95" dirty="0">
                <a:latin typeface="Lucida Sans"/>
                <a:cs typeface="Lucida Sans"/>
              </a:rPr>
              <a:t>Area</a:t>
            </a:r>
            <a:r>
              <a:rPr lang="en-US" sz="2450" spc="-100" dirty="0">
                <a:latin typeface="Lucida Sans"/>
                <a:cs typeface="Lucida Sans"/>
              </a:rPr>
              <a:t> </a:t>
            </a:r>
            <a:r>
              <a:rPr lang="en-US" sz="2450" spc="-45" dirty="0">
                <a:latin typeface="Lucida Sans"/>
                <a:cs typeface="Lucida Sans"/>
              </a:rPr>
              <a:t>Coverage</a:t>
            </a:r>
            <a:r>
              <a:rPr lang="en-US" sz="2450" spc="-120" dirty="0">
                <a:latin typeface="Lucida Sans"/>
                <a:cs typeface="Lucida Sans"/>
              </a:rPr>
              <a:t> </a:t>
            </a:r>
            <a:r>
              <a:rPr lang="en-US" sz="2450" spc="-25" dirty="0">
                <a:latin typeface="Lucida Sans"/>
                <a:cs typeface="Lucida Sans"/>
              </a:rPr>
              <a:t>(m²)</a:t>
            </a:r>
            <a:endParaRPr lang="en-US" sz="2450" dirty="0">
              <a:latin typeface="Lucida Sans"/>
              <a:cs typeface="Lucida Sans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6549831" y="4700447"/>
            <a:ext cx="2161540" cy="5947410"/>
            <a:chOff x="6549831" y="4700447"/>
            <a:chExt cx="2161540" cy="5947410"/>
          </a:xfrm>
        </p:grpSpPr>
        <p:sp>
          <p:nvSpPr>
            <p:cNvPr id="109" name="object 109"/>
            <p:cNvSpPr/>
            <p:nvPr/>
          </p:nvSpPr>
          <p:spPr>
            <a:xfrm>
              <a:off x="6549831" y="952296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549831" y="952296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6549831" y="846632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549831" y="846632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549831" y="74096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549831" y="74096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549831" y="635304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6549831" y="635304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6549831" y="529640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549831" y="529640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594281" y="5296408"/>
              <a:ext cx="2087245" cy="0"/>
            </a:xfrm>
            <a:custGeom>
              <a:avLst/>
              <a:gdLst/>
              <a:ahLst/>
              <a:cxnLst/>
              <a:rect l="l" t="t" r="r" b="b"/>
              <a:pathLst>
                <a:path w="2087245">
                  <a:moveTo>
                    <a:pt x="0" y="0"/>
                  </a:moveTo>
                  <a:lnTo>
                    <a:pt x="2086691" y="0"/>
                  </a:lnTo>
                </a:path>
              </a:pathLst>
            </a:custGeom>
            <a:ln w="19050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6573415" y="4709972"/>
              <a:ext cx="2128520" cy="5928360"/>
            </a:xfrm>
            <a:custGeom>
              <a:avLst/>
              <a:gdLst/>
              <a:ahLst/>
              <a:cxnLst/>
              <a:rect l="l" t="t" r="r" b="b"/>
              <a:pathLst>
                <a:path w="2128520" h="5928359">
                  <a:moveTo>
                    <a:pt x="2086691" y="5927750"/>
                  </a:moveTo>
                  <a:lnTo>
                    <a:pt x="2128425" y="5811520"/>
                  </a:lnTo>
                </a:path>
                <a:path w="2128520" h="5928359">
                  <a:moveTo>
                    <a:pt x="2086691" y="116230"/>
                  </a:moveTo>
                  <a:lnTo>
                    <a:pt x="2128425" y="0"/>
                  </a:lnTo>
                </a:path>
                <a:path w="2128520" h="5928359">
                  <a:moveTo>
                    <a:pt x="0" y="116230"/>
                  </a:moveTo>
                  <a:lnTo>
                    <a:pt x="41733" y="0"/>
                  </a:lnTo>
                </a:path>
                <a:path w="2128520" h="5928359">
                  <a:moveTo>
                    <a:pt x="2086691" y="116230"/>
                  </a:moveTo>
                  <a:lnTo>
                    <a:pt x="4173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6594281" y="4768088"/>
              <a:ext cx="2087245" cy="5811520"/>
            </a:xfrm>
            <a:custGeom>
              <a:avLst/>
              <a:gdLst/>
              <a:ahLst/>
              <a:cxnLst/>
              <a:rect l="l" t="t" r="r" b="b"/>
              <a:pathLst>
                <a:path w="2087245" h="5811520">
                  <a:moveTo>
                    <a:pt x="0" y="5811520"/>
                  </a:moveTo>
                  <a:lnTo>
                    <a:pt x="0" y="0"/>
                  </a:lnTo>
                </a:path>
                <a:path w="2087245" h="5811520">
                  <a:moveTo>
                    <a:pt x="2086691" y="5811520"/>
                  </a:moveTo>
                  <a:lnTo>
                    <a:pt x="2086691" y="0"/>
                  </a:lnTo>
                </a:path>
                <a:path w="2087245" h="5811520">
                  <a:moveTo>
                    <a:pt x="0" y="5811520"/>
                  </a:moveTo>
                  <a:lnTo>
                    <a:pt x="2086691" y="5811520"/>
                  </a:lnTo>
                </a:path>
                <a:path w="2087245" h="5811520">
                  <a:moveTo>
                    <a:pt x="0" y="0"/>
                  </a:moveTo>
                  <a:lnTo>
                    <a:pt x="2086691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5869786" y="9321311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0.1M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869786" y="8264672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0.2M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869786" y="7208032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0.3M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5869786" y="6151391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0.4M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869786" y="5094751"/>
            <a:ext cx="64897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50" spc="-135" dirty="0">
                <a:latin typeface="Lucida Sans"/>
                <a:cs typeface="Lucida Sans"/>
              </a:rPr>
              <a:t>0.5M</a:t>
            </a:r>
            <a:endParaRPr sz="2250">
              <a:latin typeface="Lucida Sans"/>
              <a:cs typeface="Lucida Sans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410200" y="4419600"/>
            <a:ext cx="295910" cy="26403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260"/>
              </a:lnSpc>
            </a:pPr>
            <a:r>
              <a:rPr sz="2450" spc="-130" dirty="0">
                <a:latin typeface="Lucida Sans"/>
                <a:cs typeface="Lucida Sans"/>
              </a:rPr>
              <a:t>Cost</a:t>
            </a:r>
            <a:r>
              <a:rPr sz="2450" spc="-45" dirty="0">
                <a:latin typeface="Lucida Sans"/>
                <a:cs typeface="Lucida Sans"/>
              </a:rPr>
              <a:t> </a:t>
            </a:r>
            <a:r>
              <a:rPr sz="2450" spc="-114" dirty="0">
                <a:latin typeface="Lucida Sans"/>
                <a:cs typeface="Lucida Sans"/>
              </a:rPr>
              <a:t>in</a:t>
            </a:r>
            <a:r>
              <a:rPr sz="2450" spc="-45" dirty="0">
                <a:latin typeface="Lucida Sans"/>
                <a:cs typeface="Lucida Sans"/>
              </a:rPr>
              <a:t> </a:t>
            </a:r>
            <a:r>
              <a:rPr sz="2450" spc="-125" dirty="0">
                <a:latin typeface="Lucida Sans"/>
                <a:cs typeface="Lucida Sans"/>
              </a:rPr>
              <a:t>millions</a:t>
            </a:r>
            <a:r>
              <a:rPr sz="2450" spc="-50" dirty="0">
                <a:latin typeface="Lucida Sans"/>
                <a:cs typeface="Lucida Sans"/>
              </a:rPr>
              <a:t> </a:t>
            </a:r>
            <a:r>
              <a:rPr sz="2450" spc="-25" dirty="0">
                <a:latin typeface="Lucida Sans"/>
                <a:cs typeface="Lucida Sans"/>
              </a:rPr>
              <a:t>($)</a:t>
            </a:r>
            <a:endParaRPr sz="2450" dirty="0">
              <a:latin typeface="Lucida Sans"/>
              <a:cs typeface="Lucida Sans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2065414" y="7802670"/>
            <a:ext cx="198755" cy="198755"/>
            <a:chOff x="12065414" y="7802670"/>
            <a:chExt cx="198755" cy="198755"/>
          </a:xfrm>
        </p:grpSpPr>
        <p:sp>
          <p:nvSpPr>
            <p:cNvPr id="129" name="object 129"/>
            <p:cNvSpPr/>
            <p:nvPr/>
          </p:nvSpPr>
          <p:spPr>
            <a:xfrm>
              <a:off x="12074939" y="781219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12074939" y="781219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9651813" y="7540792"/>
            <a:ext cx="198755" cy="198755"/>
            <a:chOff x="9651813" y="7540792"/>
            <a:chExt cx="198755" cy="198755"/>
          </a:xfrm>
        </p:grpSpPr>
        <p:sp>
          <p:nvSpPr>
            <p:cNvPr id="132" name="object 132"/>
            <p:cNvSpPr/>
            <p:nvPr/>
          </p:nvSpPr>
          <p:spPr>
            <a:xfrm>
              <a:off x="9661338" y="755031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9661338" y="755031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11083139" y="7473230"/>
            <a:ext cx="198755" cy="198755"/>
            <a:chOff x="11083139" y="7473230"/>
            <a:chExt cx="198755" cy="198755"/>
          </a:xfrm>
        </p:grpSpPr>
        <p:sp>
          <p:nvSpPr>
            <p:cNvPr id="135" name="object 135"/>
            <p:cNvSpPr/>
            <p:nvPr/>
          </p:nvSpPr>
          <p:spPr>
            <a:xfrm>
              <a:off x="11092664" y="748275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1092664" y="7482755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11793871" y="6721178"/>
            <a:ext cx="198755" cy="198755"/>
            <a:chOff x="11793871" y="6721178"/>
            <a:chExt cx="198755" cy="198755"/>
          </a:xfrm>
        </p:grpSpPr>
        <p:sp>
          <p:nvSpPr>
            <p:cNvPr id="138" name="object 138"/>
            <p:cNvSpPr/>
            <p:nvPr/>
          </p:nvSpPr>
          <p:spPr>
            <a:xfrm>
              <a:off x="11803396" y="673070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1803396" y="673070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10109110" y="6513611"/>
            <a:ext cx="199390" cy="269875"/>
            <a:chOff x="10109110" y="6513611"/>
            <a:chExt cx="199390" cy="269875"/>
          </a:xfrm>
        </p:grpSpPr>
        <p:sp>
          <p:nvSpPr>
            <p:cNvPr id="141" name="object 141"/>
            <p:cNvSpPr/>
            <p:nvPr/>
          </p:nvSpPr>
          <p:spPr>
            <a:xfrm>
              <a:off x="10119002" y="659422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10118635" y="6523136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10119002" y="659422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89802"/>
                  </a:moveTo>
                  <a:lnTo>
                    <a:pt x="179605" y="89802"/>
                  </a:lnTo>
                </a:path>
                <a:path w="179704" h="179704">
                  <a:moveTo>
                    <a:pt x="89802" y="179605"/>
                  </a:moveTo>
                  <a:lnTo>
                    <a:pt x="89802" y="0"/>
                  </a:lnTo>
                </a:path>
              </a:pathLst>
            </a:custGeom>
            <a:ln w="19050">
              <a:solidFill>
                <a:srgbClr val="2BA02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10119002" y="659422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10118635" y="6523136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10868511" y="6354988"/>
            <a:ext cx="198755" cy="198755"/>
            <a:chOff x="10868511" y="6354988"/>
            <a:chExt cx="198755" cy="198755"/>
          </a:xfrm>
        </p:grpSpPr>
        <p:sp>
          <p:nvSpPr>
            <p:cNvPr id="147" name="object 147"/>
            <p:cNvSpPr/>
            <p:nvPr/>
          </p:nvSpPr>
          <p:spPr>
            <a:xfrm>
              <a:off x="10878036" y="636451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10878036" y="6364513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9774042" y="6316505"/>
            <a:ext cx="198755" cy="198755"/>
            <a:chOff x="9774042" y="6316505"/>
            <a:chExt cx="198755" cy="198755"/>
          </a:xfrm>
        </p:grpSpPr>
        <p:sp>
          <p:nvSpPr>
            <p:cNvPr id="150" name="object 150"/>
            <p:cNvSpPr/>
            <p:nvPr/>
          </p:nvSpPr>
          <p:spPr>
            <a:xfrm>
              <a:off x="9783567" y="632603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9783567" y="6326030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object 152"/>
          <p:cNvGrpSpPr/>
          <p:nvPr/>
        </p:nvGrpSpPr>
        <p:grpSpPr>
          <a:xfrm>
            <a:off x="11660415" y="6298183"/>
            <a:ext cx="198755" cy="198755"/>
            <a:chOff x="11660415" y="6298183"/>
            <a:chExt cx="198755" cy="198755"/>
          </a:xfrm>
        </p:grpSpPr>
        <p:sp>
          <p:nvSpPr>
            <p:cNvPr id="153" name="object 153"/>
            <p:cNvSpPr/>
            <p:nvPr/>
          </p:nvSpPr>
          <p:spPr>
            <a:xfrm>
              <a:off x="11669940" y="6307708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1669940" y="6307708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9337825" y="5839602"/>
            <a:ext cx="198755" cy="198755"/>
            <a:chOff x="9337825" y="5839602"/>
            <a:chExt cx="198755" cy="198755"/>
          </a:xfrm>
        </p:grpSpPr>
        <p:sp>
          <p:nvSpPr>
            <p:cNvPr id="156" name="object 156"/>
            <p:cNvSpPr/>
            <p:nvPr/>
          </p:nvSpPr>
          <p:spPr>
            <a:xfrm>
              <a:off x="9347350" y="584912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9347350" y="584912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10449814" y="5745962"/>
            <a:ext cx="398780" cy="252729"/>
            <a:chOff x="10449814" y="5745962"/>
            <a:chExt cx="398780" cy="252729"/>
          </a:xfrm>
        </p:grpSpPr>
        <p:sp>
          <p:nvSpPr>
            <p:cNvPr id="159" name="object 159"/>
            <p:cNvSpPr/>
            <p:nvPr/>
          </p:nvSpPr>
          <p:spPr>
            <a:xfrm>
              <a:off x="10659254" y="580939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0459339" y="575548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89802" y="0"/>
                  </a:moveTo>
                  <a:lnTo>
                    <a:pt x="0" y="179605"/>
                  </a:lnTo>
                  <a:lnTo>
                    <a:pt x="179605" y="179605"/>
                  </a:lnTo>
                  <a:lnTo>
                    <a:pt x="89802" y="0"/>
                  </a:lnTo>
                  <a:close/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10659254" y="580939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2" name="object 162"/>
            <p:cNvSpPr/>
            <p:nvPr/>
          </p:nvSpPr>
          <p:spPr>
            <a:xfrm>
              <a:off x="10459339" y="5755487"/>
              <a:ext cx="179705" cy="179705"/>
            </a:xfrm>
            <a:custGeom>
              <a:avLst/>
              <a:gdLst/>
              <a:ahLst/>
              <a:cxnLst/>
              <a:rect l="l" t="t" r="r" b="b"/>
              <a:pathLst>
                <a:path w="179704" h="179704">
                  <a:moveTo>
                    <a:pt x="0" y="179605"/>
                  </a:moveTo>
                  <a:lnTo>
                    <a:pt x="179605" y="179605"/>
                  </a:lnTo>
                  <a:lnTo>
                    <a:pt x="179605" y="0"/>
                  </a:lnTo>
                  <a:lnTo>
                    <a:pt x="0" y="0"/>
                  </a:lnTo>
                  <a:lnTo>
                    <a:pt x="0" y="179605"/>
                  </a:lnTo>
                  <a:close/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163"/>
          <p:cNvGrpSpPr/>
          <p:nvPr/>
        </p:nvGrpSpPr>
        <p:grpSpPr>
          <a:xfrm>
            <a:off x="8984452" y="5599787"/>
            <a:ext cx="4192904" cy="5029835"/>
            <a:chOff x="8984452" y="5599787"/>
            <a:chExt cx="4192904" cy="5029835"/>
          </a:xfrm>
        </p:grpSpPr>
        <p:sp>
          <p:nvSpPr>
            <p:cNvPr id="164" name="object 164"/>
            <p:cNvSpPr/>
            <p:nvPr/>
          </p:nvSpPr>
          <p:spPr>
            <a:xfrm>
              <a:off x="13050195" y="8026059"/>
              <a:ext cx="117475" cy="179705"/>
            </a:xfrm>
            <a:custGeom>
              <a:avLst/>
              <a:gdLst/>
              <a:ahLst/>
              <a:cxnLst/>
              <a:rect l="l" t="t" r="r" b="b"/>
              <a:pathLst>
                <a:path w="117475" h="179704">
                  <a:moveTo>
                    <a:pt x="117164" y="54723"/>
                  </a:moveTo>
                  <a:lnTo>
                    <a:pt x="89802" y="0"/>
                  </a:lnTo>
                  <a:lnTo>
                    <a:pt x="0" y="179605"/>
                  </a:lnTo>
                  <a:lnTo>
                    <a:pt x="117164" y="179605"/>
                  </a:lnTo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8993977" y="5609312"/>
              <a:ext cx="177165" cy="179705"/>
            </a:xfrm>
            <a:custGeom>
              <a:avLst/>
              <a:gdLst/>
              <a:ahLst/>
              <a:cxnLst/>
              <a:rect l="l" t="t" r="r" b="b"/>
              <a:pathLst>
                <a:path w="177165" h="179704">
                  <a:moveTo>
                    <a:pt x="0" y="179605"/>
                  </a:moveTo>
                  <a:lnTo>
                    <a:pt x="177035" y="179605"/>
                  </a:lnTo>
                  <a:lnTo>
                    <a:pt x="87232" y="0"/>
                  </a:lnTo>
                  <a:lnTo>
                    <a:pt x="0" y="174465"/>
                  </a:lnTo>
                </a:path>
              </a:pathLst>
            </a:custGeom>
            <a:ln w="19050">
              <a:solidFill>
                <a:srgbClr val="1F77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3050195" y="8026059"/>
              <a:ext cx="117475" cy="179705"/>
            </a:xfrm>
            <a:custGeom>
              <a:avLst/>
              <a:gdLst/>
              <a:ahLst/>
              <a:cxnLst/>
              <a:rect l="l" t="t" r="r" b="b"/>
              <a:pathLst>
                <a:path w="117475" h="179704">
                  <a:moveTo>
                    <a:pt x="117164" y="0"/>
                  </a:moveTo>
                  <a:lnTo>
                    <a:pt x="0" y="0"/>
                  </a:lnTo>
                  <a:lnTo>
                    <a:pt x="0" y="179605"/>
                  </a:lnTo>
                  <a:lnTo>
                    <a:pt x="117164" y="179605"/>
                  </a:lnTo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7" name="object 167"/>
            <p:cNvSpPr/>
            <p:nvPr/>
          </p:nvSpPr>
          <p:spPr>
            <a:xfrm>
              <a:off x="8993977" y="5609312"/>
              <a:ext cx="177165" cy="179705"/>
            </a:xfrm>
            <a:custGeom>
              <a:avLst/>
              <a:gdLst/>
              <a:ahLst/>
              <a:cxnLst/>
              <a:rect l="l" t="t" r="r" b="b"/>
              <a:pathLst>
                <a:path w="177165" h="179704">
                  <a:moveTo>
                    <a:pt x="0" y="179605"/>
                  </a:moveTo>
                  <a:lnTo>
                    <a:pt x="177035" y="179605"/>
                  </a:lnTo>
                  <a:lnTo>
                    <a:pt x="177035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D627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168"/>
            <p:cNvSpPr/>
            <p:nvPr/>
          </p:nvSpPr>
          <p:spPr>
            <a:xfrm>
              <a:off x="9450920" y="1057960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9450920" y="1057960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0" name="object 170"/>
            <p:cNvSpPr/>
            <p:nvPr/>
          </p:nvSpPr>
          <p:spPr>
            <a:xfrm>
              <a:off x="10793016" y="1057960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1" name="object 171"/>
            <p:cNvSpPr/>
            <p:nvPr/>
          </p:nvSpPr>
          <p:spPr>
            <a:xfrm>
              <a:off x="10793016" y="1057960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12135112" y="1057960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12135112" y="10579608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9115164" y="10563391"/>
            <a:ext cx="3355975" cy="690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2495"/>
              </a:lnSpc>
              <a:spcBef>
                <a:spcPts val="95"/>
              </a:spcBef>
              <a:tabLst>
                <a:tab pos="1341755" algn="l"/>
                <a:tab pos="2683510" algn="l"/>
              </a:tabLst>
            </a:pPr>
            <a:r>
              <a:rPr sz="2250" spc="-20" dirty="0">
                <a:latin typeface="Lucida Sans"/>
                <a:cs typeface="Lucida Sans"/>
              </a:rPr>
              <a:t>4050</a:t>
            </a:r>
            <a:r>
              <a:rPr sz="2250" dirty="0">
                <a:latin typeface="Lucida Sans"/>
                <a:cs typeface="Lucida Sans"/>
              </a:rPr>
              <a:t>	</a:t>
            </a:r>
            <a:r>
              <a:rPr sz="2250" spc="-20" dirty="0">
                <a:latin typeface="Lucida Sans"/>
                <a:cs typeface="Lucida Sans"/>
              </a:rPr>
              <a:t>4060</a:t>
            </a:r>
            <a:r>
              <a:rPr sz="2250" dirty="0">
                <a:latin typeface="Lucida Sans"/>
                <a:cs typeface="Lucida Sans"/>
              </a:rPr>
              <a:t>	</a:t>
            </a:r>
            <a:r>
              <a:rPr sz="2250" spc="-145" dirty="0">
                <a:latin typeface="Lucida Sans"/>
                <a:cs typeface="Lucida Sans"/>
              </a:rPr>
              <a:t>4070</a:t>
            </a:r>
            <a:endParaRPr sz="2250" dirty="0">
              <a:latin typeface="Lucida Sans"/>
              <a:cs typeface="Lucida Sans"/>
            </a:endParaRPr>
          </a:p>
          <a:p>
            <a:pPr marR="22225" algn="r">
              <a:lnSpc>
                <a:spcPts val="2735"/>
              </a:lnSpc>
            </a:pPr>
            <a:r>
              <a:rPr sz="2450" spc="-95" dirty="0">
                <a:latin typeface="Lucida Sans"/>
                <a:cs typeface="Lucida Sans"/>
              </a:rPr>
              <a:t>Area</a:t>
            </a:r>
            <a:r>
              <a:rPr sz="2450" spc="-100" dirty="0">
                <a:latin typeface="Lucida Sans"/>
                <a:cs typeface="Lucida Sans"/>
              </a:rPr>
              <a:t> </a:t>
            </a:r>
            <a:r>
              <a:rPr lang="en-US" sz="2450" spc="-45" dirty="0">
                <a:latin typeface="Lucida Sans"/>
                <a:cs typeface="Lucida Sans"/>
              </a:rPr>
              <a:t>C</a:t>
            </a:r>
            <a:r>
              <a:rPr sz="2450" spc="-45" dirty="0">
                <a:latin typeface="Lucida Sans"/>
                <a:cs typeface="Lucida Sans"/>
              </a:rPr>
              <a:t>overage</a:t>
            </a:r>
            <a:r>
              <a:rPr sz="2450" spc="-120" dirty="0">
                <a:latin typeface="Lucida Sans"/>
                <a:cs typeface="Lucida Sans"/>
              </a:rPr>
              <a:t> </a:t>
            </a:r>
            <a:r>
              <a:rPr sz="2450" spc="-20" dirty="0">
                <a:latin typeface="Lucida Sans"/>
                <a:cs typeface="Lucida Sans"/>
              </a:rPr>
              <a:t>(m²)</a:t>
            </a:r>
            <a:endParaRPr sz="2450" dirty="0">
              <a:latin typeface="Lucida Sans"/>
              <a:cs typeface="Lucida Sans"/>
            </a:endParaRPr>
          </a:p>
        </p:txBody>
      </p:sp>
      <p:grpSp>
        <p:nvGrpSpPr>
          <p:cNvPr id="175" name="object 175"/>
          <p:cNvGrpSpPr/>
          <p:nvPr/>
        </p:nvGrpSpPr>
        <p:grpSpPr>
          <a:xfrm>
            <a:off x="8942718" y="4700447"/>
            <a:ext cx="4276090" cy="5947410"/>
            <a:chOff x="8942718" y="4700447"/>
            <a:chExt cx="4276090" cy="5947410"/>
          </a:xfrm>
        </p:grpSpPr>
        <p:sp>
          <p:nvSpPr>
            <p:cNvPr id="176" name="object 176"/>
            <p:cNvSpPr/>
            <p:nvPr/>
          </p:nvSpPr>
          <p:spPr>
            <a:xfrm>
              <a:off x="8949527" y="1057960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7" name="object 177"/>
            <p:cNvSpPr/>
            <p:nvPr/>
          </p:nvSpPr>
          <p:spPr>
            <a:xfrm>
              <a:off x="8949527" y="1057960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8949527" y="952296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8949527" y="952296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8949527" y="846632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8949527" y="846632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8949527" y="74096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8949527" y="74096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8949527" y="635304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8949527" y="635304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8949527" y="529640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8949527" y="529640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8993977" y="5296408"/>
              <a:ext cx="4173854" cy="0"/>
            </a:xfrm>
            <a:custGeom>
              <a:avLst/>
              <a:gdLst/>
              <a:ahLst/>
              <a:cxnLst/>
              <a:rect l="l" t="t" r="r" b="b"/>
              <a:pathLst>
                <a:path w="4173855">
                  <a:moveTo>
                    <a:pt x="0" y="0"/>
                  </a:moveTo>
                  <a:lnTo>
                    <a:pt x="4173383" y="0"/>
                  </a:lnTo>
                </a:path>
              </a:pathLst>
            </a:custGeom>
            <a:ln w="19050">
              <a:solidFill>
                <a:srgbClr val="0000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9048291" y="4768088"/>
              <a:ext cx="0" cy="5811520"/>
            </a:xfrm>
            <a:custGeom>
              <a:avLst/>
              <a:gdLst/>
              <a:ahLst/>
              <a:cxnLst/>
              <a:rect l="l" t="t" r="r" b="b"/>
              <a:pathLst>
                <a:path h="5811520">
                  <a:moveTo>
                    <a:pt x="0" y="581152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8952243" y="4709972"/>
              <a:ext cx="4257040" cy="5928360"/>
            </a:xfrm>
            <a:custGeom>
              <a:avLst/>
              <a:gdLst/>
              <a:ahLst/>
              <a:cxnLst/>
              <a:rect l="l" t="t" r="r" b="b"/>
              <a:pathLst>
                <a:path w="4257040" h="5928359">
                  <a:moveTo>
                    <a:pt x="4173383" y="5927750"/>
                  </a:moveTo>
                  <a:lnTo>
                    <a:pt x="4256850" y="5811520"/>
                  </a:lnTo>
                </a:path>
                <a:path w="4257040" h="5928359">
                  <a:moveTo>
                    <a:pt x="4173383" y="116230"/>
                  </a:moveTo>
                  <a:lnTo>
                    <a:pt x="4256850" y="0"/>
                  </a:lnTo>
                </a:path>
                <a:path w="4257040" h="5928359">
                  <a:moveTo>
                    <a:pt x="0" y="116230"/>
                  </a:moveTo>
                  <a:lnTo>
                    <a:pt x="83467" y="0"/>
                  </a:lnTo>
                </a:path>
                <a:path w="4257040" h="5928359">
                  <a:moveTo>
                    <a:pt x="4173383" y="116230"/>
                  </a:moveTo>
                  <a:lnTo>
                    <a:pt x="83467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8993977" y="4768088"/>
              <a:ext cx="4173854" cy="5811520"/>
            </a:xfrm>
            <a:custGeom>
              <a:avLst/>
              <a:gdLst/>
              <a:ahLst/>
              <a:cxnLst/>
              <a:rect l="l" t="t" r="r" b="b"/>
              <a:pathLst>
                <a:path w="4173855" h="5811520">
                  <a:moveTo>
                    <a:pt x="0" y="5811520"/>
                  </a:moveTo>
                  <a:lnTo>
                    <a:pt x="0" y="0"/>
                  </a:lnTo>
                </a:path>
                <a:path w="4173855" h="5811520">
                  <a:moveTo>
                    <a:pt x="4173383" y="5811520"/>
                  </a:moveTo>
                  <a:lnTo>
                    <a:pt x="4173383" y="0"/>
                  </a:lnTo>
                </a:path>
                <a:path w="4173855" h="5811520">
                  <a:moveTo>
                    <a:pt x="0" y="5811520"/>
                  </a:moveTo>
                  <a:lnTo>
                    <a:pt x="4173383" y="5811520"/>
                  </a:lnTo>
                </a:path>
                <a:path w="4173855" h="5811520">
                  <a:moveTo>
                    <a:pt x="0" y="0"/>
                  </a:moveTo>
                  <a:lnTo>
                    <a:pt x="4173383" y="0"/>
                  </a:lnTo>
                </a:path>
              </a:pathLst>
            </a:custGeom>
            <a:ln w="101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2" name="object 192"/>
          <p:cNvSpPr/>
          <p:nvPr/>
        </p:nvSpPr>
        <p:spPr>
          <a:xfrm>
            <a:off x="799197" y="42769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5" h="179704">
                <a:moveTo>
                  <a:pt x="89802" y="0"/>
                </a:moveTo>
                <a:lnTo>
                  <a:pt x="0" y="179605"/>
                </a:lnTo>
                <a:lnTo>
                  <a:pt x="179605" y="179605"/>
                </a:lnTo>
                <a:lnTo>
                  <a:pt x="89802" y="0"/>
                </a:lnTo>
                <a:close/>
              </a:path>
            </a:pathLst>
          </a:custGeom>
          <a:ln w="19050">
            <a:solidFill>
              <a:srgbClr val="1F77B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 txBox="1"/>
          <p:nvPr/>
        </p:nvSpPr>
        <p:spPr>
          <a:xfrm>
            <a:off x="1215985" y="230783"/>
            <a:ext cx="3071426" cy="91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900"/>
              </a:lnSpc>
              <a:spcBef>
                <a:spcPts val="95"/>
              </a:spcBef>
            </a:pPr>
            <a:r>
              <a:rPr sz="2800" b="1" spc="-55" dirty="0">
                <a:latin typeface="Verdana"/>
                <a:cs typeface="Verdana"/>
              </a:rPr>
              <a:t>cost+area </a:t>
            </a:r>
            <a:r>
              <a:rPr sz="2800" b="1" spc="-165" dirty="0">
                <a:latin typeface="Verdana"/>
                <a:cs typeface="Verdana"/>
              </a:rPr>
              <a:t>payload+cost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94" name="object 194"/>
          <p:cNvSpPr/>
          <p:nvPr/>
        </p:nvSpPr>
        <p:spPr>
          <a:xfrm>
            <a:off x="762000" y="800671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127000" y="254000"/>
                </a:moveTo>
                <a:lnTo>
                  <a:pt x="254000" y="127000"/>
                </a:lnTo>
                <a:lnTo>
                  <a:pt x="127000" y="0"/>
                </a:lnTo>
                <a:lnTo>
                  <a:pt x="0" y="127000"/>
                </a:lnTo>
                <a:lnTo>
                  <a:pt x="127000" y="254000"/>
                </a:lnTo>
                <a:close/>
              </a:path>
            </a:pathLst>
          </a:custGeom>
          <a:ln w="19050">
            <a:solidFill>
              <a:srgbClr val="FF7F0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4292600" y="427699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89802"/>
                </a:moveTo>
                <a:lnTo>
                  <a:pt x="179605" y="89802"/>
                </a:lnTo>
              </a:path>
              <a:path w="179704" h="179704">
                <a:moveTo>
                  <a:pt x="89802" y="179605"/>
                </a:moveTo>
                <a:lnTo>
                  <a:pt x="89802" y="0"/>
                </a:lnTo>
              </a:path>
            </a:pathLst>
          </a:custGeom>
          <a:ln w="19050">
            <a:solidFill>
              <a:srgbClr val="2BA02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 txBox="1"/>
          <p:nvPr/>
        </p:nvSpPr>
        <p:spPr>
          <a:xfrm>
            <a:off x="4687728" y="228601"/>
            <a:ext cx="4024472" cy="91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95"/>
              </a:spcBef>
            </a:pPr>
            <a:r>
              <a:rPr sz="2800" b="1" spc="-90" dirty="0">
                <a:latin typeface="Verdana"/>
                <a:cs typeface="Verdana"/>
              </a:rPr>
              <a:t>area+payload </a:t>
            </a:r>
            <a:r>
              <a:rPr sz="2800" b="1" spc="-170" dirty="0">
                <a:latin typeface="Verdana"/>
                <a:cs typeface="Verdana"/>
              </a:rPr>
              <a:t>Proposed</a:t>
            </a:r>
            <a:r>
              <a:rPr sz="2800" b="1" spc="-5" dirty="0">
                <a:latin typeface="Verdana"/>
                <a:cs typeface="Verdana"/>
              </a:rPr>
              <a:t> </a:t>
            </a:r>
            <a:r>
              <a:rPr sz="2800" b="1" spc="-160" dirty="0">
                <a:latin typeface="Verdana"/>
                <a:cs typeface="Verdana"/>
              </a:rPr>
              <a:t>Approach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4292600" y="840052"/>
            <a:ext cx="179705" cy="179705"/>
          </a:xfrm>
          <a:custGeom>
            <a:avLst/>
            <a:gdLst/>
            <a:ahLst/>
            <a:cxnLst/>
            <a:rect l="l" t="t" r="r" b="b"/>
            <a:pathLst>
              <a:path w="179704" h="179704">
                <a:moveTo>
                  <a:pt x="0" y="179605"/>
                </a:moveTo>
                <a:lnTo>
                  <a:pt x="179605" y="179605"/>
                </a:lnTo>
                <a:lnTo>
                  <a:pt x="179605" y="0"/>
                </a:lnTo>
                <a:lnTo>
                  <a:pt x="0" y="0"/>
                </a:lnTo>
                <a:lnTo>
                  <a:pt x="0" y="179605"/>
                </a:lnTo>
                <a:close/>
              </a:path>
            </a:pathLst>
          </a:custGeom>
          <a:ln w="19050">
            <a:solidFill>
              <a:srgbClr val="D6272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8686800" y="493054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279400" y="0"/>
                </a:lnTo>
                <a:lnTo>
                  <a:pt x="558800" y="0"/>
                </a:lnTo>
              </a:path>
            </a:pathLst>
          </a:custGeom>
          <a:ln w="19050">
            <a:solidFill>
              <a:srgbClr val="0000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9398000" y="228600"/>
            <a:ext cx="3948391" cy="91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400"/>
              </a:lnSpc>
              <a:spcBef>
                <a:spcPts val="95"/>
              </a:spcBef>
            </a:pPr>
            <a:r>
              <a:rPr sz="2800" b="1" spc="-150" dirty="0">
                <a:latin typeface="Verdana"/>
                <a:cs typeface="Verdana"/>
              </a:rPr>
              <a:t>Budget</a:t>
            </a:r>
            <a:r>
              <a:rPr sz="2800" b="1" spc="-55" dirty="0">
                <a:latin typeface="Verdana"/>
                <a:cs typeface="Verdana"/>
              </a:rPr>
              <a:t> </a:t>
            </a:r>
            <a:r>
              <a:rPr sz="2800" b="1" spc="-40" dirty="0">
                <a:latin typeface="Verdana"/>
                <a:cs typeface="Verdana"/>
              </a:rPr>
              <a:t>Constraint </a:t>
            </a:r>
            <a:r>
              <a:rPr sz="2800" b="1" spc="-220" dirty="0">
                <a:latin typeface="Verdana"/>
                <a:cs typeface="Verdana"/>
              </a:rPr>
              <a:t>Farm</a:t>
            </a:r>
            <a:r>
              <a:rPr sz="2800" b="1" spc="-50" dirty="0">
                <a:latin typeface="Verdana"/>
                <a:cs typeface="Verdana"/>
              </a:rPr>
              <a:t> </a:t>
            </a:r>
            <a:r>
              <a:rPr sz="2800" b="1" spc="-150" dirty="0">
                <a:latin typeface="Verdana"/>
                <a:cs typeface="Verdana"/>
              </a:rPr>
              <a:t>Size</a:t>
            </a:r>
            <a:r>
              <a:rPr sz="2800" b="1" spc="-40" dirty="0">
                <a:latin typeface="Verdana"/>
                <a:cs typeface="Verdana"/>
              </a:rPr>
              <a:t> </a:t>
            </a:r>
            <a:r>
              <a:rPr sz="2800" b="1" spc="-135" dirty="0">
                <a:latin typeface="Verdana"/>
                <a:cs typeface="Verdana"/>
              </a:rPr>
              <a:t>Constraint</a:t>
            </a:r>
            <a:endParaRPr sz="2800" dirty="0">
              <a:latin typeface="Verdana"/>
              <a:cs typeface="Verdana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8686800" y="905407"/>
            <a:ext cx="558800" cy="0"/>
          </a:xfrm>
          <a:custGeom>
            <a:avLst/>
            <a:gdLst/>
            <a:ahLst/>
            <a:cxnLst/>
            <a:rect l="l" t="t" r="r" b="b"/>
            <a:pathLst>
              <a:path w="558800">
                <a:moveTo>
                  <a:pt x="0" y="0"/>
                </a:moveTo>
                <a:lnTo>
                  <a:pt x="279400" y="0"/>
                </a:lnTo>
                <a:lnTo>
                  <a:pt x="558800" y="0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76B463A-5723-9648-281A-40F7953796E5}"/>
              </a:ext>
            </a:extLst>
          </p:cNvPr>
          <p:cNvSpPr/>
          <p:nvPr/>
        </p:nvSpPr>
        <p:spPr>
          <a:xfrm>
            <a:off x="9010496" y="4800600"/>
            <a:ext cx="4172104" cy="57150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6E2B41C-B483-8718-719B-252177ECF530}"/>
              </a:ext>
            </a:extLst>
          </p:cNvPr>
          <p:cNvSpPr/>
          <p:nvPr/>
        </p:nvSpPr>
        <p:spPr>
          <a:xfrm>
            <a:off x="9010496" y="1418994"/>
            <a:ext cx="4172104" cy="2923098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1BFC16D1-F6B9-D6E3-D22E-AD36BB0F93AD}"/>
              </a:ext>
            </a:extLst>
          </p:cNvPr>
          <p:cNvSpPr/>
          <p:nvPr/>
        </p:nvSpPr>
        <p:spPr>
          <a:xfrm>
            <a:off x="6635199" y="4809897"/>
            <a:ext cx="2046043" cy="5753493"/>
          </a:xfrm>
          <a:prstGeom prst="rect">
            <a:avLst/>
          </a:prstGeom>
          <a:solidFill>
            <a:srgbClr val="00B05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Lucida Sans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Pawan Kumar</cp:lastModifiedBy>
  <cp:revision>10</cp:revision>
  <dcterms:created xsi:type="dcterms:W3CDTF">2025-07-05T23:20:33Z</dcterms:created>
  <dcterms:modified xsi:type="dcterms:W3CDTF">2025-07-08T07:35:55Z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2025-07-05T00:00:00Z</vt:filetime>
  </property>
  <property fmtid="{D5CDD505-2E9C-101B-9397-08002B2CF9AE}" pid="3" name="Creator">
    <vt:lpwstr>Matplotlib v3.10.3, https://matplotlib.org</vt:lpwstr>
  </property>
  <property fmtid="{D5CDD505-2E9C-101B-9397-08002B2CF9AE}" pid="4" name="Producer">
    <vt:lpwstr>Matplotlib pdf backend v3.10.3</vt:lpwstr>
  </property>
  <property fmtid="{D5CDD505-2E9C-101B-9397-08002B2CF9AE}" pid="5" name="LastSaved">
    <vt:filetime>2025-07-05T00:00:00Z</vt:filetime>
  </property>
</Properties>
</file>