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0000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0000">
              <a:alpha val="20000"/>
            </a:srgbClr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sz="quarter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952500" y="0"/>
            <a:ext cx="5334000" cy="4762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52500" y="5003800"/>
            <a:ext cx="5334000" cy="474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952500" y="44611"/>
            <a:ext cx="11099800" cy="284447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body" sz="half" idx="1"/>
          </p:nvPr>
        </p:nvSpPr>
        <p:spPr>
          <a:xfrm>
            <a:off x="952500" y="2547417"/>
            <a:ext cx="5334000" cy="6373266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386281"/>
            <a:ext cx="11099800" cy="216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47417"/>
            <a:ext cx="11099800" cy="6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080906" y="8908015"/>
            <a:ext cx="273655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952500" y="12700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BES 440 Project</a:t>
            </a:r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1092200" y="2883048"/>
            <a:ext cx="11099800" cy="1807370"/>
          </a:xfrm>
          <a:prstGeom prst="rect">
            <a:avLst/>
          </a:prstGeom>
          <a:ln w="63500">
            <a:solidFill>
              <a:srgbClr val="FFFFFF"/>
            </a:solidFill>
          </a:ln>
        </p:spPr>
        <p:txBody>
          <a:bodyPr lIns="38100" tIns="38100" rIns="38100" bIns="38100" anchor="t"/>
          <a:lstStyle/>
          <a:p>
            <a:pPr marL="0" indent="0" algn="ctr" defTabSz="525779">
              <a:spcBef>
                <a:spcPts val="3700"/>
              </a:spcBef>
              <a:buSzTx/>
              <a:buNone/>
              <a:defRPr b="1" sz="3700">
                <a:latin typeface="+mj-lt"/>
                <a:ea typeface="+mj-ea"/>
                <a:cs typeface="+mj-cs"/>
                <a:sym typeface="Helvetica"/>
              </a:defRPr>
            </a:pPr>
            <a:r>
              <a:t>Goal: Perform Supervised Classification</a:t>
            </a:r>
          </a:p>
          <a:p>
            <a:pPr marL="0" indent="0" algn="ctr" defTabSz="525779">
              <a:spcBef>
                <a:spcPts val="3700"/>
              </a:spcBef>
              <a:buSzTx/>
              <a:buNone/>
              <a:defRPr b="1" sz="3700">
                <a:latin typeface="+mj-lt"/>
                <a:ea typeface="+mj-ea"/>
                <a:cs typeface="+mj-cs"/>
                <a:sym typeface="Helvetica"/>
              </a:defRPr>
            </a:pPr>
            <a:r>
              <a:t>using QGIS open source GIS software</a:t>
            </a:r>
          </a:p>
        </p:txBody>
      </p:sp>
      <p:sp>
        <p:nvSpPr>
          <p:cNvPr id="112" name="Shape 112"/>
          <p:cNvSpPr/>
          <p:nvPr/>
        </p:nvSpPr>
        <p:spPr>
          <a:xfrm>
            <a:off x="1298575" y="4769296"/>
            <a:ext cx="10407650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75000"/>
              <a:buFont typeface="Helvetica Light"/>
              <a:buChar char="•"/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Study Location: River valley in northern Idaho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SzPct val="75000"/>
              <a:buFont typeface="Helvetica Light"/>
              <a:buChar char="•"/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Data Source: Landsat 8 images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SzPct val="75000"/>
              <a:buFont typeface="Helvetica Light"/>
              <a:buChar char="•"/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GIS Software: QGIS (open source)</a:t>
            </a:r>
          </a:p>
          <a:p>
            <a:pPr lvl="3" marL="1143000" indent="-457200">
              <a:buSzPct val="75000"/>
              <a:buFont typeface="Helvetica Light"/>
              <a:buChar char="•"/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using Semi-automatic Classification Plugin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SzPct val="75000"/>
              <a:buFont typeface="Helvetica Light"/>
              <a:buChar char="•"/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Product: Workflow documentation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4611763" y="1762768"/>
            <a:ext cx="378127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By Robert Catherman</a:t>
            </a:r>
          </a:p>
          <a:p>
            <a:pPr algn="ctr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GIS instructor for MEDRIX - Vietnam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7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884150" cy="9566275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1420811" y="68262"/>
            <a:ext cx="4133853" cy="1168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Google Earth with Study Area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2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75" y="22225"/>
            <a:ext cx="13073063" cy="970915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317625" y="368299"/>
            <a:ext cx="4060925" cy="58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Landsat 8 RGB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-52390"/>
            <a:ext cx="12420600" cy="985837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5009970" y="139698"/>
            <a:ext cx="4661260" cy="58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Training Areas (ROI)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2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328825"/>
            <a:ext cx="12496800" cy="8838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