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3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3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media/image1.wmf" ContentType="image/x-wmf"/>
  <Override PartName="/ppt/media/image2.wmf" ContentType="image/x-wmf"/>
  <Override PartName="/ppt/media/image3.wmf" ContentType="image/x-wmf"/>
  <Override PartName="/ppt/media/image4.wmf" ContentType="image/x-wmf"/>
  <Override PartName="/ppt/media/image5.wmf" ContentType="image/x-wmf"/>
  <Override PartName="/ppt/media/image6.png" ContentType="image/png"/>
  <Override PartName="/ppt/media/image7.png" ContentType="image/png"/>
  <Override PartName="/ppt/media/image8.wmf" ContentType="image/x-wmf"/>
  <Override PartName="/ppt/media/image9.png" ContentType="image/png"/>
  <Override PartName="/ppt/media/image10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move the </a:t>
            </a:r>
            <a:r>
              <a:rPr b="0" lang="en-US" sz="4400" spc="-1" strike="noStrike">
                <a:latin typeface="Arial"/>
              </a:rPr>
              <a:t>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73C7301-3EB9-4DF6-8D00-952984A4FB3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31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080" cy="1440"/>
          </a:xfrm>
          <a:prstGeom prst="rect">
            <a:avLst/>
          </a:prstGeom>
        </p:spPr>
      </p:sp>
      <p:sp>
        <p:nvSpPr>
          <p:cNvPr id="543" name="CustomShape 2"/>
          <p:cNvSpPr/>
          <p:nvPr/>
        </p:nvSpPr>
        <p:spPr>
          <a:xfrm>
            <a:off x="685800" y="4343400"/>
            <a:ext cx="5481360" cy="410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080" cy="1440"/>
          </a:xfrm>
          <a:prstGeom prst="rect">
            <a:avLst/>
          </a:prstGeom>
        </p:spPr>
      </p:sp>
      <p:sp>
        <p:nvSpPr>
          <p:cNvPr id="545" name="CustomShape 2"/>
          <p:cNvSpPr/>
          <p:nvPr/>
        </p:nvSpPr>
        <p:spPr>
          <a:xfrm>
            <a:off x="685800" y="4343400"/>
            <a:ext cx="5481360" cy="410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sldImg"/>
          </p:nvPr>
        </p:nvSpPr>
        <p:spPr>
          <a:xfrm>
            <a:off x="1260360" y="720720"/>
            <a:ext cx="4798800" cy="3598560"/>
          </a:xfrm>
          <a:prstGeom prst="rect">
            <a:avLst/>
          </a:prstGeom>
        </p:spPr>
      </p:sp>
      <p:sp>
        <p:nvSpPr>
          <p:cNvPr id="547" name="CustomShape 2"/>
          <p:cNvSpPr/>
          <p:nvPr/>
        </p:nvSpPr>
        <p:spPr>
          <a:xfrm>
            <a:off x="974880" y="4559400"/>
            <a:ext cx="5365080" cy="432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Img"/>
          </p:nvPr>
        </p:nvSpPr>
        <p:spPr>
          <a:xfrm>
            <a:off x="1260360" y="720720"/>
            <a:ext cx="4798800" cy="3598560"/>
          </a:xfrm>
          <a:prstGeom prst="rect">
            <a:avLst/>
          </a:prstGeom>
        </p:spPr>
      </p:sp>
      <p:sp>
        <p:nvSpPr>
          <p:cNvPr id="549" name="CustomShape 2"/>
          <p:cNvSpPr/>
          <p:nvPr/>
        </p:nvSpPr>
        <p:spPr>
          <a:xfrm>
            <a:off x="974880" y="4559400"/>
            <a:ext cx="5365080" cy="432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ldImg"/>
          </p:nvPr>
        </p:nvSpPr>
        <p:spPr>
          <a:xfrm>
            <a:off x="1260360" y="720720"/>
            <a:ext cx="4798800" cy="3598560"/>
          </a:xfrm>
          <a:prstGeom prst="rect">
            <a:avLst/>
          </a:prstGeom>
        </p:spPr>
      </p:sp>
      <p:sp>
        <p:nvSpPr>
          <p:cNvPr id="551" name="CustomShape 2"/>
          <p:cNvSpPr/>
          <p:nvPr/>
        </p:nvSpPr>
        <p:spPr>
          <a:xfrm>
            <a:off x="974880" y="4559400"/>
            <a:ext cx="5365080" cy="432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080" cy="1440"/>
          </a:xfrm>
          <a:prstGeom prst="rect">
            <a:avLst/>
          </a:prstGeom>
        </p:spPr>
      </p:sp>
      <p:sp>
        <p:nvSpPr>
          <p:cNvPr id="553" name="CustomShape 2"/>
          <p:cNvSpPr/>
          <p:nvPr/>
        </p:nvSpPr>
        <p:spPr>
          <a:xfrm>
            <a:off x="685800" y="4343400"/>
            <a:ext cx="5481360" cy="410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080" cy="1440"/>
          </a:xfrm>
          <a:prstGeom prst="rect">
            <a:avLst/>
          </a:prstGeom>
        </p:spPr>
      </p:sp>
      <p:sp>
        <p:nvSpPr>
          <p:cNvPr id="555" name="CustomShape 2"/>
          <p:cNvSpPr/>
          <p:nvPr/>
        </p:nvSpPr>
        <p:spPr>
          <a:xfrm>
            <a:off x="685800" y="4343400"/>
            <a:ext cx="5481360" cy="410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080" cy="1440"/>
          </a:xfrm>
          <a:prstGeom prst="rect">
            <a:avLst/>
          </a:prstGeom>
        </p:spPr>
      </p:sp>
      <p:sp>
        <p:nvSpPr>
          <p:cNvPr id="557" name="CustomShape 2"/>
          <p:cNvSpPr/>
          <p:nvPr/>
        </p:nvSpPr>
        <p:spPr>
          <a:xfrm>
            <a:off x="685800" y="4343400"/>
            <a:ext cx="5481360" cy="410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080" cy="1440"/>
          </a:xfrm>
          <a:prstGeom prst="rect">
            <a:avLst/>
          </a:prstGeom>
        </p:spPr>
      </p:sp>
      <p:sp>
        <p:nvSpPr>
          <p:cNvPr id="559" name="CustomShape 2"/>
          <p:cNvSpPr/>
          <p:nvPr/>
        </p:nvSpPr>
        <p:spPr>
          <a:xfrm>
            <a:off x="685800" y="4343400"/>
            <a:ext cx="5481360" cy="410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080" cy="1440"/>
          </a:xfrm>
          <a:prstGeom prst="rect">
            <a:avLst/>
          </a:prstGeom>
        </p:spPr>
      </p:sp>
      <p:sp>
        <p:nvSpPr>
          <p:cNvPr id="561" name="CustomShape 2"/>
          <p:cNvSpPr/>
          <p:nvPr/>
        </p:nvSpPr>
        <p:spPr>
          <a:xfrm>
            <a:off x="685800" y="4343400"/>
            <a:ext cx="5481360" cy="410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080" cy="1440"/>
          </a:xfrm>
          <a:prstGeom prst="rect">
            <a:avLst/>
          </a:prstGeom>
        </p:spPr>
      </p:sp>
      <p:sp>
        <p:nvSpPr>
          <p:cNvPr id="563" name="CustomShape 2"/>
          <p:cNvSpPr/>
          <p:nvPr/>
        </p:nvSpPr>
        <p:spPr>
          <a:xfrm>
            <a:off x="685800" y="4343400"/>
            <a:ext cx="5481360" cy="410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080" cy="1440"/>
          </a:xfrm>
          <a:prstGeom prst="rect">
            <a:avLst/>
          </a:prstGeom>
        </p:spPr>
      </p:sp>
      <p:sp>
        <p:nvSpPr>
          <p:cNvPr id="565" name="CustomShape 2"/>
          <p:cNvSpPr/>
          <p:nvPr/>
        </p:nvSpPr>
        <p:spPr>
          <a:xfrm>
            <a:off x="685800" y="4343400"/>
            <a:ext cx="5481360" cy="410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080" cy="1440"/>
          </a:xfrm>
          <a:prstGeom prst="rect">
            <a:avLst/>
          </a:prstGeom>
        </p:spPr>
      </p:sp>
      <p:sp>
        <p:nvSpPr>
          <p:cNvPr id="567" name="CustomShape 2"/>
          <p:cNvSpPr/>
          <p:nvPr/>
        </p:nvSpPr>
        <p:spPr>
          <a:xfrm>
            <a:off x="685800" y="4343400"/>
            <a:ext cx="5481360" cy="410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080" cy="1440"/>
          </a:xfrm>
          <a:prstGeom prst="rect">
            <a:avLst/>
          </a:prstGeom>
        </p:spPr>
      </p:sp>
      <p:sp>
        <p:nvSpPr>
          <p:cNvPr id="569" name="CustomShape 2"/>
          <p:cNvSpPr/>
          <p:nvPr/>
        </p:nvSpPr>
        <p:spPr>
          <a:xfrm>
            <a:off x="685800" y="4343400"/>
            <a:ext cx="5479560" cy="410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080" cy="1440"/>
          </a:xfrm>
          <a:prstGeom prst="rect">
            <a:avLst/>
          </a:prstGeom>
        </p:spPr>
      </p:sp>
      <p:sp>
        <p:nvSpPr>
          <p:cNvPr id="571" name="CustomShape 2"/>
          <p:cNvSpPr/>
          <p:nvPr/>
        </p:nvSpPr>
        <p:spPr>
          <a:xfrm>
            <a:off x="685800" y="4343400"/>
            <a:ext cx="5479560" cy="4107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080" cy="1440"/>
          </a:xfrm>
          <a:prstGeom prst="rect">
            <a:avLst/>
          </a:prstGeom>
        </p:spPr>
      </p:sp>
      <p:sp>
        <p:nvSpPr>
          <p:cNvPr id="573" name="CustomShape 2"/>
          <p:cNvSpPr/>
          <p:nvPr/>
        </p:nvSpPr>
        <p:spPr>
          <a:xfrm>
            <a:off x="685800" y="4343400"/>
            <a:ext cx="5481360" cy="410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1260360" y="720720"/>
            <a:ext cx="4798800" cy="3598560"/>
          </a:xfrm>
          <a:prstGeom prst="rect">
            <a:avLst/>
          </a:prstGeom>
        </p:spPr>
      </p:sp>
      <p:sp>
        <p:nvSpPr>
          <p:cNvPr id="575" name="CustomShape 2"/>
          <p:cNvSpPr/>
          <p:nvPr/>
        </p:nvSpPr>
        <p:spPr>
          <a:xfrm>
            <a:off x="974880" y="4559400"/>
            <a:ext cx="5365080" cy="432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Img"/>
          </p:nvPr>
        </p:nvSpPr>
        <p:spPr>
          <a:xfrm>
            <a:off x="1260360" y="720720"/>
            <a:ext cx="4798800" cy="3598560"/>
          </a:xfrm>
          <a:prstGeom prst="rect">
            <a:avLst/>
          </a:prstGeom>
        </p:spPr>
      </p:sp>
      <p:sp>
        <p:nvSpPr>
          <p:cNvPr id="577" name="CustomShape 2"/>
          <p:cNvSpPr/>
          <p:nvPr/>
        </p:nvSpPr>
        <p:spPr>
          <a:xfrm>
            <a:off x="974880" y="4559400"/>
            <a:ext cx="5365080" cy="432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CustomShape 1"/>
          <p:cNvSpPr/>
          <p:nvPr/>
        </p:nvSpPr>
        <p:spPr>
          <a:xfrm>
            <a:off x="4146480" y="9121680"/>
            <a:ext cx="3168360" cy="47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fld id="{C4E71EE9-9227-4CEA-8156-76FA266B937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579" name="CustomShape 2"/>
          <p:cNvSpPr/>
          <p:nvPr/>
        </p:nvSpPr>
        <p:spPr>
          <a:xfrm>
            <a:off x="0" y="9121680"/>
            <a:ext cx="3168360" cy="47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0" name="CustomShape 3"/>
          <p:cNvSpPr/>
          <p:nvPr/>
        </p:nvSpPr>
        <p:spPr>
          <a:xfrm>
            <a:off x="0" y="0"/>
            <a:ext cx="3168360" cy="47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1" name="CustomShape 4"/>
          <p:cNvSpPr/>
          <p:nvPr/>
        </p:nvSpPr>
        <p:spPr>
          <a:xfrm>
            <a:off x="4146480" y="0"/>
            <a:ext cx="3168360" cy="47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6840" rIns="96840" tIns="48240" bIns="48240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11/09/19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82" name="CustomShape 5"/>
          <p:cNvSpPr/>
          <p:nvPr/>
        </p:nvSpPr>
        <p:spPr>
          <a:xfrm>
            <a:off x="974880" y="4564080"/>
            <a:ext cx="5365080" cy="404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PlaceHolder 6"/>
          <p:cNvSpPr>
            <a:spLocks noGrp="1"/>
          </p:cNvSpPr>
          <p:nvPr>
            <p:ph type="sldImg"/>
          </p:nvPr>
        </p:nvSpPr>
        <p:spPr>
          <a:xfrm>
            <a:off x="1419120" y="839880"/>
            <a:ext cx="4478040" cy="3358800"/>
          </a:xfrm>
          <a:prstGeom prst="rect">
            <a:avLst/>
          </a:prstGeom>
        </p:spPr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080" cy="1440"/>
          </a:xfrm>
          <a:prstGeom prst="rect">
            <a:avLst/>
          </a:prstGeom>
        </p:spPr>
      </p:sp>
      <p:sp>
        <p:nvSpPr>
          <p:cNvPr id="585" name="CustomShape 2"/>
          <p:cNvSpPr/>
          <p:nvPr/>
        </p:nvSpPr>
        <p:spPr>
          <a:xfrm>
            <a:off x="685800" y="4343400"/>
            <a:ext cx="5481360" cy="410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080" cy="1440"/>
          </a:xfrm>
          <a:prstGeom prst="rect">
            <a:avLst/>
          </a:prstGeom>
        </p:spPr>
      </p:sp>
      <p:sp>
        <p:nvSpPr>
          <p:cNvPr id="587" name="CustomShape 2"/>
          <p:cNvSpPr/>
          <p:nvPr/>
        </p:nvSpPr>
        <p:spPr>
          <a:xfrm>
            <a:off x="685800" y="4343400"/>
            <a:ext cx="5481360" cy="410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1260360" y="720720"/>
            <a:ext cx="4798800" cy="3598560"/>
          </a:xfrm>
          <a:prstGeom prst="rect">
            <a:avLst/>
          </a:prstGeom>
        </p:spPr>
      </p:sp>
      <p:sp>
        <p:nvSpPr>
          <p:cNvPr id="589" name="CustomShape 2"/>
          <p:cNvSpPr/>
          <p:nvPr/>
        </p:nvSpPr>
        <p:spPr>
          <a:xfrm>
            <a:off x="974880" y="4559400"/>
            <a:ext cx="5365080" cy="432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1260360" y="720720"/>
            <a:ext cx="4798800" cy="3598560"/>
          </a:xfrm>
          <a:prstGeom prst="rect">
            <a:avLst/>
          </a:prstGeom>
        </p:spPr>
      </p:sp>
      <p:sp>
        <p:nvSpPr>
          <p:cNvPr id="591" name="CustomShape 2"/>
          <p:cNvSpPr/>
          <p:nvPr/>
        </p:nvSpPr>
        <p:spPr>
          <a:xfrm>
            <a:off x="974880" y="4559400"/>
            <a:ext cx="5365080" cy="432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533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1260360" y="720720"/>
            <a:ext cx="4798800" cy="3598560"/>
          </a:xfrm>
          <a:prstGeom prst="rect">
            <a:avLst/>
          </a:prstGeom>
        </p:spPr>
      </p:sp>
      <p:sp>
        <p:nvSpPr>
          <p:cNvPr id="593" name="CustomShape 2"/>
          <p:cNvSpPr/>
          <p:nvPr/>
        </p:nvSpPr>
        <p:spPr>
          <a:xfrm>
            <a:off x="974880" y="4559400"/>
            <a:ext cx="5365080" cy="432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ldImg"/>
          </p:nvPr>
        </p:nvSpPr>
        <p:spPr>
          <a:xfrm>
            <a:off x="1260360" y="720720"/>
            <a:ext cx="4798800" cy="3598560"/>
          </a:xfrm>
          <a:prstGeom prst="rect">
            <a:avLst/>
          </a:prstGeom>
        </p:spPr>
      </p:sp>
      <p:sp>
        <p:nvSpPr>
          <p:cNvPr id="535" name="CustomShape 2"/>
          <p:cNvSpPr/>
          <p:nvPr/>
        </p:nvSpPr>
        <p:spPr>
          <a:xfrm>
            <a:off x="974880" y="4559400"/>
            <a:ext cx="5365080" cy="4320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080" cy="1440"/>
          </a:xfrm>
          <a:prstGeom prst="rect">
            <a:avLst/>
          </a:prstGeom>
        </p:spPr>
      </p:sp>
      <p:sp>
        <p:nvSpPr>
          <p:cNvPr id="537" name="CustomShape 2"/>
          <p:cNvSpPr/>
          <p:nvPr/>
        </p:nvSpPr>
        <p:spPr>
          <a:xfrm>
            <a:off x="685800" y="4343400"/>
            <a:ext cx="5481360" cy="410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080" cy="1440"/>
          </a:xfrm>
          <a:prstGeom prst="rect">
            <a:avLst/>
          </a:prstGeom>
        </p:spPr>
      </p:sp>
      <p:sp>
        <p:nvSpPr>
          <p:cNvPr id="539" name="CustomShape 2"/>
          <p:cNvSpPr/>
          <p:nvPr/>
        </p:nvSpPr>
        <p:spPr>
          <a:xfrm>
            <a:off x="685800" y="4343400"/>
            <a:ext cx="5481360" cy="410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ldImg"/>
          </p:nvPr>
        </p:nvSpPr>
        <p:spPr>
          <a:xfrm>
            <a:off x="0" y="695160"/>
            <a:ext cx="1080" cy="1440"/>
          </a:xfrm>
          <a:prstGeom prst="rect">
            <a:avLst/>
          </a:prstGeom>
        </p:spPr>
      </p:sp>
      <p:sp>
        <p:nvSpPr>
          <p:cNvPr id="541" name="CustomShape 2"/>
          <p:cNvSpPr/>
          <p:nvPr/>
        </p:nvSpPr>
        <p:spPr>
          <a:xfrm>
            <a:off x="685800" y="4343400"/>
            <a:ext cx="5481360" cy="410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84880" cy="1028520"/>
            <a:chOff x="0" y="2438280"/>
            <a:chExt cx="8984880" cy="102852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686880" cy="450720"/>
              <a:chOff x="290520" y="2546280"/>
              <a:chExt cx="686880" cy="45072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414000" cy="45072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3200" y="2546280"/>
                <a:ext cx="304200" cy="45072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8560"/>
              <a:ext cx="713520" cy="450720"/>
              <a:chOff x="414360" y="2968560"/>
              <a:chExt cx="713520" cy="45072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8560"/>
                <a:ext cx="421200" cy="45072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3360" y="2968560"/>
                <a:ext cx="344520" cy="45072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5480"/>
              <a:ext cx="536040" cy="39816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7560" cy="10285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259440"/>
              <a:ext cx="8668800" cy="313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7320" cy="8409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</a:t>
            </a:r>
            <a:r>
              <a:rPr b="0" lang="en-US" sz="1800" spc="-1" strike="noStrike">
                <a:latin typeface="Arial"/>
              </a:rPr>
              <a:t>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189000" y="368280"/>
            <a:ext cx="8202240" cy="1028520"/>
            <a:chOff x="189000" y="368280"/>
            <a:chExt cx="8202240" cy="1028520"/>
          </a:xfrm>
        </p:grpSpPr>
        <p:sp>
          <p:nvSpPr>
            <p:cNvPr id="49" name="CustomShape 2"/>
            <p:cNvSpPr/>
            <p:nvPr/>
          </p:nvSpPr>
          <p:spPr>
            <a:xfrm>
              <a:off x="507960" y="368280"/>
              <a:ext cx="7560" cy="10285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189000" y="1158840"/>
              <a:ext cx="8202240" cy="75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7320" cy="8409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</a:t>
            </a:r>
            <a:r>
              <a:rPr b="0" lang="en-US" sz="1800" spc="-1" strike="noStrike">
                <a:latin typeface="Arial"/>
              </a:rPr>
              <a:t>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11280" y="1371240"/>
            <a:ext cx="7897320" cy="5101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189000" y="368280"/>
            <a:ext cx="8202240" cy="1028520"/>
            <a:chOff x="189000" y="368280"/>
            <a:chExt cx="8202240" cy="1028520"/>
          </a:xfrm>
        </p:grpSpPr>
        <p:sp>
          <p:nvSpPr>
            <p:cNvPr id="90" name="CustomShape 2"/>
            <p:cNvSpPr/>
            <p:nvPr/>
          </p:nvSpPr>
          <p:spPr>
            <a:xfrm>
              <a:off x="507960" y="368280"/>
              <a:ext cx="7560" cy="10285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3"/>
            <p:cNvSpPr/>
            <p:nvPr/>
          </p:nvSpPr>
          <p:spPr>
            <a:xfrm>
              <a:off x="189000" y="1158840"/>
              <a:ext cx="8202240" cy="75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"/>
          <p:cNvGrpSpPr/>
          <p:nvPr/>
        </p:nvGrpSpPr>
        <p:grpSpPr>
          <a:xfrm>
            <a:off x="189000" y="368280"/>
            <a:ext cx="8202240" cy="1028520"/>
            <a:chOff x="189000" y="368280"/>
            <a:chExt cx="8202240" cy="1028520"/>
          </a:xfrm>
        </p:grpSpPr>
        <p:sp>
          <p:nvSpPr>
            <p:cNvPr id="131" name="CustomShape 2"/>
            <p:cNvSpPr/>
            <p:nvPr/>
          </p:nvSpPr>
          <p:spPr>
            <a:xfrm>
              <a:off x="507960" y="368280"/>
              <a:ext cx="7560" cy="10285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3"/>
            <p:cNvSpPr/>
            <p:nvPr/>
          </p:nvSpPr>
          <p:spPr>
            <a:xfrm>
              <a:off x="189000" y="1158840"/>
              <a:ext cx="8202240" cy="75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3" name="PlaceHolder 4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7320" cy="8409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</a:t>
            </a:r>
            <a:r>
              <a:rPr b="0" lang="en-US" sz="1800" spc="-1" strike="noStrike">
                <a:latin typeface="Arial"/>
              </a:rPr>
              <a:t>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5.wmf"/><Relationship Id="rId9" Type="http://schemas.openxmlformats.org/officeDocument/2006/relationships/slideLayout" Target="../slideLayouts/slideLayout25.xml"/><Relationship Id="rId10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990720" y="1676160"/>
            <a:ext cx="723852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4800" spc="-1" strike="noStrike">
                <a:solidFill>
                  <a:srgbClr val="333399"/>
                </a:solidFill>
                <a:latin typeface="Arial"/>
              </a:rPr>
              <a:t>Reviews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610920" y="260280"/>
            <a:ext cx="791640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Inspection is NOT...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610920" y="1371600"/>
            <a:ext cx="791640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541080" indent="-54072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41080"/>
                <a:tab algn="l" pos="555480"/>
                <a:tab algn="l" pos="914400"/>
                <a:tab algn="l" pos="1272960"/>
                <a:tab algn="l" pos="1631880"/>
                <a:tab algn="l" pos="1990440"/>
                <a:tab algn="l" pos="2349360"/>
                <a:tab algn="l" pos="2707920"/>
                <a:tab algn="l" pos="3066840"/>
                <a:tab algn="l" pos="3429000"/>
                <a:tab algn="l" pos="3784320"/>
                <a:tab algn="l" pos="4143240"/>
                <a:tab algn="l" pos="4501800"/>
                <a:tab algn="l" pos="4860720"/>
                <a:tab algn="l" pos="5219640"/>
                <a:tab algn="l" pos="5578200"/>
                <a:tab algn="l" pos="5937120"/>
                <a:tab algn="l" pos="6295680"/>
                <a:tab algn="l" pos="6654600"/>
                <a:tab algn="l" pos="7013520"/>
                <a:tab algn="l" pos="737208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Review of style</a:t>
            </a:r>
            <a:endParaRPr b="0" lang="en-US" sz="2400" spc="-1" strike="noStrike">
              <a:latin typeface="Arial"/>
            </a:endParaRPr>
          </a:p>
          <a:p>
            <a:pPr marL="541080" indent="-54072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41080"/>
                <a:tab algn="l" pos="555480"/>
                <a:tab algn="l" pos="914400"/>
                <a:tab algn="l" pos="1272960"/>
                <a:tab algn="l" pos="1631880"/>
                <a:tab algn="l" pos="1990440"/>
                <a:tab algn="l" pos="2349360"/>
                <a:tab algn="l" pos="2707920"/>
                <a:tab algn="l" pos="3066840"/>
                <a:tab algn="l" pos="3429000"/>
                <a:tab algn="l" pos="3784320"/>
                <a:tab algn="l" pos="4143240"/>
                <a:tab algn="l" pos="4501800"/>
                <a:tab algn="l" pos="4860720"/>
                <a:tab algn="l" pos="5219640"/>
                <a:tab algn="l" pos="5578200"/>
                <a:tab algn="l" pos="5937120"/>
                <a:tab algn="l" pos="6295680"/>
                <a:tab algn="l" pos="6654600"/>
                <a:tab algn="l" pos="7013520"/>
                <a:tab algn="l" pos="737208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Attempt to improve or optimize design*</a:t>
            </a:r>
            <a:endParaRPr b="0" lang="en-US" sz="2400" spc="-1" strike="noStrike">
              <a:latin typeface="Arial"/>
            </a:endParaRPr>
          </a:p>
          <a:p>
            <a:pPr marL="541080" indent="-54072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41080"/>
                <a:tab algn="l" pos="555480"/>
                <a:tab algn="l" pos="914400"/>
                <a:tab algn="l" pos="1272960"/>
                <a:tab algn="l" pos="1631880"/>
                <a:tab algn="l" pos="1990440"/>
                <a:tab algn="l" pos="2349360"/>
                <a:tab algn="l" pos="2707920"/>
                <a:tab algn="l" pos="3066840"/>
                <a:tab algn="l" pos="3429000"/>
                <a:tab algn="l" pos="3784320"/>
                <a:tab algn="l" pos="4143240"/>
                <a:tab algn="l" pos="4501800"/>
                <a:tab algn="l" pos="4860720"/>
                <a:tab algn="l" pos="5219640"/>
                <a:tab algn="l" pos="5578200"/>
                <a:tab algn="l" pos="5937120"/>
                <a:tab algn="l" pos="6295680"/>
                <a:tab algn="l" pos="6654600"/>
                <a:tab algn="l" pos="7013520"/>
                <a:tab algn="l" pos="737208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Evaluation of the author</a:t>
            </a:r>
            <a:endParaRPr b="0" lang="en-US" sz="2400" spc="-1" strike="noStrike">
              <a:latin typeface="Arial"/>
            </a:endParaRPr>
          </a:p>
          <a:p>
            <a:pPr marL="541080" indent="-54072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41080"/>
                <a:tab algn="l" pos="555480"/>
                <a:tab algn="l" pos="914400"/>
                <a:tab algn="l" pos="1272960"/>
                <a:tab algn="l" pos="1631880"/>
                <a:tab algn="l" pos="1990440"/>
                <a:tab algn="l" pos="2349360"/>
                <a:tab algn="l" pos="2707920"/>
                <a:tab algn="l" pos="3066840"/>
                <a:tab algn="l" pos="3429000"/>
                <a:tab algn="l" pos="3784320"/>
                <a:tab algn="l" pos="4143240"/>
                <a:tab algn="l" pos="4501800"/>
                <a:tab algn="l" pos="4860720"/>
                <a:tab algn="l" pos="5219640"/>
                <a:tab algn="l" pos="5578200"/>
                <a:tab algn="l" pos="5937120"/>
                <a:tab algn="l" pos="6295680"/>
                <a:tab algn="l" pos="6654600"/>
                <a:tab algn="l" pos="7013520"/>
                <a:tab algn="l" pos="737208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Subjective evaluation of quality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*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Infosys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: inspectors use a separate form to record comments, offer insights and ideas.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610920" y="260280"/>
            <a:ext cx="791640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Is Inspection </a:t>
            </a:r>
            <a:r>
              <a:rPr b="0" lang="en-US" sz="3600" spc="-1" strike="noStrike">
                <a:solidFill>
                  <a:srgbClr val="ff0000"/>
                </a:solidFill>
                <a:latin typeface="Arial"/>
              </a:rPr>
              <a:t>Worth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the Time?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610920" y="1371240"/>
            <a:ext cx="7916400" cy="49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Inspection involving 5 people takes 10-20 man-hours, about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half the time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preparation.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Inspection finds 5 - 10 defects, on average.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1600200" y="5718240"/>
            <a:ext cx="6171840" cy="104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fr-CA" sz="1400" spc="-1" strike="noStrike">
                <a:solidFill>
                  <a:srgbClr val="000000"/>
                </a:solidFill>
                <a:latin typeface="Century"/>
                <a:ea typeface="MS Mincho"/>
              </a:rPr>
              <a:t>Source:</a:t>
            </a:r>
            <a:r>
              <a:rPr b="0" lang="fr-CA" sz="1400" spc="-1" strike="noStrike">
                <a:solidFill>
                  <a:srgbClr val="000000"/>
                </a:solidFill>
                <a:latin typeface="Century"/>
                <a:ea typeface="MS Mincho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entury"/>
                <a:ea typeface="MS Mincho"/>
              </a:rPr>
              <a:t>Ron Radice</a:t>
            </a:r>
            <a:r>
              <a:rPr b="0" lang="fr-CA" sz="1400" spc="-1" strike="noStrike">
                <a:solidFill>
                  <a:srgbClr val="000000"/>
                </a:solidFill>
                <a:latin typeface="Century"/>
                <a:ea typeface="MS Mincho"/>
              </a:rPr>
              <a:t>, ‘</a:t>
            </a:r>
            <a:r>
              <a:rPr b="0" lang="en-US" sz="1400" spc="-1" strike="noStrike">
                <a:solidFill>
                  <a:srgbClr val="000000"/>
                </a:solidFill>
                <a:latin typeface="Century"/>
                <a:ea typeface="MS Mincho"/>
              </a:rPr>
              <a:t>Software Inspections: Past, Present, and Future</a:t>
            </a:r>
            <a:r>
              <a:rPr b="0" lang="fr-CA" sz="1400" spc="-1" strike="noStrike">
                <a:solidFill>
                  <a:srgbClr val="000000"/>
                </a:solidFill>
                <a:latin typeface="Century"/>
                <a:ea typeface="MS Mincho"/>
              </a:rPr>
              <a:t>.’, 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Software</a:t>
            </a:r>
            <a:r>
              <a:rPr b="0" lang="fr-C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Technology Conference</a:t>
            </a:r>
            <a:r>
              <a:rPr b="0" lang="fr-C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Salt Lake City, Utah</a:t>
            </a:r>
            <a:r>
              <a:rPr b="0" lang="fr-C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May, 2001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87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br/>
            <a:endParaRPr b="0" lang="en-US" sz="14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038480" y="5327640"/>
            <a:ext cx="1146240" cy="38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500" spc="-1" strike="noStrike">
                <a:solidFill>
                  <a:srgbClr val="266b8a"/>
                </a:solidFill>
                <a:latin typeface="Arial"/>
                <a:ea typeface="Arial"/>
              </a:rPr>
              <a:t>Activity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7778880" y="2627280"/>
            <a:ext cx="1228320" cy="24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4"/>
          <p:cNvSpPr/>
          <p:nvPr/>
        </p:nvSpPr>
        <p:spPr>
          <a:xfrm>
            <a:off x="549360" y="274680"/>
            <a:ext cx="777204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000080"/>
                </a:solidFill>
                <a:latin typeface="Arial"/>
                <a:ea typeface="Arial"/>
              </a:rPr>
              <a:t>Defect Injection and Detection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762120" y="1812960"/>
            <a:ext cx="7854480" cy="295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Line 6"/>
          <p:cNvSpPr/>
          <p:nvPr/>
        </p:nvSpPr>
        <p:spPr>
          <a:xfrm>
            <a:off x="758880" y="4184640"/>
            <a:ext cx="7854840" cy="1440"/>
          </a:xfrm>
          <a:prstGeom prst="line">
            <a:avLst/>
          </a:prstGeom>
          <a:ln cap="sq" w="9360">
            <a:solidFill>
              <a:srgbClr val="000000"/>
            </a:solidFill>
            <a:prstDash val="lg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Line 7"/>
          <p:cNvSpPr/>
          <p:nvPr/>
        </p:nvSpPr>
        <p:spPr>
          <a:xfrm>
            <a:off x="758880" y="3584520"/>
            <a:ext cx="7854840" cy="1800"/>
          </a:xfrm>
          <a:prstGeom prst="line">
            <a:avLst/>
          </a:prstGeom>
          <a:ln cap="sq" w="9360">
            <a:solidFill>
              <a:srgbClr val="000000"/>
            </a:solidFill>
            <a:prstDash val="lg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8"/>
          <p:cNvSpPr/>
          <p:nvPr/>
        </p:nvSpPr>
        <p:spPr>
          <a:xfrm>
            <a:off x="758880" y="3000240"/>
            <a:ext cx="7854840" cy="1800"/>
          </a:xfrm>
          <a:prstGeom prst="line">
            <a:avLst/>
          </a:prstGeom>
          <a:ln cap="sq" w="9360">
            <a:solidFill>
              <a:srgbClr val="000000"/>
            </a:solidFill>
            <a:prstDash val="lg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9"/>
          <p:cNvSpPr/>
          <p:nvPr/>
        </p:nvSpPr>
        <p:spPr>
          <a:xfrm>
            <a:off x="758880" y="2398680"/>
            <a:ext cx="7854840" cy="1800"/>
          </a:xfrm>
          <a:prstGeom prst="line">
            <a:avLst/>
          </a:prstGeom>
          <a:ln cap="sq" w="9360">
            <a:solidFill>
              <a:srgbClr val="000000"/>
            </a:solidFill>
            <a:prstDash val="lg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Line 10"/>
          <p:cNvSpPr/>
          <p:nvPr/>
        </p:nvSpPr>
        <p:spPr>
          <a:xfrm>
            <a:off x="758880" y="1814400"/>
            <a:ext cx="7854840" cy="1800"/>
          </a:xfrm>
          <a:prstGeom prst="line">
            <a:avLst/>
          </a:prstGeom>
          <a:ln cap="sq" w="9360">
            <a:solidFill>
              <a:srgbClr val="000000"/>
            </a:solidFill>
            <a:prstDash val="lgDash"/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1"/>
          <p:cNvSpPr/>
          <p:nvPr/>
        </p:nvSpPr>
        <p:spPr>
          <a:xfrm>
            <a:off x="758880" y="1814400"/>
            <a:ext cx="7854480" cy="2955600"/>
          </a:xfrm>
          <a:prstGeom prst="rect">
            <a:avLst/>
          </a:prstGeom>
          <a:noFill/>
          <a:ln cap="sq" w="158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Line 12"/>
          <p:cNvSpPr/>
          <p:nvPr/>
        </p:nvSpPr>
        <p:spPr>
          <a:xfrm>
            <a:off x="758880" y="1814400"/>
            <a:ext cx="1440" cy="295596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Line 13"/>
          <p:cNvSpPr/>
          <p:nvPr/>
        </p:nvSpPr>
        <p:spPr>
          <a:xfrm>
            <a:off x="728640" y="4770360"/>
            <a:ext cx="30240" cy="180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Line 14"/>
          <p:cNvSpPr/>
          <p:nvPr/>
        </p:nvSpPr>
        <p:spPr>
          <a:xfrm>
            <a:off x="728640" y="4184640"/>
            <a:ext cx="30240" cy="144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Line 15"/>
          <p:cNvSpPr/>
          <p:nvPr/>
        </p:nvSpPr>
        <p:spPr>
          <a:xfrm>
            <a:off x="728640" y="3584520"/>
            <a:ext cx="30240" cy="180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Line 16"/>
          <p:cNvSpPr/>
          <p:nvPr/>
        </p:nvSpPr>
        <p:spPr>
          <a:xfrm>
            <a:off x="728640" y="3000240"/>
            <a:ext cx="30240" cy="180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ine 17"/>
          <p:cNvSpPr/>
          <p:nvPr/>
        </p:nvSpPr>
        <p:spPr>
          <a:xfrm>
            <a:off x="728640" y="2398680"/>
            <a:ext cx="30240" cy="180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Line 18"/>
          <p:cNvSpPr/>
          <p:nvPr/>
        </p:nvSpPr>
        <p:spPr>
          <a:xfrm>
            <a:off x="728640" y="1814400"/>
            <a:ext cx="30240" cy="180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Line 19"/>
          <p:cNvSpPr/>
          <p:nvPr/>
        </p:nvSpPr>
        <p:spPr>
          <a:xfrm>
            <a:off x="758880" y="4770360"/>
            <a:ext cx="7854840" cy="180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20"/>
          <p:cNvSpPr/>
          <p:nvPr/>
        </p:nvSpPr>
        <p:spPr>
          <a:xfrm flipV="1">
            <a:off x="758880" y="4749480"/>
            <a:ext cx="1440" cy="8892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21"/>
          <p:cNvSpPr/>
          <p:nvPr/>
        </p:nvSpPr>
        <p:spPr>
          <a:xfrm flipV="1">
            <a:off x="1638360" y="4749480"/>
            <a:ext cx="1440" cy="8892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Line 22"/>
          <p:cNvSpPr/>
          <p:nvPr/>
        </p:nvSpPr>
        <p:spPr>
          <a:xfrm flipV="1">
            <a:off x="2502000" y="4749480"/>
            <a:ext cx="1440" cy="8892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Line 23"/>
          <p:cNvSpPr/>
          <p:nvPr/>
        </p:nvSpPr>
        <p:spPr>
          <a:xfrm flipV="1">
            <a:off x="3381480" y="4779720"/>
            <a:ext cx="1440" cy="5868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Line 24"/>
          <p:cNvSpPr/>
          <p:nvPr/>
        </p:nvSpPr>
        <p:spPr>
          <a:xfrm flipV="1">
            <a:off x="4246560" y="4749480"/>
            <a:ext cx="1440" cy="8892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Line 25"/>
          <p:cNvSpPr/>
          <p:nvPr/>
        </p:nvSpPr>
        <p:spPr>
          <a:xfrm flipV="1">
            <a:off x="5126040" y="4749480"/>
            <a:ext cx="1440" cy="8892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Line 26"/>
          <p:cNvSpPr/>
          <p:nvPr/>
        </p:nvSpPr>
        <p:spPr>
          <a:xfrm flipV="1">
            <a:off x="5989680" y="4749480"/>
            <a:ext cx="1440" cy="8892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Line 27"/>
          <p:cNvSpPr/>
          <p:nvPr/>
        </p:nvSpPr>
        <p:spPr>
          <a:xfrm flipV="1">
            <a:off x="6869160" y="4749480"/>
            <a:ext cx="1440" cy="8892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Line 28"/>
          <p:cNvSpPr/>
          <p:nvPr/>
        </p:nvSpPr>
        <p:spPr>
          <a:xfrm flipV="1">
            <a:off x="7734240" y="4749480"/>
            <a:ext cx="1800" cy="8892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Line 29"/>
          <p:cNvSpPr/>
          <p:nvPr/>
        </p:nvSpPr>
        <p:spPr>
          <a:xfrm flipV="1">
            <a:off x="8613720" y="4749480"/>
            <a:ext cx="1800" cy="88920"/>
          </a:xfrm>
          <a:prstGeom prst="line">
            <a:avLst/>
          </a:prstGeom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30"/>
          <p:cNvSpPr/>
          <p:nvPr/>
        </p:nvSpPr>
        <p:spPr>
          <a:xfrm>
            <a:off x="638280" y="4721400"/>
            <a:ext cx="658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Small Fonts"/>
                <a:ea typeface="DejaVu Sans"/>
              </a:rPr>
              <a:t>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4" name="CustomShape 31"/>
          <p:cNvSpPr/>
          <p:nvPr/>
        </p:nvSpPr>
        <p:spPr>
          <a:xfrm>
            <a:off x="638280" y="4137120"/>
            <a:ext cx="6588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Small Font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5" name="CustomShape 32"/>
          <p:cNvSpPr/>
          <p:nvPr/>
        </p:nvSpPr>
        <p:spPr>
          <a:xfrm>
            <a:off x="576360" y="3535200"/>
            <a:ext cx="13140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Small Fonts"/>
                <a:ea typeface="DejaVu Sans"/>
              </a:rPr>
              <a:t>10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6" name="CustomShape 33"/>
          <p:cNvSpPr/>
          <p:nvPr/>
        </p:nvSpPr>
        <p:spPr>
          <a:xfrm>
            <a:off x="576360" y="2951280"/>
            <a:ext cx="13140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Small Fonts"/>
                <a:ea typeface="DejaVu Sans"/>
              </a:rPr>
              <a:t>15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7" name="CustomShape 34"/>
          <p:cNvSpPr/>
          <p:nvPr/>
        </p:nvSpPr>
        <p:spPr>
          <a:xfrm>
            <a:off x="592200" y="2351160"/>
            <a:ext cx="13140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Small Fonts"/>
                <a:ea typeface="DejaVu Sans"/>
              </a:rPr>
              <a:t>20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8" name="CustomShape 35"/>
          <p:cNvSpPr/>
          <p:nvPr/>
        </p:nvSpPr>
        <p:spPr>
          <a:xfrm>
            <a:off x="592200" y="1766880"/>
            <a:ext cx="131400" cy="1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Small Fonts"/>
                <a:ea typeface="DejaVu Sans"/>
              </a:rPr>
              <a:t>25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CustomShape 36"/>
          <p:cNvSpPr/>
          <p:nvPr/>
        </p:nvSpPr>
        <p:spPr>
          <a:xfrm>
            <a:off x="837720" y="4992840"/>
            <a:ext cx="6609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START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0" name="CustomShape 37"/>
          <p:cNvSpPr/>
          <p:nvPr/>
        </p:nvSpPr>
        <p:spPr>
          <a:xfrm>
            <a:off x="1808280" y="4992840"/>
            <a:ext cx="4392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REQ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1" name="CustomShape 38"/>
          <p:cNvSpPr/>
          <p:nvPr/>
        </p:nvSpPr>
        <p:spPr>
          <a:xfrm>
            <a:off x="2687760" y="4992840"/>
            <a:ext cx="41652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HLD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2" name="CustomShape 39"/>
          <p:cNvSpPr/>
          <p:nvPr/>
        </p:nvSpPr>
        <p:spPr>
          <a:xfrm>
            <a:off x="3567240" y="4992840"/>
            <a:ext cx="39348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LLD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CustomShape 40"/>
          <p:cNvSpPr/>
          <p:nvPr/>
        </p:nvSpPr>
        <p:spPr>
          <a:xfrm>
            <a:off x="4370400" y="4992840"/>
            <a:ext cx="58572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CODE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4" name="CustomShape 41"/>
          <p:cNvSpPr/>
          <p:nvPr/>
        </p:nvSpPr>
        <p:spPr>
          <a:xfrm>
            <a:off x="5371920" y="4992840"/>
            <a:ext cx="27000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UT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CustomShape 42"/>
          <p:cNvSpPr/>
          <p:nvPr/>
        </p:nvSpPr>
        <p:spPr>
          <a:xfrm>
            <a:off x="6265800" y="4992840"/>
            <a:ext cx="1803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6" name="CustomShape 43"/>
          <p:cNvSpPr/>
          <p:nvPr/>
        </p:nvSpPr>
        <p:spPr>
          <a:xfrm>
            <a:off x="7115400" y="4992840"/>
            <a:ext cx="25956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7" name="CustomShape 44"/>
          <p:cNvSpPr/>
          <p:nvPr/>
        </p:nvSpPr>
        <p:spPr>
          <a:xfrm>
            <a:off x="7904160" y="4992840"/>
            <a:ext cx="474480" cy="24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SHIP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8" name="CustomShape 45"/>
          <p:cNvSpPr/>
          <p:nvPr/>
        </p:nvSpPr>
        <p:spPr>
          <a:xfrm rot="16200000">
            <a:off x="-326160" y="3136680"/>
            <a:ext cx="1455840" cy="25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1700" spc="-1" strike="noStrike">
                <a:solidFill>
                  <a:srgbClr val="000000"/>
                </a:solidFill>
                <a:latin typeface="Arial"/>
                <a:ea typeface="Arial"/>
              </a:rPr>
              <a:t>Defects/KLOC</a:t>
            </a:r>
            <a:endParaRPr b="0" lang="en-US" sz="1700" spc="-1" strike="noStrike">
              <a:latin typeface="Arial"/>
            </a:endParaRPr>
          </a:p>
        </p:txBody>
      </p:sp>
      <p:sp>
        <p:nvSpPr>
          <p:cNvPr id="249" name="CustomShape 46"/>
          <p:cNvSpPr/>
          <p:nvPr/>
        </p:nvSpPr>
        <p:spPr>
          <a:xfrm>
            <a:off x="762120" y="914400"/>
            <a:ext cx="3200040" cy="823680"/>
          </a:xfrm>
          <a:prstGeom prst="rect">
            <a:avLst/>
          </a:prstGeom>
          <a:solidFill>
            <a:srgbClr val="ffffff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0" name="Group 47"/>
          <p:cNvGrpSpPr/>
          <p:nvPr/>
        </p:nvGrpSpPr>
        <p:grpSpPr>
          <a:xfrm>
            <a:off x="879480" y="990720"/>
            <a:ext cx="7318080" cy="3806280"/>
            <a:chOff x="879480" y="990720"/>
            <a:chExt cx="7318080" cy="3806280"/>
          </a:xfrm>
        </p:grpSpPr>
        <p:grpSp>
          <p:nvGrpSpPr>
            <p:cNvPr id="251" name="Group 48"/>
            <p:cNvGrpSpPr/>
            <p:nvPr/>
          </p:nvGrpSpPr>
          <p:grpSpPr>
            <a:xfrm>
              <a:off x="1152360" y="1957320"/>
              <a:ext cx="7045200" cy="2839680"/>
              <a:chOff x="1152360" y="1957320"/>
              <a:chExt cx="7045200" cy="2839680"/>
            </a:xfrm>
          </p:grpSpPr>
          <p:sp>
            <p:nvSpPr>
              <p:cNvPr id="252" name="Line 49"/>
              <p:cNvSpPr/>
              <p:nvPr/>
            </p:nvSpPr>
            <p:spPr>
              <a:xfrm flipV="1">
                <a:off x="1198440" y="4392000"/>
                <a:ext cx="843120" cy="377640"/>
              </a:xfrm>
              <a:prstGeom prst="line">
                <a:avLst/>
              </a:prstGeom>
              <a:ln cap="sq" w="15840">
                <a:solidFill>
                  <a:srgbClr val="00008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3" name="Line 50"/>
              <p:cNvSpPr/>
              <p:nvPr/>
            </p:nvSpPr>
            <p:spPr>
              <a:xfrm flipV="1">
                <a:off x="2062080" y="3985920"/>
                <a:ext cx="858960" cy="426960"/>
              </a:xfrm>
              <a:prstGeom prst="line">
                <a:avLst/>
              </a:prstGeom>
              <a:ln cap="sq" w="15840">
                <a:solidFill>
                  <a:srgbClr val="00008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4" name="Line 51"/>
              <p:cNvSpPr/>
              <p:nvPr/>
            </p:nvSpPr>
            <p:spPr>
              <a:xfrm flipV="1">
                <a:off x="2941560" y="3449160"/>
                <a:ext cx="844560" cy="557280"/>
              </a:xfrm>
              <a:prstGeom prst="line">
                <a:avLst/>
              </a:prstGeom>
              <a:ln cap="sq" w="15840">
                <a:solidFill>
                  <a:srgbClr val="00008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" name="Line 52"/>
              <p:cNvSpPr/>
              <p:nvPr/>
            </p:nvSpPr>
            <p:spPr>
              <a:xfrm flipV="1">
                <a:off x="3807000" y="1972440"/>
                <a:ext cx="858600" cy="1497240"/>
              </a:xfrm>
              <a:prstGeom prst="line">
                <a:avLst/>
              </a:prstGeom>
              <a:ln cap="sq" w="15840">
                <a:solidFill>
                  <a:srgbClr val="00008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" name="CustomShape 53"/>
              <p:cNvSpPr/>
              <p:nvPr/>
            </p:nvSpPr>
            <p:spPr>
              <a:xfrm>
                <a:off x="1152360" y="4721400"/>
                <a:ext cx="71280" cy="75600"/>
              </a:xfrm>
              <a:custGeom>
                <a:avLst/>
                <a:gdLst/>
                <a:ahLst/>
                <a:rect l="l" t="t" r="r" b="b"/>
                <a:pathLst>
                  <a:path w="58" h="61">
                    <a:moveTo>
                      <a:pt x="29" y="0"/>
                    </a:moveTo>
                    <a:lnTo>
                      <a:pt x="58" y="31"/>
                    </a:lnTo>
                    <a:lnTo>
                      <a:pt x="29" y="61"/>
                    </a:lnTo>
                    <a:lnTo>
                      <a:pt x="0" y="31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80"/>
              </a:solidFill>
              <a:ln cap="sq" w="15840">
                <a:solidFill>
                  <a:srgbClr val="0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7" name="CustomShape 54"/>
              <p:cNvSpPr/>
              <p:nvPr/>
            </p:nvSpPr>
            <p:spPr>
              <a:xfrm>
                <a:off x="2017800" y="4363920"/>
                <a:ext cx="69480" cy="75960"/>
              </a:xfrm>
              <a:custGeom>
                <a:avLst/>
                <a:gdLst/>
                <a:ahLst/>
                <a:rect l="l" t="t" r="r" b="b"/>
                <a:pathLst>
                  <a:path w="57" h="61">
                    <a:moveTo>
                      <a:pt x="28" y="0"/>
                    </a:moveTo>
                    <a:lnTo>
                      <a:pt x="57" y="31"/>
                    </a:lnTo>
                    <a:lnTo>
                      <a:pt x="28" y="61"/>
                    </a:lnTo>
                    <a:lnTo>
                      <a:pt x="0" y="3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cap="sq" w="15840">
                <a:solidFill>
                  <a:srgbClr val="0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8" name="CustomShape 55"/>
              <p:cNvSpPr/>
              <p:nvPr/>
            </p:nvSpPr>
            <p:spPr>
              <a:xfrm>
                <a:off x="2897280" y="3957480"/>
                <a:ext cx="69480" cy="77760"/>
              </a:xfrm>
              <a:custGeom>
                <a:avLst/>
                <a:gdLst/>
                <a:ahLst/>
                <a:rect l="l" t="t" r="r" b="b"/>
                <a:pathLst>
                  <a:path w="57" h="62">
                    <a:moveTo>
                      <a:pt x="28" y="0"/>
                    </a:moveTo>
                    <a:lnTo>
                      <a:pt x="57" y="31"/>
                    </a:lnTo>
                    <a:lnTo>
                      <a:pt x="28" y="62"/>
                    </a:lnTo>
                    <a:lnTo>
                      <a:pt x="0" y="31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cap="sq" w="15840">
                <a:solidFill>
                  <a:srgbClr val="0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9" name="CustomShape 56"/>
              <p:cNvSpPr/>
              <p:nvPr/>
            </p:nvSpPr>
            <p:spPr>
              <a:xfrm>
                <a:off x="3760920" y="3422520"/>
                <a:ext cx="70920" cy="75960"/>
              </a:xfrm>
              <a:custGeom>
                <a:avLst/>
                <a:gdLst/>
                <a:ahLst/>
                <a:rect l="l" t="t" r="r" b="b"/>
                <a:pathLst>
                  <a:path w="58" h="61">
                    <a:moveTo>
                      <a:pt x="29" y="0"/>
                    </a:moveTo>
                    <a:lnTo>
                      <a:pt x="58" y="30"/>
                    </a:lnTo>
                    <a:lnTo>
                      <a:pt x="29" y="61"/>
                    </a:lnTo>
                    <a:lnTo>
                      <a:pt x="0" y="3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80"/>
              </a:solidFill>
              <a:ln cap="sq" w="15840">
                <a:solidFill>
                  <a:srgbClr val="000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60" name="Group 57"/>
              <p:cNvGrpSpPr/>
              <p:nvPr/>
            </p:nvGrpSpPr>
            <p:grpSpPr>
              <a:xfrm>
                <a:off x="4640400" y="1957320"/>
                <a:ext cx="3557160" cy="75960"/>
                <a:chOff x="4640400" y="1957320"/>
                <a:chExt cx="3557160" cy="75960"/>
              </a:xfrm>
            </p:grpSpPr>
            <p:sp>
              <p:nvSpPr>
                <p:cNvPr id="261" name="Line 58"/>
                <p:cNvSpPr/>
                <p:nvPr/>
              </p:nvSpPr>
              <p:spPr>
                <a:xfrm>
                  <a:off x="4686480" y="2006640"/>
                  <a:ext cx="858600" cy="0"/>
                </a:xfrm>
                <a:prstGeom prst="line">
                  <a:avLst/>
                </a:prstGeom>
                <a:ln cap="sq" w="15840">
                  <a:solidFill>
                    <a:srgbClr val="00008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2" name="Line 59"/>
                <p:cNvSpPr/>
                <p:nvPr/>
              </p:nvSpPr>
              <p:spPr>
                <a:xfrm>
                  <a:off x="5565600" y="2006640"/>
                  <a:ext cx="843120" cy="0"/>
                </a:xfrm>
                <a:prstGeom prst="line">
                  <a:avLst/>
                </a:prstGeom>
                <a:ln cap="sq" w="15840">
                  <a:solidFill>
                    <a:srgbClr val="00008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3" name="Line 60"/>
                <p:cNvSpPr/>
                <p:nvPr/>
              </p:nvSpPr>
              <p:spPr>
                <a:xfrm>
                  <a:off x="6429240" y="2006640"/>
                  <a:ext cx="858960" cy="0"/>
                </a:xfrm>
                <a:prstGeom prst="line">
                  <a:avLst/>
                </a:prstGeom>
                <a:ln cap="sq" w="15840">
                  <a:solidFill>
                    <a:srgbClr val="00008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4" name="Line 61"/>
                <p:cNvSpPr/>
                <p:nvPr/>
              </p:nvSpPr>
              <p:spPr>
                <a:xfrm>
                  <a:off x="7308720" y="2006640"/>
                  <a:ext cx="844560" cy="0"/>
                </a:xfrm>
                <a:prstGeom prst="line">
                  <a:avLst/>
                </a:prstGeom>
                <a:ln cap="sq" w="15840">
                  <a:solidFill>
                    <a:srgbClr val="00008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5" name="CustomShape 62"/>
                <p:cNvSpPr/>
                <p:nvPr/>
              </p:nvSpPr>
              <p:spPr>
                <a:xfrm>
                  <a:off x="4640400" y="1957320"/>
                  <a:ext cx="70920" cy="75960"/>
                </a:xfrm>
                <a:custGeom>
                  <a:avLst/>
                  <a:gdLst/>
                  <a:ahLst/>
                  <a:rect l="l" t="t" r="r" b="b"/>
                  <a:pathLst>
                    <a:path w="58" h="61">
                      <a:moveTo>
                        <a:pt x="29" y="0"/>
                      </a:moveTo>
                      <a:lnTo>
                        <a:pt x="58" y="31"/>
                      </a:lnTo>
                      <a:lnTo>
                        <a:pt x="29" y="61"/>
                      </a:lnTo>
                      <a:lnTo>
                        <a:pt x="0" y="3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 cap="sq" w="15840">
                  <a:solidFill>
                    <a:srgbClr val="000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6" name="CustomShape 63"/>
                <p:cNvSpPr/>
                <p:nvPr/>
              </p:nvSpPr>
              <p:spPr>
                <a:xfrm>
                  <a:off x="5519880" y="1957320"/>
                  <a:ext cx="70920" cy="75960"/>
                </a:xfrm>
                <a:custGeom>
                  <a:avLst/>
                  <a:gdLst/>
                  <a:ahLst/>
                  <a:rect l="l" t="t" r="r" b="b"/>
                  <a:pathLst>
                    <a:path w="58" h="61">
                      <a:moveTo>
                        <a:pt x="29" y="0"/>
                      </a:moveTo>
                      <a:lnTo>
                        <a:pt x="58" y="31"/>
                      </a:lnTo>
                      <a:lnTo>
                        <a:pt x="29" y="61"/>
                      </a:lnTo>
                      <a:lnTo>
                        <a:pt x="0" y="3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 cap="sq" w="15840">
                  <a:solidFill>
                    <a:srgbClr val="000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7" name="CustomShape 64"/>
                <p:cNvSpPr/>
                <p:nvPr/>
              </p:nvSpPr>
              <p:spPr>
                <a:xfrm>
                  <a:off x="6384960" y="1957320"/>
                  <a:ext cx="69480" cy="75960"/>
                </a:xfrm>
                <a:custGeom>
                  <a:avLst/>
                  <a:gdLst/>
                  <a:ahLst/>
                  <a:rect l="l" t="t" r="r" b="b"/>
                  <a:pathLst>
                    <a:path w="57" h="61">
                      <a:moveTo>
                        <a:pt x="28" y="0"/>
                      </a:moveTo>
                      <a:lnTo>
                        <a:pt x="57" y="31"/>
                      </a:lnTo>
                      <a:lnTo>
                        <a:pt x="28" y="61"/>
                      </a:lnTo>
                      <a:lnTo>
                        <a:pt x="0" y="3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 cap="sq" w="15840">
                  <a:solidFill>
                    <a:srgbClr val="000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8" name="CustomShape 65"/>
                <p:cNvSpPr/>
                <p:nvPr/>
              </p:nvSpPr>
              <p:spPr>
                <a:xfrm>
                  <a:off x="7264440" y="1957320"/>
                  <a:ext cx="69480" cy="75960"/>
                </a:xfrm>
                <a:custGeom>
                  <a:avLst/>
                  <a:gdLst/>
                  <a:ahLst/>
                  <a:rect l="l" t="t" r="r" b="b"/>
                  <a:pathLst>
                    <a:path w="57" h="61">
                      <a:moveTo>
                        <a:pt x="28" y="0"/>
                      </a:moveTo>
                      <a:lnTo>
                        <a:pt x="57" y="31"/>
                      </a:lnTo>
                      <a:lnTo>
                        <a:pt x="28" y="61"/>
                      </a:lnTo>
                      <a:lnTo>
                        <a:pt x="0" y="31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 cap="sq" w="15840">
                  <a:solidFill>
                    <a:srgbClr val="000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69" name="CustomShape 66"/>
                <p:cNvSpPr/>
                <p:nvPr/>
              </p:nvSpPr>
              <p:spPr>
                <a:xfrm>
                  <a:off x="8128080" y="1957320"/>
                  <a:ext cx="69480" cy="75960"/>
                </a:xfrm>
                <a:custGeom>
                  <a:avLst/>
                  <a:gdLst/>
                  <a:ahLst/>
                  <a:rect l="l" t="t" r="r" b="b"/>
                  <a:pathLst>
                    <a:path w="57" h="61">
                      <a:moveTo>
                        <a:pt x="29" y="0"/>
                      </a:moveTo>
                      <a:lnTo>
                        <a:pt x="57" y="31"/>
                      </a:lnTo>
                      <a:lnTo>
                        <a:pt x="29" y="61"/>
                      </a:lnTo>
                      <a:lnTo>
                        <a:pt x="0" y="3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000080"/>
                </a:solidFill>
                <a:ln cap="sq" w="15840">
                  <a:solidFill>
                    <a:srgbClr val="000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270" name="Line 67"/>
            <p:cNvSpPr/>
            <p:nvPr/>
          </p:nvSpPr>
          <p:spPr>
            <a:xfrm>
              <a:off x="879480" y="1143000"/>
              <a:ext cx="388800" cy="0"/>
            </a:xfrm>
            <a:prstGeom prst="line">
              <a:avLst/>
            </a:prstGeom>
            <a:ln cap="sq" w="15840">
              <a:solidFill>
                <a:srgbClr val="00008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CustomShape 68"/>
            <p:cNvSpPr/>
            <p:nvPr/>
          </p:nvSpPr>
          <p:spPr>
            <a:xfrm>
              <a:off x="1031760" y="1100160"/>
              <a:ext cx="69480" cy="77400"/>
            </a:xfrm>
            <a:custGeom>
              <a:avLst/>
              <a:gdLst/>
              <a:ahLst/>
              <a:rect l="l" t="t" r="r" b="b"/>
              <a:pathLst>
                <a:path w="57" h="62">
                  <a:moveTo>
                    <a:pt x="29" y="0"/>
                  </a:moveTo>
                  <a:lnTo>
                    <a:pt x="57" y="31"/>
                  </a:lnTo>
                  <a:lnTo>
                    <a:pt x="29" y="62"/>
                  </a:lnTo>
                  <a:lnTo>
                    <a:pt x="0" y="31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0080"/>
            </a:solidFill>
            <a:ln cap="sq" w="15840">
              <a:solidFill>
                <a:srgbClr val="000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CustomShape 69"/>
            <p:cNvSpPr/>
            <p:nvPr/>
          </p:nvSpPr>
          <p:spPr>
            <a:xfrm>
              <a:off x="1362960" y="990720"/>
              <a:ext cx="821880" cy="24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r>
                <a:rPr b="1" lang="fr-CA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Injected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273" name="CustomShape 70"/>
          <p:cNvSpPr/>
          <p:nvPr/>
        </p:nvSpPr>
        <p:spPr>
          <a:xfrm>
            <a:off x="7097760" y="1149480"/>
            <a:ext cx="863280" cy="32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Line 71"/>
          <p:cNvSpPr/>
          <p:nvPr/>
        </p:nvSpPr>
        <p:spPr>
          <a:xfrm flipV="1">
            <a:off x="4724280" y="1450440"/>
            <a:ext cx="1800" cy="3318120"/>
          </a:xfrm>
          <a:prstGeom prst="line">
            <a:avLst/>
          </a:prstGeom>
          <a:ln cap="sq" w="28440">
            <a:solidFill>
              <a:srgbClr val="cc0000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5" name="Group 72"/>
          <p:cNvGrpSpPr/>
          <p:nvPr/>
        </p:nvGrpSpPr>
        <p:grpSpPr>
          <a:xfrm>
            <a:off x="914400" y="1219320"/>
            <a:ext cx="7318080" cy="3528360"/>
            <a:chOff x="914400" y="1219320"/>
            <a:chExt cx="7318080" cy="3528360"/>
          </a:xfrm>
        </p:grpSpPr>
        <p:grpSp>
          <p:nvGrpSpPr>
            <p:cNvPr id="276" name="Group 73"/>
            <p:cNvGrpSpPr/>
            <p:nvPr/>
          </p:nvGrpSpPr>
          <p:grpSpPr>
            <a:xfrm>
              <a:off x="914400" y="1219320"/>
              <a:ext cx="7318080" cy="3528360"/>
              <a:chOff x="914400" y="1219320"/>
              <a:chExt cx="7318080" cy="3528360"/>
            </a:xfrm>
          </p:grpSpPr>
          <p:grpSp>
            <p:nvGrpSpPr>
              <p:cNvPr id="277" name="Group 74"/>
              <p:cNvGrpSpPr/>
              <p:nvPr/>
            </p:nvGrpSpPr>
            <p:grpSpPr>
              <a:xfrm>
                <a:off x="1187280" y="2241720"/>
                <a:ext cx="7045200" cy="2505960"/>
                <a:chOff x="1187280" y="2241720"/>
                <a:chExt cx="7045200" cy="2505960"/>
              </a:xfrm>
            </p:grpSpPr>
            <p:grpSp>
              <p:nvGrpSpPr>
                <p:cNvPr id="278" name="Group 75"/>
                <p:cNvGrpSpPr/>
                <p:nvPr/>
              </p:nvGrpSpPr>
              <p:grpSpPr>
                <a:xfrm>
                  <a:off x="1233360" y="2285640"/>
                  <a:ext cx="6954840" cy="2411640"/>
                  <a:chOff x="1233360" y="2285640"/>
                  <a:chExt cx="6954840" cy="2411640"/>
                </a:xfrm>
              </p:grpSpPr>
              <p:sp>
                <p:nvSpPr>
                  <p:cNvPr id="279" name="Line 76"/>
                  <p:cNvSpPr/>
                  <p:nvPr/>
                </p:nvSpPr>
                <p:spPr>
                  <a:xfrm>
                    <a:off x="1233360" y="4697280"/>
                    <a:ext cx="843120" cy="0"/>
                  </a:xfrm>
                  <a:prstGeom prst="line">
                    <a:avLst/>
                  </a:prstGeom>
                  <a:ln cap="sq" w="15840">
                    <a:solidFill>
                      <a:srgbClr val="ff00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80" name="Line 77"/>
                  <p:cNvSpPr/>
                  <p:nvPr/>
                </p:nvSpPr>
                <p:spPr>
                  <a:xfrm>
                    <a:off x="2097000" y="4697280"/>
                    <a:ext cx="858960" cy="0"/>
                  </a:xfrm>
                  <a:prstGeom prst="line">
                    <a:avLst/>
                  </a:prstGeom>
                  <a:ln cap="sq" w="15840">
                    <a:solidFill>
                      <a:srgbClr val="ff00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81" name="Line 78"/>
                  <p:cNvSpPr/>
                  <p:nvPr/>
                </p:nvSpPr>
                <p:spPr>
                  <a:xfrm>
                    <a:off x="2976480" y="4697280"/>
                    <a:ext cx="844560" cy="0"/>
                  </a:xfrm>
                  <a:prstGeom prst="line">
                    <a:avLst/>
                  </a:prstGeom>
                  <a:ln cap="sq" w="15840">
                    <a:solidFill>
                      <a:srgbClr val="ff00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82" name="Line 79"/>
                  <p:cNvSpPr/>
                  <p:nvPr/>
                </p:nvSpPr>
                <p:spPr>
                  <a:xfrm>
                    <a:off x="3841920" y="4697280"/>
                    <a:ext cx="858600" cy="0"/>
                  </a:xfrm>
                  <a:prstGeom prst="line">
                    <a:avLst/>
                  </a:prstGeom>
                  <a:ln cap="sq" w="15840">
                    <a:solidFill>
                      <a:srgbClr val="ff00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83" name="Line 80"/>
                  <p:cNvSpPr/>
                  <p:nvPr/>
                </p:nvSpPr>
                <p:spPr>
                  <a:xfrm flipV="1">
                    <a:off x="4721040" y="3301920"/>
                    <a:ext cx="858600" cy="1391760"/>
                  </a:xfrm>
                  <a:prstGeom prst="line">
                    <a:avLst/>
                  </a:prstGeom>
                  <a:ln cap="sq" w="15840">
                    <a:solidFill>
                      <a:srgbClr val="ff00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84" name="Line 81"/>
                  <p:cNvSpPr/>
                  <p:nvPr/>
                </p:nvSpPr>
                <p:spPr>
                  <a:xfrm flipV="1">
                    <a:off x="5600520" y="2639160"/>
                    <a:ext cx="842760" cy="683280"/>
                  </a:xfrm>
                  <a:prstGeom prst="line">
                    <a:avLst/>
                  </a:prstGeom>
                  <a:ln cap="sq" w="15840">
                    <a:solidFill>
                      <a:srgbClr val="ff00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85" name="Line 82"/>
                  <p:cNvSpPr/>
                  <p:nvPr/>
                </p:nvSpPr>
                <p:spPr>
                  <a:xfrm flipV="1">
                    <a:off x="6463800" y="2285640"/>
                    <a:ext cx="858960" cy="362520"/>
                  </a:xfrm>
                  <a:prstGeom prst="line">
                    <a:avLst/>
                  </a:prstGeom>
                  <a:ln cap="sq" w="15840">
                    <a:solidFill>
                      <a:srgbClr val="ff00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286" name="Line 83"/>
                  <p:cNvSpPr/>
                  <p:nvPr/>
                </p:nvSpPr>
                <p:spPr>
                  <a:xfrm>
                    <a:off x="7343640" y="2307600"/>
                    <a:ext cx="844560" cy="0"/>
                  </a:xfrm>
                  <a:prstGeom prst="line">
                    <a:avLst/>
                  </a:prstGeom>
                  <a:ln cap="sq" w="15840">
                    <a:solidFill>
                      <a:srgbClr val="ff00ff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287" name="CustomShape 84"/>
                <p:cNvSpPr/>
                <p:nvPr/>
              </p:nvSpPr>
              <p:spPr>
                <a:xfrm>
                  <a:off x="1187280" y="4672080"/>
                  <a:ext cx="71280" cy="75600"/>
                </a:xfrm>
                <a:prstGeom prst="rect">
                  <a:avLst/>
                </a:prstGeom>
                <a:solidFill>
                  <a:srgbClr val="ff00ff"/>
                </a:solidFill>
                <a:ln cap="sq" w="15840">
                  <a:solidFill>
                    <a:srgbClr val="ff00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8" name="CustomShape 85"/>
                <p:cNvSpPr/>
                <p:nvPr/>
              </p:nvSpPr>
              <p:spPr>
                <a:xfrm>
                  <a:off x="2052720" y="4672080"/>
                  <a:ext cx="69480" cy="75600"/>
                </a:xfrm>
                <a:prstGeom prst="rect">
                  <a:avLst/>
                </a:prstGeom>
                <a:solidFill>
                  <a:srgbClr val="ff00ff"/>
                </a:solidFill>
                <a:ln cap="sq" w="15840">
                  <a:solidFill>
                    <a:srgbClr val="ff00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9" name="CustomShape 86"/>
                <p:cNvSpPr/>
                <p:nvPr/>
              </p:nvSpPr>
              <p:spPr>
                <a:xfrm>
                  <a:off x="2932200" y="4672080"/>
                  <a:ext cx="69480" cy="75600"/>
                </a:xfrm>
                <a:prstGeom prst="rect">
                  <a:avLst/>
                </a:prstGeom>
                <a:solidFill>
                  <a:srgbClr val="ff00ff"/>
                </a:solidFill>
                <a:ln cap="sq" w="15840">
                  <a:solidFill>
                    <a:srgbClr val="ff00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0" name="CustomShape 87"/>
                <p:cNvSpPr/>
                <p:nvPr/>
              </p:nvSpPr>
              <p:spPr>
                <a:xfrm>
                  <a:off x="3795840" y="4672080"/>
                  <a:ext cx="70920" cy="75600"/>
                </a:xfrm>
                <a:prstGeom prst="rect">
                  <a:avLst/>
                </a:prstGeom>
                <a:solidFill>
                  <a:srgbClr val="ff00ff"/>
                </a:solidFill>
                <a:ln cap="sq" w="15840">
                  <a:solidFill>
                    <a:srgbClr val="ff00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1" name="CustomShape 88"/>
                <p:cNvSpPr/>
                <p:nvPr/>
              </p:nvSpPr>
              <p:spPr>
                <a:xfrm>
                  <a:off x="4675320" y="4672080"/>
                  <a:ext cx="70920" cy="75600"/>
                </a:xfrm>
                <a:prstGeom prst="rect">
                  <a:avLst/>
                </a:prstGeom>
                <a:solidFill>
                  <a:srgbClr val="ff00ff"/>
                </a:solidFill>
                <a:ln cap="sq" w="15840">
                  <a:solidFill>
                    <a:srgbClr val="ff00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2" name="CustomShape 89"/>
                <p:cNvSpPr/>
                <p:nvPr/>
              </p:nvSpPr>
              <p:spPr>
                <a:xfrm>
                  <a:off x="5554800" y="3274920"/>
                  <a:ext cx="70920" cy="77400"/>
                </a:xfrm>
                <a:prstGeom prst="rect">
                  <a:avLst/>
                </a:prstGeom>
                <a:solidFill>
                  <a:srgbClr val="ff00ff"/>
                </a:solidFill>
                <a:ln cap="sq" w="15840">
                  <a:solidFill>
                    <a:srgbClr val="ff00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3" name="CustomShape 90"/>
                <p:cNvSpPr/>
                <p:nvPr/>
              </p:nvSpPr>
              <p:spPr>
                <a:xfrm>
                  <a:off x="6419880" y="2593800"/>
                  <a:ext cx="69480" cy="75960"/>
                </a:xfrm>
                <a:prstGeom prst="rect">
                  <a:avLst/>
                </a:prstGeom>
                <a:solidFill>
                  <a:srgbClr val="ff00ff"/>
                </a:solidFill>
                <a:ln cap="sq" w="15840">
                  <a:solidFill>
                    <a:srgbClr val="ff00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4" name="CustomShape 91"/>
                <p:cNvSpPr/>
                <p:nvPr/>
              </p:nvSpPr>
              <p:spPr>
                <a:xfrm>
                  <a:off x="7299360" y="2241720"/>
                  <a:ext cx="69480" cy="75600"/>
                </a:xfrm>
                <a:prstGeom prst="rect">
                  <a:avLst/>
                </a:prstGeom>
                <a:solidFill>
                  <a:srgbClr val="ff00ff"/>
                </a:solidFill>
                <a:ln cap="sq" w="15840">
                  <a:solidFill>
                    <a:srgbClr val="ff00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5" name="CustomShape 92"/>
                <p:cNvSpPr/>
                <p:nvPr/>
              </p:nvSpPr>
              <p:spPr>
                <a:xfrm>
                  <a:off x="8163000" y="2241720"/>
                  <a:ext cx="69480" cy="75600"/>
                </a:xfrm>
                <a:prstGeom prst="rect">
                  <a:avLst/>
                </a:prstGeom>
                <a:solidFill>
                  <a:srgbClr val="ff00ff"/>
                </a:solidFill>
                <a:ln cap="sq" w="15840">
                  <a:solidFill>
                    <a:srgbClr val="ff00ff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96" name="Line 93"/>
              <p:cNvSpPr/>
              <p:nvPr/>
            </p:nvSpPr>
            <p:spPr>
              <a:xfrm>
                <a:off x="914400" y="1332000"/>
                <a:ext cx="388800" cy="0"/>
              </a:xfrm>
              <a:prstGeom prst="line">
                <a:avLst/>
              </a:prstGeom>
              <a:ln cap="sq" w="15840">
                <a:solidFill>
                  <a:srgbClr val="ff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CustomShape 94"/>
              <p:cNvSpPr/>
              <p:nvPr/>
            </p:nvSpPr>
            <p:spPr>
              <a:xfrm>
                <a:off x="1066680" y="1282680"/>
                <a:ext cx="69480" cy="77400"/>
              </a:xfrm>
              <a:prstGeom prst="rect">
                <a:avLst/>
              </a:prstGeom>
              <a:solidFill>
                <a:srgbClr val="ff00ff"/>
              </a:solidFill>
              <a:ln cap="sq" w="15840">
                <a:solidFill>
                  <a:srgbClr val="ff00ff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1800" spc="-1" strike="noStrike">
                  <a:latin typeface="Arial"/>
                </a:endParaRPr>
              </a:p>
            </p:txBody>
          </p:sp>
          <p:sp>
            <p:nvSpPr>
              <p:cNvPr id="298" name="CustomShape 95"/>
              <p:cNvSpPr/>
              <p:nvPr/>
            </p:nvSpPr>
            <p:spPr>
              <a:xfrm>
                <a:off x="1356120" y="1219320"/>
                <a:ext cx="2524320" cy="213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r>
                  <a:rPr b="1" lang="fr-CA" sz="14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 </a:t>
                </a:r>
                <a:r>
                  <a:rPr b="1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Detected w</a:t>
                </a:r>
                <a:r>
                  <a:rPr b="1" lang="fr-CA" sz="14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ithout</a:t>
                </a:r>
                <a:r>
                  <a:rPr b="1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 Inspections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grpSp>
          <p:nvGrpSpPr>
            <p:cNvPr id="299" name="Group 96"/>
            <p:cNvGrpSpPr/>
            <p:nvPr/>
          </p:nvGrpSpPr>
          <p:grpSpPr>
            <a:xfrm>
              <a:off x="7996320" y="1413000"/>
              <a:ext cx="145440" cy="531000"/>
              <a:chOff x="7996320" y="1413000"/>
              <a:chExt cx="145440" cy="531000"/>
            </a:xfrm>
          </p:grpSpPr>
          <p:sp>
            <p:nvSpPr>
              <p:cNvPr id="300" name="Line 97"/>
              <p:cNvSpPr/>
              <p:nvPr/>
            </p:nvSpPr>
            <p:spPr>
              <a:xfrm flipV="1">
                <a:off x="8072280" y="1413000"/>
                <a:ext cx="0" cy="408240"/>
              </a:xfrm>
              <a:prstGeom prst="line">
                <a:avLst/>
              </a:prstGeom>
              <a:ln cap="sq" w="1584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" name="CustomShape 98"/>
              <p:cNvSpPr/>
              <p:nvPr/>
            </p:nvSpPr>
            <p:spPr>
              <a:xfrm>
                <a:off x="7996320" y="1787760"/>
                <a:ext cx="145440" cy="156240"/>
              </a:xfrm>
              <a:custGeom>
                <a:avLst/>
                <a:gdLst/>
                <a:ahLst/>
                <a:rect l="l" t="t" r="r" b="b"/>
                <a:pathLst>
                  <a:path w="105" h="113">
                    <a:moveTo>
                      <a:pt x="0" y="0"/>
                    </a:moveTo>
                    <a:lnTo>
                      <a:pt x="48" y="113"/>
                    </a:lnTo>
                    <a:lnTo>
                      <a:pt x="10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02" name="Group 99"/>
            <p:cNvGrpSpPr/>
            <p:nvPr/>
          </p:nvGrpSpPr>
          <p:grpSpPr>
            <a:xfrm>
              <a:off x="7996320" y="2290680"/>
              <a:ext cx="145440" cy="270000"/>
              <a:chOff x="7996320" y="2290680"/>
              <a:chExt cx="145440" cy="270000"/>
            </a:xfrm>
          </p:grpSpPr>
          <p:sp>
            <p:nvSpPr>
              <p:cNvPr id="303" name="Line 100"/>
              <p:cNvSpPr/>
              <p:nvPr/>
            </p:nvSpPr>
            <p:spPr>
              <a:xfrm>
                <a:off x="8072280" y="2417760"/>
                <a:ext cx="0" cy="142920"/>
              </a:xfrm>
              <a:prstGeom prst="line">
                <a:avLst/>
              </a:prstGeom>
              <a:ln cap="sq" w="15840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" name="CustomShape 101"/>
              <p:cNvSpPr/>
              <p:nvPr/>
            </p:nvSpPr>
            <p:spPr>
              <a:xfrm>
                <a:off x="7996320" y="2290680"/>
                <a:ext cx="145440" cy="158400"/>
              </a:xfrm>
              <a:custGeom>
                <a:avLst/>
                <a:gdLst/>
                <a:ahLst/>
                <a:rect l="l" t="t" r="r" b="b"/>
                <a:pathLst>
                  <a:path w="105" h="112">
                    <a:moveTo>
                      <a:pt x="105" y="112"/>
                    </a:moveTo>
                    <a:lnTo>
                      <a:pt x="48" y="0"/>
                    </a:lnTo>
                    <a:lnTo>
                      <a:pt x="0" y="112"/>
                    </a:lnTo>
                    <a:lnTo>
                      <a:pt x="105" y="1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05" name="CustomShape 102"/>
            <p:cNvSpPr/>
            <p:nvPr/>
          </p:nvSpPr>
          <p:spPr>
            <a:xfrm>
              <a:off x="7844400" y="2598840"/>
              <a:ext cx="346320" cy="2131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r>
                <a:rPr b="1" lang="en-US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Gap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306" name="Group 103"/>
          <p:cNvGrpSpPr/>
          <p:nvPr/>
        </p:nvGrpSpPr>
        <p:grpSpPr>
          <a:xfrm>
            <a:off x="914400" y="1241280"/>
            <a:ext cx="7294320" cy="3614400"/>
            <a:chOff x="914400" y="1241280"/>
            <a:chExt cx="7294320" cy="3614400"/>
          </a:xfrm>
        </p:grpSpPr>
        <p:grpSp>
          <p:nvGrpSpPr>
            <p:cNvPr id="307" name="Group 104"/>
            <p:cNvGrpSpPr/>
            <p:nvPr/>
          </p:nvGrpSpPr>
          <p:grpSpPr>
            <a:xfrm>
              <a:off x="914400" y="1447920"/>
              <a:ext cx="7294320" cy="3407760"/>
              <a:chOff x="914400" y="1447920"/>
              <a:chExt cx="7294320" cy="3407760"/>
            </a:xfrm>
          </p:grpSpPr>
          <p:grpSp>
            <p:nvGrpSpPr>
              <p:cNvPr id="308" name="Group 105"/>
              <p:cNvGrpSpPr/>
              <p:nvPr/>
            </p:nvGrpSpPr>
            <p:grpSpPr>
              <a:xfrm>
                <a:off x="1143000" y="2050920"/>
                <a:ext cx="7065720" cy="2804760"/>
                <a:chOff x="1143000" y="2050920"/>
                <a:chExt cx="7065720" cy="2804760"/>
              </a:xfrm>
            </p:grpSpPr>
            <p:sp>
              <p:nvSpPr>
                <p:cNvPr id="309" name="Line 106"/>
                <p:cNvSpPr/>
                <p:nvPr/>
              </p:nvSpPr>
              <p:spPr>
                <a:xfrm flipV="1">
                  <a:off x="1219320" y="4595760"/>
                  <a:ext cx="838080" cy="200160"/>
                </a:xfrm>
                <a:prstGeom prst="line">
                  <a:avLst/>
                </a:prstGeom>
                <a:ln cap="sq" w="28440">
                  <a:solidFill>
                    <a:srgbClr val="00ff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0" name="Line 107"/>
                <p:cNvSpPr/>
                <p:nvPr/>
              </p:nvSpPr>
              <p:spPr>
                <a:xfrm flipV="1">
                  <a:off x="2077920" y="4303800"/>
                  <a:ext cx="854280" cy="312480"/>
                </a:xfrm>
                <a:prstGeom prst="line">
                  <a:avLst/>
                </a:prstGeom>
                <a:ln cap="sq" w="28440">
                  <a:solidFill>
                    <a:srgbClr val="00ff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1" name="Line 108"/>
                <p:cNvSpPr/>
                <p:nvPr/>
              </p:nvSpPr>
              <p:spPr>
                <a:xfrm flipV="1">
                  <a:off x="2952720" y="3881520"/>
                  <a:ext cx="838080" cy="442800"/>
                </a:xfrm>
                <a:prstGeom prst="line">
                  <a:avLst/>
                </a:prstGeom>
                <a:ln cap="sq" w="28440">
                  <a:solidFill>
                    <a:srgbClr val="00ff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2" name="Line 109"/>
                <p:cNvSpPr/>
                <p:nvPr/>
              </p:nvSpPr>
              <p:spPr>
                <a:xfrm flipV="1">
                  <a:off x="3811680" y="2940120"/>
                  <a:ext cx="853920" cy="961920"/>
                </a:xfrm>
                <a:prstGeom prst="line">
                  <a:avLst/>
                </a:prstGeom>
                <a:ln cap="sq" w="28440">
                  <a:solidFill>
                    <a:srgbClr val="00ff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3" name="Line 110"/>
                <p:cNvSpPr/>
                <p:nvPr/>
              </p:nvSpPr>
              <p:spPr>
                <a:xfrm flipV="1">
                  <a:off x="4686480" y="2468160"/>
                  <a:ext cx="852480" cy="492120"/>
                </a:xfrm>
                <a:prstGeom prst="line">
                  <a:avLst/>
                </a:prstGeom>
                <a:ln cap="sq" w="28440">
                  <a:solidFill>
                    <a:srgbClr val="00ff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4" name="Line 111"/>
                <p:cNvSpPr/>
                <p:nvPr/>
              </p:nvSpPr>
              <p:spPr>
                <a:xfrm flipV="1">
                  <a:off x="5560920" y="2225520"/>
                  <a:ext cx="839880" cy="263520"/>
                </a:xfrm>
                <a:prstGeom prst="line">
                  <a:avLst/>
                </a:prstGeom>
                <a:ln cap="sq" w="28440">
                  <a:solidFill>
                    <a:srgbClr val="00ff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5" name="Line 112"/>
                <p:cNvSpPr/>
                <p:nvPr/>
              </p:nvSpPr>
              <p:spPr>
                <a:xfrm flipV="1">
                  <a:off x="6421320" y="2111040"/>
                  <a:ext cx="852480" cy="135000"/>
                </a:xfrm>
                <a:prstGeom prst="line">
                  <a:avLst/>
                </a:prstGeom>
                <a:ln cap="sq" w="28440">
                  <a:solidFill>
                    <a:srgbClr val="00ff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6" name="Line 113"/>
                <p:cNvSpPr/>
                <p:nvPr/>
              </p:nvSpPr>
              <p:spPr>
                <a:xfrm>
                  <a:off x="7294680" y="2131920"/>
                  <a:ext cx="839520" cy="0"/>
                </a:xfrm>
                <a:prstGeom prst="line">
                  <a:avLst/>
                </a:prstGeom>
                <a:ln cap="sq" w="28440">
                  <a:solidFill>
                    <a:srgbClr val="00ff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7" name="CustomShape 114"/>
                <p:cNvSpPr/>
                <p:nvPr/>
              </p:nvSpPr>
              <p:spPr>
                <a:xfrm>
                  <a:off x="1143000" y="4713120"/>
                  <a:ext cx="129960" cy="142560"/>
                </a:xfrm>
                <a:custGeom>
                  <a:avLst/>
                  <a:gdLst/>
                  <a:ahLst/>
                  <a:rect l="l" t="t" r="r" b="b"/>
                  <a:pathLst>
                    <a:path w="92" h="103">
                      <a:moveTo>
                        <a:pt x="46" y="0"/>
                      </a:moveTo>
                      <a:lnTo>
                        <a:pt x="92" y="103"/>
                      </a:lnTo>
                      <a:lnTo>
                        <a:pt x="0" y="103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 cap="sq" w="14400">
                  <a:solidFill>
                    <a:srgbClr val="ffff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8" name="CustomShape 115"/>
                <p:cNvSpPr/>
                <p:nvPr/>
              </p:nvSpPr>
              <p:spPr>
                <a:xfrm>
                  <a:off x="2003400" y="4535640"/>
                  <a:ext cx="129960" cy="140760"/>
                </a:xfrm>
                <a:custGeom>
                  <a:avLst/>
                  <a:gdLst/>
                  <a:ahLst/>
                  <a:rect l="l" t="t" r="r" b="b"/>
                  <a:pathLst>
                    <a:path w="91" h="102">
                      <a:moveTo>
                        <a:pt x="45" y="0"/>
                      </a:moveTo>
                      <a:lnTo>
                        <a:pt x="91" y="102"/>
                      </a:lnTo>
                      <a:lnTo>
                        <a:pt x="0" y="102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 cap="sq" w="14400">
                  <a:solidFill>
                    <a:srgbClr val="ffff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9" name="CustomShape 116"/>
                <p:cNvSpPr/>
                <p:nvPr/>
              </p:nvSpPr>
              <p:spPr>
                <a:xfrm>
                  <a:off x="2876400" y="4243320"/>
                  <a:ext cx="129960" cy="141120"/>
                </a:xfrm>
                <a:custGeom>
                  <a:avLst/>
                  <a:gdLst/>
                  <a:ahLst/>
                  <a:rect l="l" t="t" r="r" b="b"/>
                  <a:pathLst>
                    <a:path w="92" h="102">
                      <a:moveTo>
                        <a:pt x="46" y="0"/>
                      </a:moveTo>
                      <a:lnTo>
                        <a:pt x="92" y="102"/>
                      </a:lnTo>
                      <a:lnTo>
                        <a:pt x="0" y="102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 cap="sq" w="14400">
                  <a:solidFill>
                    <a:srgbClr val="ffff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0" name="CustomShape 117"/>
                <p:cNvSpPr/>
                <p:nvPr/>
              </p:nvSpPr>
              <p:spPr>
                <a:xfrm>
                  <a:off x="3736800" y="3821040"/>
                  <a:ext cx="129960" cy="141120"/>
                </a:xfrm>
                <a:custGeom>
                  <a:avLst/>
                  <a:gdLst/>
                  <a:ahLst/>
                  <a:rect l="l" t="t" r="r" b="b"/>
                  <a:pathLst>
                    <a:path w="91" h="102">
                      <a:moveTo>
                        <a:pt x="45" y="0"/>
                      </a:moveTo>
                      <a:lnTo>
                        <a:pt x="91" y="102"/>
                      </a:lnTo>
                      <a:lnTo>
                        <a:pt x="0" y="102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 cap="sq" w="14400">
                  <a:solidFill>
                    <a:srgbClr val="ffff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1" name="CustomShape 118"/>
                <p:cNvSpPr/>
                <p:nvPr/>
              </p:nvSpPr>
              <p:spPr>
                <a:xfrm>
                  <a:off x="4610160" y="2879640"/>
                  <a:ext cx="129600" cy="141120"/>
                </a:xfrm>
                <a:custGeom>
                  <a:avLst/>
                  <a:gdLst/>
                  <a:ahLst/>
                  <a:rect l="l" t="t" r="r" b="b"/>
                  <a:pathLst>
                    <a:path w="92" h="102">
                      <a:moveTo>
                        <a:pt x="46" y="0"/>
                      </a:moveTo>
                      <a:lnTo>
                        <a:pt x="92" y="102"/>
                      </a:lnTo>
                      <a:lnTo>
                        <a:pt x="0" y="102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 cap="sq" w="14400">
                  <a:solidFill>
                    <a:srgbClr val="ffff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2" name="CustomShape 119"/>
                <p:cNvSpPr/>
                <p:nvPr/>
              </p:nvSpPr>
              <p:spPr>
                <a:xfrm>
                  <a:off x="5486400" y="2408400"/>
                  <a:ext cx="128160" cy="140760"/>
                </a:xfrm>
                <a:custGeom>
                  <a:avLst/>
                  <a:gdLst/>
                  <a:ahLst/>
                  <a:rect l="l" t="t" r="r" b="b"/>
                  <a:pathLst>
                    <a:path w="91" h="102">
                      <a:moveTo>
                        <a:pt x="45" y="0"/>
                      </a:moveTo>
                      <a:lnTo>
                        <a:pt x="91" y="102"/>
                      </a:lnTo>
                      <a:lnTo>
                        <a:pt x="0" y="102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 cap="sq" w="14400">
                  <a:solidFill>
                    <a:srgbClr val="ffff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3" name="CustomShape 120"/>
                <p:cNvSpPr/>
                <p:nvPr/>
              </p:nvSpPr>
              <p:spPr>
                <a:xfrm>
                  <a:off x="6345360" y="2165400"/>
                  <a:ext cx="129600" cy="140760"/>
                </a:xfrm>
                <a:custGeom>
                  <a:avLst/>
                  <a:gdLst/>
                  <a:ahLst/>
                  <a:rect l="l" t="t" r="r" b="b"/>
                  <a:pathLst>
                    <a:path w="91" h="102">
                      <a:moveTo>
                        <a:pt x="46" y="0"/>
                      </a:moveTo>
                      <a:lnTo>
                        <a:pt x="91" y="102"/>
                      </a:lnTo>
                      <a:lnTo>
                        <a:pt x="0" y="102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 cap="sq" w="14400">
                  <a:solidFill>
                    <a:srgbClr val="ffff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4" name="CustomShape 121"/>
                <p:cNvSpPr/>
                <p:nvPr/>
              </p:nvSpPr>
              <p:spPr>
                <a:xfrm>
                  <a:off x="7219800" y="2050920"/>
                  <a:ext cx="128520" cy="141120"/>
                </a:xfrm>
                <a:custGeom>
                  <a:avLst/>
                  <a:gdLst/>
                  <a:ahLst/>
                  <a:rect l="l" t="t" r="r" b="b"/>
                  <a:pathLst>
                    <a:path w="91" h="102">
                      <a:moveTo>
                        <a:pt x="45" y="0"/>
                      </a:moveTo>
                      <a:lnTo>
                        <a:pt x="91" y="102"/>
                      </a:lnTo>
                      <a:lnTo>
                        <a:pt x="0" y="102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 cap="sq" w="14400">
                  <a:solidFill>
                    <a:srgbClr val="ffff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5" name="CustomShape 122"/>
                <p:cNvSpPr/>
                <p:nvPr/>
              </p:nvSpPr>
              <p:spPr>
                <a:xfrm>
                  <a:off x="8078760" y="2050920"/>
                  <a:ext cx="129960" cy="141120"/>
                </a:xfrm>
                <a:custGeom>
                  <a:avLst/>
                  <a:gdLst/>
                  <a:ahLst/>
                  <a:rect l="l" t="t" r="r" b="b"/>
                  <a:pathLst>
                    <a:path w="91" h="102">
                      <a:moveTo>
                        <a:pt x="46" y="0"/>
                      </a:moveTo>
                      <a:lnTo>
                        <a:pt x="91" y="102"/>
                      </a:lnTo>
                      <a:lnTo>
                        <a:pt x="0" y="102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ff00"/>
                </a:solidFill>
                <a:ln cap="sq" w="14400">
                  <a:solidFill>
                    <a:srgbClr val="ffff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26" name="Line 123"/>
              <p:cNvSpPr/>
              <p:nvPr/>
            </p:nvSpPr>
            <p:spPr>
              <a:xfrm>
                <a:off x="914400" y="1562040"/>
                <a:ext cx="371520" cy="0"/>
              </a:xfrm>
              <a:prstGeom prst="line">
                <a:avLst/>
              </a:prstGeom>
              <a:ln cap="sq" w="28440">
                <a:solidFill>
                  <a:srgbClr val="00ff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CustomShape 124"/>
              <p:cNvSpPr/>
              <p:nvPr/>
            </p:nvSpPr>
            <p:spPr>
              <a:xfrm>
                <a:off x="1060560" y="1512720"/>
                <a:ext cx="64440" cy="77760"/>
              </a:xfrm>
              <a:custGeom>
                <a:avLst/>
                <a:gdLst/>
                <a:ahLst/>
                <a:rect l="l" t="t" r="r" b="b"/>
                <a:pathLst>
                  <a:path w="54" h="62">
                    <a:moveTo>
                      <a:pt x="27" y="0"/>
                    </a:moveTo>
                    <a:lnTo>
                      <a:pt x="54" y="62"/>
                    </a:lnTo>
                    <a:lnTo>
                      <a:pt x="0" y="6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ff00"/>
              </a:solidFill>
              <a:ln cap="sq" w="14400">
                <a:solidFill>
                  <a:srgbClr val="ffff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CustomShape 125"/>
              <p:cNvSpPr/>
              <p:nvPr/>
            </p:nvSpPr>
            <p:spPr>
              <a:xfrm>
                <a:off x="1407600" y="1447920"/>
                <a:ext cx="2197800" cy="213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0" rIns="0" tIns="0" bIns="0">
                <a:spAutoFit/>
              </a:bodyPr>
              <a:p>
                <a:pPr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r>
                  <a:rPr b="1" lang="en-US" sz="1400" spc="-1" strike="noStrike">
                    <a:solidFill>
                      <a:srgbClr val="000000"/>
                    </a:solidFill>
                    <a:latin typeface="Arial"/>
                    <a:ea typeface="Arial"/>
                  </a:rPr>
                  <a:t>Detected with Inspections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sp>
          <p:nvSpPr>
            <p:cNvPr id="329" name="CustomShape 126"/>
            <p:cNvSpPr/>
            <p:nvPr/>
          </p:nvSpPr>
          <p:spPr>
            <a:xfrm>
              <a:off x="7141680" y="1241280"/>
              <a:ext cx="866160" cy="243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>
              <a:spAutoFit/>
            </a:bodyPr>
            <a:p>
              <a:pPr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r>
                <a:rPr b="1" lang="en-US" sz="1600" spc="-1" strike="noStrike">
                  <a:solidFill>
                    <a:srgbClr val="1b86a7"/>
                  </a:solidFill>
                  <a:latin typeface="Arial"/>
                  <a:ea typeface="Arial"/>
                </a:rPr>
                <a:t>New Gap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30" name="Line 127"/>
            <p:cNvSpPr/>
            <p:nvPr/>
          </p:nvSpPr>
          <p:spPr>
            <a:xfrm flipV="1">
              <a:off x="7543800" y="2112840"/>
              <a:ext cx="0" cy="478080"/>
            </a:xfrm>
            <a:prstGeom prst="line">
              <a:avLst/>
            </a:prstGeom>
            <a:ln cap="sq" w="28440">
              <a:solidFill>
                <a:srgbClr val="266b8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Line 128"/>
            <p:cNvSpPr/>
            <p:nvPr/>
          </p:nvSpPr>
          <p:spPr>
            <a:xfrm>
              <a:off x="7543800" y="1523880"/>
              <a:ext cx="0" cy="513000"/>
            </a:xfrm>
            <a:prstGeom prst="line">
              <a:avLst/>
            </a:prstGeom>
            <a:ln cap="sq" w="28440">
              <a:solidFill>
                <a:srgbClr val="266b8a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32" name="CustomShape 129"/>
          <p:cNvSpPr/>
          <p:nvPr/>
        </p:nvSpPr>
        <p:spPr>
          <a:xfrm>
            <a:off x="6934320" y="6469200"/>
            <a:ext cx="1904400" cy="2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dur="indefinite" fill="hold">
                      <p:stCondLst>
                        <p:cond delay="indefinite"/>
                      </p:stCondLst>
                      <p:childTnLst>
                        <p:par>
                          <p:cTn id="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5" dur="indefinite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dur="indefinite" fill="hold">
                      <p:stCondLst>
                        <p:cond delay="indefinite"/>
                      </p:stCondLst>
                      <p:childTnLst>
                        <p:par>
                          <p:cTn id="10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1" dur="indefinite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dur="indefinite" fill="hold">
                      <p:stCondLst>
                        <p:cond delay="indefinite"/>
                      </p:stCondLst>
                      <p:childTnLst>
                        <p:par>
                          <p:cTn id="16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17" dur="indefinite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311040" y="304920"/>
            <a:ext cx="8507160" cy="64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266b8a"/>
                </a:solidFill>
                <a:latin typeface="Arial"/>
                <a:ea typeface="DejaVu Sans"/>
              </a:rPr>
              <a:t>Software Development Spending Profiles</a:t>
            </a:r>
            <a:endParaRPr b="0" lang="en-US" sz="3200" spc="-1" strike="noStrike">
              <a:latin typeface="Arial"/>
            </a:endParaRPr>
          </a:p>
        </p:txBody>
      </p:sp>
      <p:grpSp>
        <p:nvGrpSpPr>
          <p:cNvPr id="334" name="Group 2"/>
          <p:cNvGrpSpPr/>
          <p:nvPr/>
        </p:nvGrpSpPr>
        <p:grpSpPr>
          <a:xfrm>
            <a:off x="1960560" y="1143000"/>
            <a:ext cx="5181120" cy="3954240"/>
            <a:chOff x="1960560" y="1143000"/>
            <a:chExt cx="5181120" cy="3954240"/>
          </a:xfrm>
        </p:grpSpPr>
        <p:graphicFrame>
          <p:nvGraphicFramePr>
            <p:cNvPr id="335" name="Object 3"/>
            <p:cNvGraphicFramePr/>
            <p:nvPr/>
          </p:nvGraphicFramePr>
          <p:xfrm>
            <a:off x="1960560" y="1684440"/>
            <a:ext cx="4622400" cy="3412800"/>
          </p:xfrm>
          <a:graphic>
            <a:graphicData uri="http://schemas.openxmlformats.org/presentationml/2006/ole">
              <p:oleObj r:id="rId1" spid="">
                <p:embed/>
                <p:pic>
                  <p:nvPicPr>
                    <p:cNvPr id="336" name="" descr=""/>
                    <p:cNvPicPr/>
                    <p:nvPr/>
                  </p:nvPicPr>
                  <p:blipFill>
                    <a:blip r:embed="rId2"/>
                    <a:stretch/>
                  </p:blipFill>
                  <p:spPr>
                    <a:xfrm>
                      <a:off x="1960560" y="1684440"/>
                      <a:ext cx="4622400" cy="341280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</p:oleObj>
            </a:graphicData>
          </a:graphic>
        </p:graphicFrame>
        <p:graphicFrame>
          <p:nvGraphicFramePr>
            <p:cNvPr id="337" name="Object 4"/>
            <p:cNvGraphicFramePr/>
            <p:nvPr/>
          </p:nvGraphicFramePr>
          <p:xfrm>
            <a:off x="3581280" y="1143000"/>
            <a:ext cx="3560400" cy="620280"/>
          </p:xfrm>
          <a:graphic>
            <a:graphicData uri="http://schemas.openxmlformats.org/presentationml/2006/ole">
              <p:oleObj r:id="rId3" spid="">
                <p:embed/>
                <p:pic>
                  <p:nvPicPr>
                    <p:cNvPr id="338" name="" descr=""/>
                    <p:cNvPicPr/>
                    <p:nvPr/>
                  </p:nvPicPr>
                  <p:blipFill>
                    <a:blip r:embed="rId4"/>
                    <a:stretch/>
                  </p:blipFill>
                  <p:spPr>
                    <a:xfrm>
                      <a:off x="3581280" y="1143000"/>
                      <a:ext cx="3560400" cy="62028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</p:pic>
              </p:oleObj>
            </a:graphicData>
          </a:graphic>
        </p:graphicFrame>
      </p:grpSp>
      <p:graphicFrame>
        <p:nvGraphicFramePr>
          <p:cNvPr id="339" name="Object 5"/>
          <p:cNvGraphicFramePr/>
          <p:nvPr/>
        </p:nvGraphicFramePr>
        <p:xfrm>
          <a:off x="762120" y="1395360"/>
          <a:ext cx="7457760" cy="4443120"/>
        </p:xfrm>
        <a:graphic>
          <a:graphicData uri="http://schemas.openxmlformats.org/presentationml/2006/ole">
            <p:oleObj r:id="rId5" spid="">
              <p:embed/>
              <p:pic>
                <p:nvPicPr>
                  <p:cNvPr id="340" name="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762120" y="1395360"/>
                    <a:ext cx="7457760" cy="44431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41" name="Object 6"/>
          <p:cNvGraphicFramePr/>
          <p:nvPr/>
        </p:nvGraphicFramePr>
        <p:xfrm>
          <a:off x="1941480" y="2087640"/>
          <a:ext cx="6162480" cy="3044520"/>
        </p:xfrm>
        <a:graphic>
          <a:graphicData uri="http://schemas.openxmlformats.org/presentationml/2006/ole">
            <p:oleObj r:id="rId7" spid="">
              <p:embed/>
              <p:pic>
                <p:nvPicPr>
                  <p:cNvPr id="342" name="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1941480" y="2087640"/>
                    <a:ext cx="6162480" cy="30445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43" name="CustomShape 7"/>
          <p:cNvSpPr/>
          <p:nvPr/>
        </p:nvSpPr>
        <p:spPr>
          <a:xfrm>
            <a:off x="2925720" y="6035760"/>
            <a:ext cx="3839760" cy="364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Source: IEEE Software Engineering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>
                <p:childTnLst>
                  <p:par>
                    <p:cTn id="23" dur="indefinite" fill="hold">
                      <p:stCondLst>
                        <p:cond delay="indefinite"/>
                      </p:stCondLst>
                      <p:childTnLst>
                        <p:par>
                          <p:cTn id="24" dur="indefinite" fill="hold">
                            <p:stCondLst>
                              <p:cond delay="0"/>
                            </p:stCondLst>
                            <p:childTnLst>
                              <p:par>
                                <p:cTn id="25" dur="indefinite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549360" y="426960"/>
            <a:ext cx="830520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CA" sz="3200" spc="-1" strike="noStrike">
                <a:solidFill>
                  <a:srgbClr val="266b8a"/>
                </a:solidFill>
                <a:latin typeface="Arial"/>
                <a:ea typeface="Arial"/>
              </a:rPr>
              <a:t>Cost/Benefit of Inspections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685800" y="601992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Line 3"/>
          <p:cNvSpPr/>
          <p:nvPr/>
        </p:nvSpPr>
        <p:spPr>
          <a:xfrm>
            <a:off x="2255760" y="4019400"/>
            <a:ext cx="1800" cy="277920"/>
          </a:xfrm>
          <a:prstGeom prst="line">
            <a:avLst/>
          </a:prstGeom>
          <a:ln cap="sq" w="25560">
            <a:solidFill>
              <a:srgbClr val="7da6b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Line 4"/>
          <p:cNvSpPr/>
          <p:nvPr/>
        </p:nvSpPr>
        <p:spPr>
          <a:xfrm>
            <a:off x="3551400" y="4095720"/>
            <a:ext cx="1440" cy="277920"/>
          </a:xfrm>
          <a:prstGeom prst="line">
            <a:avLst/>
          </a:prstGeom>
          <a:ln cap="sq" w="25560">
            <a:solidFill>
              <a:srgbClr val="7da6b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Line 5"/>
          <p:cNvSpPr/>
          <p:nvPr/>
        </p:nvSpPr>
        <p:spPr>
          <a:xfrm>
            <a:off x="4923000" y="4095720"/>
            <a:ext cx="1440" cy="277920"/>
          </a:xfrm>
          <a:prstGeom prst="line">
            <a:avLst/>
          </a:prstGeom>
          <a:ln cap="sq" w="25560">
            <a:solidFill>
              <a:srgbClr val="7da6b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Line 6"/>
          <p:cNvSpPr/>
          <p:nvPr/>
        </p:nvSpPr>
        <p:spPr>
          <a:xfrm>
            <a:off x="6218280" y="4019400"/>
            <a:ext cx="1440" cy="277920"/>
          </a:xfrm>
          <a:prstGeom prst="line">
            <a:avLst/>
          </a:prstGeom>
          <a:ln cap="sq" w="25560">
            <a:solidFill>
              <a:srgbClr val="7da6b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7"/>
          <p:cNvSpPr/>
          <p:nvPr/>
        </p:nvSpPr>
        <p:spPr>
          <a:xfrm>
            <a:off x="1389960" y="4248000"/>
            <a:ext cx="635112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>
            <a:spAutoFit/>
          </a:bodyPr>
          <a:p>
            <a:pPr>
              <a:lnSpc>
                <a:spcPct val="9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Req.             Design            Code               Test          Post-Release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1" name="CustomShape 8"/>
          <p:cNvSpPr/>
          <p:nvPr/>
        </p:nvSpPr>
        <p:spPr>
          <a:xfrm>
            <a:off x="2666880" y="3060720"/>
            <a:ext cx="304560" cy="1096560"/>
          </a:xfrm>
          <a:prstGeom prst="rect">
            <a:avLst/>
          </a:prstGeom>
          <a:solidFill>
            <a:srgbClr val="e5405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9"/>
          <p:cNvSpPr/>
          <p:nvPr/>
        </p:nvSpPr>
        <p:spPr>
          <a:xfrm>
            <a:off x="3927600" y="2679840"/>
            <a:ext cx="380520" cy="1477440"/>
          </a:xfrm>
          <a:prstGeom prst="rect">
            <a:avLst/>
          </a:prstGeom>
          <a:solidFill>
            <a:srgbClr val="e5405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0"/>
          <p:cNvSpPr/>
          <p:nvPr/>
        </p:nvSpPr>
        <p:spPr>
          <a:xfrm>
            <a:off x="5638680" y="3670200"/>
            <a:ext cx="304560" cy="487080"/>
          </a:xfrm>
          <a:prstGeom prst="rect">
            <a:avLst/>
          </a:prstGeom>
          <a:solidFill>
            <a:srgbClr val="cecec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11"/>
          <p:cNvSpPr/>
          <p:nvPr/>
        </p:nvSpPr>
        <p:spPr>
          <a:xfrm>
            <a:off x="2959200" y="4051440"/>
            <a:ext cx="304200" cy="105840"/>
          </a:xfrm>
          <a:prstGeom prst="rect">
            <a:avLst/>
          </a:prstGeom>
          <a:solidFill>
            <a:srgbClr val="cecec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CustomShape 12"/>
          <p:cNvSpPr/>
          <p:nvPr/>
        </p:nvSpPr>
        <p:spPr>
          <a:xfrm>
            <a:off x="4308480" y="3746520"/>
            <a:ext cx="304560" cy="410760"/>
          </a:xfrm>
          <a:prstGeom prst="rect">
            <a:avLst/>
          </a:prstGeom>
          <a:solidFill>
            <a:srgbClr val="cecec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13"/>
          <p:cNvSpPr/>
          <p:nvPr/>
        </p:nvSpPr>
        <p:spPr>
          <a:xfrm>
            <a:off x="5273640" y="2146320"/>
            <a:ext cx="340920" cy="2010960"/>
          </a:xfrm>
          <a:prstGeom prst="rect">
            <a:avLst/>
          </a:prstGeom>
          <a:solidFill>
            <a:srgbClr val="e5405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14"/>
          <p:cNvSpPr/>
          <p:nvPr/>
        </p:nvSpPr>
        <p:spPr>
          <a:xfrm>
            <a:off x="1417680" y="1719360"/>
            <a:ext cx="456840" cy="228240"/>
          </a:xfrm>
          <a:prstGeom prst="rect">
            <a:avLst/>
          </a:prstGeom>
          <a:solidFill>
            <a:srgbClr val="cecec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15"/>
          <p:cNvSpPr/>
          <p:nvPr/>
        </p:nvSpPr>
        <p:spPr>
          <a:xfrm>
            <a:off x="1417680" y="1490760"/>
            <a:ext cx="456840" cy="228240"/>
          </a:xfrm>
          <a:prstGeom prst="rect">
            <a:avLst/>
          </a:prstGeom>
          <a:solidFill>
            <a:srgbClr val="e5405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16"/>
          <p:cNvSpPr/>
          <p:nvPr/>
        </p:nvSpPr>
        <p:spPr>
          <a:xfrm>
            <a:off x="1201680" y="1397160"/>
            <a:ext cx="6527520" cy="2793600"/>
          </a:xfrm>
          <a:prstGeom prst="rect">
            <a:avLst/>
          </a:prstGeom>
          <a:noFill/>
          <a:ln cap="sq" w="25560">
            <a:solidFill>
              <a:srgbClr val="7da6b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17"/>
          <p:cNvSpPr/>
          <p:nvPr/>
        </p:nvSpPr>
        <p:spPr>
          <a:xfrm rot="16200000">
            <a:off x="188640" y="2703600"/>
            <a:ext cx="1508400" cy="30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>
            <a:spAutoFit/>
          </a:bodyPr>
          <a:p>
            <a:pPr>
              <a:lnSpc>
                <a:spcPct val="9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Rework Effort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1" name="CustomShape 18"/>
          <p:cNvSpPr/>
          <p:nvPr/>
        </p:nvSpPr>
        <p:spPr>
          <a:xfrm>
            <a:off x="1954080" y="1508040"/>
            <a:ext cx="2896920" cy="41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>
            <a:spAutoFit/>
          </a:bodyPr>
          <a:p>
            <a:pPr>
              <a:lnSpc>
                <a:spcPct val="9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Before Review/Inspection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After Implemented Review/Inspection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CustomShape 19"/>
          <p:cNvSpPr/>
          <p:nvPr/>
        </p:nvSpPr>
        <p:spPr>
          <a:xfrm>
            <a:off x="2564280" y="2741760"/>
            <a:ext cx="51012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>
            <a:spAutoFit/>
          </a:bodyPr>
          <a:p>
            <a:pPr>
              <a:lnSpc>
                <a:spcPct val="9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8%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3" name="CustomShape 20"/>
          <p:cNvSpPr/>
          <p:nvPr/>
        </p:nvSpPr>
        <p:spPr>
          <a:xfrm>
            <a:off x="2945160" y="3656160"/>
            <a:ext cx="51012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>
            <a:spAutoFit/>
          </a:bodyPr>
          <a:p>
            <a:pPr>
              <a:lnSpc>
                <a:spcPct val="9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4" name="CustomShape 21"/>
          <p:cNvSpPr/>
          <p:nvPr/>
        </p:nvSpPr>
        <p:spPr>
          <a:xfrm>
            <a:off x="3782880" y="2284560"/>
            <a:ext cx="6368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>
            <a:spAutoFit/>
          </a:bodyPr>
          <a:p>
            <a:pPr>
              <a:lnSpc>
                <a:spcPct val="9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12%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CustomShape 22"/>
          <p:cNvSpPr/>
          <p:nvPr/>
        </p:nvSpPr>
        <p:spPr>
          <a:xfrm>
            <a:off x="4240440" y="3351240"/>
            <a:ext cx="51012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>
            <a:spAutoFit/>
          </a:bodyPr>
          <a:p>
            <a:pPr>
              <a:lnSpc>
                <a:spcPct val="9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3%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CustomShape 23"/>
          <p:cNvSpPr/>
          <p:nvPr/>
        </p:nvSpPr>
        <p:spPr>
          <a:xfrm>
            <a:off x="5078160" y="1827360"/>
            <a:ext cx="63684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>
            <a:spAutoFit/>
          </a:bodyPr>
          <a:p>
            <a:pPr>
              <a:lnSpc>
                <a:spcPct val="9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19%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7" name="CustomShape 24"/>
          <p:cNvSpPr/>
          <p:nvPr/>
        </p:nvSpPr>
        <p:spPr>
          <a:xfrm>
            <a:off x="5612040" y="3274920"/>
            <a:ext cx="51012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>
            <a:spAutoFit/>
          </a:bodyPr>
          <a:p>
            <a:pPr>
              <a:lnSpc>
                <a:spcPct val="9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4%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8" name="CustomShape 25"/>
          <p:cNvSpPr/>
          <p:nvPr/>
        </p:nvSpPr>
        <p:spPr>
          <a:xfrm>
            <a:off x="-820800" y="4757760"/>
            <a:ext cx="8863920" cy="63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>
            <a:spAutoFit/>
          </a:bodyPr>
          <a:p>
            <a:pPr algn="r">
              <a:lnSpc>
                <a:spcPct val="9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Formal Review/Inspection increased design effort by      4%</a:t>
            </a:r>
            <a:endParaRPr b="0" lang="en-US" sz="2000" spc="-1" strike="noStrike">
              <a:latin typeface="Arial"/>
            </a:endParaRPr>
          </a:p>
          <a:p>
            <a:pPr algn="r">
              <a:lnSpc>
                <a:spcPct val="9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                                                                 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Decreased rework effort by  </a:t>
            </a:r>
            <a:r>
              <a:rPr b="0" lang="fr-CA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31%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9" name="CustomShape 26"/>
          <p:cNvSpPr/>
          <p:nvPr/>
        </p:nvSpPr>
        <p:spPr>
          <a:xfrm>
            <a:off x="6068880" y="2076480"/>
            <a:ext cx="1374480" cy="52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360" rIns="90360" tIns="44280" bIns="44280">
            <a:spAutoFit/>
          </a:bodyPr>
          <a:p>
            <a:pPr>
              <a:lnSpc>
                <a:spcPct val="9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Reduce 31%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in rework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70" name="Line 27"/>
          <p:cNvSpPr/>
          <p:nvPr/>
        </p:nvSpPr>
        <p:spPr>
          <a:xfrm flipV="1">
            <a:off x="3138480" y="2266920"/>
            <a:ext cx="2868480" cy="1208160"/>
          </a:xfrm>
          <a:prstGeom prst="line">
            <a:avLst/>
          </a:prstGeom>
          <a:ln cap="sq"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Line 28"/>
          <p:cNvSpPr/>
          <p:nvPr/>
        </p:nvSpPr>
        <p:spPr>
          <a:xfrm flipV="1">
            <a:off x="4662360" y="2266920"/>
            <a:ext cx="1344600" cy="1131840"/>
          </a:xfrm>
          <a:prstGeom prst="line">
            <a:avLst/>
          </a:prstGeom>
          <a:ln cap="sq"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Line 29"/>
          <p:cNvSpPr/>
          <p:nvPr/>
        </p:nvSpPr>
        <p:spPr>
          <a:xfrm flipV="1">
            <a:off x="5805360" y="2266560"/>
            <a:ext cx="201600" cy="979560"/>
          </a:xfrm>
          <a:prstGeom prst="line">
            <a:avLst/>
          </a:prstGeom>
          <a:ln cap="sq" w="255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73" name="Object 30"/>
          <p:cNvGraphicFramePr/>
          <p:nvPr/>
        </p:nvGraphicFramePr>
        <p:xfrm>
          <a:off x="5761080" y="1096920"/>
          <a:ext cx="3200040" cy="75204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374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761080" y="1096920"/>
                    <a:ext cx="3200040" cy="7520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375" name="CustomShape 31"/>
          <p:cNvSpPr/>
          <p:nvPr/>
        </p:nvSpPr>
        <p:spPr>
          <a:xfrm>
            <a:off x="1600200" y="5867280"/>
            <a:ext cx="5790960" cy="49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128160" rIns="128160" tIns="64080" bIns="6408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fr-CA" sz="1200" spc="-1" strike="noStrike">
                <a:solidFill>
                  <a:srgbClr val="000000"/>
                </a:solidFill>
                <a:latin typeface="Arial"/>
                <a:ea typeface="Arial"/>
              </a:rPr>
              <a:t>Source</a:t>
            </a:r>
            <a:r>
              <a:rPr b="0" lang="fr-CA" sz="1200" spc="-1" strike="noStrike">
                <a:solidFill>
                  <a:srgbClr val="000000"/>
                </a:solidFill>
                <a:latin typeface="Arial"/>
                <a:ea typeface="Arial"/>
              </a:rPr>
              <a:t>: Vu, J., ‘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Software Process Improvement Journey</a:t>
            </a:r>
            <a:r>
              <a:rPr b="0" lang="fr-CA" sz="1200" spc="-1" strike="noStrike">
                <a:solidFill>
                  <a:srgbClr val="000000"/>
                </a:solidFill>
                <a:latin typeface="Arial"/>
                <a:ea typeface="Arial"/>
              </a:rPr>
              <a:t>’,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8th Software</a:t>
            </a:r>
            <a:r>
              <a:rPr b="0" lang="fr-CA" sz="120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Engineering Process Group Conference</a:t>
            </a:r>
            <a:r>
              <a:rPr b="0" lang="fr-CA" sz="1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San Jose, California March, 1997</a:t>
            </a:r>
            <a:r>
              <a:rPr b="0" lang="fr-CA" sz="12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CustomShape 32"/>
          <p:cNvSpPr/>
          <p:nvPr/>
        </p:nvSpPr>
        <p:spPr>
          <a:xfrm>
            <a:off x="6934320" y="6469200"/>
            <a:ext cx="1904400" cy="2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610920" y="260280"/>
            <a:ext cx="791640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Conclusion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610920" y="1371600"/>
            <a:ext cx="791640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36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Inspection Saves Time &amp; Money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610920" y="260280"/>
            <a:ext cx="791640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How Much Time Does it Take?</a:t>
            </a:r>
            <a:endParaRPr b="0" lang="en-US" sz="3600" spc="-1" strike="noStrike">
              <a:latin typeface="Arial"/>
            </a:endParaRPr>
          </a:p>
        </p:txBody>
      </p:sp>
      <p:grpSp>
        <p:nvGrpSpPr>
          <p:cNvPr id="380" name="Group 2"/>
          <p:cNvGrpSpPr/>
          <p:nvPr/>
        </p:nvGrpSpPr>
        <p:grpSpPr>
          <a:xfrm>
            <a:off x="433440" y="1282680"/>
            <a:ext cx="2650680" cy="460080"/>
            <a:chOff x="433440" y="1282680"/>
            <a:chExt cx="2650680" cy="460080"/>
          </a:xfrm>
        </p:grpSpPr>
        <p:sp>
          <p:nvSpPr>
            <p:cNvPr id="381" name="CustomShape 3"/>
            <p:cNvSpPr/>
            <p:nvPr/>
          </p:nvSpPr>
          <p:spPr>
            <a:xfrm>
              <a:off x="433440" y="1282680"/>
              <a:ext cx="2650680" cy="46008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82" name="Group 4"/>
            <p:cNvGrpSpPr/>
            <p:nvPr/>
          </p:nvGrpSpPr>
          <p:grpSpPr>
            <a:xfrm>
              <a:off x="433440" y="1282680"/>
              <a:ext cx="2649240" cy="460080"/>
              <a:chOff x="433440" y="1282680"/>
              <a:chExt cx="2649240" cy="460080"/>
            </a:xfrm>
          </p:grpSpPr>
          <p:sp>
            <p:nvSpPr>
              <p:cNvPr id="383" name="CustomShape 5"/>
              <p:cNvSpPr/>
              <p:nvPr/>
            </p:nvSpPr>
            <p:spPr>
              <a:xfrm>
                <a:off x="525600" y="1282680"/>
                <a:ext cx="2464920" cy="46008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r>
                  <a:rPr b="1" lang="en-US" sz="2000" spc="-1" strike="noStrike">
                    <a:solidFill>
                      <a:srgbClr val="f7f7f7"/>
                    </a:solidFill>
                    <a:latin typeface="Times New Roman"/>
                    <a:ea typeface="Times New Roman"/>
                  </a:rPr>
                  <a:t>Inspection Type</a:t>
                </a:r>
                <a:endParaRPr b="0" lang="en-US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384" name="CustomShape 6"/>
              <p:cNvSpPr/>
              <p:nvPr/>
            </p:nvSpPr>
            <p:spPr>
              <a:xfrm>
                <a:off x="433440" y="1282680"/>
                <a:ext cx="2649240" cy="460080"/>
              </a:xfrm>
              <a:prstGeom prst="rect">
                <a:avLst/>
              </a:prstGeom>
              <a:noFill/>
              <a:ln cap="sq" w="9360">
                <a:solidFill>
                  <a:srgbClr val="a0a0a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85" name="Group 7"/>
          <p:cNvGrpSpPr/>
          <p:nvPr/>
        </p:nvGrpSpPr>
        <p:grpSpPr>
          <a:xfrm>
            <a:off x="3105000" y="1282680"/>
            <a:ext cx="2903400" cy="460080"/>
            <a:chOff x="3105000" y="1282680"/>
            <a:chExt cx="2903400" cy="460080"/>
          </a:xfrm>
        </p:grpSpPr>
        <p:sp>
          <p:nvSpPr>
            <p:cNvPr id="386" name="CustomShape 8"/>
            <p:cNvSpPr/>
            <p:nvPr/>
          </p:nvSpPr>
          <p:spPr>
            <a:xfrm>
              <a:off x="3105000" y="1282680"/>
              <a:ext cx="2903400" cy="46008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87" name="Group 9"/>
            <p:cNvGrpSpPr/>
            <p:nvPr/>
          </p:nvGrpSpPr>
          <p:grpSpPr>
            <a:xfrm>
              <a:off x="3105000" y="1282680"/>
              <a:ext cx="2903400" cy="460080"/>
              <a:chOff x="3105000" y="1282680"/>
              <a:chExt cx="2903400" cy="460080"/>
            </a:xfrm>
          </p:grpSpPr>
          <p:sp>
            <p:nvSpPr>
              <p:cNvPr id="388" name="CustomShape 10"/>
              <p:cNvSpPr/>
              <p:nvPr/>
            </p:nvSpPr>
            <p:spPr>
              <a:xfrm>
                <a:off x="3197160" y="1282680"/>
                <a:ext cx="2717640" cy="46008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r>
                  <a:rPr b="1" lang="fr-CA" sz="2000" spc="-1" strike="noStrike">
                    <a:solidFill>
                      <a:srgbClr val="f7f7f7"/>
                    </a:solidFill>
                    <a:latin typeface="Times New Roman"/>
                    <a:ea typeface="Times New Roman"/>
                  </a:rPr>
                  <a:t>Checking</a:t>
                </a:r>
                <a:r>
                  <a:rPr b="1" lang="en-US" sz="2000" spc="-1" strike="noStrike">
                    <a:solidFill>
                      <a:srgbClr val="f7f7f7"/>
                    </a:solidFill>
                    <a:latin typeface="Times New Roman"/>
                    <a:ea typeface="Times New Roman"/>
                  </a:rPr>
                  <a:t> Rate</a:t>
                </a:r>
                <a:endParaRPr b="0" lang="en-US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389" name="CustomShape 11"/>
              <p:cNvSpPr/>
              <p:nvPr/>
            </p:nvSpPr>
            <p:spPr>
              <a:xfrm>
                <a:off x="3105000" y="1282680"/>
                <a:ext cx="2903400" cy="460080"/>
              </a:xfrm>
              <a:prstGeom prst="rect">
                <a:avLst/>
              </a:prstGeom>
              <a:noFill/>
              <a:ln cap="sq" w="9360">
                <a:solidFill>
                  <a:srgbClr val="a0a0a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90" name="Group 12"/>
          <p:cNvGrpSpPr/>
          <p:nvPr/>
        </p:nvGrpSpPr>
        <p:grpSpPr>
          <a:xfrm>
            <a:off x="6029280" y="1282680"/>
            <a:ext cx="2904840" cy="460080"/>
            <a:chOff x="6029280" y="1282680"/>
            <a:chExt cx="2904840" cy="460080"/>
          </a:xfrm>
        </p:grpSpPr>
        <p:sp>
          <p:nvSpPr>
            <p:cNvPr id="391" name="CustomShape 13"/>
            <p:cNvSpPr/>
            <p:nvPr/>
          </p:nvSpPr>
          <p:spPr>
            <a:xfrm>
              <a:off x="6029280" y="1282680"/>
              <a:ext cx="2904840" cy="46008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392" name="Group 14"/>
            <p:cNvGrpSpPr/>
            <p:nvPr/>
          </p:nvGrpSpPr>
          <p:grpSpPr>
            <a:xfrm>
              <a:off x="6029280" y="1282680"/>
              <a:ext cx="2904840" cy="460080"/>
              <a:chOff x="6029280" y="1282680"/>
              <a:chExt cx="2904840" cy="460080"/>
            </a:xfrm>
          </p:grpSpPr>
          <p:sp>
            <p:nvSpPr>
              <p:cNvPr id="393" name="CustomShape 15"/>
              <p:cNvSpPr/>
              <p:nvPr/>
            </p:nvSpPr>
            <p:spPr>
              <a:xfrm>
                <a:off x="6121440" y="1282680"/>
                <a:ext cx="2719080" cy="46008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0" bIns="46800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r>
                  <a:rPr b="1" lang="fr-CA" sz="2000" spc="-1" strike="noStrike">
                    <a:solidFill>
                      <a:srgbClr val="f7f7f7"/>
                    </a:solidFill>
                    <a:latin typeface="Times New Roman"/>
                    <a:ea typeface="Times New Roman"/>
                  </a:rPr>
                  <a:t>Logging</a:t>
                </a:r>
                <a:r>
                  <a:rPr b="1" lang="en-US" sz="2000" spc="-1" strike="noStrike">
                    <a:solidFill>
                      <a:srgbClr val="f7f7f7"/>
                    </a:solidFill>
                    <a:latin typeface="Times New Roman"/>
                    <a:ea typeface="Times New Roman"/>
                  </a:rPr>
                  <a:t> Rate</a:t>
                </a:r>
                <a:endParaRPr b="0" lang="en-US" sz="20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tabLst>
                    <a:tab algn="l" pos="0"/>
                    <a:tab algn="l" pos="352080"/>
                    <a:tab algn="l" pos="711000"/>
                    <a:tab algn="l" pos="1069920"/>
                    <a:tab algn="l" pos="1428480"/>
                    <a:tab algn="l" pos="1787400"/>
                    <a:tab algn="l" pos="2145960"/>
                    <a:tab algn="l" pos="2504880"/>
                    <a:tab algn="l" pos="2863800"/>
                    <a:tab algn="l" pos="3222360"/>
                    <a:tab algn="l" pos="3581280"/>
                    <a:tab algn="l" pos="3939840"/>
                    <a:tab algn="l" pos="4298760"/>
                    <a:tab algn="l" pos="4657680"/>
                    <a:tab algn="l" pos="5016240"/>
                    <a:tab algn="l" pos="5375160"/>
                    <a:tab algn="l" pos="5733720"/>
                    <a:tab algn="l" pos="6092640"/>
                    <a:tab algn="l" pos="6451560"/>
                    <a:tab algn="l" pos="6810120"/>
                    <a:tab algn="l" pos="7169040"/>
                    <a:tab algn="l" pos="7170480"/>
                    <a:tab algn="l" pos="7529400"/>
                    <a:tab algn="l" pos="7887960"/>
                    <a:tab algn="l" pos="8246880"/>
                    <a:tab algn="l" pos="8605800"/>
                    <a:tab algn="l" pos="8964360"/>
                    <a:tab algn="l" pos="9323280"/>
                    <a:tab algn="l" pos="9681840"/>
                    <a:tab algn="l" pos="10040760"/>
                    <a:tab algn="l" pos="10399680"/>
                    <a:tab algn="l" pos="10758240"/>
                    <a:tab algn="l" pos="10760040"/>
                    <a:tab algn="l" pos="10761480"/>
                    <a:tab algn="l" pos="10762920"/>
                  </a:tabLst>
                </a:pP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394" name="CustomShape 16"/>
              <p:cNvSpPr/>
              <p:nvPr/>
            </p:nvSpPr>
            <p:spPr>
              <a:xfrm>
                <a:off x="6029280" y="1282680"/>
                <a:ext cx="2904840" cy="460080"/>
              </a:xfrm>
              <a:prstGeom prst="rect">
                <a:avLst/>
              </a:prstGeom>
              <a:noFill/>
              <a:ln cap="sq" w="9360">
                <a:solidFill>
                  <a:srgbClr val="a0a0a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95" name="Group 17"/>
          <p:cNvGrpSpPr/>
          <p:nvPr/>
        </p:nvGrpSpPr>
        <p:grpSpPr>
          <a:xfrm>
            <a:off x="433440" y="1763640"/>
            <a:ext cx="2650680" cy="599760"/>
            <a:chOff x="433440" y="1763640"/>
            <a:chExt cx="2650680" cy="599760"/>
          </a:xfrm>
        </p:grpSpPr>
        <p:sp>
          <p:nvSpPr>
            <p:cNvPr id="396" name="CustomShape 18"/>
            <p:cNvSpPr/>
            <p:nvPr/>
          </p:nvSpPr>
          <p:spPr>
            <a:xfrm>
              <a:off x="525600" y="1763640"/>
              <a:ext cx="2464920" cy="599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 </a:t>
              </a:r>
              <a:r>
                <a:rPr b="0" lang="fr-CA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Architecture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397" name="CustomShape 19"/>
            <p:cNvSpPr/>
            <p:nvPr/>
          </p:nvSpPr>
          <p:spPr>
            <a:xfrm>
              <a:off x="433440" y="1763640"/>
              <a:ext cx="2650680" cy="599760"/>
            </a:xfrm>
            <a:prstGeom prst="rect">
              <a:avLst/>
            </a:prstGeom>
            <a:noFill/>
            <a:ln cap="sq" w="9360">
              <a:solidFill>
                <a:srgbClr val="a0a0a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8" name="Group 20"/>
          <p:cNvGrpSpPr/>
          <p:nvPr/>
        </p:nvGrpSpPr>
        <p:grpSpPr>
          <a:xfrm>
            <a:off x="3105000" y="1763640"/>
            <a:ext cx="2903400" cy="599760"/>
            <a:chOff x="3105000" y="1763640"/>
            <a:chExt cx="2903400" cy="599760"/>
          </a:xfrm>
        </p:grpSpPr>
        <p:sp>
          <p:nvSpPr>
            <p:cNvPr id="399" name="CustomShape 21"/>
            <p:cNvSpPr/>
            <p:nvPr/>
          </p:nvSpPr>
          <p:spPr>
            <a:xfrm>
              <a:off x="3197160" y="1763640"/>
              <a:ext cx="2719080" cy="599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r>
                <a:rPr b="0" lang="fr-CA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2 – 3 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 Pages Per Hr (PPH)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0" name="CustomShape 22"/>
            <p:cNvSpPr/>
            <p:nvPr/>
          </p:nvSpPr>
          <p:spPr>
            <a:xfrm>
              <a:off x="3105000" y="1763640"/>
              <a:ext cx="2903400" cy="599760"/>
            </a:xfrm>
            <a:prstGeom prst="rect">
              <a:avLst/>
            </a:prstGeom>
            <a:noFill/>
            <a:ln cap="sq" w="9360">
              <a:solidFill>
                <a:srgbClr val="a0a0a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1" name="Group 23"/>
          <p:cNvGrpSpPr/>
          <p:nvPr/>
        </p:nvGrpSpPr>
        <p:grpSpPr>
          <a:xfrm>
            <a:off x="6029280" y="1763640"/>
            <a:ext cx="2904840" cy="599760"/>
            <a:chOff x="6029280" y="1763640"/>
            <a:chExt cx="2904840" cy="599760"/>
          </a:xfrm>
        </p:grpSpPr>
        <p:sp>
          <p:nvSpPr>
            <p:cNvPr id="402" name="CustomShape 24"/>
            <p:cNvSpPr/>
            <p:nvPr/>
          </p:nvSpPr>
          <p:spPr>
            <a:xfrm>
              <a:off x="6121440" y="1763640"/>
              <a:ext cx="2720520" cy="599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r>
                <a:rPr b="0" lang="fr-CA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2 - 3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 PPH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3" name="CustomShape 25"/>
            <p:cNvSpPr/>
            <p:nvPr/>
          </p:nvSpPr>
          <p:spPr>
            <a:xfrm>
              <a:off x="6029280" y="1763640"/>
              <a:ext cx="2904840" cy="599760"/>
            </a:xfrm>
            <a:prstGeom prst="rect">
              <a:avLst/>
            </a:prstGeom>
            <a:noFill/>
            <a:ln cap="sq" w="9360">
              <a:solidFill>
                <a:srgbClr val="a0a0a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4" name="Group 26"/>
          <p:cNvGrpSpPr/>
          <p:nvPr/>
        </p:nvGrpSpPr>
        <p:grpSpPr>
          <a:xfrm>
            <a:off x="433440" y="2384280"/>
            <a:ext cx="2650680" cy="599760"/>
            <a:chOff x="433440" y="2384280"/>
            <a:chExt cx="2650680" cy="599760"/>
          </a:xfrm>
        </p:grpSpPr>
        <p:sp>
          <p:nvSpPr>
            <p:cNvPr id="405" name="CustomShape 27"/>
            <p:cNvSpPr/>
            <p:nvPr/>
          </p:nvSpPr>
          <p:spPr>
            <a:xfrm>
              <a:off x="525600" y="2384280"/>
              <a:ext cx="2464920" cy="599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Requirements </a:t>
              </a:r>
              <a:r>
                <a:rPr b="0" lang="en-US" sz="17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 </a:t>
              </a:r>
              <a:endParaRPr b="0" lang="en-US" sz="17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endParaRPr b="0" lang="en-US" sz="1700" spc="-1" strike="noStrike">
                <a:latin typeface="Arial"/>
              </a:endParaRPr>
            </a:p>
          </p:txBody>
        </p:sp>
        <p:sp>
          <p:nvSpPr>
            <p:cNvPr id="406" name="CustomShape 28"/>
            <p:cNvSpPr/>
            <p:nvPr/>
          </p:nvSpPr>
          <p:spPr>
            <a:xfrm>
              <a:off x="433440" y="2384280"/>
              <a:ext cx="2650680" cy="599760"/>
            </a:xfrm>
            <a:prstGeom prst="rect">
              <a:avLst/>
            </a:prstGeom>
            <a:noFill/>
            <a:ln cap="sq" w="9360">
              <a:solidFill>
                <a:srgbClr val="a0a0a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7" name="Group 29"/>
          <p:cNvGrpSpPr/>
          <p:nvPr/>
        </p:nvGrpSpPr>
        <p:grpSpPr>
          <a:xfrm>
            <a:off x="3105000" y="2384280"/>
            <a:ext cx="2903400" cy="599760"/>
            <a:chOff x="3105000" y="2384280"/>
            <a:chExt cx="2903400" cy="599760"/>
          </a:xfrm>
        </p:grpSpPr>
        <p:sp>
          <p:nvSpPr>
            <p:cNvPr id="408" name="CustomShape 30"/>
            <p:cNvSpPr/>
            <p:nvPr/>
          </p:nvSpPr>
          <p:spPr>
            <a:xfrm>
              <a:off x="3197160" y="2384280"/>
              <a:ext cx="2719080" cy="599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r>
                <a:rPr b="0" lang="fr-CA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2 - 3 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 PPH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09" name="CustomShape 31"/>
            <p:cNvSpPr/>
            <p:nvPr/>
          </p:nvSpPr>
          <p:spPr>
            <a:xfrm>
              <a:off x="3105000" y="2384280"/>
              <a:ext cx="2903400" cy="599760"/>
            </a:xfrm>
            <a:prstGeom prst="rect">
              <a:avLst/>
            </a:prstGeom>
            <a:noFill/>
            <a:ln cap="sq" w="9360">
              <a:solidFill>
                <a:srgbClr val="a0a0a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0" name="Group 32"/>
          <p:cNvGrpSpPr/>
          <p:nvPr/>
        </p:nvGrpSpPr>
        <p:grpSpPr>
          <a:xfrm>
            <a:off x="6029280" y="2384280"/>
            <a:ext cx="2904840" cy="599760"/>
            <a:chOff x="6029280" y="2384280"/>
            <a:chExt cx="2904840" cy="599760"/>
          </a:xfrm>
        </p:grpSpPr>
        <p:sp>
          <p:nvSpPr>
            <p:cNvPr id="411" name="CustomShape 33"/>
            <p:cNvSpPr/>
            <p:nvPr/>
          </p:nvSpPr>
          <p:spPr>
            <a:xfrm>
              <a:off x="6121440" y="2384280"/>
              <a:ext cx="2720520" cy="599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r>
                <a:rPr b="0" lang="fr-CA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2 - 3 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 PPH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2" name="CustomShape 34"/>
            <p:cNvSpPr/>
            <p:nvPr/>
          </p:nvSpPr>
          <p:spPr>
            <a:xfrm>
              <a:off x="6029280" y="2384280"/>
              <a:ext cx="2904840" cy="599760"/>
            </a:xfrm>
            <a:prstGeom prst="rect">
              <a:avLst/>
            </a:prstGeom>
            <a:noFill/>
            <a:ln cap="sq" w="9360">
              <a:solidFill>
                <a:srgbClr val="a0a0a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3" name="Group 35"/>
          <p:cNvGrpSpPr/>
          <p:nvPr/>
        </p:nvGrpSpPr>
        <p:grpSpPr>
          <a:xfrm>
            <a:off x="433440" y="3003480"/>
            <a:ext cx="2650680" cy="460080"/>
            <a:chOff x="433440" y="3003480"/>
            <a:chExt cx="2650680" cy="460080"/>
          </a:xfrm>
        </p:grpSpPr>
        <p:sp>
          <p:nvSpPr>
            <p:cNvPr id="414" name="CustomShape 36"/>
            <p:cNvSpPr/>
            <p:nvPr/>
          </p:nvSpPr>
          <p:spPr>
            <a:xfrm>
              <a:off x="525600" y="3003480"/>
              <a:ext cx="2464920" cy="46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Preliminary Design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5" name="CustomShape 37"/>
            <p:cNvSpPr/>
            <p:nvPr/>
          </p:nvSpPr>
          <p:spPr>
            <a:xfrm>
              <a:off x="433440" y="3003480"/>
              <a:ext cx="2650680" cy="460080"/>
            </a:xfrm>
            <a:prstGeom prst="rect">
              <a:avLst/>
            </a:prstGeom>
            <a:noFill/>
            <a:ln cap="sq" w="9360">
              <a:solidFill>
                <a:srgbClr val="a0a0a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6" name="Group 38"/>
          <p:cNvGrpSpPr/>
          <p:nvPr/>
        </p:nvGrpSpPr>
        <p:grpSpPr>
          <a:xfrm>
            <a:off x="3105000" y="3003480"/>
            <a:ext cx="2903400" cy="460080"/>
            <a:chOff x="3105000" y="3003480"/>
            <a:chExt cx="2903400" cy="460080"/>
          </a:xfrm>
        </p:grpSpPr>
        <p:sp>
          <p:nvSpPr>
            <p:cNvPr id="417" name="CustomShape 39"/>
            <p:cNvSpPr/>
            <p:nvPr/>
          </p:nvSpPr>
          <p:spPr>
            <a:xfrm>
              <a:off x="3197160" y="3003480"/>
              <a:ext cx="2719080" cy="46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r>
                <a:rPr b="0" lang="fr-CA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3 – 4 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 PPH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18" name="CustomShape 40"/>
            <p:cNvSpPr/>
            <p:nvPr/>
          </p:nvSpPr>
          <p:spPr>
            <a:xfrm>
              <a:off x="3105000" y="3003480"/>
              <a:ext cx="2903400" cy="460080"/>
            </a:xfrm>
            <a:prstGeom prst="rect">
              <a:avLst/>
            </a:prstGeom>
            <a:noFill/>
            <a:ln cap="sq" w="9360">
              <a:solidFill>
                <a:srgbClr val="a0a0a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19" name="Group 41"/>
          <p:cNvGrpSpPr/>
          <p:nvPr/>
        </p:nvGrpSpPr>
        <p:grpSpPr>
          <a:xfrm>
            <a:off x="6029280" y="3003480"/>
            <a:ext cx="2904840" cy="460080"/>
            <a:chOff x="6029280" y="3003480"/>
            <a:chExt cx="2904840" cy="460080"/>
          </a:xfrm>
        </p:grpSpPr>
        <p:sp>
          <p:nvSpPr>
            <p:cNvPr id="420" name="CustomShape 42"/>
            <p:cNvSpPr/>
            <p:nvPr/>
          </p:nvSpPr>
          <p:spPr>
            <a:xfrm>
              <a:off x="6121440" y="3003480"/>
              <a:ext cx="2720520" cy="46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r>
                <a:rPr b="0" lang="fr-CA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3 – 4 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 PPH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21" name="CustomShape 43"/>
            <p:cNvSpPr/>
            <p:nvPr/>
          </p:nvSpPr>
          <p:spPr>
            <a:xfrm>
              <a:off x="6029280" y="3003480"/>
              <a:ext cx="2904840" cy="460080"/>
            </a:xfrm>
            <a:prstGeom prst="rect">
              <a:avLst/>
            </a:prstGeom>
            <a:noFill/>
            <a:ln cap="sq" w="9360">
              <a:solidFill>
                <a:srgbClr val="a0a0a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22" name="Group 44"/>
          <p:cNvGrpSpPr/>
          <p:nvPr/>
        </p:nvGrpSpPr>
        <p:grpSpPr>
          <a:xfrm>
            <a:off x="433440" y="3484440"/>
            <a:ext cx="2650680" cy="736200"/>
            <a:chOff x="433440" y="3484440"/>
            <a:chExt cx="2650680" cy="736200"/>
          </a:xfrm>
        </p:grpSpPr>
        <p:sp>
          <p:nvSpPr>
            <p:cNvPr id="423" name="CustomShape 45"/>
            <p:cNvSpPr/>
            <p:nvPr/>
          </p:nvSpPr>
          <p:spPr>
            <a:xfrm>
              <a:off x="525600" y="3484440"/>
              <a:ext cx="2464920" cy="736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Detailed Design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24" name="CustomShape 46"/>
            <p:cNvSpPr/>
            <p:nvPr/>
          </p:nvSpPr>
          <p:spPr>
            <a:xfrm>
              <a:off x="433440" y="3484440"/>
              <a:ext cx="2650680" cy="736200"/>
            </a:xfrm>
            <a:prstGeom prst="rect">
              <a:avLst/>
            </a:prstGeom>
            <a:noFill/>
            <a:ln cap="sq" w="9360">
              <a:solidFill>
                <a:srgbClr val="a0a0a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25" name="Group 47"/>
          <p:cNvGrpSpPr/>
          <p:nvPr/>
        </p:nvGrpSpPr>
        <p:grpSpPr>
          <a:xfrm>
            <a:off x="3105000" y="3484440"/>
            <a:ext cx="2903400" cy="736200"/>
            <a:chOff x="3105000" y="3484440"/>
            <a:chExt cx="2903400" cy="736200"/>
          </a:xfrm>
        </p:grpSpPr>
        <p:sp>
          <p:nvSpPr>
            <p:cNvPr id="426" name="CustomShape 48"/>
            <p:cNvSpPr/>
            <p:nvPr/>
          </p:nvSpPr>
          <p:spPr>
            <a:xfrm>
              <a:off x="3197160" y="3484440"/>
              <a:ext cx="2719080" cy="736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r>
                <a:rPr b="0" lang="fr-CA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3 – 4 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 PPH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27" name="CustomShape 49"/>
            <p:cNvSpPr/>
            <p:nvPr/>
          </p:nvSpPr>
          <p:spPr>
            <a:xfrm>
              <a:off x="3105000" y="3484440"/>
              <a:ext cx="2903400" cy="736200"/>
            </a:xfrm>
            <a:prstGeom prst="rect">
              <a:avLst/>
            </a:prstGeom>
            <a:noFill/>
            <a:ln cap="sq" w="9360">
              <a:solidFill>
                <a:srgbClr val="a0a0a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28" name="Group 50"/>
          <p:cNvGrpSpPr/>
          <p:nvPr/>
        </p:nvGrpSpPr>
        <p:grpSpPr>
          <a:xfrm>
            <a:off x="6029280" y="3484440"/>
            <a:ext cx="2904840" cy="736200"/>
            <a:chOff x="6029280" y="3484440"/>
            <a:chExt cx="2904840" cy="736200"/>
          </a:xfrm>
        </p:grpSpPr>
        <p:sp>
          <p:nvSpPr>
            <p:cNvPr id="429" name="CustomShape 51"/>
            <p:cNvSpPr/>
            <p:nvPr/>
          </p:nvSpPr>
          <p:spPr>
            <a:xfrm>
              <a:off x="6121440" y="3484440"/>
              <a:ext cx="2720520" cy="73620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r>
                <a:rPr b="0" lang="fr-CA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3 – 4 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 PPH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0" name="CustomShape 52"/>
            <p:cNvSpPr/>
            <p:nvPr/>
          </p:nvSpPr>
          <p:spPr>
            <a:xfrm>
              <a:off x="6029280" y="3484440"/>
              <a:ext cx="2904840" cy="736200"/>
            </a:xfrm>
            <a:prstGeom prst="rect">
              <a:avLst/>
            </a:prstGeom>
            <a:noFill/>
            <a:ln cap="sq" w="9360">
              <a:solidFill>
                <a:srgbClr val="a0a0a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1" name="Group 53"/>
          <p:cNvGrpSpPr/>
          <p:nvPr/>
        </p:nvGrpSpPr>
        <p:grpSpPr>
          <a:xfrm>
            <a:off x="433440" y="4241880"/>
            <a:ext cx="2650680" cy="599760"/>
            <a:chOff x="433440" y="4241880"/>
            <a:chExt cx="2650680" cy="599760"/>
          </a:xfrm>
        </p:grpSpPr>
        <p:sp>
          <p:nvSpPr>
            <p:cNvPr id="432" name="CustomShape 54"/>
            <p:cNvSpPr/>
            <p:nvPr/>
          </p:nvSpPr>
          <p:spPr>
            <a:xfrm>
              <a:off x="525600" y="4241880"/>
              <a:ext cx="2464920" cy="599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Source Code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3" name="CustomShape 55"/>
            <p:cNvSpPr/>
            <p:nvPr/>
          </p:nvSpPr>
          <p:spPr>
            <a:xfrm>
              <a:off x="433440" y="4241880"/>
              <a:ext cx="2650680" cy="599760"/>
            </a:xfrm>
            <a:prstGeom prst="rect">
              <a:avLst/>
            </a:prstGeom>
            <a:noFill/>
            <a:ln cap="sq" w="9360">
              <a:solidFill>
                <a:srgbClr val="a0a0a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4" name="Group 56"/>
          <p:cNvGrpSpPr/>
          <p:nvPr/>
        </p:nvGrpSpPr>
        <p:grpSpPr>
          <a:xfrm>
            <a:off x="3105000" y="4241880"/>
            <a:ext cx="2903400" cy="599760"/>
            <a:chOff x="3105000" y="4241880"/>
            <a:chExt cx="2903400" cy="599760"/>
          </a:xfrm>
        </p:grpSpPr>
        <p:sp>
          <p:nvSpPr>
            <p:cNvPr id="435" name="CustomShape 57"/>
            <p:cNvSpPr/>
            <p:nvPr/>
          </p:nvSpPr>
          <p:spPr>
            <a:xfrm>
              <a:off x="3197160" y="4241880"/>
              <a:ext cx="2719080" cy="599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1</a:t>
              </a:r>
              <a:r>
                <a:rPr b="0" lang="fr-CA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00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 – 200 LOC Per Hour (LPH)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6" name="CustomShape 58"/>
            <p:cNvSpPr/>
            <p:nvPr/>
          </p:nvSpPr>
          <p:spPr>
            <a:xfrm>
              <a:off x="3105000" y="4241880"/>
              <a:ext cx="2903400" cy="599760"/>
            </a:xfrm>
            <a:prstGeom prst="rect">
              <a:avLst/>
            </a:prstGeom>
            <a:noFill/>
            <a:ln cap="sq" w="9360">
              <a:solidFill>
                <a:srgbClr val="a0a0a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7" name="Group 59"/>
          <p:cNvGrpSpPr/>
          <p:nvPr/>
        </p:nvGrpSpPr>
        <p:grpSpPr>
          <a:xfrm>
            <a:off x="6029280" y="4241880"/>
            <a:ext cx="2904840" cy="599760"/>
            <a:chOff x="6029280" y="4241880"/>
            <a:chExt cx="2904840" cy="599760"/>
          </a:xfrm>
        </p:grpSpPr>
        <p:sp>
          <p:nvSpPr>
            <p:cNvPr id="438" name="CustomShape 60"/>
            <p:cNvSpPr/>
            <p:nvPr/>
          </p:nvSpPr>
          <p:spPr>
            <a:xfrm>
              <a:off x="6121440" y="4241880"/>
              <a:ext cx="2720520" cy="599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1</a:t>
              </a:r>
              <a:r>
                <a:rPr b="0" lang="fr-CA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00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 – 200 LPH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39" name="CustomShape 61"/>
            <p:cNvSpPr/>
            <p:nvPr/>
          </p:nvSpPr>
          <p:spPr>
            <a:xfrm>
              <a:off x="6029280" y="4241880"/>
              <a:ext cx="2904840" cy="599760"/>
            </a:xfrm>
            <a:prstGeom prst="rect">
              <a:avLst/>
            </a:prstGeom>
            <a:noFill/>
            <a:ln cap="sq" w="9360">
              <a:solidFill>
                <a:srgbClr val="a0a0a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0" name="Group 62"/>
          <p:cNvGrpSpPr/>
          <p:nvPr/>
        </p:nvGrpSpPr>
        <p:grpSpPr>
          <a:xfrm>
            <a:off x="433440" y="4862520"/>
            <a:ext cx="2650680" cy="460080"/>
            <a:chOff x="433440" y="4862520"/>
            <a:chExt cx="2650680" cy="460080"/>
          </a:xfrm>
        </p:grpSpPr>
        <p:sp>
          <p:nvSpPr>
            <p:cNvPr id="441" name="CustomShape 63"/>
            <p:cNvSpPr/>
            <p:nvPr/>
          </p:nvSpPr>
          <p:spPr>
            <a:xfrm>
              <a:off x="525600" y="4862520"/>
              <a:ext cx="2464920" cy="46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Test Plan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2" name="CustomShape 64"/>
            <p:cNvSpPr/>
            <p:nvPr/>
          </p:nvSpPr>
          <p:spPr>
            <a:xfrm>
              <a:off x="433440" y="4862520"/>
              <a:ext cx="2650680" cy="460080"/>
            </a:xfrm>
            <a:prstGeom prst="rect">
              <a:avLst/>
            </a:prstGeom>
            <a:noFill/>
            <a:ln cap="sq" w="9360">
              <a:solidFill>
                <a:srgbClr val="a0a0a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3" name="Group 65"/>
          <p:cNvGrpSpPr/>
          <p:nvPr/>
        </p:nvGrpSpPr>
        <p:grpSpPr>
          <a:xfrm>
            <a:off x="3105000" y="4862520"/>
            <a:ext cx="2903400" cy="460080"/>
            <a:chOff x="3105000" y="4862520"/>
            <a:chExt cx="2903400" cy="460080"/>
          </a:xfrm>
        </p:grpSpPr>
        <p:sp>
          <p:nvSpPr>
            <p:cNvPr id="444" name="CustomShape 66"/>
            <p:cNvSpPr/>
            <p:nvPr/>
          </p:nvSpPr>
          <p:spPr>
            <a:xfrm>
              <a:off x="3197160" y="4862520"/>
              <a:ext cx="2719080" cy="46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r>
                <a:rPr b="0" lang="fr-CA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5 – 7 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 PPH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5" name="CustomShape 67"/>
            <p:cNvSpPr/>
            <p:nvPr/>
          </p:nvSpPr>
          <p:spPr>
            <a:xfrm>
              <a:off x="3105000" y="4862520"/>
              <a:ext cx="2903400" cy="460080"/>
            </a:xfrm>
            <a:prstGeom prst="rect">
              <a:avLst/>
            </a:prstGeom>
            <a:noFill/>
            <a:ln cap="sq" w="9360">
              <a:solidFill>
                <a:srgbClr val="a0a0a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6" name="Group 68"/>
          <p:cNvGrpSpPr/>
          <p:nvPr/>
        </p:nvGrpSpPr>
        <p:grpSpPr>
          <a:xfrm>
            <a:off x="6029280" y="4862520"/>
            <a:ext cx="2904840" cy="460080"/>
            <a:chOff x="6029280" y="4862520"/>
            <a:chExt cx="2904840" cy="460080"/>
          </a:xfrm>
        </p:grpSpPr>
        <p:sp>
          <p:nvSpPr>
            <p:cNvPr id="447" name="CustomShape 69"/>
            <p:cNvSpPr/>
            <p:nvPr/>
          </p:nvSpPr>
          <p:spPr>
            <a:xfrm>
              <a:off x="6121440" y="4862520"/>
              <a:ext cx="2720520" cy="46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r>
                <a:rPr b="0" lang="fr-CA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5 – 7 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 PPH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8" name="CustomShape 70"/>
            <p:cNvSpPr/>
            <p:nvPr/>
          </p:nvSpPr>
          <p:spPr>
            <a:xfrm>
              <a:off x="6029280" y="4862520"/>
              <a:ext cx="2904840" cy="460080"/>
            </a:xfrm>
            <a:prstGeom prst="rect">
              <a:avLst/>
            </a:prstGeom>
            <a:noFill/>
            <a:ln cap="sq" w="9360">
              <a:solidFill>
                <a:srgbClr val="a0a0a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49" name="Group 71"/>
          <p:cNvGrpSpPr/>
          <p:nvPr/>
        </p:nvGrpSpPr>
        <p:grpSpPr>
          <a:xfrm>
            <a:off x="433440" y="5343480"/>
            <a:ext cx="2650680" cy="461520"/>
            <a:chOff x="433440" y="5343480"/>
            <a:chExt cx="2650680" cy="461520"/>
          </a:xfrm>
        </p:grpSpPr>
        <p:sp>
          <p:nvSpPr>
            <p:cNvPr id="450" name="CustomShape 72"/>
            <p:cNvSpPr/>
            <p:nvPr/>
          </p:nvSpPr>
          <p:spPr>
            <a:xfrm>
              <a:off x="525600" y="5343480"/>
              <a:ext cx="2464920" cy="461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r>
                <a:rPr b="0" lang="fr-CA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Fixes and Changes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51" name="CustomShape 73"/>
            <p:cNvSpPr/>
            <p:nvPr/>
          </p:nvSpPr>
          <p:spPr>
            <a:xfrm>
              <a:off x="433440" y="5343480"/>
              <a:ext cx="2650680" cy="461520"/>
            </a:xfrm>
            <a:prstGeom prst="rect">
              <a:avLst/>
            </a:prstGeom>
            <a:noFill/>
            <a:ln cap="sq" w="9360">
              <a:solidFill>
                <a:srgbClr val="a0a0a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2" name="Group 74"/>
          <p:cNvGrpSpPr/>
          <p:nvPr/>
        </p:nvGrpSpPr>
        <p:grpSpPr>
          <a:xfrm>
            <a:off x="3105000" y="5343480"/>
            <a:ext cx="2903400" cy="461520"/>
            <a:chOff x="3105000" y="5343480"/>
            <a:chExt cx="2903400" cy="461520"/>
          </a:xfrm>
        </p:grpSpPr>
        <p:sp>
          <p:nvSpPr>
            <p:cNvPr id="453" name="CustomShape 75"/>
            <p:cNvSpPr/>
            <p:nvPr/>
          </p:nvSpPr>
          <p:spPr>
            <a:xfrm>
              <a:off x="3197160" y="5343480"/>
              <a:ext cx="2719080" cy="461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r>
                <a:rPr b="0" lang="fr-CA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50 – 75 LPH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54" name="CustomShape 76"/>
            <p:cNvSpPr/>
            <p:nvPr/>
          </p:nvSpPr>
          <p:spPr>
            <a:xfrm>
              <a:off x="3105000" y="5343480"/>
              <a:ext cx="2903400" cy="461520"/>
            </a:xfrm>
            <a:prstGeom prst="rect">
              <a:avLst/>
            </a:prstGeom>
            <a:noFill/>
            <a:ln cap="sq" w="9360">
              <a:solidFill>
                <a:srgbClr val="a0a0a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5" name="Group 77"/>
          <p:cNvGrpSpPr/>
          <p:nvPr/>
        </p:nvGrpSpPr>
        <p:grpSpPr>
          <a:xfrm>
            <a:off x="6029280" y="5343480"/>
            <a:ext cx="2904840" cy="461520"/>
            <a:chOff x="6029280" y="5343480"/>
            <a:chExt cx="2904840" cy="461520"/>
          </a:xfrm>
        </p:grpSpPr>
        <p:sp>
          <p:nvSpPr>
            <p:cNvPr id="456" name="CustomShape 78"/>
            <p:cNvSpPr/>
            <p:nvPr/>
          </p:nvSpPr>
          <p:spPr>
            <a:xfrm>
              <a:off x="6121440" y="5343480"/>
              <a:ext cx="2720520" cy="4615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r>
                <a:rPr b="0" lang="fr-CA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50 – 75 LPH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57" name="CustomShape 79"/>
            <p:cNvSpPr/>
            <p:nvPr/>
          </p:nvSpPr>
          <p:spPr>
            <a:xfrm>
              <a:off x="6029280" y="5343480"/>
              <a:ext cx="2904840" cy="461520"/>
            </a:xfrm>
            <a:prstGeom prst="rect">
              <a:avLst/>
            </a:prstGeom>
            <a:noFill/>
            <a:ln cap="sq" w="9360">
              <a:solidFill>
                <a:srgbClr val="a0a0a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58" name="Group 80"/>
          <p:cNvGrpSpPr/>
          <p:nvPr/>
        </p:nvGrpSpPr>
        <p:grpSpPr>
          <a:xfrm>
            <a:off x="433440" y="5826240"/>
            <a:ext cx="2650680" cy="460080"/>
            <a:chOff x="433440" y="5826240"/>
            <a:chExt cx="2650680" cy="460080"/>
          </a:xfrm>
        </p:grpSpPr>
        <p:sp>
          <p:nvSpPr>
            <p:cNvPr id="459" name="CustomShape 81"/>
            <p:cNvSpPr/>
            <p:nvPr/>
          </p:nvSpPr>
          <p:spPr>
            <a:xfrm>
              <a:off x="525600" y="5826240"/>
              <a:ext cx="2464920" cy="46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r>
                <a:rPr b="0" lang="fr-CA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User Documentation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60" name="CustomShape 82"/>
            <p:cNvSpPr/>
            <p:nvPr/>
          </p:nvSpPr>
          <p:spPr>
            <a:xfrm>
              <a:off x="433440" y="5826240"/>
              <a:ext cx="2650680" cy="460080"/>
            </a:xfrm>
            <a:prstGeom prst="rect">
              <a:avLst/>
            </a:prstGeom>
            <a:noFill/>
            <a:ln cap="sq" w="9360">
              <a:solidFill>
                <a:srgbClr val="a0a0a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1" name="Group 83"/>
          <p:cNvGrpSpPr/>
          <p:nvPr/>
        </p:nvGrpSpPr>
        <p:grpSpPr>
          <a:xfrm>
            <a:off x="3105000" y="5826240"/>
            <a:ext cx="2903400" cy="460080"/>
            <a:chOff x="3105000" y="5826240"/>
            <a:chExt cx="2903400" cy="460080"/>
          </a:xfrm>
        </p:grpSpPr>
        <p:sp>
          <p:nvSpPr>
            <p:cNvPr id="462" name="CustomShape 84"/>
            <p:cNvSpPr/>
            <p:nvPr/>
          </p:nvSpPr>
          <p:spPr>
            <a:xfrm>
              <a:off x="3197160" y="5826240"/>
              <a:ext cx="2719080" cy="46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r>
                <a:rPr b="0" lang="fr-CA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8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 – 20 PPH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63" name="CustomShape 85"/>
            <p:cNvSpPr/>
            <p:nvPr/>
          </p:nvSpPr>
          <p:spPr>
            <a:xfrm>
              <a:off x="3105000" y="5826240"/>
              <a:ext cx="2903400" cy="460080"/>
            </a:xfrm>
            <a:prstGeom prst="rect">
              <a:avLst/>
            </a:prstGeom>
            <a:noFill/>
            <a:ln cap="sq" w="9360">
              <a:solidFill>
                <a:srgbClr val="a0a0a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4" name="Group 86"/>
          <p:cNvGrpSpPr/>
          <p:nvPr/>
        </p:nvGrpSpPr>
        <p:grpSpPr>
          <a:xfrm>
            <a:off x="6029280" y="5826240"/>
            <a:ext cx="2904840" cy="460080"/>
            <a:chOff x="6029280" y="5826240"/>
            <a:chExt cx="2904840" cy="460080"/>
          </a:xfrm>
        </p:grpSpPr>
        <p:sp>
          <p:nvSpPr>
            <p:cNvPr id="465" name="CustomShape 87"/>
            <p:cNvSpPr/>
            <p:nvPr/>
          </p:nvSpPr>
          <p:spPr>
            <a:xfrm>
              <a:off x="6121440" y="5826240"/>
              <a:ext cx="2720520" cy="46008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r>
                <a:rPr b="0" lang="fr-CA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8</a:t>
              </a: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Times New Roman"/>
                </a:rPr>
                <a:t> – 20 PPH</a:t>
              </a:r>
              <a:endParaRPr b="0" lang="en-US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tabLst>
                  <a:tab algn="l" pos="0"/>
                  <a:tab algn="l" pos="352080"/>
                  <a:tab algn="l" pos="711000"/>
                  <a:tab algn="l" pos="1069920"/>
                  <a:tab algn="l" pos="1428480"/>
                  <a:tab algn="l" pos="1787400"/>
                  <a:tab algn="l" pos="2145960"/>
                  <a:tab algn="l" pos="2504880"/>
                  <a:tab algn="l" pos="2863800"/>
                  <a:tab algn="l" pos="3222360"/>
                  <a:tab algn="l" pos="3581280"/>
                  <a:tab algn="l" pos="3939840"/>
                  <a:tab algn="l" pos="4298760"/>
                  <a:tab algn="l" pos="4657680"/>
                  <a:tab algn="l" pos="5016240"/>
                  <a:tab algn="l" pos="5375160"/>
                  <a:tab algn="l" pos="5733720"/>
                  <a:tab algn="l" pos="6092640"/>
                  <a:tab algn="l" pos="6451560"/>
                  <a:tab algn="l" pos="6810120"/>
                  <a:tab algn="l" pos="7169040"/>
                  <a:tab algn="l" pos="7170480"/>
                  <a:tab algn="l" pos="7529400"/>
                  <a:tab algn="l" pos="7887960"/>
                  <a:tab algn="l" pos="8246880"/>
                  <a:tab algn="l" pos="8605800"/>
                  <a:tab algn="l" pos="8964360"/>
                  <a:tab algn="l" pos="9323280"/>
                  <a:tab algn="l" pos="9681840"/>
                  <a:tab algn="l" pos="10040760"/>
                  <a:tab algn="l" pos="10399680"/>
                  <a:tab algn="l" pos="10758240"/>
                  <a:tab algn="l" pos="10760040"/>
                  <a:tab algn="l" pos="10761480"/>
                  <a:tab algn="l" pos="10762920"/>
                </a:tabLst>
              </a:pP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66" name="CustomShape 88"/>
            <p:cNvSpPr/>
            <p:nvPr/>
          </p:nvSpPr>
          <p:spPr>
            <a:xfrm>
              <a:off x="6029280" y="5826240"/>
              <a:ext cx="2904840" cy="460080"/>
            </a:xfrm>
            <a:prstGeom prst="rect">
              <a:avLst/>
            </a:prstGeom>
            <a:noFill/>
            <a:ln cap="sq" w="9360">
              <a:solidFill>
                <a:srgbClr val="a0a0a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7" name="CustomShape 89"/>
          <p:cNvSpPr/>
          <p:nvPr/>
        </p:nvSpPr>
        <p:spPr>
          <a:xfrm>
            <a:off x="426960" y="1279440"/>
            <a:ext cx="8534160" cy="5028840"/>
          </a:xfrm>
          <a:prstGeom prst="rect">
            <a:avLst/>
          </a:prstGeom>
          <a:noFill/>
          <a:ln cap="sq" w="9360">
            <a:solidFill>
              <a:srgbClr val="a0a0a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90"/>
          <p:cNvSpPr/>
          <p:nvPr/>
        </p:nvSpPr>
        <p:spPr>
          <a:xfrm>
            <a:off x="1554120" y="6400800"/>
            <a:ext cx="5879880" cy="333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998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fr-CA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Source: Radice, ‘</a:t>
            </a:r>
            <a:r>
              <a:rPr b="0" i="1" lang="fr-CA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High Quality Low Cost Software Inspections’</a:t>
            </a:r>
            <a:r>
              <a:rPr b="0" lang="fr-CA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2002.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610920" y="260280"/>
            <a:ext cx="791640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Code Review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610920" y="1371600"/>
            <a:ext cx="791640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3640" algn="ctr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 inspection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of code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Similar to Inspection but more time is spent on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alternatives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qualitative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issues.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Before Review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choose the code to review (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you can't review everything this way) - see Stellman &amp; Greene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choose moderator, reader, and inspectors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choose a date/time and duration (60-90 minutes)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everyone reviews code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individually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makes notes of issues they find (paper or online notes)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CustomShape 1"/>
          <p:cNvSpPr/>
          <p:nvPr/>
        </p:nvSpPr>
        <p:spPr>
          <a:xfrm>
            <a:off x="610920" y="260280"/>
            <a:ext cx="791640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Code Review Meeting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610920" y="1371600"/>
            <a:ext cx="791640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During Review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the 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reader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 walks through the code aloud -- by section (class, method, code block), not literally reading code.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Inspectors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latin typeface="Arial"/>
            </a:endParaRPr>
          </a:p>
          <a:p>
            <a:pPr lvl="1" marL="1164960" indent="-4899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ask about anything they don't understand</a:t>
            </a:r>
            <a:endParaRPr b="0" lang="en-US" sz="2400" spc="-1" strike="noStrike">
              <a:latin typeface="Arial"/>
            </a:endParaRPr>
          </a:p>
          <a:p>
            <a:pPr lvl="1" marL="1164960" indent="-4899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question correctness of code</a:t>
            </a:r>
            <a:endParaRPr b="0" lang="en-US" sz="2400" spc="-1" strike="noStrike">
              <a:latin typeface="Arial"/>
            </a:endParaRPr>
          </a:p>
          <a:p>
            <a:pPr lvl="1" marL="1164960" indent="-48996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suggest "better" or more self-explanatory alternatives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Moderator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keep the review on track. Don't get bogged down discussing specific design or code issues. 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Recorder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writes down issues for follow-up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CustomShape 1"/>
          <p:cNvSpPr/>
          <p:nvPr/>
        </p:nvSpPr>
        <p:spPr>
          <a:xfrm>
            <a:off x="610920" y="260280"/>
            <a:ext cx="791640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Code Review Follow-up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4" name="CustomShape 2"/>
          <p:cNvSpPr/>
          <p:nvPr/>
        </p:nvSpPr>
        <p:spPr>
          <a:xfrm>
            <a:off x="610920" y="1371600"/>
            <a:ext cx="791640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After Review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author addresses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all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issues, either revise code or explain to reviewer why he things no rework is needed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do it promptly!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gain agreement to close all issues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Product &amp; Process Quality Assurance (PPQA)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verify all issues were recorded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verify all issues were fixed or addressed, not just closed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10920" y="260280"/>
            <a:ext cx="79084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Review What?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610920" y="1371240"/>
            <a:ext cx="7908480" cy="521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558720" indent="-547560" algn="ctr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Review Everything</a:t>
            </a:r>
            <a:endParaRPr b="0" lang="en-US" sz="2800" spc="-1" strike="noStrike">
              <a:latin typeface="Arial"/>
            </a:endParaRPr>
          </a:p>
          <a:p>
            <a:pPr marL="549000" indent="-548640">
              <a:lnSpc>
                <a:spcPct val="100000"/>
              </a:lnSpc>
              <a:spcBef>
                <a:spcPts val="227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553680"/>
                <a:tab algn="l" pos="568080"/>
                <a:tab algn="l" pos="927000"/>
                <a:tab algn="l" pos="1285560"/>
                <a:tab algn="l" pos="1644480"/>
                <a:tab algn="l" pos="2003400"/>
                <a:tab algn="l" pos="2361960"/>
                <a:tab algn="l" pos="2720880"/>
                <a:tab algn="l" pos="3079440"/>
                <a:tab algn="l" pos="3438360"/>
                <a:tab algn="l" pos="3797280"/>
                <a:tab algn="l" pos="4155840"/>
                <a:tab algn="l" pos="4514760"/>
                <a:tab algn="l" pos="4873320"/>
                <a:tab algn="l" pos="5232240"/>
                <a:tab algn="l" pos="5591160"/>
                <a:tab algn="l" pos="5949720"/>
                <a:tab algn="l" pos="6308640"/>
                <a:tab algn="l" pos="6667200"/>
                <a:tab algn="l" pos="7026120"/>
                <a:tab algn="l" pos="738504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Vision &amp; Scope Document</a:t>
            </a:r>
            <a:endParaRPr b="0" lang="en-US" sz="2400" spc="-1" strike="noStrike">
              <a:latin typeface="Arial"/>
            </a:endParaRPr>
          </a:p>
          <a:p>
            <a:pPr marL="549000" indent="-548640">
              <a:lnSpc>
                <a:spcPct val="100000"/>
              </a:lnSpc>
              <a:spcBef>
                <a:spcPts val="227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553680"/>
                <a:tab algn="l" pos="568080"/>
                <a:tab algn="l" pos="927000"/>
                <a:tab algn="l" pos="1285560"/>
                <a:tab algn="l" pos="1644480"/>
                <a:tab algn="l" pos="2003400"/>
                <a:tab algn="l" pos="2361960"/>
                <a:tab algn="l" pos="2720880"/>
                <a:tab algn="l" pos="3079440"/>
                <a:tab algn="l" pos="3438360"/>
                <a:tab algn="l" pos="3797280"/>
                <a:tab algn="l" pos="4155840"/>
                <a:tab algn="l" pos="4514760"/>
                <a:tab algn="l" pos="4873320"/>
                <a:tab algn="l" pos="5232240"/>
                <a:tab algn="l" pos="5591160"/>
                <a:tab algn="l" pos="5949720"/>
                <a:tab algn="l" pos="6308640"/>
                <a:tab algn="l" pos="6667200"/>
                <a:tab algn="l" pos="7026120"/>
                <a:tab algn="l" pos="738504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Requirements Specification</a:t>
            </a:r>
            <a:endParaRPr b="0" lang="en-US" sz="2400" spc="-1" strike="noStrike">
              <a:latin typeface="Arial"/>
            </a:endParaRPr>
          </a:p>
          <a:p>
            <a:pPr marL="549000" indent="-548640">
              <a:lnSpc>
                <a:spcPct val="100000"/>
              </a:lnSpc>
              <a:spcBef>
                <a:spcPts val="227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553680"/>
                <a:tab algn="l" pos="568080"/>
                <a:tab algn="l" pos="927000"/>
                <a:tab algn="l" pos="1285560"/>
                <a:tab algn="l" pos="1644480"/>
                <a:tab algn="l" pos="2003400"/>
                <a:tab algn="l" pos="2361960"/>
                <a:tab algn="l" pos="2720880"/>
                <a:tab algn="l" pos="3079440"/>
                <a:tab algn="l" pos="3438360"/>
                <a:tab algn="l" pos="3797280"/>
                <a:tab algn="l" pos="4155840"/>
                <a:tab algn="l" pos="4514760"/>
                <a:tab algn="l" pos="4873320"/>
                <a:tab algn="l" pos="5232240"/>
                <a:tab algn="l" pos="5591160"/>
                <a:tab algn="l" pos="5949720"/>
                <a:tab algn="l" pos="6308640"/>
                <a:tab algn="l" pos="6667200"/>
                <a:tab algn="l" pos="7026120"/>
                <a:tab algn="l" pos="738504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Project Plan</a:t>
            </a:r>
            <a:endParaRPr b="0" lang="en-US" sz="2400" spc="-1" strike="noStrike">
              <a:latin typeface="Arial"/>
            </a:endParaRPr>
          </a:p>
          <a:p>
            <a:pPr marL="549000" indent="-548640">
              <a:lnSpc>
                <a:spcPct val="100000"/>
              </a:lnSpc>
              <a:spcBef>
                <a:spcPts val="227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553680"/>
                <a:tab algn="l" pos="568080"/>
                <a:tab algn="l" pos="927000"/>
                <a:tab algn="l" pos="1285560"/>
                <a:tab algn="l" pos="1644480"/>
                <a:tab algn="l" pos="2003400"/>
                <a:tab algn="l" pos="2361960"/>
                <a:tab algn="l" pos="2720880"/>
                <a:tab algn="l" pos="3079440"/>
                <a:tab algn="l" pos="3438360"/>
                <a:tab algn="l" pos="3797280"/>
                <a:tab algn="l" pos="4155840"/>
                <a:tab algn="l" pos="4514760"/>
                <a:tab algn="l" pos="4873320"/>
                <a:tab algn="l" pos="5232240"/>
                <a:tab algn="l" pos="5591160"/>
                <a:tab algn="l" pos="5949720"/>
                <a:tab algn="l" pos="6308640"/>
                <a:tab algn="l" pos="6667200"/>
                <a:tab algn="l" pos="7026120"/>
                <a:tab algn="l" pos="738504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Design - High Level and Detailed Design</a:t>
            </a:r>
            <a:endParaRPr b="0" lang="en-US" sz="2400" spc="-1" strike="noStrike">
              <a:latin typeface="Arial"/>
            </a:endParaRPr>
          </a:p>
          <a:p>
            <a:pPr marL="549000" indent="-548640">
              <a:lnSpc>
                <a:spcPct val="100000"/>
              </a:lnSpc>
              <a:spcBef>
                <a:spcPts val="227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553680"/>
                <a:tab algn="l" pos="568080"/>
                <a:tab algn="l" pos="927000"/>
                <a:tab algn="l" pos="1285560"/>
                <a:tab algn="l" pos="1644480"/>
                <a:tab algn="l" pos="2003400"/>
                <a:tab algn="l" pos="2361960"/>
                <a:tab algn="l" pos="2720880"/>
                <a:tab algn="l" pos="3079440"/>
                <a:tab algn="l" pos="3438360"/>
                <a:tab algn="l" pos="3797280"/>
                <a:tab algn="l" pos="4155840"/>
                <a:tab algn="l" pos="4514760"/>
                <a:tab algn="l" pos="4873320"/>
                <a:tab algn="l" pos="5232240"/>
                <a:tab algn="l" pos="5591160"/>
                <a:tab algn="l" pos="5949720"/>
                <a:tab algn="l" pos="6308640"/>
                <a:tab algn="l" pos="6667200"/>
                <a:tab algn="l" pos="7026120"/>
                <a:tab algn="l" pos="738504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Code</a:t>
            </a:r>
            <a:endParaRPr b="0" lang="en-US" sz="2400" spc="-1" strike="noStrike">
              <a:latin typeface="Arial"/>
            </a:endParaRPr>
          </a:p>
          <a:p>
            <a:pPr marL="549000" indent="-548640">
              <a:lnSpc>
                <a:spcPct val="100000"/>
              </a:lnSpc>
              <a:spcBef>
                <a:spcPts val="227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553680"/>
                <a:tab algn="l" pos="568080"/>
                <a:tab algn="l" pos="927000"/>
                <a:tab algn="l" pos="1285560"/>
                <a:tab algn="l" pos="1644480"/>
                <a:tab algn="l" pos="2003400"/>
                <a:tab algn="l" pos="2361960"/>
                <a:tab algn="l" pos="2720880"/>
                <a:tab algn="l" pos="3079440"/>
                <a:tab algn="l" pos="3438360"/>
                <a:tab algn="l" pos="3797280"/>
                <a:tab algn="l" pos="4155840"/>
                <a:tab algn="l" pos="4514760"/>
                <a:tab algn="l" pos="4873320"/>
                <a:tab algn="l" pos="5232240"/>
                <a:tab algn="l" pos="5591160"/>
                <a:tab algn="l" pos="5949720"/>
                <a:tab algn="l" pos="6308640"/>
                <a:tab algn="l" pos="6667200"/>
                <a:tab algn="l" pos="7026120"/>
                <a:tab algn="l" pos="738504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Test Plan</a:t>
            </a:r>
            <a:endParaRPr b="0" lang="en-US" sz="2400" spc="-1" strike="noStrike">
              <a:latin typeface="Arial"/>
            </a:endParaRPr>
          </a:p>
          <a:p>
            <a:pPr marL="549000" indent="-548640">
              <a:lnSpc>
                <a:spcPct val="100000"/>
              </a:lnSpc>
              <a:spcBef>
                <a:spcPts val="227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553680"/>
                <a:tab algn="l" pos="568080"/>
                <a:tab algn="l" pos="927000"/>
                <a:tab algn="l" pos="1285560"/>
                <a:tab algn="l" pos="1644480"/>
                <a:tab algn="l" pos="2003400"/>
                <a:tab algn="l" pos="2361960"/>
                <a:tab algn="l" pos="2720880"/>
                <a:tab algn="l" pos="3079440"/>
                <a:tab algn="l" pos="3438360"/>
                <a:tab algn="l" pos="3797280"/>
                <a:tab algn="l" pos="4155840"/>
                <a:tab algn="l" pos="4514760"/>
                <a:tab algn="l" pos="4873320"/>
                <a:tab algn="l" pos="5232240"/>
                <a:tab algn="l" pos="5591160"/>
                <a:tab algn="l" pos="5949720"/>
                <a:tab algn="l" pos="6308640"/>
                <a:tab algn="l" pos="6667200"/>
                <a:tab algn="l" pos="7026120"/>
                <a:tab algn="l" pos="738504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Documentation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CustomShape 1"/>
          <p:cNvSpPr/>
          <p:nvPr/>
        </p:nvSpPr>
        <p:spPr>
          <a:xfrm>
            <a:off x="610920" y="260280"/>
            <a:ext cx="791640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Code Review vs. Inspections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6" name="CustomShape 2"/>
          <p:cNvSpPr/>
          <p:nvPr/>
        </p:nvSpPr>
        <p:spPr>
          <a:xfrm>
            <a:off x="610920" y="1371600"/>
            <a:ext cx="791640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Code Review results in more open issues.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May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refactor the code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during the meeting... if it makes it easier to review.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May discuss alternatives or improvements.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Follow-up and consensus may be done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online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610920" y="260280"/>
            <a:ext cx="791640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Walk-through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611280" y="1371240"/>
            <a:ext cx="8167320" cy="53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15640" indent="-196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Author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"walks" a small group through a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work product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More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informal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than code review and led by author.</a:t>
            </a:r>
            <a:endParaRPr b="0" lang="en-US" sz="28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Procedure is more flexible than inspections.</a:t>
            </a:r>
            <a:endParaRPr b="0" lang="en-US" sz="28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Can be done for  code, design docs, use cases, test plan</a:t>
            </a:r>
            <a:endParaRPr b="0" lang="en-US" sz="28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610920" y="260280"/>
            <a:ext cx="791640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Goals of Walk-through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80" name="CustomShape 2"/>
          <p:cNvSpPr/>
          <p:nvPr/>
        </p:nvSpPr>
        <p:spPr>
          <a:xfrm>
            <a:off x="611280" y="1371240"/>
            <a:ext cx="8167320" cy="530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15640" indent="-196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0960" indent="-210600">
              <a:lnSpc>
                <a:spcPct val="100000"/>
              </a:lnSpc>
              <a:spcAft>
                <a:spcPts val="283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find defects</a:t>
            </a:r>
            <a:endParaRPr b="0" lang="en-US" sz="2800" spc="-1" strike="noStrike">
              <a:latin typeface="Arial"/>
            </a:endParaRPr>
          </a:p>
          <a:p>
            <a:pPr marL="210960" indent="-210600">
              <a:lnSpc>
                <a:spcPct val="100000"/>
              </a:lnSpc>
              <a:spcAft>
                <a:spcPts val="283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get feedback and ideas</a:t>
            </a:r>
            <a:endParaRPr b="0" lang="en-US" sz="2800" spc="-1" strike="noStrike">
              <a:latin typeface="Arial"/>
            </a:endParaRPr>
          </a:p>
          <a:p>
            <a:pPr marL="210960" indent="-210600">
              <a:lnSpc>
                <a:spcPct val="100000"/>
              </a:lnSpc>
              <a:spcAft>
                <a:spcPts val="283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discover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other solutions</a:t>
            </a:r>
            <a:endParaRPr b="0" lang="en-US" sz="2800" spc="-1" strike="noStrike">
              <a:latin typeface="Arial"/>
            </a:endParaRPr>
          </a:p>
          <a:p>
            <a:pPr marL="210960" indent="-210600">
              <a:lnSpc>
                <a:spcPct val="100000"/>
              </a:lnSpc>
              <a:spcAft>
                <a:spcPts val="283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help everyone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understand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the work product</a:t>
            </a:r>
            <a:endParaRPr b="0" lang="en-US" sz="2800" spc="-1" strike="noStrike">
              <a:latin typeface="Arial"/>
            </a:endParaRPr>
          </a:p>
          <a:p>
            <a:pPr marL="210960" indent="-210600">
              <a:lnSpc>
                <a:spcPct val="100000"/>
              </a:lnSpc>
              <a:spcAft>
                <a:spcPts val="283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improve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knowledge &amp; skill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800" spc="-1" strike="noStrike">
              <a:latin typeface="Arial"/>
            </a:endParaRPr>
          </a:p>
          <a:p>
            <a:pPr marL="210960" indent="-210600">
              <a:lnSpc>
                <a:spcPct val="100000"/>
              </a:lnSpc>
              <a:spcAft>
                <a:spcPts val="283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shared ownership </a:t>
            </a:r>
            <a:endParaRPr b="0" lang="en-US" sz="28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610920" y="260280"/>
            <a:ext cx="791496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Desk Check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610920" y="1371240"/>
            <a:ext cx="7914960" cy="51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Purpose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Individually review of code by another developer.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Usually done individually, with follow up discussion.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Procedure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developer asks another developer to review his work. 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reviewer (at his own desk) checks the work and reports defects, questions, and suggestions for alternatives or improvement.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ustomShape 1"/>
          <p:cNvSpPr/>
          <p:nvPr/>
        </p:nvSpPr>
        <p:spPr>
          <a:xfrm>
            <a:off x="610920" y="260280"/>
            <a:ext cx="7914960" cy="85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Git Pull Request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84" name="CustomShape 2"/>
          <p:cNvSpPr/>
          <p:nvPr/>
        </p:nvSpPr>
        <p:spPr>
          <a:xfrm>
            <a:off x="610920" y="1371240"/>
            <a:ext cx="7914960" cy="511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85000"/>
          </a:bodyPr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Purpose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Request review of work before incorporating it into a main "dev" branch or master branch.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kind of "desk check" using Github or Bitbucket.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Tutorial: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https://yangsu.github.io/pull-request-tutorial/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Guide:  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https://help.github.com/articles/using-pull-requests/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 (JQuery):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https://github.com/jquery/jquery/pull/1051#discussion-diff-2287441 </a:t>
            </a:r>
            <a:endParaRPr b="0" lang="en-US" sz="2400" spc="-1" strike="noStrike">
              <a:latin typeface="Arial"/>
            </a:endParaRPr>
          </a:p>
          <a:p>
            <a:pPr marL="342720" indent="-325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611280" y="259920"/>
            <a:ext cx="7913160" cy="85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Self-Review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611280" y="1371240"/>
            <a:ext cx="7913160" cy="511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65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</a:rPr>
              <a:t>Always review your own work</a:t>
            </a:r>
            <a:endParaRPr b="0" lang="en-US" sz="32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2720" indent="-3265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Obvious, but often not done.</a:t>
            </a:r>
            <a:endParaRPr b="0" lang="en-US" sz="24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How to:</a:t>
            </a:r>
            <a:endParaRPr b="0" lang="en-US" sz="2800" spc="-1" strike="noStrike">
              <a:latin typeface="Arial"/>
            </a:endParaRPr>
          </a:p>
          <a:p>
            <a:pPr marL="742680" indent="-2692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take a </a:t>
            </a:r>
            <a:r>
              <a:rPr b="0" lang="en-US" sz="2800" spc="-1" strike="noStrike" u="sng">
                <a:solidFill>
                  <a:srgbClr val="000080"/>
                </a:solidFill>
                <a:uFillTx/>
                <a:latin typeface="Arial"/>
              </a:rPr>
              <a:t>break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before review. This is required.</a:t>
            </a:r>
            <a:endParaRPr b="0" lang="en-US" sz="2800" spc="-1" strike="noStrike">
              <a:latin typeface="Arial"/>
            </a:endParaRPr>
          </a:p>
          <a:p>
            <a:pPr marL="742680" indent="-2692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decide what </a:t>
            </a:r>
            <a:r>
              <a:rPr b="0" lang="en-US" sz="2800" spc="-1" strike="noStrike" u="sng">
                <a:solidFill>
                  <a:srgbClr val="000080"/>
                </a:solidFill>
                <a:uFillTx/>
                <a:latin typeface="Arial"/>
              </a:rPr>
              <a:t>criteria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you are going to use (what are you checking for?)</a:t>
            </a:r>
            <a:endParaRPr b="0" lang="en-US" sz="2800" spc="-1" strike="noStrike">
              <a:latin typeface="Arial"/>
            </a:endParaRPr>
          </a:p>
          <a:p>
            <a:pPr marL="742680" indent="-2692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allocate sufficient </a:t>
            </a:r>
            <a:r>
              <a:rPr b="0" lang="en-US" sz="2800" spc="-1" strike="noStrike" u="sng">
                <a:solidFill>
                  <a:srgbClr val="000080"/>
                </a:solidFill>
                <a:uFillTx/>
                <a:latin typeface="Arial"/>
              </a:rPr>
              <a:t>time</a:t>
            </a:r>
            <a:endParaRPr b="0" lang="en-US" sz="2800" spc="-1" strike="noStrike">
              <a:latin typeface="Arial"/>
            </a:endParaRPr>
          </a:p>
          <a:p>
            <a:pPr marL="742680" indent="-2692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00080"/>
                </a:solidFill>
                <a:uFillTx/>
                <a:latin typeface="Arial"/>
              </a:rPr>
              <a:t>record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defects you find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610920" y="260280"/>
            <a:ext cx="79084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Scripts and Checklists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610920" y="1371600"/>
            <a:ext cx="7908480" cy="511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Scripts and Checklists save </a:t>
            </a:r>
            <a:r>
              <a:rPr b="1" i="1" lang="en-US" sz="2400" spc="-1" strike="noStrike">
                <a:solidFill>
                  <a:srgbClr val="000080"/>
                </a:solidFill>
                <a:latin typeface="Arial"/>
              </a:rPr>
              <a:t>time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 &amp; make results more </a:t>
            </a:r>
            <a:r>
              <a:rPr b="1" i="1" lang="en-US" sz="2400" spc="-1" strike="noStrike">
                <a:solidFill>
                  <a:srgbClr val="000080"/>
                </a:solidFill>
                <a:latin typeface="Arial"/>
              </a:rPr>
              <a:t>consistent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How Save time? 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   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- don't re-discover what you did before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   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- focus on the creative, not the routine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000080"/>
                </a:solidFill>
                <a:latin typeface="Arial"/>
              </a:rPr>
              <a:t>Script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describe the activity, its purpose, desired result,  important steps, and "exit criteria".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000080"/>
                </a:solidFill>
                <a:latin typeface="Arial"/>
              </a:rPr>
              <a:t>Checklist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concise list of particular things to do or inspect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610920" y="260280"/>
            <a:ext cx="79084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Script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610920" y="1371600"/>
            <a:ext cx="7908480" cy="511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Purpose:          Find defects in code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Entry criteria:   Code specification and design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  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Source code with tests that all pass.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  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Goal for Code Review: review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why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  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Checklist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Steps:              1.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  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  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Exit criteria:     source code completely reviewed.</a:t>
            </a:r>
            <a:endParaRPr b="0" lang="en-US" sz="2400" spc="-1" strike="noStrike">
              <a:latin typeface="Arial"/>
            </a:endParaRPr>
          </a:p>
          <a:p>
            <a:pPr marL="2016000" indent="-20109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  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written record of all defects, suggestions, and open issues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537840" y="260280"/>
            <a:ext cx="790848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PSP Code Review Script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492" name="" descr=""/>
          <p:cNvPicPr/>
          <p:nvPr/>
        </p:nvPicPr>
        <p:blipFill>
          <a:blip r:embed="rId1"/>
          <a:stretch/>
        </p:blipFill>
        <p:spPr>
          <a:xfrm>
            <a:off x="507960" y="700200"/>
            <a:ext cx="8057880" cy="6152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610920" y="260280"/>
            <a:ext cx="791640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Checklist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94" name="CustomShape 2"/>
          <p:cNvSpPr/>
          <p:nvPr/>
        </p:nvSpPr>
        <p:spPr>
          <a:xfrm>
            <a:off x="610920" y="1371600"/>
            <a:ext cx="791640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Reviews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should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use a checklist.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Contents of checklist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depend on kind of thing being inspected!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Self-review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desk check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are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more effective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if you use a checklist.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610920" y="260280"/>
            <a:ext cx="79084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Why Review?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610920" y="1371600"/>
            <a:ext cx="7908480" cy="511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15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Save time.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Save money.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Gain approval &amp; increase sense of shared ownership.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Reviews find more defects than testing.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5. Share knowledge.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6. More ideas make better results.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609480" y="1143000"/>
            <a:ext cx="8076960" cy="480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23640" indent="-323280">
              <a:lnSpc>
                <a:spcPct val="100000"/>
              </a:lnSpc>
              <a:spcBef>
                <a:spcPts val="499"/>
              </a:spcBef>
              <a:spcAft>
                <a:spcPts val="1247"/>
              </a:spcAft>
              <a:buClr>
                <a:srgbClr val="1b86a7"/>
              </a:buClr>
              <a:buSzPct val="85000"/>
              <a:buFont typeface="Symbol"/>
              <a:buChar char=""/>
              <a:tabLst>
                <a:tab algn="l" pos="323640"/>
                <a:tab algn="l" pos="685800"/>
                <a:tab algn="l" pos="1039680"/>
                <a:tab algn="l" pos="1398240"/>
                <a:tab algn="l" pos="1757160"/>
                <a:tab algn="l" pos="2116080"/>
                <a:tab algn="l" pos="2474640"/>
                <a:tab algn="l" pos="2833560"/>
                <a:tab algn="l" pos="3192120"/>
                <a:tab algn="l" pos="3551040"/>
                <a:tab algn="l" pos="3909960"/>
                <a:tab algn="l" pos="4268520"/>
                <a:tab algn="l" pos="4627440"/>
                <a:tab algn="l" pos="4986000"/>
                <a:tab algn="l" pos="5344920"/>
                <a:tab algn="l" pos="5703840"/>
                <a:tab algn="l" pos="6062400"/>
                <a:tab algn="l" pos="6421320"/>
                <a:tab algn="l" pos="6779880"/>
                <a:tab algn="l" pos="7138800"/>
                <a:tab algn="l" pos="74977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RS 1 (TESTABLE) – </a:t>
            </a: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All requirements are verifiable (objectively)</a:t>
            </a:r>
            <a:endParaRPr b="0" lang="en-US" sz="2000" spc="-1" strike="noStrike">
              <a:latin typeface="Arial"/>
            </a:endParaRPr>
          </a:p>
          <a:p>
            <a:pPr marL="323640" indent="-323280">
              <a:lnSpc>
                <a:spcPct val="100000"/>
              </a:lnSpc>
              <a:spcBef>
                <a:spcPts val="499"/>
              </a:spcBef>
              <a:spcAft>
                <a:spcPts val="1247"/>
              </a:spcAft>
              <a:buClr>
                <a:srgbClr val="1b86a7"/>
              </a:buClr>
              <a:buSzPct val="85000"/>
              <a:buFont typeface="Symbol"/>
              <a:buChar char=""/>
              <a:tabLst>
                <a:tab algn="l" pos="323640"/>
                <a:tab algn="l" pos="685800"/>
                <a:tab algn="l" pos="1039680"/>
                <a:tab algn="l" pos="1398240"/>
                <a:tab algn="l" pos="1757160"/>
                <a:tab algn="l" pos="2116080"/>
                <a:tab algn="l" pos="2474640"/>
                <a:tab algn="l" pos="2833560"/>
                <a:tab algn="l" pos="3192120"/>
                <a:tab algn="l" pos="3551040"/>
                <a:tab algn="l" pos="3909960"/>
                <a:tab algn="l" pos="4268520"/>
                <a:tab algn="l" pos="4627440"/>
                <a:tab algn="l" pos="4986000"/>
                <a:tab algn="l" pos="5344920"/>
                <a:tab algn="l" pos="5703840"/>
                <a:tab algn="l" pos="6062400"/>
                <a:tab algn="l" pos="6421320"/>
                <a:tab algn="l" pos="6779880"/>
                <a:tab algn="l" pos="7138800"/>
                <a:tab algn="l" pos="74977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RS 2 (TRACEABLE) </a:t>
            </a: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– All requirements must be traceable to a systems specification, contractual/proposal clause.</a:t>
            </a:r>
            <a:endParaRPr b="0" lang="en-US" sz="2000" spc="-1" strike="noStrike">
              <a:latin typeface="Arial"/>
            </a:endParaRPr>
          </a:p>
          <a:p>
            <a:pPr marL="323640" indent="-323280">
              <a:lnSpc>
                <a:spcPct val="100000"/>
              </a:lnSpc>
              <a:spcBef>
                <a:spcPts val="499"/>
              </a:spcBef>
              <a:spcAft>
                <a:spcPts val="1247"/>
              </a:spcAft>
              <a:buClr>
                <a:srgbClr val="1b86a7"/>
              </a:buClr>
              <a:buSzPct val="85000"/>
              <a:buFont typeface="Symbol"/>
              <a:buChar char=""/>
              <a:tabLst>
                <a:tab algn="l" pos="323640"/>
                <a:tab algn="l" pos="685800"/>
                <a:tab algn="l" pos="1039680"/>
                <a:tab algn="l" pos="1398240"/>
                <a:tab algn="l" pos="1757160"/>
                <a:tab algn="l" pos="2116080"/>
                <a:tab algn="l" pos="2474640"/>
                <a:tab algn="l" pos="2833560"/>
                <a:tab algn="l" pos="3192120"/>
                <a:tab algn="l" pos="3551040"/>
                <a:tab algn="l" pos="3909960"/>
                <a:tab algn="l" pos="4268520"/>
                <a:tab algn="l" pos="4627440"/>
                <a:tab algn="l" pos="4986000"/>
                <a:tab algn="l" pos="5344920"/>
                <a:tab algn="l" pos="5703840"/>
                <a:tab algn="l" pos="6062400"/>
                <a:tab algn="l" pos="6421320"/>
                <a:tab algn="l" pos="6779880"/>
                <a:tab algn="l" pos="7138800"/>
                <a:tab algn="l" pos="74977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RS 3 (UNIQUE) – </a:t>
            </a: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Requirements must be stated only once</a:t>
            </a:r>
            <a:endParaRPr b="0" lang="en-US" sz="2000" spc="-1" strike="noStrike">
              <a:latin typeface="Arial"/>
            </a:endParaRPr>
          </a:p>
          <a:p>
            <a:pPr marL="323640" indent="-323280">
              <a:lnSpc>
                <a:spcPct val="100000"/>
              </a:lnSpc>
              <a:spcBef>
                <a:spcPts val="499"/>
              </a:spcBef>
              <a:spcAft>
                <a:spcPts val="1247"/>
              </a:spcAft>
              <a:buClr>
                <a:srgbClr val="1b86a7"/>
              </a:buClr>
              <a:buSzPct val="85000"/>
              <a:buFont typeface="Symbol"/>
              <a:buChar char=""/>
              <a:tabLst>
                <a:tab algn="l" pos="323640"/>
                <a:tab algn="l" pos="685800"/>
                <a:tab algn="l" pos="1039680"/>
                <a:tab algn="l" pos="1398240"/>
                <a:tab algn="l" pos="1757160"/>
                <a:tab algn="l" pos="2116080"/>
                <a:tab algn="l" pos="2474640"/>
                <a:tab algn="l" pos="2833560"/>
                <a:tab algn="l" pos="3192120"/>
                <a:tab algn="l" pos="3551040"/>
                <a:tab algn="l" pos="3909960"/>
                <a:tab algn="l" pos="4268520"/>
                <a:tab algn="l" pos="4627440"/>
                <a:tab algn="l" pos="4986000"/>
                <a:tab algn="l" pos="5344920"/>
                <a:tab algn="l" pos="5703840"/>
                <a:tab algn="l" pos="6062400"/>
                <a:tab algn="l" pos="6421320"/>
                <a:tab algn="l" pos="6779880"/>
                <a:tab algn="l" pos="7138800"/>
                <a:tab algn="l" pos="74977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RS 4 (ELEMENTARY) – </a:t>
            </a: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Requirements must be broken into their most elementary form</a:t>
            </a:r>
            <a:endParaRPr b="0" lang="en-US" sz="2000" spc="-1" strike="noStrike">
              <a:latin typeface="Arial"/>
            </a:endParaRPr>
          </a:p>
          <a:p>
            <a:pPr marL="323640" indent="-323280">
              <a:lnSpc>
                <a:spcPct val="100000"/>
              </a:lnSpc>
              <a:spcBef>
                <a:spcPts val="499"/>
              </a:spcBef>
              <a:spcAft>
                <a:spcPts val="1247"/>
              </a:spcAft>
              <a:buClr>
                <a:srgbClr val="1b86a7"/>
              </a:buClr>
              <a:buSzPct val="85000"/>
              <a:buFont typeface="Symbol"/>
              <a:buChar char=""/>
              <a:tabLst>
                <a:tab algn="l" pos="323640"/>
                <a:tab algn="l" pos="685800"/>
                <a:tab algn="l" pos="1039680"/>
                <a:tab algn="l" pos="1398240"/>
                <a:tab algn="l" pos="1757160"/>
                <a:tab algn="l" pos="2116080"/>
                <a:tab algn="l" pos="2474640"/>
                <a:tab algn="l" pos="2833560"/>
                <a:tab algn="l" pos="3192120"/>
                <a:tab algn="l" pos="3551040"/>
                <a:tab algn="l" pos="3909960"/>
                <a:tab algn="l" pos="4268520"/>
                <a:tab algn="l" pos="4627440"/>
                <a:tab algn="l" pos="4986000"/>
                <a:tab algn="l" pos="5344920"/>
                <a:tab algn="l" pos="5703840"/>
                <a:tab algn="l" pos="6062400"/>
                <a:tab algn="l" pos="6421320"/>
                <a:tab algn="l" pos="6779880"/>
                <a:tab algn="l" pos="7138800"/>
                <a:tab algn="l" pos="74977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RS 5 (HIGH LEVEL) – </a:t>
            </a: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Requirement must be stated in terms of final need, not perceived means (solutions) </a:t>
            </a:r>
            <a:endParaRPr b="0" lang="en-US" sz="2000" spc="-1" strike="noStrike">
              <a:latin typeface="Arial"/>
            </a:endParaRPr>
          </a:p>
          <a:p>
            <a:pPr marL="323640" indent="-323280">
              <a:lnSpc>
                <a:spcPct val="100000"/>
              </a:lnSpc>
              <a:spcBef>
                <a:spcPts val="499"/>
              </a:spcBef>
              <a:spcAft>
                <a:spcPts val="1247"/>
              </a:spcAft>
              <a:buClr>
                <a:srgbClr val="1b86a7"/>
              </a:buClr>
              <a:buSzPct val="85000"/>
              <a:buFont typeface="Symbol"/>
              <a:buChar char=""/>
              <a:tabLst>
                <a:tab algn="l" pos="323640"/>
                <a:tab algn="l" pos="685800"/>
                <a:tab algn="l" pos="1039680"/>
                <a:tab algn="l" pos="1398240"/>
                <a:tab algn="l" pos="1757160"/>
                <a:tab algn="l" pos="2116080"/>
                <a:tab algn="l" pos="2474640"/>
                <a:tab algn="l" pos="2833560"/>
                <a:tab algn="l" pos="3192120"/>
                <a:tab algn="l" pos="3551040"/>
                <a:tab algn="l" pos="3909960"/>
                <a:tab algn="l" pos="4268520"/>
                <a:tab algn="l" pos="4627440"/>
                <a:tab algn="l" pos="4986000"/>
                <a:tab algn="l" pos="5344920"/>
                <a:tab algn="l" pos="5703840"/>
                <a:tab algn="l" pos="6062400"/>
                <a:tab algn="l" pos="6421320"/>
                <a:tab algn="l" pos="6779880"/>
                <a:tab algn="l" pos="7138800"/>
                <a:tab algn="l" pos="74977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RS 6 (QUALITY)</a:t>
            </a: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 – Quality attributes have been defined.</a:t>
            </a:r>
            <a:endParaRPr b="0" lang="en-US" sz="2000" spc="-1" strike="noStrike">
              <a:latin typeface="Arial"/>
            </a:endParaRPr>
          </a:p>
          <a:p>
            <a:pPr marL="323640" indent="-323280">
              <a:lnSpc>
                <a:spcPct val="100000"/>
              </a:lnSpc>
              <a:spcBef>
                <a:spcPts val="499"/>
              </a:spcBef>
              <a:spcAft>
                <a:spcPts val="1247"/>
              </a:spcAft>
              <a:buClr>
                <a:srgbClr val="1b86a7"/>
              </a:buClr>
              <a:buSzPct val="85000"/>
              <a:buFont typeface="Symbol"/>
              <a:buChar char=""/>
              <a:tabLst>
                <a:tab algn="l" pos="323640"/>
                <a:tab algn="l" pos="685800"/>
                <a:tab algn="l" pos="1039680"/>
                <a:tab algn="l" pos="1398240"/>
                <a:tab algn="l" pos="1757160"/>
                <a:tab algn="l" pos="2116080"/>
                <a:tab algn="l" pos="2474640"/>
                <a:tab algn="l" pos="2833560"/>
                <a:tab algn="l" pos="3192120"/>
                <a:tab algn="l" pos="3551040"/>
                <a:tab algn="l" pos="3909960"/>
                <a:tab algn="l" pos="4268520"/>
                <a:tab algn="l" pos="4627440"/>
                <a:tab algn="l" pos="4986000"/>
                <a:tab algn="l" pos="5344920"/>
                <a:tab algn="l" pos="5703840"/>
                <a:tab algn="l" pos="6062400"/>
                <a:tab algn="l" pos="6421320"/>
                <a:tab algn="l" pos="6779880"/>
                <a:tab algn="l" pos="7138800"/>
                <a:tab algn="l" pos="74977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RS 7 (HARDWARE)</a:t>
            </a: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 – Is hardware environment is completely defined (if applicable).</a:t>
            </a:r>
            <a:endParaRPr b="0" lang="en-US" sz="2000" spc="-1" strike="noStrike">
              <a:latin typeface="Arial"/>
            </a:endParaRPr>
          </a:p>
          <a:p>
            <a:pPr marL="323640" indent="-323280">
              <a:lnSpc>
                <a:spcPct val="100000"/>
              </a:lnSpc>
              <a:spcBef>
                <a:spcPts val="499"/>
              </a:spcBef>
              <a:spcAft>
                <a:spcPts val="1247"/>
              </a:spcAft>
              <a:buClr>
                <a:srgbClr val="1b86a7"/>
              </a:buClr>
              <a:buSzPct val="85000"/>
              <a:buFont typeface="Symbol"/>
              <a:buChar char=""/>
              <a:tabLst>
                <a:tab algn="l" pos="323640"/>
                <a:tab algn="l" pos="685800"/>
                <a:tab algn="l" pos="1039680"/>
                <a:tab algn="l" pos="1398240"/>
                <a:tab algn="l" pos="1757160"/>
                <a:tab algn="l" pos="2116080"/>
                <a:tab algn="l" pos="2474640"/>
                <a:tab algn="l" pos="2833560"/>
                <a:tab algn="l" pos="3192120"/>
                <a:tab algn="l" pos="3551040"/>
                <a:tab algn="l" pos="3909960"/>
                <a:tab algn="l" pos="4268520"/>
                <a:tab algn="l" pos="4627440"/>
                <a:tab algn="l" pos="4986000"/>
                <a:tab algn="l" pos="5344920"/>
                <a:tab algn="l" pos="5703840"/>
                <a:tab algn="l" pos="6062400"/>
                <a:tab algn="l" pos="6421320"/>
                <a:tab algn="l" pos="6779880"/>
                <a:tab algn="l" pos="7138800"/>
                <a:tab algn="l" pos="749772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RS 8</a:t>
            </a: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(SOLID) – </a:t>
            </a: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Arial"/>
              </a:rPr>
              <a:t>Requirements are a solid base for design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685800" y="304920"/>
            <a:ext cx="777204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CA" sz="2400" spc="-1" strike="noStrike">
                <a:solidFill>
                  <a:srgbClr val="266b8a"/>
                </a:solidFill>
                <a:latin typeface="Arial"/>
                <a:ea typeface="Arial"/>
              </a:rPr>
              <a:t>Example Checklist for Requirements Specification (RS)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6934320" y="6469200"/>
            <a:ext cx="1904400" cy="2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8" name="CustomShape 4"/>
          <p:cNvSpPr/>
          <p:nvPr/>
        </p:nvSpPr>
        <p:spPr>
          <a:xfrm>
            <a:off x="0" y="639288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5"/>
          <p:cNvSpPr/>
          <p:nvPr/>
        </p:nvSpPr>
        <p:spPr>
          <a:xfrm>
            <a:off x="1815480" y="6453360"/>
            <a:ext cx="5625000" cy="30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>
            <a:spAutoFit/>
          </a:bodyPr>
          <a:p>
            <a:pPr algn="ctr">
              <a:lnSpc>
                <a:spcPct val="100000"/>
              </a:lnSpc>
              <a:spcAft>
                <a:spcPts val="873"/>
              </a:spcAft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Source: Gilb, T., Graham, D., ‘Software Inspection’, </a:t>
            </a:r>
            <a:r>
              <a:rPr b="0" lang="en-CA" sz="1400" spc="-1" strike="noStrike">
                <a:solidFill>
                  <a:srgbClr val="000000"/>
                </a:solidFill>
                <a:latin typeface="Times New Roman"/>
                <a:ea typeface="Arial"/>
              </a:rPr>
              <a:t>Addison Wesley, 1993.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341280" y="1251000"/>
            <a:ext cx="8686440" cy="3963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23640" indent="-323280">
              <a:lnSpc>
                <a:spcPct val="90000"/>
              </a:lnSpc>
              <a:spcBef>
                <a:spcPts val="675"/>
              </a:spcBef>
              <a:buClr>
                <a:srgbClr val="266b8a"/>
              </a:buClr>
              <a:buFont typeface="Wingdings" charset="2"/>
              <a:buChar char=""/>
              <a:tabLst>
                <a:tab algn="l" pos="323640"/>
                <a:tab algn="l" pos="685800"/>
                <a:tab algn="l" pos="1039680"/>
                <a:tab algn="l" pos="1398240"/>
                <a:tab algn="l" pos="1757160"/>
                <a:tab algn="l" pos="2116080"/>
                <a:tab algn="l" pos="2474640"/>
                <a:tab algn="l" pos="2833560"/>
                <a:tab algn="l" pos="3192120"/>
                <a:tab algn="l" pos="3551040"/>
                <a:tab algn="l" pos="3909960"/>
                <a:tab algn="l" pos="4268520"/>
                <a:tab algn="l" pos="4627440"/>
                <a:tab algn="l" pos="4986000"/>
                <a:tab algn="l" pos="5344920"/>
                <a:tab algn="l" pos="5703840"/>
                <a:tab algn="l" pos="6062400"/>
                <a:tab algn="l" pos="6421320"/>
                <a:tab algn="l" pos="6779880"/>
                <a:tab algn="l" pos="7138800"/>
                <a:tab algn="l" pos="749772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CC1 (COMPLETE)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- Verify that the code covers all the design. </a:t>
            </a:r>
            <a:endParaRPr b="0" lang="en-US" sz="1800" spc="-1" strike="noStrike">
              <a:latin typeface="Arial"/>
            </a:endParaRPr>
          </a:p>
          <a:p>
            <a:pPr marL="323640" indent="-323280">
              <a:lnSpc>
                <a:spcPct val="90000"/>
              </a:lnSpc>
              <a:spcBef>
                <a:spcPts val="675"/>
              </a:spcBef>
              <a:buClr>
                <a:srgbClr val="266b8a"/>
              </a:buClr>
              <a:buFont typeface="Wingdings" charset="2"/>
              <a:buChar char=""/>
              <a:tabLst>
                <a:tab algn="l" pos="323640"/>
                <a:tab algn="l" pos="685800"/>
                <a:tab algn="l" pos="1039680"/>
                <a:tab algn="l" pos="1398240"/>
                <a:tab algn="l" pos="1757160"/>
                <a:tab algn="l" pos="2116080"/>
                <a:tab algn="l" pos="2474640"/>
                <a:tab algn="l" pos="2833560"/>
                <a:tab algn="l" pos="3192120"/>
                <a:tab algn="l" pos="3551040"/>
                <a:tab algn="l" pos="3909960"/>
                <a:tab algn="l" pos="4268520"/>
                <a:tab algn="l" pos="4627440"/>
                <a:tab algn="l" pos="4986000"/>
                <a:tab algn="l" pos="5344920"/>
                <a:tab algn="l" pos="5703840"/>
                <a:tab algn="l" pos="6062400"/>
                <a:tab algn="l" pos="6421320"/>
                <a:tab algn="l" pos="6779880"/>
                <a:tab algn="l" pos="7138800"/>
                <a:tab algn="l" pos="749772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CC2  (INCLUDES)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- Verify that includes are complete.</a:t>
            </a:r>
            <a:endParaRPr b="0" lang="en-US" sz="1800" spc="-1" strike="noStrike">
              <a:latin typeface="Arial"/>
            </a:endParaRPr>
          </a:p>
          <a:p>
            <a:pPr marL="323640" indent="-323280">
              <a:lnSpc>
                <a:spcPct val="90000"/>
              </a:lnSpc>
              <a:spcBef>
                <a:spcPts val="675"/>
              </a:spcBef>
              <a:buClr>
                <a:srgbClr val="266b8a"/>
              </a:buClr>
              <a:buFont typeface="Wingdings" charset="2"/>
              <a:buChar char=""/>
              <a:tabLst>
                <a:tab algn="l" pos="323640"/>
                <a:tab algn="l" pos="685800"/>
                <a:tab algn="l" pos="1039680"/>
                <a:tab algn="l" pos="1398240"/>
                <a:tab algn="l" pos="1757160"/>
                <a:tab algn="l" pos="2116080"/>
                <a:tab algn="l" pos="2474640"/>
                <a:tab algn="l" pos="2833560"/>
                <a:tab algn="l" pos="3192120"/>
                <a:tab algn="l" pos="3551040"/>
                <a:tab algn="l" pos="3909960"/>
                <a:tab algn="l" pos="4268520"/>
                <a:tab algn="l" pos="4627440"/>
                <a:tab algn="l" pos="4986000"/>
                <a:tab algn="l" pos="5344920"/>
                <a:tab algn="l" pos="5703840"/>
                <a:tab algn="l" pos="6062400"/>
                <a:tab algn="l" pos="6421320"/>
                <a:tab algn="l" pos="6779880"/>
                <a:tab algn="l" pos="7138800"/>
                <a:tab algn="l" pos="749772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CC3 (INITIALIZATION)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 - Check variable and parameter initialization.</a:t>
            </a:r>
            <a:endParaRPr b="0" lang="en-US" sz="1800" spc="-1" strike="noStrike">
              <a:latin typeface="Arial"/>
            </a:endParaRPr>
          </a:p>
          <a:p>
            <a:pPr marL="323640" indent="-323280">
              <a:lnSpc>
                <a:spcPct val="90000"/>
              </a:lnSpc>
              <a:spcBef>
                <a:spcPts val="675"/>
              </a:spcBef>
              <a:buClr>
                <a:srgbClr val="266b8a"/>
              </a:buClr>
              <a:buFont typeface="Wingdings" charset="2"/>
              <a:buChar char=""/>
              <a:tabLst>
                <a:tab algn="l" pos="323640"/>
                <a:tab algn="l" pos="685800"/>
                <a:tab algn="l" pos="1039680"/>
                <a:tab algn="l" pos="1398240"/>
                <a:tab algn="l" pos="1757160"/>
                <a:tab algn="l" pos="2116080"/>
                <a:tab algn="l" pos="2474640"/>
                <a:tab algn="l" pos="2833560"/>
                <a:tab algn="l" pos="3192120"/>
                <a:tab algn="l" pos="3551040"/>
                <a:tab algn="l" pos="3909960"/>
                <a:tab algn="l" pos="4268520"/>
                <a:tab algn="l" pos="4627440"/>
                <a:tab algn="l" pos="4986000"/>
                <a:tab algn="l" pos="5344920"/>
                <a:tab algn="l" pos="5703840"/>
                <a:tab algn="l" pos="6062400"/>
                <a:tab algn="l" pos="6421320"/>
                <a:tab algn="l" pos="6779880"/>
                <a:tab algn="l" pos="7138800"/>
                <a:tab algn="l" pos="749772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CC4  (CALLS)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 - Check function call formats</a:t>
            </a:r>
            <a:endParaRPr b="0" lang="en-US" sz="1800" spc="-1" strike="noStrike">
              <a:latin typeface="Arial"/>
            </a:endParaRPr>
          </a:p>
          <a:p>
            <a:pPr marL="323640" indent="-323280">
              <a:lnSpc>
                <a:spcPct val="90000"/>
              </a:lnSpc>
              <a:spcBef>
                <a:spcPts val="675"/>
              </a:spcBef>
              <a:buClr>
                <a:srgbClr val="266b8a"/>
              </a:buClr>
              <a:buFont typeface="Wingdings" charset="2"/>
              <a:buChar char=""/>
              <a:tabLst>
                <a:tab algn="l" pos="323640"/>
                <a:tab algn="l" pos="685800"/>
                <a:tab algn="l" pos="1039680"/>
                <a:tab algn="l" pos="1398240"/>
                <a:tab algn="l" pos="1757160"/>
                <a:tab algn="l" pos="2116080"/>
                <a:tab algn="l" pos="2474640"/>
                <a:tab algn="l" pos="2833560"/>
                <a:tab algn="l" pos="3192120"/>
                <a:tab algn="l" pos="3551040"/>
                <a:tab algn="l" pos="3909960"/>
                <a:tab algn="l" pos="4268520"/>
                <a:tab algn="l" pos="4627440"/>
                <a:tab algn="l" pos="4986000"/>
                <a:tab algn="l" pos="5344920"/>
                <a:tab algn="l" pos="5703840"/>
                <a:tab algn="l" pos="6062400"/>
                <a:tab algn="l" pos="6421320"/>
                <a:tab algn="l" pos="6779880"/>
                <a:tab algn="l" pos="7138800"/>
                <a:tab algn="l" pos="749772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CC5 (NAMES)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- Check name spelling and use</a:t>
            </a:r>
            <a:endParaRPr b="0" lang="en-US" sz="1800" spc="-1" strike="noStrike">
              <a:latin typeface="Arial"/>
            </a:endParaRPr>
          </a:p>
          <a:p>
            <a:pPr marL="323640" indent="-323280">
              <a:lnSpc>
                <a:spcPct val="90000"/>
              </a:lnSpc>
              <a:spcBef>
                <a:spcPts val="675"/>
              </a:spcBef>
              <a:buClr>
                <a:srgbClr val="266b8a"/>
              </a:buClr>
              <a:buFont typeface="Wingdings" charset="2"/>
              <a:buChar char=""/>
              <a:tabLst>
                <a:tab algn="l" pos="323640"/>
                <a:tab algn="l" pos="685800"/>
                <a:tab algn="l" pos="1039680"/>
                <a:tab algn="l" pos="1398240"/>
                <a:tab algn="l" pos="1757160"/>
                <a:tab algn="l" pos="2116080"/>
                <a:tab algn="l" pos="2474640"/>
                <a:tab algn="l" pos="2833560"/>
                <a:tab algn="l" pos="3192120"/>
                <a:tab algn="l" pos="3551040"/>
                <a:tab algn="l" pos="3909960"/>
                <a:tab algn="l" pos="4268520"/>
                <a:tab algn="l" pos="4627440"/>
                <a:tab algn="l" pos="4986000"/>
                <a:tab algn="l" pos="5344920"/>
                <a:tab algn="l" pos="5703840"/>
                <a:tab algn="l" pos="6062400"/>
                <a:tab algn="l" pos="6421320"/>
                <a:tab algn="l" pos="6779880"/>
                <a:tab algn="l" pos="7138800"/>
                <a:tab algn="l" pos="749772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CC6 (STRINGS)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Check that all strings are ...</a:t>
            </a:r>
            <a:endParaRPr b="0" lang="en-US" sz="1800" spc="-1" strike="noStrike">
              <a:latin typeface="Arial"/>
            </a:endParaRPr>
          </a:p>
          <a:p>
            <a:pPr marL="323640" indent="-323280">
              <a:lnSpc>
                <a:spcPct val="90000"/>
              </a:lnSpc>
              <a:spcBef>
                <a:spcPts val="675"/>
              </a:spcBef>
              <a:buClr>
                <a:srgbClr val="266b8a"/>
              </a:buClr>
              <a:buFont typeface="Wingdings" charset="2"/>
              <a:buChar char=""/>
              <a:tabLst>
                <a:tab algn="l" pos="323640"/>
                <a:tab algn="l" pos="685800"/>
                <a:tab algn="l" pos="1039680"/>
                <a:tab algn="l" pos="1398240"/>
                <a:tab algn="l" pos="1757160"/>
                <a:tab algn="l" pos="2116080"/>
                <a:tab algn="l" pos="2474640"/>
                <a:tab algn="l" pos="2833560"/>
                <a:tab algn="l" pos="3192120"/>
                <a:tab algn="l" pos="3551040"/>
                <a:tab algn="l" pos="3909960"/>
                <a:tab algn="l" pos="4268520"/>
                <a:tab algn="l" pos="4627440"/>
                <a:tab algn="l" pos="4986000"/>
                <a:tab algn="l" pos="5344920"/>
                <a:tab algn="l" pos="5703840"/>
                <a:tab algn="l" pos="6062400"/>
                <a:tab algn="l" pos="6421320"/>
                <a:tab algn="l" pos="6779880"/>
                <a:tab algn="l" pos="7138800"/>
                <a:tab algn="l" pos="749772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CC7  (POINTERS)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 - Check that:</a:t>
            </a:r>
            <a:endParaRPr b="0" lang="en-US" sz="1800" spc="-1" strike="noStrike">
              <a:latin typeface="Arial"/>
            </a:endParaRPr>
          </a:p>
          <a:p>
            <a:pPr lvl="1" marL="723600" indent="-266040">
              <a:lnSpc>
                <a:spcPct val="90000"/>
              </a:lnSpc>
              <a:spcBef>
                <a:spcPts val="598"/>
              </a:spcBef>
              <a:buClr>
                <a:srgbClr val="266b8a"/>
              </a:buClr>
              <a:buFont typeface="Wingdings" charset="2"/>
              <a:buChar char=""/>
              <a:tabLst>
                <a:tab algn="l" pos="323640"/>
                <a:tab algn="l" pos="685800"/>
                <a:tab algn="l" pos="1039680"/>
                <a:tab algn="l" pos="1398240"/>
                <a:tab algn="l" pos="1757160"/>
                <a:tab algn="l" pos="2116080"/>
                <a:tab algn="l" pos="2474640"/>
                <a:tab algn="l" pos="2833560"/>
                <a:tab algn="l" pos="3192120"/>
                <a:tab algn="l" pos="3551040"/>
                <a:tab algn="l" pos="3909960"/>
                <a:tab algn="l" pos="4268520"/>
                <a:tab algn="l" pos="4627440"/>
                <a:tab algn="l" pos="4986000"/>
                <a:tab algn="l" pos="5344920"/>
                <a:tab algn="l" pos="5703840"/>
                <a:tab algn="l" pos="6062400"/>
                <a:tab algn="l" pos="6421320"/>
                <a:tab algn="l" pos="6779880"/>
                <a:tab algn="l" pos="7138800"/>
                <a:tab algn="l" pos="749772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CA" sz="1600" spc="-1" strike="noStrike">
                <a:solidFill>
                  <a:srgbClr val="000000"/>
                </a:solidFill>
                <a:latin typeface="Arial"/>
                <a:ea typeface="Times New Roman"/>
              </a:rPr>
              <a:t>Pointers are initialized to NULL,</a:t>
            </a:r>
            <a:endParaRPr b="0" lang="en-US" sz="1600" spc="-1" strike="noStrike">
              <a:latin typeface="Arial"/>
            </a:endParaRPr>
          </a:p>
          <a:p>
            <a:pPr lvl="1" marL="723600" indent="-266040">
              <a:lnSpc>
                <a:spcPct val="90000"/>
              </a:lnSpc>
              <a:spcBef>
                <a:spcPts val="598"/>
              </a:spcBef>
              <a:buClr>
                <a:srgbClr val="266b8a"/>
              </a:buClr>
              <a:buFont typeface="Wingdings" charset="2"/>
              <a:buChar char=""/>
              <a:tabLst>
                <a:tab algn="l" pos="323640"/>
                <a:tab algn="l" pos="685800"/>
                <a:tab algn="l" pos="1039680"/>
                <a:tab algn="l" pos="1398240"/>
                <a:tab algn="l" pos="1757160"/>
                <a:tab algn="l" pos="2116080"/>
                <a:tab algn="l" pos="2474640"/>
                <a:tab algn="l" pos="2833560"/>
                <a:tab algn="l" pos="3192120"/>
                <a:tab algn="l" pos="3551040"/>
                <a:tab algn="l" pos="3909960"/>
                <a:tab algn="l" pos="4268520"/>
                <a:tab algn="l" pos="4627440"/>
                <a:tab algn="l" pos="4986000"/>
                <a:tab algn="l" pos="5344920"/>
                <a:tab algn="l" pos="5703840"/>
                <a:tab algn="l" pos="6062400"/>
                <a:tab algn="l" pos="6421320"/>
                <a:tab algn="l" pos="6779880"/>
                <a:tab algn="l" pos="7138800"/>
                <a:tab algn="l" pos="749772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CA" sz="1600" spc="-1" strike="noStrike">
                <a:solidFill>
                  <a:srgbClr val="000000"/>
                </a:solidFill>
                <a:latin typeface="Arial"/>
                <a:ea typeface="Times New Roman"/>
              </a:rPr>
              <a:t>Pointers are deleted only after new, and</a:t>
            </a:r>
            <a:endParaRPr b="0" lang="en-US" sz="1600" spc="-1" strike="noStrike">
              <a:latin typeface="Arial"/>
            </a:endParaRPr>
          </a:p>
          <a:p>
            <a:pPr lvl="1" marL="723600" indent="-266040">
              <a:lnSpc>
                <a:spcPct val="90000"/>
              </a:lnSpc>
              <a:spcBef>
                <a:spcPts val="598"/>
              </a:spcBef>
              <a:buClr>
                <a:srgbClr val="266b8a"/>
              </a:buClr>
              <a:buFont typeface="Wingdings" charset="2"/>
              <a:buChar char=""/>
              <a:tabLst>
                <a:tab algn="l" pos="323640"/>
                <a:tab algn="l" pos="685800"/>
                <a:tab algn="l" pos="1039680"/>
                <a:tab algn="l" pos="1398240"/>
                <a:tab algn="l" pos="1757160"/>
                <a:tab algn="l" pos="2116080"/>
                <a:tab algn="l" pos="2474640"/>
                <a:tab algn="l" pos="2833560"/>
                <a:tab algn="l" pos="3192120"/>
                <a:tab algn="l" pos="3551040"/>
                <a:tab algn="l" pos="3909960"/>
                <a:tab algn="l" pos="4268520"/>
                <a:tab algn="l" pos="4627440"/>
                <a:tab algn="l" pos="4986000"/>
                <a:tab algn="l" pos="5344920"/>
                <a:tab algn="l" pos="5703840"/>
                <a:tab algn="l" pos="6062400"/>
                <a:tab algn="l" pos="6421320"/>
                <a:tab algn="l" pos="6779880"/>
                <a:tab algn="l" pos="7138800"/>
                <a:tab algn="l" pos="749772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CA" sz="1600" spc="-1" strike="noStrike">
                <a:solidFill>
                  <a:srgbClr val="000000"/>
                </a:solidFill>
                <a:latin typeface="Arial"/>
                <a:ea typeface="Times New Roman"/>
              </a:rPr>
              <a:t>New pointers always deleted after use.</a:t>
            </a:r>
            <a:endParaRPr b="0" lang="en-US" sz="1600" spc="-1" strike="noStrike">
              <a:latin typeface="Arial"/>
            </a:endParaRPr>
          </a:p>
          <a:p>
            <a:pPr marL="323640" indent="-323280">
              <a:lnSpc>
                <a:spcPct val="90000"/>
              </a:lnSpc>
              <a:spcBef>
                <a:spcPts val="675"/>
              </a:spcBef>
              <a:buClr>
                <a:srgbClr val="266b8a"/>
              </a:buClr>
              <a:buFont typeface="Wingdings" charset="2"/>
              <a:buChar char=""/>
              <a:tabLst>
                <a:tab algn="l" pos="323640"/>
                <a:tab algn="l" pos="685800"/>
                <a:tab algn="l" pos="1039680"/>
                <a:tab algn="l" pos="1398240"/>
                <a:tab algn="l" pos="1757160"/>
                <a:tab algn="l" pos="2116080"/>
                <a:tab algn="l" pos="2474640"/>
                <a:tab algn="l" pos="2833560"/>
                <a:tab algn="l" pos="3192120"/>
                <a:tab algn="l" pos="3551040"/>
                <a:tab algn="l" pos="3909960"/>
                <a:tab algn="l" pos="4268520"/>
                <a:tab algn="l" pos="4627440"/>
                <a:tab algn="l" pos="4986000"/>
                <a:tab algn="l" pos="5344920"/>
                <a:tab algn="l" pos="5703840"/>
                <a:tab algn="l" pos="6062400"/>
                <a:tab algn="l" pos="6421320"/>
                <a:tab algn="l" pos="6779880"/>
                <a:tab algn="l" pos="7138800"/>
                <a:tab algn="l" pos="749772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CC8  (OUTPUT FORMAT)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 - Check the output format:</a:t>
            </a:r>
            <a:endParaRPr b="0" lang="en-US" sz="1800" spc="-1" strike="noStrike">
              <a:latin typeface="Arial"/>
            </a:endParaRPr>
          </a:p>
          <a:p>
            <a:pPr lvl="1" marL="723600" indent="-266040">
              <a:lnSpc>
                <a:spcPct val="90000"/>
              </a:lnSpc>
              <a:spcBef>
                <a:spcPts val="598"/>
              </a:spcBef>
              <a:buClr>
                <a:srgbClr val="266b8a"/>
              </a:buClr>
              <a:buFont typeface="Wingdings" charset="2"/>
              <a:buChar char=""/>
              <a:tabLst>
                <a:tab algn="l" pos="323640"/>
                <a:tab algn="l" pos="685800"/>
                <a:tab algn="l" pos="1039680"/>
                <a:tab algn="l" pos="1398240"/>
                <a:tab algn="l" pos="1757160"/>
                <a:tab algn="l" pos="2116080"/>
                <a:tab algn="l" pos="2474640"/>
                <a:tab algn="l" pos="2833560"/>
                <a:tab algn="l" pos="3192120"/>
                <a:tab algn="l" pos="3551040"/>
                <a:tab algn="l" pos="3909960"/>
                <a:tab algn="l" pos="4268520"/>
                <a:tab algn="l" pos="4627440"/>
                <a:tab algn="l" pos="4986000"/>
                <a:tab algn="l" pos="5344920"/>
                <a:tab algn="l" pos="5703840"/>
                <a:tab algn="l" pos="6062400"/>
                <a:tab algn="l" pos="6421320"/>
                <a:tab algn="l" pos="6779880"/>
                <a:tab algn="l" pos="7138800"/>
                <a:tab algn="l" pos="749772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CA" sz="1600" spc="-1" strike="noStrike">
                <a:solidFill>
                  <a:srgbClr val="000000"/>
                </a:solidFill>
                <a:latin typeface="Arial"/>
                <a:ea typeface="Times New Roman"/>
              </a:rPr>
              <a:t>Line stepping is proper.</a:t>
            </a:r>
            <a:endParaRPr b="0" lang="en-US" sz="1600" spc="-1" strike="noStrike">
              <a:latin typeface="Arial"/>
            </a:endParaRPr>
          </a:p>
          <a:p>
            <a:pPr lvl="1" marL="723600" indent="-266040">
              <a:lnSpc>
                <a:spcPct val="90000"/>
              </a:lnSpc>
              <a:spcBef>
                <a:spcPts val="598"/>
              </a:spcBef>
              <a:buClr>
                <a:srgbClr val="266b8a"/>
              </a:buClr>
              <a:buFont typeface="Wingdings" charset="2"/>
              <a:buChar char=""/>
              <a:tabLst>
                <a:tab algn="l" pos="323640"/>
                <a:tab algn="l" pos="685800"/>
                <a:tab algn="l" pos="1039680"/>
                <a:tab algn="l" pos="1398240"/>
                <a:tab algn="l" pos="1757160"/>
                <a:tab algn="l" pos="2116080"/>
                <a:tab algn="l" pos="2474640"/>
                <a:tab algn="l" pos="2833560"/>
                <a:tab algn="l" pos="3192120"/>
                <a:tab algn="l" pos="3551040"/>
                <a:tab algn="l" pos="3909960"/>
                <a:tab algn="l" pos="4268520"/>
                <a:tab algn="l" pos="4627440"/>
                <a:tab algn="l" pos="4986000"/>
                <a:tab algn="l" pos="5344920"/>
                <a:tab algn="l" pos="5703840"/>
                <a:tab algn="l" pos="6062400"/>
                <a:tab algn="l" pos="6421320"/>
                <a:tab algn="l" pos="6779880"/>
                <a:tab algn="l" pos="7138800"/>
                <a:tab algn="l" pos="749772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CA" sz="1600" spc="-1" strike="noStrike">
                <a:solidFill>
                  <a:srgbClr val="000000"/>
                </a:solidFill>
                <a:latin typeface="Arial"/>
                <a:ea typeface="Times New Roman"/>
              </a:rPr>
              <a:t>Spacing is proper.</a:t>
            </a:r>
            <a:endParaRPr b="0" lang="en-US" sz="1600" spc="-1" strike="noStrike">
              <a:latin typeface="Arial"/>
            </a:endParaRPr>
          </a:p>
          <a:p>
            <a:pPr marL="323640" indent="-323280">
              <a:lnSpc>
                <a:spcPct val="90000"/>
              </a:lnSpc>
              <a:spcBef>
                <a:spcPts val="675"/>
              </a:spcBef>
              <a:buClr>
                <a:srgbClr val="266b8a"/>
              </a:buClr>
              <a:buFont typeface="Wingdings" charset="2"/>
              <a:buChar char=""/>
              <a:tabLst>
                <a:tab algn="l" pos="323640"/>
                <a:tab algn="l" pos="685800"/>
                <a:tab algn="l" pos="1039680"/>
                <a:tab algn="l" pos="1398240"/>
                <a:tab algn="l" pos="1757160"/>
                <a:tab algn="l" pos="2116080"/>
                <a:tab algn="l" pos="2474640"/>
                <a:tab algn="l" pos="2833560"/>
                <a:tab algn="l" pos="3192120"/>
                <a:tab algn="l" pos="3551040"/>
                <a:tab algn="l" pos="3909960"/>
                <a:tab algn="l" pos="4268520"/>
                <a:tab algn="l" pos="4627440"/>
                <a:tab algn="l" pos="4986000"/>
                <a:tab algn="l" pos="5344920"/>
                <a:tab algn="l" pos="5703840"/>
                <a:tab algn="l" pos="6062400"/>
                <a:tab algn="l" pos="6421320"/>
                <a:tab algn="l" pos="6779880"/>
                <a:tab algn="l" pos="7138800"/>
                <a:tab algn="l" pos="749772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CC9 (PAIRS)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- Ensure the { } are proper and matched.</a:t>
            </a:r>
            <a:endParaRPr b="0" lang="en-US" sz="1800" spc="-1" strike="noStrike">
              <a:latin typeface="Arial"/>
            </a:endParaRPr>
          </a:p>
          <a:p>
            <a:pPr marL="323640" indent="-323280">
              <a:lnSpc>
                <a:spcPct val="80000"/>
              </a:lnSpc>
              <a:spcBef>
                <a:spcPts val="675"/>
              </a:spcBef>
              <a:buClr>
                <a:srgbClr val="266b8a"/>
              </a:buClr>
              <a:buFont typeface="Wingdings" charset="2"/>
              <a:buChar char=""/>
              <a:tabLst>
                <a:tab algn="l" pos="323640"/>
                <a:tab algn="l" pos="685800"/>
                <a:tab algn="l" pos="1039680"/>
                <a:tab algn="l" pos="1398240"/>
                <a:tab algn="l" pos="1757160"/>
                <a:tab algn="l" pos="2116080"/>
                <a:tab algn="l" pos="2474640"/>
                <a:tab algn="l" pos="2833560"/>
                <a:tab algn="l" pos="3192120"/>
                <a:tab algn="l" pos="3551040"/>
                <a:tab algn="l" pos="3909960"/>
                <a:tab algn="l" pos="4268520"/>
                <a:tab algn="l" pos="4627440"/>
                <a:tab algn="l" pos="4986000"/>
                <a:tab algn="l" pos="5344920"/>
                <a:tab algn="l" pos="5703840"/>
                <a:tab algn="l" pos="6062400"/>
                <a:tab algn="l" pos="6421320"/>
                <a:tab algn="l" pos="6779880"/>
                <a:tab algn="l" pos="7138800"/>
                <a:tab algn="l" pos="749772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CC10  (LOGIC OPERATORS)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Times New Roman"/>
              </a:rPr>
              <a:t> - Verify that the proper use of ==, =, //, and so on.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601560" y="228600"/>
            <a:ext cx="777204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CA" sz="2400" spc="-1" strike="noStrike">
                <a:solidFill>
                  <a:srgbClr val="266b8a"/>
                </a:solidFill>
                <a:latin typeface="Arial"/>
                <a:ea typeface="Arial"/>
              </a:rPr>
              <a:t>Example Checklist for  C++ Code (CC)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795600" y="6280200"/>
            <a:ext cx="7157160" cy="31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28160" rIns="128160" tIns="64080" bIns="6408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fr-CA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Adapted from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: Humphrey, W., ‘Introduction to the Personal Software Process’, Addison Wesley, 1997</a:t>
            </a:r>
            <a:r>
              <a:rPr b="0" lang="fr-CA" sz="1200" spc="-1" strike="noStrike">
                <a:solidFill>
                  <a:srgbClr val="000000"/>
                </a:solidFill>
                <a:latin typeface="Arial"/>
                <a:ea typeface="Times New Roman"/>
              </a:rPr>
              <a:t>.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CustomShape 1"/>
          <p:cNvSpPr/>
          <p:nvPr/>
        </p:nvSpPr>
        <p:spPr>
          <a:xfrm>
            <a:off x="3017880" y="92160"/>
            <a:ext cx="5960520" cy="31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720" rIns="90720" tIns="44640" bIns="4464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GB" sz="1200" spc="-1" strike="noStrike">
                <a:solidFill>
                  <a:srgbClr val="333399"/>
                </a:solidFill>
                <a:latin typeface="Arial"/>
              </a:rPr>
              <a:t>Another Code Inspection checklist</a:t>
            </a:r>
            <a:endParaRPr b="0" lang="en-US" sz="1200" spc="-1" strike="noStrike">
              <a:latin typeface="Arial"/>
            </a:endParaRPr>
          </a:p>
        </p:txBody>
      </p:sp>
      <p:graphicFrame>
        <p:nvGraphicFramePr>
          <p:cNvPr id="504" name="Object 2"/>
          <p:cNvGraphicFramePr/>
          <p:nvPr/>
        </p:nvGraphicFramePr>
        <p:xfrm>
          <a:off x="1279440" y="549360"/>
          <a:ext cx="5968800" cy="627012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505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279440" y="549360"/>
                    <a:ext cx="5968800" cy="62701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"/>
          <p:cNvSpPr/>
          <p:nvPr/>
        </p:nvSpPr>
        <p:spPr>
          <a:xfrm>
            <a:off x="610920" y="260280"/>
            <a:ext cx="79084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PSP Checklist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07" name="CustomShape 2"/>
          <p:cNvSpPr/>
          <p:nvPr/>
        </p:nvSpPr>
        <p:spPr>
          <a:xfrm>
            <a:off x="610920" y="1371600"/>
            <a:ext cx="7908480" cy="511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This is worth studying.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He divides items into categories.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Humphrey's advise: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Keep your checklist simple and short.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Checklist must be complete.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Tailor to the programming languages you use.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Designed to address the kind of defects you inject.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CustomShape 1"/>
          <p:cNvSpPr/>
          <p:nvPr/>
        </p:nvSpPr>
        <p:spPr>
          <a:xfrm>
            <a:off x="610920" y="260280"/>
            <a:ext cx="791640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Example Checklist for Java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509" name="Table 2"/>
          <p:cNvGraphicFramePr/>
          <p:nvPr/>
        </p:nvGraphicFramePr>
        <p:xfrm>
          <a:off x="717480" y="1319040"/>
          <a:ext cx="8031960" cy="8382960"/>
        </p:xfrm>
        <a:graphic>
          <a:graphicData uri="http://schemas.openxmlformats.org/drawingml/2006/table">
            <a:tbl>
              <a:tblPr/>
              <a:tblGrid>
                <a:gridCol w="2526120"/>
                <a:gridCol w="5506200"/>
              </a:tblGrid>
              <a:tr h="8416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45000"/>
                        </a:lnSpc>
                        <a:tabLst>
                          <a:tab algn="l" pos="0"/>
                          <a:tab algn="l" pos="352080"/>
                          <a:tab algn="l" pos="711000"/>
                          <a:tab algn="l" pos="1069920"/>
                          <a:tab algn="l" pos="1428480"/>
                          <a:tab algn="l" pos="1787400"/>
                          <a:tab algn="l" pos="2145960"/>
                          <a:tab algn="l" pos="2504880"/>
                          <a:tab algn="l" pos="2863800"/>
                          <a:tab algn="l" pos="3222360"/>
                          <a:tab algn="l" pos="3581280"/>
                          <a:tab algn="l" pos="3939840"/>
                          <a:tab algn="l" pos="4298760"/>
                          <a:tab algn="l" pos="4657680"/>
                          <a:tab algn="l" pos="5016240"/>
                          <a:tab algn="l" pos="5375160"/>
                          <a:tab algn="l" pos="5733720"/>
                          <a:tab algn="l" pos="6092640"/>
                          <a:tab algn="l" pos="6451560"/>
                          <a:tab algn="l" pos="6810120"/>
                          <a:tab algn="l" pos="7169040"/>
                          <a:tab algn="l" pos="7202160"/>
                          <a:tab algn="l" pos="7562520"/>
                          <a:tab algn="l" pos="7922880"/>
                          <a:tab algn="l" pos="8246880"/>
                          <a:tab algn="l" pos="8605800"/>
                          <a:tab algn="l" pos="8964360"/>
                          <a:tab algn="l" pos="9323280"/>
                          <a:tab algn="l" pos="9681840"/>
                          <a:tab algn="l" pos="10040760"/>
                          <a:tab algn="l" pos="10399680"/>
                          <a:tab algn="l" pos="1075824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Defect Type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45000"/>
                        </a:lnSpc>
                        <a:tabLst>
                          <a:tab algn="l" pos="0"/>
                          <a:tab algn="l" pos="352080"/>
                          <a:tab algn="l" pos="711000"/>
                          <a:tab algn="l" pos="1069920"/>
                          <a:tab algn="l" pos="1428480"/>
                          <a:tab algn="l" pos="1787400"/>
                          <a:tab algn="l" pos="2145960"/>
                          <a:tab algn="l" pos="2504880"/>
                          <a:tab algn="l" pos="2863800"/>
                          <a:tab algn="l" pos="3222360"/>
                          <a:tab algn="l" pos="3581280"/>
                          <a:tab algn="l" pos="3939840"/>
                          <a:tab algn="l" pos="4298760"/>
                          <a:tab algn="l" pos="4657680"/>
                          <a:tab algn="l" pos="5016240"/>
                          <a:tab algn="l" pos="5375160"/>
                          <a:tab algn="l" pos="5733720"/>
                          <a:tab algn="l" pos="6092640"/>
                          <a:tab algn="l" pos="6451560"/>
                          <a:tab algn="l" pos="6810120"/>
                          <a:tab algn="l" pos="7169040"/>
                          <a:tab algn="l" pos="7202160"/>
                          <a:tab algn="l" pos="7562520"/>
                          <a:tab algn="l" pos="7922880"/>
                          <a:tab algn="l" pos="8246880"/>
                          <a:tab algn="l" pos="8605800"/>
                          <a:tab algn="l" pos="8964360"/>
                          <a:tab algn="l" pos="9323280"/>
                          <a:tab algn="l" pos="9681840"/>
                          <a:tab algn="l" pos="10040760"/>
                          <a:tab algn="l" pos="10399680"/>
                          <a:tab algn="l" pos="1075824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roid Sans Fallback"/>
                        </a:rPr>
                        <a:t>Description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9032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45000"/>
                        </a:lnSpc>
                        <a:tabLst>
                          <a:tab algn="l" pos="0"/>
                          <a:tab algn="l" pos="352080"/>
                          <a:tab algn="l" pos="711000"/>
                          <a:tab algn="l" pos="1069920"/>
                          <a:tab algn="l" pos="1428480"/>
                          <a:tab algn="l" pos="1787400"/>
                          <a:tab algn="l" pos="2145960"/>
                          <a:tab algn="l" pos="2504880"/>
                          <a:tab algn="l" pos="2863800"/>
                          <a:tab algn="l" pos="3222360"/>
                          <a:tab algn="l" pos="3581280"/>
                          <a:tab algn="l" pos="3939840"/>
                          <a:tab algn="l" pos="4298760"/>
                          <a:tab algn="l" pos="4657680"/>
                          <a:tab algn="l" pos="5016240"/>
                          <a:tab algn="l" pos="5375160"/>
                          <a:tab algn="l" pos="5733720"/>
                          <a:tab algn="l" pos="6092640"/>
                          <a:tab algn="l" pos="6451560"/>
                          <a:tab algn="l" pos="6810120"/>
                          <a:tab algn="l" pos="7169040"/>
                          <a:tab algn="l" pos="7202160"/>
                          <a:tab algn="l" pos="7562520"/>
                          <a:tab algn="l" pos="7922880"/>
                          <a:tab algn="l" pos="8246880"/>
                          <a:tab algn="l" pos="8605800"/>
                          <a:tab algn="l" pos="8964360"/>
                          <a:tab algn="l" pos="9323280"/>
                          <a:tab algn="l" pos="9681840"/>
                          <a:tab algn="l" pos="10040760"/>
                          <a:tab algn="l" pos="10399680"/>
                          <a:tab algn="l" pos="1075824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variable name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45000"/>
                        </a:lnSpc>
                        <a:tabLst>
                          <a:tab algn="l" pos="0"/>
                          <a:tab algn="l" pos="352080"/>
                          <a:tab algn="l" pos="711000"/>
                          <a:tab algn="l" pos="1069920"/>
                          <a:tab algn="l" pos="1428480"/>
                          <a:tab algn="l" pos="1787400"/>
                          <a:tab algn="l" pos="2145960"/>
                          <a:tab algn="l" pos="2504880"/>
                          <a:tab algn="l" pos="2863800"/>
                          <a:tab algn="l" pos="3222360"/>
                          <a:tab algn="l" pos="3581280"/>
                          <a:tab algn="l" pos="3939840"/>
                          <a:tab algn="l" pos="4298760"/>
                          <a:tab algn="l" pos="4657680"/>
                          <a:tab algn="l" pos="5016240"/>
                          <a:tab algn="l" pos="5375160"/>
                          <a:tab algn="l" pos="5733720"/>
                          <a:tab algn="l" pos="6092640"/>
                          <a:tab algn="l" pos="6451560"/>
                          <a:tab algn="l" pos="6810120"/>
                          <a:tab algn="l" pos="7169040"/>
                          <a:tab algn="l" pos="7202160"/>
                          <a:tab algn="l" pos="7562520"/>
                          <a:tab algn="l" pos="7922880"/>
                          <a:tab algn="l" pos="8246880"/>
                          <a:tab algn="l" pos="8605800"/>
                          <a:tab algn="l" pos="8964360"/>
                          <a:tab algn="l" pos="9323280"/>
                          <a:tab algn="l" pos="9681840"/>
                          <a:tab algn="l" pos="10040760"/>
                          <a:tab algn="l" pos="10399680"/>
                          <a:tab algn="l" pos="1075824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are names descriptive? correct case?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962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45000"/>
                        </a:lnSpc>
                        <a:tabLst>
                          <a:tab algn="l" pos="0"/>
                          <a:tab algn="l" pos="352080"/>
                          <a:tab algn="l" pos="711000"/>
                          <a:tab algn="l" pos="1069920"/>
                          <a:tab algn="l" pos="1428480"/>
                          <a:tab algn="l" pos="1787400"/>
                          <a:tab algn="l" pos="2145960"/>
                          <a:tab algn="l" pos="2504880"/>
                          <a:tab algn="l" pos="2863800"/>
                          <a:tab algn="l" pos="3222360"/>
                          <a:tab algn="l" pos="3581280"/>
                          <a:tab algn="l" pos="3939840"/>
                          <a:tab algn="l" pos="4298760"/>
                          <a:tab algn="l" pos="4657680"/>
                          <a:tab algn="l" pos="5016240"/>
                          <a:tab algn="l" pos="5375160"/>
                          <a:tab algn="l" pos="5733720"/>
                          <a:tab algn="l" pos="6092640"/>
                          <a:tab algn="l" pos="6451560"/>
                          <a:tab algn="l" pos="6810120"/>
                          <a:tab algn="l" pos="7169040"/>
                          <a:tab algn="l" pos="7202160"/>
                          <a:tab algn="l" pos="7562520"/>
                          <a:tab algn="l" pos="7922880"/>
                          <a:tab algn="l" pos="8246880"/>
                          <a:tab algn="l" pos="8605800"/>
                          <a:tab algn="l" pos="8964360"/>
                          <a:tab algn="l" pos="9323280"/>
                          <a:tab algn="l" pos="9681840"/>
                          <a:tab algn="l" pos="10040760"/>
                          <a:tab algn="l" pos="10399680"/>
                          <a:tab algn="l" pos="1075824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comments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62000"/>
                        </a:lnSpc>
                        <a:tabLst>
                          <a:tab algn="l" pos="0"/>
                          <a:tab algn="l" pos="352080"/>
                          <a:tab algn="l" pos="711000"/>
                          <a:tab algn="l" pos="1069920"/>
                          <a:tab algn="l" pos="1428480"/>
                          <a:tab algn="l" pos="1787400"/>
                          <a:tab algn="l" pos="2145960"/>
                          <a:tab algn="l" pos="2504880"/>
                          <a:tab algn="l" pos="2863800"/>
                          <a:tab algn="l" pos="3222360"/>
                          <a:tab algn="l" pos="3581280"/>
                          <a:tab algn="l" pos="3939840"/>
                          <a:tab algn="l" pos="4298760"/>
                          <a:tab algn="l" pos="4657680"/>
                          <a:tab algn="l" pos="5016240"/>
                          <a:tab algn="l" pos="5375160"/>
                          <a:tab algn="l" pos="5733720"/>
                          <a:tab algn="l" pos="6092640"/>
                          <a:tab algn="l" pos="6451560"/>
                          <a:tab algn="l" pos="6810120"/>
                          <a:tab algn="l" pos="7169040"/>
                          <a:tab algn="l" pos="7202160"/>
                          <a:tab algn="l" pos="7562520"/>
                          <a:tab algn="l" pos="7922880"/>
                          <a:tab algn="l" pos="8246880"/>
                          <a:tab algn="l" pos="8605800"/>
                          <a:tab algn="l" pos="8964360"/>
                          <a:tab algn="l" pos="9323280"/>
                          <a:tab algn="l" pos="9681840"/>
                          <a:tab algn="l" pos="10040760"/>
                          <a:tab algn="l" pos="10399680"/>
                          <a:tab algn="l" pos="1075824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Descriptive Javadoc method comments? </a:t>
                      </a:r>
                      <a:br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 method: is complex logic explained?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9619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45000"/>
                        </a:lnSpc>
                        <a:tabLst>
                          <a:tab algn="l" pos="0"/>
                          <a:tab algn="l" pos="352080"/>
                          <a:tab algn="l" pos="711000"/>
                          <a:tab algn="l" pos="1069920"/>
                          <a:tab algn="l" pos="1428480"/>
                          <a:tab algn="l" pos="1787400"/>
                          <a:tab algn="l" pos="2145960"/>
                          <a:tab algn="l" pos="2504880"/>
                          <a:tab algn="l" pos="2863800"/>
                          <a:tab algn="l" pos="3222360"/>
                          <a:tab algn="l" pos="3581280"/>
                          <a:tab algn="l" pos="3939840"/>
                          <a:tab algn="l" pos="4298760"/>
                          <a:tab algn="l" pos="4657680"/>
                          <a:tab algn="l" pos="5016240"/>
                          <a:tab algn="l" pos="5375160"/>
                          <a:tab algn="l" pos="5733720"/>
                          <a:tab algn="l" pos="6092640"/>
                          <a:tab algn="l" pos="6451560"/>
                          <a:tab algn="l" pos="6810120"/>
                          <a:tab algn="l" pos="7169040"/>
                          <a:tab algn="l" pos="7202160"/>
                          <a:tab algn="l" pos="7562520"/>
                          <a:tab algn="l" pos="7922880"/>
                          <a:tab algn="l" pos="8246880"/>
                          <a:tab algn="l" pos="8605800"/>
                          <a:tab algn="l" pos="8964360"/>
                          <a:tab algn="l" pos="9323280"/>
                          <a:tab algn="l" pos="9681840"/>
                          <a:tab algn="l" pos="10040760"/>
                          <a:tab algn="l" pos="10399680"/>
                          <a:tab algn="l" pos="1075824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exception handling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62000"/>
                        </a:lnSpc>
                        <a:tabLst>
                          <a:tab algn="l" pos="0"/>
                          <a:tab algn="l" pos="352080"/>
                          <a:tab algn="l" pos="711000"/>
                          <a:tab algn="l" pos="1069920"/>
                          <a:tab algn="l" pos="1428480"/>
                          <a:tab algn="l" pos="1787400"/>
                          <a:tab algn="l" pos="2145960"/>
                          <a:tab algn="l" pos="2504880"/>
                          <a:tab algn="l" pos="2863800"/>
                          <a:tab algn="l" pos="3222360"/>
                          <a:tab algn="l" pos="3581280"/>
                          <a:tab algn="l" pos="3939840"/>
                          <a:tab algn="l" pos="4298760"/>
                          <a:tab algn="l" pos="4657680"/>
                          <a:tab algn="l" pos="5016240"/>
                          <a:tab algn="l" pos="5375160"/>
                          <a:tab algn="l" pos="5733720"/>
                          <a:tab algn="l" pos="6092640"/>
                          <a:tab algn="l" pos="6451560"/>
                          <a:tab algn="l" pos="6810120"/>
                          <a:tab algn="l" pos="7169040"/>
                          <a:tab algn="l" pos="7202160"/>
                          <a:tab algn="l" pos="7562520"/>
                          <a:tab algn="l" pos="7922880"/>
                          <a:tab algn="l" pos="8246880"/>
                          <a:tab algn="l" pos="8605800"/>
                          <a:tab algn="l" pos="8964360"/>
                          <a:tab algn="l" pos="9323280"/>
                          <a:tab algn="l" pos="9681840"/>
                          <a:tab algn="l" pos="10040760"/>
                          <a:tab algn="l" pos="10399680"/>
                          <a:tab algn="l" pos="1075824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Are all reasonable exceptions caught and handled, or explicitly allowed to be thrown?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9036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45000"/>
                        </a:lnSpc>
                        <a:tabLst>
                          <a:tab algn="l" pos="0"/>
                          <a:tab algn="l" pos="352080"/>
                          <a:tab algn="l" pos="711000"/>
                          <a:tab algn="l" pos="1069920"/>
                          <a:tab algn="l" pos="1428480"/>
                          <a:tab algn="l" pos="1787400"/>
                          <a:tab algn="l" pos="2145960"/>
                          <a:tab algn="l" pos="2504880"/>
                          <a:tab algn="l" pos="2863800"/>
                          <a:tab algn="l" pos="3222360"/>
                          <a:tab algn="l" pos="3581280"/>
                          <a:tab algn="l" pos="3939840"/>
                          <a:tab algn="l" pos="4298760"/>
                          <a:tab algn="l" pos="4657680"/>
                          <a:tab algn="l" pos="5016240"/>
                          <a:tab algn="l" pos="5375160"/>
                          <a:tab algn="l" pos="5733720"/>
                          <a:tab algn="l" pos="6092640"/>
                          <a:tab algn="l" pos="6451560"/>
                          <a:tab algn="l" pos="6810120"/>
                          <a:tab algn="l" pos="7169040"/>
                          <a:tab algn="l" pos="7202160"/>
                          <a:tab algn="l" pos="7562520"/>
                          <a:tab algn="l" pos="7922880"/>
                          <a:tab algn="l" pos="8246880"/>
                          <a:tab algn="l" pos="8605800"/>
                          <a:tab algn="l" pos="8964360"/>
                          <a:tab algn="l" pos="9323280"/>
                          <a:tab algn="l" pos="9681840"/>
                          <a:tab algn="l" pos="10040760"/>
                          <a:tab algn="l" pos="10399680"/>
                          <a:tab algn="l" pos="1075824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logging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45000"/>
                        </a:lnSpc>
                        <a:tabLst>
                          <a:tab algn="l" pos="0"/>
                          <a:tab algn="l" pos="352080"/>
                          <a:tab algn="l" pos="711000"/>
                          <a:tab algn="l" pos="1069920"/>
                          <a:tab algn="l" pos="1428480"/>
                          <a:tab algn="l" pos="1787400"/>
                          <a:tab algn="l" pos="2145960"/>
                          <a:tab algn="l" pos="2504880"/>
                          <a:tab algn="l" pos="2863800"/>
                          <a:tab algn="l" pos="3222360"/>
                          <a:tab algn="l" pos="3581280"/>
                          <a:tab algn="l" pos="3939840"/>
                          <a:tab algn="l" pos="4298760"/>
                          <a:tab algn="l" pos="4657680"/>
                          <a:tab algn="l" pos="5016240"/>
                          <a:tab algn="l" pos="5375160"/>
                          <a:tab algn="l" pos="5733720"/>
                          <a:tab algn="l" pos="6092640"/>
                          <a:tab algn="l" pos="6451560"/>
                          <a:tab algn="l" pos="6810120"/>
                          <a:tab algn="l" pos="7169040"/>
                          <a:tab algn="l" pos="7202160"/>
                          <a:tab algn="l" pos="7562520"/>
                          <a:tab algn="l" pos="7922880"/>
                          <a:tab algn="l" pos="8246880"/>
                          <a:tab algn="l" pos="8605800"/>
                          <a:tab algn="l" pos="8964360"/>
                          <a:tab algn="l" pos="9323280"/>
                          <a:tab algn="l" pos="9681840"/>
                          <a:tab algn="l" pos="10040760"/>
                          <a:tab algn="l" pos="10399680"/>
                          <a:tab algn="l" pos="1075824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Are security or unusual events being logged?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9622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45000"/>
                        </a:lnSpc>
                        <a:tabLst>
                          <a:tab algn="l" pos="0"/>
                          <a:tab algn="l" pos="352080"/>
                          <a:tab algn="l" pos="711000"/>
                          <a:tab algn="l" pos="1069920"/>
                          <a:tab algn="l" pos="1428480"/>
                          <a:tab algn="l" pos="1787400"/>
                          <a:tab algn="l" pos="2145960"/>
                          <a:tab algn="l" pos="2504880"/>
                          <a:tab algn="l" pos="2863800"/>
                          <a:tab algn="l" pos="3222360"/>
                          <a:tab algn="l" pos="3581280"/>
                          <a:tab algn="l" pos="3939840"/>
                          <a:tab algn="l" pos="4298760"/>
                          <a:tab algn="l" pos="4657680"/>
                          <a:tab algn="l" pos="5016240"/>
                          <a:tab algn="l" pos="5375160"/>
                          <a:tab algn="l" pos="5733720"/>
                          <a:tab algn="l" pos="6092640"/>
                          <a:tab algn="l" pos="6451560"/>
                          <a:tab algn="l" pos="6810120"/>
                          <a:tab algn="l" pos="7169040"/>
                          <a:tab algn="l" pos="7202160"/>
                          <a:tab algn="l" pos="7562520"/>
                          <a:tab algn="l" pos="7922880"/>
                          <a:tab algn="l" pos="8246880"/>
                          <a:tab algn="l" pos="8605800"/>
                          <a:tab algn="l" pos="8964360"/>
                          <a:tab algn="l" pos="9323280"/>
                          <a:tab algn="l" pos="9681840"/>
                          <a:tab algn="l" pos="10040760"/>
                          <a:tab algn="l" pos="10399680"/>
                          <a:tab algn="l" pos="1075824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null pointers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62000"/>
                        </a:lnSpc>
                        <a:tabLst>
                          <a:tab algn="l" pos="0"/>
                          <a:tab algn="l" pos="352080"/>
                          <a:tab algn="l" pos="711000"/>
                          <a:tab algn="l" pos="1069920"/>
                          <a:tab algn="l" pos="1428480"/>
                          <a:tab algn="l" pos="1787400"/>
                          <a:tab algn="l" pos="2145960"/>
                          <a:tab algn="l" pos="2504880"/>
                          <a:tab algn="l" pos="2863800"/>
                          <a:tab algn="l" pos="3222360"/>
                          <a:tab algn="l" pos="3581280"/>
                          <a:tab algn="l" pos="3939840"/>
                          <a:tab algn="l" pos="4298760"/>
                          <a:tab algn="l" pos="4657680"/>
                          <a:tab algn="l" pos="5016240"/>
                          <a:tab algn="l" pos="5375160"/>
                          <a:tab algn="l" pos="5733720"/>
                          <a:tab algn="l" pos="6092640"/>
                          <a:tab algn="l" pos="6451560"/>
                          <a:tab algn="l" pos="6810120"/>
                          <a:tab algn="l" pos="7169040"/>
                          <a:tab algn="l" pos="7202160"/>
                          <a:tab algn="l" pos="7562520"/>
                          <a:tab algn="l" pos="7922880"/>
                          <a:tab algn="l" pos="8246880"/>
                          <a:tab algn="l" pos="8605800"/>
                          <a:tab algn="l" pos="8964360"/>
                          <a:tab algn="l" pos="9323280"/>
                          <a:tab algn="l" pos="9681840"/>
                          <a:tab algn="l" pos="10040760"/>
                          <a:tab algn="l" pos="10399680"/>
                          <a:tab algn="l" pos="1075824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Are any possible null values used?</a:t>
                      </a:r>
                      <a:br/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(Does NullObject pattern apply?)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9036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45000"/>
                        </a:lnSpc>
                        <a:tabLst>
                          <a:tab algn="l" pos="0"/>
                          <a:tab algn="l" pos="352080"/>
                          <a:tab algn="l" pos="711000"/>
                          <a:tab algn="l" pos="1069920"/>
                          <a:tab algn="l" pos="1428480"/>
                          <a:tab algn="l" pos="1787400"/>
                          <a:tab algn="l" pos="2145960"/>
                          <a:tab algn="l" pos="2504880"/>
                          <a:tab algn="l" pos="2863800"/>
                          <a:tab algn="l" pos="3222360"/>
                          <a:tab algn="l" pos="3581280"/>
                          <a:tab algn="l" pos="3939840"/>
                          <a:tab algn="l" pos="4298760"/>
                          <a:tab algn="l" pos="4657680"/>
                          <a:tab algn="l" pos="5016240"/>
                          <a:tab algn="l" pos="5375160"/>
                          <a:tab algn="l" pos="5733720"/>
                          <a:tab algn="l" pos="6092640"/>
                          <a:tab algn="l" pos="6451560"/>
                          <a:tab algn="l" pos="6810120"/>
                          <a:tab algn="l" pos="7169040"/>
                          <a:tab algn="l" pos="7202160"/>
                          <a:tab algn="l" pos="7562520"/>
                          <a:tab algn="l" pos="7922880"/>
                          <a:tab algn="l" pos="8246880"/>
                          <a:tab algn="l" pos="8605800"/>
                          <a:tab algn="l" pos="8964360"/>
                          <a:tab algn="l" pos="9323280"/>
                          <a:tab algn="l" pos="9681840"/>
                          <a:tab algn="l" pos="10040760"/>
                          <a:tab algn="l" pos="10399680"/>
                          <a:tab algn="l" pos="1075824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floating point types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49000"/>
                        </a:lnSpc>
                        <a:tabLst>
                          <a:tab algn="l" pos="0"/>
                          <a:tab algn="l" pos="352080"/>
                          <a:tab algn="l" pos="711000"/>
                          <a:tab algn="l" pos="1069920"/>
                          <a:tab algn="l" pos="1428480"/>
                          <a:tab algn="l" pos="1787400"/>
                          <a:tab algn="l" pos="2145960"/>
                          <a:tab algn="l" pos="2504880"/>
                          <a:tab algn="l" pos="2863800"/>
                          <a:tab algn="l" pos="3222360"/>
                          <a:tab algn="l" pos="3581280"/>
                          <a:tab algn="l" pos="3939840"/>
                          <a:tab algn="l" pos="4298760"/>
                          <a:tab algn="l" pos="4657680"/>
                          <a:tab algn="l" pos="5016240"/>
                          <a:tab algn="l" pos="5375160"/>
                          <a:tab algn="l" pos="5733720"/>
                          <a:tab algn="l" pos="6092640"/>
                          <a:tab algn="l" pos="6451560"/>
                          <a:tab algn="l" pos="6810120"/>
                          <a:tab algn="l" pos="7169040"/>
                          <a:tab algn="l" pos="7202160"/>
                          <a:tab algn="l" pos="7562520"/>
                          <a:tab algn="l" pos="7922880"/>
                          <a:tab algn="l" pos="8246880"/>
                          <a:tab algn="l" pos="8605800"/>
                          <a:tab algn="l" pos="8964360"/>
                          <a:tab algn="l" pos="9323280"/>
                          <a:tab algn="l" pos="9681840"/>
                          <a:tab algn="l" pos="10040760"/>
                          <a:tab algn="l" pos="10399680"/>
                          <a:tab algn="l" pos="1075824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double used in place of BigDecimal?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9032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45000"/>
                        </a:lnSpc>
                        <a:tabLst>
                          <a:tab algn="l" pos="0"/>
                          <a:tab algn="l" pos="352080"/>
                          <a:tab algn="l" pos="711000"/>
                          <a:tab algn="l" pos="1069920"/>
                          <a:tab algn="l" pos="1428480"/>
                          <a:tab algn="l" pos="1787400"/>
                          <a:tab algn="l" pos="2145960"/>
                          <a:tab algn="l" pos="2504880"/>
                          <a:tab algn="l" pos="2863800"/>
                          <a:tab algn="l" pos="3222360"/>
                          <a:tab algn="l" pos="3581280"/>
                          <a:tab algn="l" pos="3939840"/>
                          <a:tab algn="l" pos="4298760"/>
                          <a:tab algn="l" pos="4657680"/>
                          <a:tab algn="l" pos="5016240"/>
                          <a:tab algn="l" pos="5375160"/>
                          <a:tab algn="l" pos="5733720"/>
                          <a:tab algn="l" pos="6092640"/>
                          <a:tab algn="l" pos="6451560"/>
                          <a:tab algn="l" pos="6810120"/>
                          <a:tab algn="l" pos="7169040"/>
                          <a:tab algn="l" pos="7202160"/>
                          <a:tab algn="l" pos="7562520"/>
                          <a:tab algn="l" pos="7922880"/>
                          <a:tab algn="l" pos="8246880"/>
                          <a:tab algn="l" pos="8605800"/>
                          <a:tab algn="l" pos="8964360"/>
                          <a:tab algn="l" pos="9323280"/>
                          <a:tab algn="l" pos="9681840"/>
                          <a:tab algn="l" pos="10040760"/>
                          <a:tab algn="l" pos="10399680"/>
                          <a:tab algn="l" pos="1075824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output formats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45000"/>
                        </a:lnSpc>
                        <a:tabLst>
                          <a:tab algn="l" pos="0"/>
                          <a:tab algn="l" pos="352080"/>
                          <a:tab algn="l" pos="711000"/>
                          <a:tab algn="l" pos="1069920"/>
                          <a:tab algn="l" pos="1428480"/>
                          <a:tab algn="l" pos="1787400"/>
                          <a:tab algn="l" pos="2145960"/>
                          <a:tab algn="l" pos="2504880"/>
                          <a:tab algn="l" pos="2863800"/>
                          <a:tab algn="l" pos="3222360"/>
                          <a:tab algn="l" pos="3581280"/>
                          <a:tab algn="l" pos="3939840"/>
                          <a:tab algn="l" pos="4298760"/>
                          <a:tab algn="l" pos="4657680"/>
                          <a:tab algn="l" pos="5016240"/>
                          <a:tab algn="l" pos="5375160"/>
                          <a:tab algn="l" pos="5733720"/>
                          <a:tab algn="l" pos="6092640"/>
                          <a:tab algn="l" pos="6451560"/>
                          <a:tab algn="l" pos="6810120"/>
                          <a:tab algn="l" pos="7169040"/>
                          <a:tab algn="l" pos="7202160"/>
                          <a:tab algn="l" pos="7562520"/>
                          <a:tab algn="l" pos="7922880"/>
                          <a:tab algn="l" pos="8246880"/>
                          <a:tab algn="l" pos="8605800"/>
                          <a:tab algn="l" pos="8964360"/>
                          <a:tab algn="l" pos="9323280"/>
                          <a:tab algn="l" pos="9681840"/>
                          <a:tab algn="l" pos="10040760"/>
                          <a:tab algn="l" pos="10399680"/>
                          <a:tab algn="l" pos="10758240"/>
                          <a:tab algn="l" pos="10760040"/>
                          <a:tab algn="l" pos="10761480"/>
                          <a:tab algn="l" pos="1076292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Are printed values always explicitly formatted?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4148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610920" y="260280"/>
            <a:ext cx="791640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Another Code Review Checklist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11" name="CustomShape 2"/>
          <p:cNvSpPr/>
          <p:nvPr/>
        </p:nvSpPr>
        <p:spPr>
          <a:xfrm>
            <a:off x="611280" y="1371600"/>
            <a:ext cx="816732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Applied Software Project Management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page 90.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parts of that list are too broad or vague for your project.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some items are outside the usual scope of Inspection.  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 example:</a:t>
            </a:r>
            <a:endParaRPr b="0" lang="en-US" sz="2400" spc="-1" strike="noStrike">
              <a:latin typeface="Arial"/>
            </a:endParaRPr>
          </a:p>
          <a:p>
            <a:pPr marL="742680" indent="-26640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Efficiency</a:t>
            </a:r>
            <a:endParaRPr b="0" lang="en-US" sz="2400" spc="-1" strike="noStrike">
              <a:latin typeface="Arial"/>
            </a:endParaRPr>
          </a:p>
          <a:p>
            <a:pPr marL="742680" indent="-26640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Reusability (this can be a waste of time)</a:t>
            </a:r>
            <a:endParaRPr b="0" lang="en-US" sz="2400" spc="-1" strike="noStrike">
              <a:latin typeface="Arial"/>
            </a:endParaRPr>
          </a:p>
          <a:p>
            <a:pPr marL="742680" indent="-266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610920" y="260280"/>
            <a:ext cx="79084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Summary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13" name="CustomShape 2"/>
          <p:cNvSpPr/>
          <p:nvPr/>
        </p:nvSpPr>
        <p:spPr>
          <a:xfrm>
            <a:off x="610920" y="1371600"/>
            <a:ext cx="7908480" cy="511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156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Review Everything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not just code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Choose an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appropriate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level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review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Reviews must produce a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written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result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not just talk</a:t>
            </a:r>
            <a:endParaRPr b="0" lang="en-US" sz="2400" spc="-1" strike="noStrike">
              <a:latin typeface="Arial"/>
            </a:endParaRPr>
          </a:p>
          <a:p>
            <a:pPr lvl="1" marL="1477800" indent="-56304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result is online where everyone can see it</a:t>
            </a:r>
            <a:endParaRPr b="0" lang="en-US" sz="2400" spc="-1" strike="noStrike">
              <a:latin typeface="Arial"/>
            </a:endParaRPr>
          </a:p>
          <a:p>
            <a:pPr lvl="1" marL="1477800" indent="-56304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open issues for specific items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Follow up &amp; close all issues, answer all questions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5. Use tools to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automate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routine stuff (style checking ...)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6.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Scripts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checklists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make reviews more effective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610920" y="260280"/>
            <a:ext cx="79084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Questions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15" name="CustomShape 2"/>
          <p:cNvSpPr/>
          <p:nvPr/>
        </p:nvSpPr>
        <p:spPr>
          <a:xfrm>
            <a:off x="610920" y="1371600"/>
            <a:ext cx="7908480" cy="511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Look at the PSP Code Review Checklist.</a:t>
            </a:r>
            <a:endParaRPr b="0" lang="en-US" sz="2400" spc="-1" strike="noStrike">
              <a:latin typeface="Arial"/>
            </a:endParaRPr>
          </a:p>
          <a:p>
            <a:pPr marL="742680" indent="-274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categories do not apply to Python?</a:t>
            </a:r>
            <a:endParaRPr b="0" lang="en-US" sz="2400" spc="-1" strike="noStrike">
              <a:latin typeface="Arial"/>
            </a:endParaRPr>
          </a:p>
          <a:p>
            <a:pPr marL="742680" indent="-274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categories can be done by automated tools?</a:t>
            </a:r>
            <a:endParaRPr b="0" lang="en-US" sz="2400" spc="-1" strike="noStrike">
              <a:latin typeface="Arial"/>
            </a:endParaRPr>
          </a:p>
          <a:p>
            <a:pPr marL="742680" indent="-274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742680" indent="-274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685800" y="457200"/>
            <a:ext cx="777204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fr-CA" sz="3600" spc="-1" strike="noStrike">
                <a:solidFill>
                  <a:srgbClr val="266b8a"/>
                </a:solidFill>
                <a:latin typeface="Arial"/>
                <a:ea typeface="Arial"/>
              </a:rPr>
              <a:t>References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6934320" y="6216480"/>
            <a:ext cx="1904400" cy="21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8" name="CustomShape 3"/>
          <p:cNvSpPr/>
          <p:nvPr/>
        </p:nvSpPr>
        <p:spPr>
          <a:xfrm>
            <a:off x="0" y="614052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CustomShape 4"/>
          <p:cNvSpPr/>
          <p:nvPr/>
        </p:nvSpPr>
        <p:spPr>
          <a:xfrm>
            <a:off x="639720" y="1393920"/>
            <a:ext cx="7778520" cy="464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Stellman &amp; Greene,</a:t>
            </a:r>
            <a:r>
              <a:rPr b="0" i="1" lang="en-US" sz="28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 Applied Software Project Management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chapter 5 on </a:t>
            </a:r>
            <a:r>
              <a:rPr b="0" lang="en-US" sz="28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Reviews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 marL="741240" indent="-27432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 chapter 5 is available online.</a:t>
            </a:r>
            <a:endParaRPr b="0" lang="en-US" sz="2800" spc="-1" strike="noStrike">
              <a:latin typeface="Arial"/>
            </a:endParaRPr>
          </a:p>
          <a:p>
            <a:pPr marL="741240" indent="-274320"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  <a:p>
            <a:pPr marL="741240" indent="-274320"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8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Ship It!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Item 13 - </a:t>
            </a:r>
            <a:r>
              <a:rPr b="0" i="1" lang="en-US" sz="28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Review all Code</a:t>
            </a:r>
            <a:endParaRPr b="0" lang="en-US" sz="2800" spc="-1" strike="noStrike">
              <a:latin typeface="Arial"/>
            </a:endParaRPr>
          </a:p>
          <a:p>
            <a:pPr marL="741240" indent="-274320"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Practical advise for code reviews.</a:t>
            </a:r>
            <a:endParaRPr b="0" lang="en-US" sz="2800" spc="-1" strike="noStrike">
              <a:latin typeface="Arial"/>
            </a:endParaRPr>
          </a:p>
          <a:p>
            <a:pPr marL="203040" indent="-20268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review only a small amount of code</a:t>
            </a:r>
            <a:endParaRPr b="0" lang="en-US" sz="2400" spc="-1" strike="noStrike">
              <a:latin typeface="Arial"/>
            </a:endParaRPr>
          </a:p>
          <a:p>
            <a:pPr marL="203040" indent="-20268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one or two reviewers at most</a:t>
            </a:r>
            <a:endParaRPr b="0" lang="en-US" sz="2400" spc="-1" strike="noStrike">
              <a:latin typeface="Arial"/>
            </a:endParaRPr>
          </a:p>
          <a:p>
            <a:pPr marL="203040" indent="-20268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review very frequently, often several times per day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685800" y="457200"/>
            <a:ext cx="777204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fr-CA" sz="3600" spc="-1" strike="noStrike">
                <a:solidFill>
                  <a:srgbClr val="266b8a"/>
                </a:solidFill>
                <a:latin typeface="Arial"/>
                <a:ea typeface="Arial"/>
              </a:rPr>
              <a:t>References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521" name="" descr=""/>
          <p:cNvPicPr/>
          <p:nvPr/>
        </p:nvPicPr>
        <p:blipFill>
          <a:blip r:embed="rId1"/>
          <a:stretch/>
        </p:blipFill>
        <p:spPr>
          <a:xfrm>
            <a:off x="7589880" y="3657600"/>
            <a:ext cx="1452240" cy="1983960"/>
          </a:xfrm>
          <a:prstGeom prst="rect">
            <a:avLst/>
          </a:prstGeom>
          <a:ln>
            <a:noFill/>
          </a:ln>
        </p:spPr>
      </p:pic>
      <p:sp>
        <p:nvSpPr>
          <p:cNvPr id="522" name="CustomShape 2"/>
          <p:cNvSpPr/>
          <p:nvPr/>
        </p:nvSpPr>
        <p:spPr>
          <a:xfrm>
            <a:off x="6934320" y="6469200"/>
            <a:ext cx="1904400" cy="2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3" name="CustomShape 3"/>
          <p:cNvSpPr/>
          <p:nvPr/>
        </p:nvSpPr>
        <p:spPr>
          <a:xfrm>
            <a:off x="0" y="639288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CustomShape 4"/>
          <p:cNvSpPr/>
          <p:nvPr/>
        </p:nvSpPr>
        <p:spPr>
          <a:xfrm>
            <a:off x="457200" y="1554120"/>
            <a:ext cx="7040160" cy="464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Karl Weigers, </a:t>
            </a:r>
            <a:r>
              <a:rPr b="0" i="1" lang="en-US" sz="28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Peer Reviews in Software - A Practical Guide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 Considered the "bible" on peer reviews.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Karl Weigers, </a:t>
            </a:r>
            <a:r>
              <a:rPr b="0" i="1" lang="en-US" sz="28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Improving Quality Through Software Inspections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article online</a:t>
            </a:r>
            <a:r>
              <a:rPr b="0" i="1" lang="en-US" sz="28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https://www.processimpact.com/articles/inspects.pdf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Tom Gilb, </a:t>
            </a:r>
            <a:r>
              <a:rPr b="0" i="1" lang="en-US" sz="28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Software Inspection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R. Radice, </a:t>
            </a:r>
            <a:r>
              <a:rPr b="0" i="1" lang="en-US" sz="2800" spc="-1" strike="noStrike">
                <a:solidFill>
                  <a:srgbClr val="000080"/>
                </a:solidFill>
                <a:latin typeface="Times New Roman"/>
                <a:ea typeface="DejaVu Sans"/>
              </a:rPr>
              <a:t>High Quality Low Cost Software Inspections.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525" name="" descr=""/>
          <p:cNvPicPr/>
          <p:nvPr/>
        </p:nvPicPr>
        <p:blipFill>
          <a:blip r:embed="rId2"/>
          <a:stretch/>
        </p:blipFill>
        <p:spPr>
          <a:xfrm>
            <a:off x="7589880" y="1371600"/>
            <a:ext cx="1371240" cy="1996560"/>
          </a:xfrm>
          <a:prstGeom prst="rect">
            <a:avLst/>
          </a:prstGeom>
          <a:ln cap="sq" w="9360">
            <a:solidFill>
              <a:srgbClr val="000000"/>
            </a:solidFill>
            <a:miter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Kinds of Reviews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611280" y="1371600"/>
            <a:ext cx="7921080" cy="44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457200" indent="-43308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2837"/>
              </a:spcBef>
              <a:buClr>
                <a:srgbClr val="333399"/>
              </a:buClr>
              <a:buFont typeface="Arial"/>
              <a:buAutoNum type="arabicPeriod"/>
              <a:tabLst>
                <a:tab algn="l" pos="0"/>
                <a:tab algn="l" pos="457200"/>
                <a:tab algn="l" pos="466560"/>
                <a:tab algn="l" pos="825480"/>
                <a:tab algn="l" pos="1184040"/>
                <a:tab algn="l" pos="1542960"/>
                <a:tab algn="l" pos="1901520"/>
                <a:tab algn="l" pos="2260440"/>
                <a:tab algn="l" pos="2619360"/>
                <a:tab algn="l" pos="2977920"/>
                <a:tab algn="l" pos="3336840"/>
                <a:tab algn="l" pos="3695400"/>
                <a:tab algn="l" pos="4054320"/>
                <a:tab algn="l" pos="4413240"/>
                <a:tab algn="l" pos="4771800"/>
                <a:tab algn="l" pos="5130720"/>
                <a:tab algn="l" pos="5489280"/>
                <a:tab algn="l" pos="5848200"/>
                <a:tab algn="l" pos="6207120"/>
                <a:tab algn="l" pos="6565680"/>
                <a:tab algn="l" pos="6924600"/>
                <a:tab algn="l" pos="7283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Inspection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2837"/>
              </a:spcBef>
              <a:buClr>
                <a:srgbClr val="333399"/>
              </a:buClr>
              <a:buFont typeface="Arial"/>
              <a:buAutoNum type="arabicPeriod"/>
              <a:tabLst>
                <a:tab algn="l" pos="0"/>
                <a:tab algn="l" pos="457200"/>
                <a:tab algn="l" pos="466560"/>
                <a:tab algn="l" pos="825480"/>
                <a:tab algn="l" pos="1184040"/>
                <a:tab algn="l" pos="1542960"/>
                <a:tab algn="l" pos="1901520"/>
                <a:tab algn="l" pos="2260440"/>
                <a:tab algn="l" pos="2619360"/>
                <a:tab algn="l" pos="2977920"/>
                <a:tab algn="l" pos="3336840"/>
                <a:tab algn="l" pos="3695400"/>
                <a:tab algn="l" pos="4054320"/>
                <a:tab algn="l" pos="4413240"/>
                <a:tab algn="l" pos="4771800"/>
                <a:tab algn="l" pos="5130720"/>
                <a:tab algn="l" pos="5489280"/>
                <a:tab algn="l" pos="5848200"/>
                <a:tab algn="l" pos="6207120"/>
                <a:tab algn="l" pos="6565680"/>
                <a:tab algn="l" pos="6924600"/>
                <a:tab algn="l" pos="7283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Code Review - Inspection of Code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2837"/>
              </a:spcBef>
              <a:buClr>
                <a:srgbClr val="333399"/>
              </a:buClr>
              <a:buFont typeface="Arial"/>
              <a:buAutoNum type="arabicPeriod"/>
              <a:tabLst>
                <a:tab algn="l" pos="0"/>
                <a:tab algn="l" pos="457200"/>
                <a:tab algn="l" pos="466560"/>
                <a:tab algn="l" pos="825480"/>
                <a:tab algn="l" pos="1184040"/>
                <a:tab algn="l" pos="1542960"/>
                <a:tab algn="l" pos="1901520"/>
                <a:tab algn="l" pos="2260440"/>
                <a:tab algn="l" pos="2619360"/>
                <a:tab algn="l" pos="2977920"/>
                <a:tab algn="l" pos="3336840"/>
                <a:tab algn="l" pos="3695400"/>
                <a:tab algn="l" pos="4054320"/>
                <a:tab algn="l" pos="4413240"/>
                <a:tab algn="l" pos="4771800"/>
                <a:tab algn="l" pos="5130720"/>
                <a:tab algn="l" pos="5489280"/>
                <a:tab algn="l" pos="5848200"/>
                <a:tab algn="l" pos="6207120"/>
                <a:tab algn="l" pos="6565680"/>
                <a:tab algn="l" pos="6924600"/>
                <a:tab algn="l" pos="7283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Walk-through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2837"/>
              </a:spcBef>
              <a:buClr>
                <a:srgbClr val="333399"/>
              </a:buClr>
              <a:buFont typeface="Arial"/>
              <a:buAutoNum type="arabicPeriod"/>
              <a:tabLst>
                <a:tab algn="l" pos="0"/>
                <a:tab algn="l" pos="457200"/>
                <a:tab algn="l" pos="466560"/>
                <a:tab algn="l" pos="825480"/>
                <a:tab algn="l" pos="1184040"/>
                <a:tab algn="l" pos="1542960"/>
                <a:tab algn="l" pos="1901520"/>
                <a:tab algn="l" pos="2260440"/>
                <a:tab algn="l" pos="2619360"/>
                <a:tab algn="l" pos="2977920"/>
                <a:tab algn="l" pos="3336840"/>
                <a:tab algn="l" pos="3695400"/>
                <a:tab algn="l" pos="4054320"/>
                <a:tab algn="l" pos="4413240"/>
                <a:tab algn="l" pos="4771800"/>
                <a:tab algn="l" pos="5130720"/>
                <a:tab algn="l" pos="5489280"/>
                <a:tab algn="l" pos="5848200"/>
                <a:tab algn="l" pos="6207120"/>
                <a:tab algn="l" pos="6565680"/>
                <a:tab algn="l" pos="6924600"/>
                <a:tab algn="l" pos="7283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Desk check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spcBef>
                <a:spcPts val="2837"/>
              </a:spcBef>
              <a:buClr>
                <a:srgbClr val="333399"/>
              </a:buClr>
              <a:buFont typeface="Arial"/>
              <a:buAutoNum type="arabicPeriod"/>
              <a:tabLst>
                <a:tab algn="l" pos="0"/>
                <a:tab algn="l" pos="457200"/>
                <a:tab algn="l" pos="466560"/>
                <a:tab algn="l" pos="825480"/>
                <a:tab algn="l" pos="1184040"/>
                <a:tab algn="l" pos="1542960"/>
                <a:tab algn="l" pos="1901520"/>
                <a:tab algn="l" pos="2260440"/>
                <a:tab algn="l" pos="2619360"/>
                <a:tab algn="l" pos="2977920"/>
                <a:tab algn="l" pos="3336840"/>
                <a:tab algn="l" pos="3695400"/>
                <a:tab algn="l" pos="4054320"/>
                <a:tab algn="l" pos="4413240"/>
                <a:tab algn="l" pos="4771800"/>
                <a:tab algn="l" pos="5130720"/>
                <a:tab algn="l" pos="5489280"/>
                <a:tab algn="l" pos="5848200"/>
                <a:tab algn="l" pos="6207120"/>
                <a:tab algn="l" pos="6565680"/>
                <a:tab algn="l" pos="6924600"/>
                <a:tab algn="l" pos="7283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Self-review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7589880" y="1920960"/>
            <a:ext cx="731520" cy="3914280"/>
          </a:xfrm>
          <a:custGeom>
            <a:avLst/>
            <a:gdLst/>
            <a:ahLst/>
            <a:rect l="l" t="t" r="r" b="b"/>
            <a:pathLst>
              <a:path w="2035" h="10876">
                <a:moveTo>
                  <a:pt x="0" y="1094"/>
                </a:moveTo>
                <a:lnTo>
                  <a:pt x="1017" y="0"/>
                </a:lnTo>
                <a:lnTo>
                  <a:pt x="2034" y="1094"/>
                </a:lnTo>
                <a:lnTo>
                  <a:pt x="1493" y="1094"/>
                </a:lnTo>
                <a:lnTo>
                  <a:pt x="1493" y="9780"/>
                </a:lnTo>
                <a:lnTo>
                  <a:pt x="2034" y="9780"/>
                </a:lnTo>
                <a:lnTo>
                  <a:pt x="1017" y="10875"/>
                </a:lnTo>
                <a:lnTo>
                  <a:pt x="0" y="9780"/>
                </a:lnTo>
                <a:lnTo>
                  <a:pt x="540" y="9780"/>
                </a:lnTo>
                <a:lnTo>
                  <a:pt x="540" y="1094"/>
                </a:lnTo>
                <a:lnTo>
                  <a:pt x="0" y="1094"/>
                </a:lnTo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4"/>
          <p:cNvSpPr/>
          <p:nvPr/>
        </p:nvSpPr>
        <p:spPr>
          <a:xfrm>
            <a:off x="7315200" y="1371600"/>
            <a:ext cx="118872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Formal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7359480" y="5943600"/>
            <a:ext cx="128268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Informal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685800" y="457200"/>
            <a:ext cx="777204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fr-CA" sz="3600" spc="-1" strike="noStrike">
                <a:solidFill>
                  <a:srgbClr val="266b8a"/>
                </a:solidFill>
                <a:latin typeface="Arial"/>
                <a:ea typeface="Arial"/>
              </a:rPr>
              <a:t>Acknowlegement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527" name="CustomShape 2"/>
          <p:cNvSpPr/>
          <p:nvPr/>
        </p:nvSpPr>
        <p:spPr>
          <a:xfrm>
            <a:off x="6934320" y="6469200"/>
            <a:ext cx="1904400" cy="21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CustomShape 3"/>
          <p:cNvSpPr/>
          <p:nvPr/>
        </p:nvSpPr>
        <p:spPr>
          <a:xfrm>
            <a:off x="0" y="639288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CustomShape 4"/>
          <p:cNvSpPr/>
          <p:nvPr/>
        </p:nvSpPr>
        <p:spPr>
          <a:xfrm>
            <a:off x="639720" y="1646280"/>
            <a:ext cx="7778520" cy="464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Some of these slides are from a workshop at NECTEC by Prof. Claude Leporte, U. of Quebec.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639720" y="182520"/>
            <a:ext cx="777204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3600" spc="-1" strike="noStrike">
                <a:solidFill>
                  <a:srgbClr val="266b8a"/>
                </a:solidFill>
                <a:latin typeface="Arial"/>
                <a:ea typeface="SimSun"/>
              </a:rPr>
              <a:t>Which Review to Use? 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89" name="Object 2"/>
          <p:cNvGraphicFramePr/>
          <p:nvPr/>
        </p:nvGraphicFramePr>
        <p:xfrm>
          <a:off x="108000" y="1206360"/>
          <a:ext cx="8915040" cy="4692600"/>
        </p:xfrm>
        <a:graphic>
          <a:graphicData uri="http://schemas.openxmlformats.org/presentationml/2006/ole">
            <p:oleObj r:id="rId1" spid="">
              <p:embed/>
              <p:pic>
                <p:nvPicPr>
                  <p:cNvPr id="190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08000" y="1206360"/>
                    <a:ext cx="8915040" cy="469260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91" name="CustomShape 3"/>
          <p:cNvSpPr/>
          <p:nvPr/>
        </p:nvSpPr>
        <p:spPr>
          <a:xfrm>
            <a:off x="274680" y="5977080"/>
            <a:ext cx="8686440" cy="39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Source: Prof. Claude Laporte,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U. of Quebec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, Dept of Software and IT Engineering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610920" y="260280"/>
            <a:ext cx="791640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Inspection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610920" y="1371600"/>
            <a:ext cx="791640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36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most formal kind of review.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Purpose: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find defects.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How To: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Choose work product to inspect.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Choose 4-5 people, including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moderator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Prepare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Everyone reads the work product in advance and notes suspected defects.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Inspection meeting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confirm defects &amp; log them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Inspections may proposal correction (e.g. words in document)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5.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Rework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author fixes defects from inspection log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610920" y="260280"/>
            <a:ext cx="79084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Inspection Team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610920" y="1371600"/>
            <a:ext cx="7908480" cy="5113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15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Author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document or work product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Project manager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for project documents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Representative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groups affected by the document, e.g. developers, management, PPQA person. 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Inspectors should </a:t>
            </a:r>
            <a:endParaRPr b="0" lang="en-US" sz="2400" spc="-1" strike="noStrike">
              <a:latin typeface="Arial"/>
            </a:endParaRPr>
          </a:p>
          <a:p>
            <a:pPr marL="549000" indent="-54864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be familiar enough with project to understand problems and propose changes</a:t>
            </a:r>
            <a:endParaRPr b="0" lang="en-US" sz="2400" spc="-1" strike="noStrike">
              <a:latin typeface="Arial"/>
            </a:endParaRPr>
          </a:p>
          <a:p>
            <a:pPr marL="549000" indent="-54864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provide different perspectives on work product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10920" y="260280"/>
            <a:ext cx="791640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Inspection Meeting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610920" y="1371600"/>
            <a:ext cx="791640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Moderator guides inspectors through work product.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Ask inspectors for defects.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Other inspectors (and author) confirm each defect, or explain why they disagree.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Inspectors agree on a fix (for document) or leave it to author to fix (code).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Record each defect in a written log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610920" y="260280"/>
            <a:ext cx="7916400" cy="86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After the Inspection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610920" y="1371600"/>
            <a:ext cx="791640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Rework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author fixes the work product.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Follow-up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inspectors individually review the revised work and approve or not approve it.</a:t>
            </a: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Acceptance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once all inspectors approve, the work product is accepted.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2008-02-05T08:55:04Z</dcterms:created>
  <dc:creator>James Brucker</dc:creator>
  <dc:description/>
  <dc:language>en-US</dc:language>
  <cp:lastModifiedBy/>
  <dcterms:modified xsi:type="dcterms:W3CDTF">2024-10-25T11:57:07Z</dcterms:modified>
  <cp:revision>72</cp:revision>
  <dc:subject/>
  <dc:title>Software Reviews</dc:title>
</cp:coreProperties>
</file>