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15.xml" ContentType="application/vnd.openxmlformats-officedocument.presentationml.notesSlide+xml"/>
  <Override PartName="/ppt/_rels/presentation.xml.rels" ContentType="application/vnd.openxmlformats-package.relationships+xml"/>
  <Override PartName="/ppt/slideLayouts/slideLayout13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_rels/slideLayout2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20.xml.rels" ContentType="application/vnd.openxmlformats-package.relationships+xml"/>
  <Override PartName="/ppt/slideLayouts/slideLayout6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2.xml" ContentType="application/vnd.openxmlformats-officedocument.presentationml.slideLayout+xml"/>
  <Override PartName="/ppt/media/image1.png" ContentType="image/png"/>
  <Override PartName="/ppt/media/image2.jpeg" ContentType="image/jpe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2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slides/_rels/slide21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23.xml.rels" ContentType="application/vnd.openxmlformats-package.relationships+xml"/>
  <Override PartName="/ppt/slides/_rels/slide11.xml.rels" ContentType="application/vnd.openxmlformats-package.relationships+xml"/>
  <Override PartName="/ppt/slides/_rels/slide24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ldImg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move the slide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97" name="PlaceHolder 6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968249DA-A6CE-4864-9A03-932E1C75497A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48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2080" cy="12475800"/>
          </a:xfrm>
          <a:prstGeom prst="rect">
            <a:avLst/>
          </a:prstGeom>
        </p:spPr>
      </p:sp>
      <p:sp>
        <p:nvSpPr>
          <p:cNvPr id="166" name="CustomShape 2"/>
          <p:cNvSpPr/>
          <p:nvPr/>
        </p:nvSpPr>
        <p:spPr>
          <a:xfrm>
            <a:off x="685800" y="4343400"/>
            <a:ext cx="5468400" cy="40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0280" cy="12474360"/>
          </a:xfrm>
          <a:prstGeom prst="rect">
            <a:avLst/>
          </a:prstGeom>
        </p:spPr>
      </p:sp>
      <p:sp>
        <p:nvSpPr>
          <p:cNvPr id="168" name="CustomShape 2"/>
          <p:cNvSpPr/>
          <p:nvPr/>
        </p:nvSpPr>
        <p:spPr>
          <a:xfrm>
            <a:off x="685800" y="4343400"/>
            <a:ext cx="5466960" cy="40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0280" cy="12474360"/>
          </a:xfrm>
          <a:prstGeom prst="rect">
            <a:avLst/>
          </a:prstGeom>
        </p:spPr>
      </p:sp>
      <p:sp>
        <p:nvSpPr>
          <p:cNvPr id="170" name="CustomShape 2"/>
          <p:cNvSpPr/>
          <p:nvPr/>
        </p:nvSpPr>
        <p:spPr>
          <a:xfrm>
            <a:off x="685800" y="4343400"/>
            <a:ext cx="5466960" cy="40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0280" cy="12474360"/>
          </a:xfrm>
          <a:prstGeom prst="rect">
            <a:avLst/>
          </a:prstGeom>
        </p:spPr>
      </p:sp>
      <p:sp>
        <p:nvSpPr>
          <p:cNvPr id="172" name="CustomShape 2"/>
          <p:cNvSpPr/>
          <p:nvPr/>
        </p:nvSpPr>
        <p:spPr>
          <a:xfrm>
            <a:off x="685800" y="4343400"/>
            <a:ext cx="5466960" cy="40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0280" cy="12474360"/>
          </a:xfrm>
          <a:prstGeom prst="rect">
            <a:avLst/>
          </a:prstGeom>
        </p:spPr>
      </p:sp>
      <p:sp>
        <p:nvSpPr>
          <p:cNvPr id="174" name="CustomShape 2"/>
          <p:cNvSpPr/>
          <p:nvPr/>
        </p:nvSpPr>
        <p:spPr>
          <a:xfrm>
            <a:off x="685800" y="4343400"/>
            <a:ext cx="5466960" cy="40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0280" cy="12474360"/>
          </a:xfrm>
          <a:prstGeom prst="rect">
            <a:avLst/>
          </a:prstGeom>
        </p:spPr>
      </p:sp>
      <p:sp>
        <p:nvSpPr>
          <p:cNvPr id="176" name="CustomShape 2"/>
          <p:cNvSpPr/>
          <p:nvPr/>
        </p:nvSpPr>
        <p:spPr>
          <a:xfrm>
            <a:off x="685800" y="4343400"/>
            <a:ext cx="5466960" cy="40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0280" cy="12474360"/>
          </a:xfrm>
          <a:prstGeom prst="rect">
            <a:avLst/>
          </a:prstGeom>
        </p:spPr>
      </p:sp>
      <p:sp>
        <p:nvSpPr>
          <p:cNvPr id="178" name="CustomShape 2"/>
          <p:cNvSpPr/>
          <p:nvPr/>
        </p:nvSpPr>
        <p:spPr>
          <a:xfrm>
            <a:off x="685800" y="4343400"/>
            <a:ext cx="5466960" cy="40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Agile relies more on frequent, person-to-person communications (verbal).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Agile also relies on tacit knowledge (in people's heads but not written).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Plan-based relies more on explicitly documented knowledge.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Both styles can benefit from "modern" tools like Slack, Hipchat, or other, that allow interactive communication while leaving a record for others.</a:t>
            </a: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0280" cy="12474360"/>
          </a:xfrm>
          <a:prstGeom prst="rect">
            <a:avLst/>
          </a:prstGeom>
        </p:spPr>
      </p:sp>
      <p:sp>
        <p:nvSpPr>
          <p:cNvPr id="180" name="CustomShape 2"/>
          <p:cNvSpPr/>
          <p:nvPr/>
        </p:nvSpPr>
        <p:spPr>
          <a:xfrm>
            <a:off x="685800" y="4343400"/>
            <a:ext cx="5466960" cy="40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0280" cy="12474360"/>
          </a:xfrm>
          <a:prstGeom prst="rect">
            <a:avLst/>
          </a:prstGeom>
        </p:spPr>
      </p:sp>
      <p:sp>
        <p:nvSpPr>
          <p:cNvPr id="182" name="CustomShape 2"/>
          <p:cNvSpPr/>
          <p:nvPr/>
        </p:nvSpPr>
        <p:spPr>
          <a:xfrm>
            <a:off x="685800" y="4343400"/>
            <a:ext cx="5466960" cy="40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0280" cy="12474360"/>
          </a:xfrm>
          <a:prstGeom prst="rect">
            <a:avLst/>
          </a:prstGeom>
        </p:spPr>
      </p:sp>
      <p:sp>
        <p:nvSpPr>
          <p:cNvPr id="184" name="CustomShape 2"/>
          <p:cNvSpPr/>
          <p:nvPr/>
        </p:nvSpPr>
        <p:spPr>
          <a:xfrm>
            <a:off x="685800" y="4343400"/>
            <a:ext cx="5466960" cy="40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>
            <a:noAutofit/>
          </a:bodyPr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Page 40: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The cost of rework increases as project scales up.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1200" spc="-1" strike="noStrike">
                <a:solidFill>
                  <a:srgbClr val="000000"/>
                </a:solidFill>
                <a:latin typeface="Times New Roman"/>
                <a:ea typeface="Droid Sans Fallback"/>
              </a:rPr>
              <a:t>It also increases as more features are implemented.</a:t>
            </a:r>
            <a:endParaRPr b="0" lang="en-US" sz="12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448"/>
              </a:spcBef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1200" spc="-1" strike="noStrike">
              <a:latin typeface="Arial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50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0280" cy="12474360"/>
          </a:xfrm>
          <a:prstGeom prst="rect">
            <a:avLst/>
          </a:prstGeom>
        </p:spPr>
      </p:sp>
      <p:sp>
        <p:nvSpPr>
          <p:cNvPr id="186" name="CustomShape 2"/>
          <p:cNvSpPr/>
          <p:nvPr/>
        </p:nvSpPr>
        <p:spPr>
          <a:xfrm>
            <a:off x="685800" y="4343400"/>
            <a:ext cx="5466960" cy="40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0280" cy="12474360"/>
          </a:xfrm>
          <a:prstGeom prst="rect">
            <a:avLst/>
          </a:prstGeom>
        </p:spPr>
      </p:sp>
      <p:sp>
        <p:nvSpPr>
          <p:cNvPr id="188" name="CustomShape 2"/>
          <p:cNvSpPr/>
          <p:nvPr/>
        </p:nvSpPr>
        <p:spPr>
          <a:xfrm>
            <a:off x="685800" y="4343400"/>
            <a:ext cx="5466960" cy="40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190" name="CustomShape 2"/>
          <p:cNvSpPr/>
          <p:nvPr/>
        </p:nvSpPr>
        <p:spPr>
          <a:xfrm>
            <a:off x="914400" y="4343400"/>
            <a:ext cx="50288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92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2080" cy="12475800"/>
          </a:xfrm>
          <a:prstGeom prst="rect">
            <a:avLst/>
          </a:prstGeom>
        </p:spPr>
      </p:sp>
      <p:sp>
        <p:nvSpPr>
          <p:cNvPr id="152" name="CustomShape 2"/>
          <p:cNvSpPr/>
          <p:nvPr/>
        </p:nvSpPr>
        <p:spPr>
          <a:xfrm>
            <a:off x="685800" y="4343400"/>
            <a:ext cx="5468400" cy="40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54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2080" cy="12475800"/>
          </a:xfrm>
          <a:prstGeom prst="rect">
            <a:avLst/>
          </a:prstGeom>
        </p:spPr>
      </p:sp>
      <p:sp>
        <p:nvSpPr>
          <p:cNvPr id="156" name="CustomShape 2"/>
          <p:cNvSpPr/>
          <p:nvPr/>
        </p:nvSpPr>
        <p:spPr>
          <a:xfrm>
            <a:off x="685800" y="4343400"/>
            <a:ext cx="5468400" cy="4096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58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0280" cy="12474360"/>
          </a:xfrm>
          <a:prstGeom prst="rect">
            <a:avLst/>
          </a:prstGeom>
        </p:spPr>
      </p:sp>
      <p:sp>
        <p:nvSpPr>
          <p:cNvPr id="160" name="CustomShape 2"/>
          <p:cNvSpPr/>
          <p:nvPr/>
        </p:nvSpPr>
        <p:spPr>
          <a:xfrm>
            <a:off x="685800" y="4343400"/>
            <a:ext cx="5466960" cy="40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480" cy="3428640"/>
          </a:xfrm>
          <a:prstGeom prst="rect">
            <a:avLst/>
          </a:prstGeom>
        </p:spPr>
      </p:sp>
      <p:sp>
        <p:nvSpPr>
          <p:cNvPr id="162" name="CustomShape 2"/>
          <p:cNvSpPr/>
          <p:nvPr/>
        </p:nvSpPr>
        <p:spPr>
          <a:xfrm>
            <a:off x="685800" y="4343400"/>
            <a:ext cx="5486040" cy="41144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80280" cy="12474360"/>
          </a:xfrm>
          <a:prstGeom prst="rect">
            <a:avLst/>
          </a:prstGeom>
        </p:spPr>
      </p:sp>
      <p:sp>
        <p:nvSpPr>
          <p:cNvPr id="164" name="CustomShape 2"/>
          <p:cNvSpPr/>
          <p:nvPr/>
        </p:nvSpPr>
        <p:spPr>
          <a:xfrm>
            <a:off x="685800" y="4343400"/>
            <a:ext cx="5466960" cy="409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789732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611280" y="3690720"/>
            <a:ext cx="789732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658040" y="137160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 type="body"/>
          </p:nvPr>
        </p:nvSpPr>
        <p:spPr>
          <a:xfrm>
            <a:off x="611280" y="369072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 type="body"/>
          </p:nvPr>
        </p:nvSpPr>
        <p:spPr>
          <a:xfrm>
            <a:off x="4658040" y="369072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254268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3281400" y="1371600"/>
            <a:ext cx="254268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body"/>
          </p:nvPr>
        </p:nvSpPr>
        <p:spPr>
          <a:xfrm>
            <a:off x="5951520" y="1371600"/>
            <a:ext cx="254268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body"/>
          </p:nvPr>
        </p:nvSpPr>
        <p:spPr>
          <a:xfrm>
            <a:off x="611280" y="3690720"/>
            <a:ext cx="254268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body"/>
          </p:nvPr>
        </p:nvSpPr>
        <p:spPr>
          <a:xfrm>
            <a:off x="3281400" y="3690720"/>
            <a:ext cx="254268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7" name="PlaceHolder 7"/>
          <p:cNvSpPr>
            <a:spLocks noGrp="1"/>
          </p:cNvSpPr>
          <p:nvPr>
            <p:ph type="body"/>
          </p:nvPr>
        </p:nvSpPr>
        <p:spPr>
          <a:xfrm>
            <a:off x="5951520" y="3690720"/>
            <a:ext cx="254268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subTitle"/>
          </p:nvPr>
        </p:nvSpPr>
        <p:spPr>
          <a:xfrm>
            <a:off x="611280" y="1371600"/>
            <a:ext cx="7897320" cy="443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7897320" cy="443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800" cy="443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4658040" y="1371600"/>
            <a:ext cx="3853800" cy="443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897320" cy="389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4658040" y="1371600"/>
            <a:ext cx="3853800" cy="443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611280" y="369072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611280" y="1371600"/>
            <a:ext cx="7897320" cy="44398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800" cy="443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658040" y="137160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4658040" y="369072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658040" y="137160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611280" y="3690720"/>
            <a:ext cx="789732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789732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 type="body"/>
          </p:nvPr>
        </p:nvSpPr>
        <p:spPr>
          <a:xfrm>
            <a:off x="611280" y="3690720"/>
            <a:ext cx="789732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2" name="PlaceHolder 3"/>
          <p:cNvSpPr>
            <a:spLocks noGrp="1"/>
          </p:cNvSpPr>
          <p:nvPr>
            <p:ph type="body"/>
          </p:nvPr>
        </p:nvSpPr>
        <p:spPr>
          <a:xfrm>
            <a:off x="4658040" y="137160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3" name="PlaceHolder 4"/>
          <p:cNvSpPr>
            <a:spLocks noGrp="1"/>
          </p:cNvSpPr>
          <p:nvPr>
            <p:ph type="body"/>
          </p:nvPr>
        </p:nvSpPr>
        <p:spPr>
          <a:xfrm>
            <a:off x="611280" y="369072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4" name="PlaceHolder 5"/>
          <p:cNvSpPr>
            <a:spLocks noGrp="1"/>
          </p:cNvSpPr>
          <p:nvPr>
            <p:ph type="body"/>
          </p:nvPr>
        </p:nvSpPr>
        <p:spPr>
          <a:xfrm>
            <a:off x="4658040" y="369072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254268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3281400" y="1371600"/>
            <a:ext cx="254268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 type="body"/>
          </p:nvPr>
        </p:nvSpPr>
        <p:spPr>
          <a:xfrm>
            <a:off x="5951520" y="1371600"/>
            <a:ext cx="254268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89" name="PlaceHolder 5"/>
          <p:cNvSpPr>
            <a:spLocks noGrp="1"/>
          </p:cNvSpPr>
          <p:nvPr>
            <p:ph type="body"/>
          </p:nvPr>
        </p:nvSpPr>
        <p:spPr>
          <a:xfrm>
            <a:off x="611280" y="3690720"/>
            <a:ext cx="254268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0" name="PlaceHolder 6"/>
          <p:cNvSpPr>
            <a:spLocks noGrp="1"/>
          </p:cNvSpPr>
          <p:nvPr>
            <p:ph type="body"/>
          </p:nvPr>
        </p:nvSpPr>
        <p:spPr>
          <a:xfrm>
            <a:off x="3281400" y="3690720"/>
            <a:ext cx="254268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91" name="PlaceHolder 7"/>
          <p:cNvSpPr>
            <a:spLocks noGrp="1"/>
          </p:cNvSpPr>
          <p:nvPr>
            <p:ph type="body"/>
          </p:nvPr>
        </p:nvSpPr>
        <p:spPr>
          <a:xfrm>
            <a:off x="5951520" y="3690720"/>
            <a:ext cx="254268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7897320" cy="443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800" cy="443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58040" y="1371600"/>
            <a:ext cx="3853800" cy="443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subTitle"/>
          </p:nvPr>
        </p:nvSpPr>
        <p:spPr>
          <a:xfrm>
            <a:off x="611280" y="259920"/>
            <a:ext cx="7897320" cy="389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58040" y="1371600"/>
            <a:ext cx="3853800" cy="443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11280" y="369072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800" cy="44398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58040" y="137160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4658040" y="369072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11280" y="137160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58040" y="1371600"/>
            <a:ext cx="385380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11280" y="3690720"/>
            <a:ext cx="7897320" cy="21175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0" y="2438280"/>
            <a:ext cx="8984880" cy="1028520"/>
            <a:chOff x="0" y="2438280"/>
            <a:chExt cx="8984880" cy="1028520"/>
          </a:xfrm>
        </p:grpSpPr>
        <p:grpSp>
          <p:nvGrpSpPr>
            <p:cNvPr id="1" name="Group 2"/>
            <p:cNvGrpSpPr/>
            <p:nvPr/>
          </p:nvGrpSpPr>
          <p:grpSpPr>
            <a:xfrm>
              <a:off x="290520" y="2546280"/>
              <a:ext cx="686880" cy="450720"/>
              <a:chOff x="290520" y="2546280"/>
              <a:chExt cx="686880" cy="450720"/>
            </a:xfrm>
          </p:grpSpPr>
          <p:sp>
            <p:nvSpPr>
              <p:cNvPr id="2" name="CustomShape 3"/>
              <p:cNvSpPr/>
              <p:nvPr/>
            </p:nvSpPr>
            <p:spPr>
              <a:xfrm>
                <a:off x="290520" y="2546280"/>
                <a:ext cx="414000" cy="450720"/>
              </a:xfrm>
              <a:prstGeom prst="rect">
                <a:avLst/>
              </a:prstGeom>
              <a:solidFill>
                <a:srgbClr val="3333cc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3" name="CustomShape 4"/>
              <p:cNvSpPr/>
              <p:nvPr/>
            </p:nvSpPr>
            <p:spPr>
              <a:xfrm>
                <a:off x="673200" y="2546280"/>
                <a:ext cx="304200" cy="4507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3333cc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4" name="Group 5"/>
            <p:cNvGrpSpPr/>
            <p:nvPr/>
          </p:nvGrpSpPr>
          <p:grpSpPr>
            <a:xfrm>
              <a:off x="414360" y="2968560"/>
              <a:ext cx="713520" cy="450720"/>
              <a:chOff x="414360" y="2968560"/>
              <a:chExt cx="713520" cy="450720"/>
            </a:xfrm>
          </p:grpSpPr>
          <p:sp>
            <p:nvSpPr>
              <p:cNvPr id="5" name="CustomShape 6"/>
              <p:cNvSpPr/>
              <p:nvPr/>
            </p:nvSpPr>
            <p:spPr>
              <a:xfrm>
                <a:off x="414360" y="2968560"/>
                <a:ext cx="421200" cy="450720"/>
              </a:xfrm>
              <a:prstGeom prst="rect">
                <a:avLst/>
              </a:prstGeom>
              <a:solidFill>
                <a:srgbClr val="ffcf01"/>
              </a:soli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6" name="CustomShape 7"/>
              <p:cNvSpPr/>
              <p:nvPr/>
            </p:nvSpPr>
            <p:spPr>
              <a:xfrm>
                <a:off x="783360" y="2968560"/>
                <a:ext cx="344520" cy="450720"/>
              </a:xfrm>
              <a:prstGeom prst="rect">
                <a:avLst/>
              </a:prstGeom>
              <a:gradFill rotWithShape="0">
                <a:gsLst>
                  <a:gs pos="0">
                    <a:srgbClr val="ffffff"/>
                  </a:gs>
                  <a:gs pos="100000">
                    <a:srgbClr val="ffcf01"/>
                  </a:gs>
                </a:gsLst>
                <a:lin ang="10800000"/>
              </a:gradFill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sp>
          <p:nvSpPr>
            <p:cNvPr id="7" name="CustomShape 8"/>
            <p:cNvSpPr/>
            <p:nvPr/>
          </p:nvSpPr>
          <p:spPr>
            <a:xfrm>
              <a:off x="0" y="2895480"/>
              <a:ext cx="536040" cy="398160"/>
            </a:xfrm>
            <a:prstGeom prst="rect">
              <a:avLst/>
            </a:prstGeom>
            <a:gradFill rotWithShape="0">
              <a:gsLst>
                <a:gs pos="0">
                  <a:srgbClr val="ff0000"/>
                </a:gs>
                <a:gs pos="100000">
                  <a:srgbClr val="ffffff"/>
                </a:gs>
              </a:gsLst>
              <a:lin ang="81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8" name="CustomShape 9"/>
            <p:cNvSpPr/>
            <p:nvPr/>
          </p:nvSpPr>
          <p:spPr>
            <a:xfrm>
              <a:off x="635040" y="2438280"/>
              <a:ext cx="7560" cy="10285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9" name="CustomShape 10"/>
            <p:cNvSpPr/>
            <p:nvPr/>
          </p:nvSpPr>
          <p:spPr>
            <a:xfrm flipV="1">
              <a:off x="316080" y="3259440"/>
              <a:ext cx="8668800" cy="3132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10" name="PlaceHolder 11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11" name="PlaceHolder 1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CustomShape 1"/>
          <p:cNvSpPr/>
          <p:nvPr/>
        </p:nvSpPr>
        <p:spPr>
          <a:xfrm>
            <a:off x="341280" y="615960"/>
            <a:ext cx="431640" cy="474120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ffcf01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2"/>
          <p:cNvSpPr/>
          <p:nvPr/>
        </p:nvSpPr>
        <p:spPr>
          <a:xfrm>
            <a:off x="358920" y="1039680"/>
            <a:ext cx="414000" cy="474480"/>
          </a:xfrm>
          <a:prstGeom prst="rect">
            <a:avLst/>
          </a:prstGeom>
          <a:gradFill rotWithShape="0">
            <a:gsLst>
              <a:gs pos="0">
                <a:srgbClr val="3333cc">
                  <a:alpha val="20000"/>
                </a:srgbClr>
              </a:gs>
              <a:gs pos="100000">
                <a:srgbClr val="17175e"/>
              </a:gs>
            </a:gsLst>
            <a:lin ang="108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3"/>
          <p:cNvSpPr/>
          <p:nvPr/>
        </p:nvSpPr>
        <p:spPr>
          <a:xfrm>
            <a:off x="196920" y="903240"/>
            <a:ext cx="412200" cy="421920"/>
          </a:xfrm>
          <a:prstGeom prst="rect">
            <a:avLst/>
          </a:prstGeom>
          <a:gradFill rotWithShape="0">
            <a:gsLst>
              <a:gs pos="0">
                <a:srgbClr val="ff0000"/>
              </a:gs>
              <a:gs pos="100000">
                <a:srgbClr val="ffffff"/>
              </a:gs>
            </a:gsLst>
            <a:lin ang="8100000"/>
          </a:gra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51" name="Group 4"/>
          <p:cNvGrpSpPr/>
          <p:nvPr/>
        </p:nvGrpSpPr>
        <p:grpSpPr>
          <a:xfrm>
            <a:off x="189000" y="368280"/>
            <a:ext cx="8202240" cy="1028520"/>
            <a:chOff x="189000" y="368280"/>
            <a:chExt cx="8202240" cy="1028520"/>
          </a:xfrm>
        </p:grpSpPr>
        <p:sp>
          <p:nvSpPr>
            <p:cNvPr id="52" name="CustomShape 5"/>
            <p:cNvSpPr/>
            <p:nvPr/>
          </p:nvSpPr>
          <p:spPr>
            <a:xfrm>
              <a:off x="507960" y="368280"/>
              <a:ext cx="7560" cy="1028520"/>
            </a:xfrm>
            <a:prstGeom prst="rect">
              <a:avLst/>
            </a:prstGeom>
            <a:solidFill>
              <a:srgbClr val="1c1c1c"/>
            </a:soli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53" name="CustomShape 6"/>
            <p:cNvSpPr/>
            <p:nvPr/>
          </p:nvSpPr>
          <p:spPr>
            <a:xfrm>
              <a:off x="189000" y="1158840"/>
              <a:ext cx="8202240" cy="7560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1c1c1c"/>
                </a:gs>
              </a:gsLst>
              <a:lin ang="10800000"/>
            </a:gradFill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</p:grpSp>
      <p:sp>
        <p:nvSpPr>
          <p:cNvPr id="54" name="PlaceHolder 7"/>
          <p:cNvSpPr>
            <a:spLocks noGrp="1"/>
          </p:cNvSpPr>
          <p:nvPr>
            <p:ph type="title"/>
          </p:nvPr>
        </p:nvSpPr>
        <p:spPr>
          <a:xfrm>
            <a:off x="611280" y="259920"/>
            <a:ext cx="7897320" cy="840960"/>
          </a:xfrm>
          <a:prstGeom prst="rect">
            <a:avLst/>
          </a:prstGeom>
        </p:spPr>
        <p:txBody>
          <a:bodyPr lIns="90000" rIns="90000" tIns="46800" bIns="46800" anchor="ctr" anchorCtr="1">
            <a:noAutofit/>
          </a:bodyPr>
          <a:p>
            <a:r>
              <a:rPr b="0" lang="en-US" sz="1800" spc="-1" strike="noStrike">
                <a:latin typeface="Arial"/>
              </a:rPr>
              <a:t>Click to edit the title text format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5" name="PlaceHolder 8"/>
          <p:cNvSpPr>
            <a:spLocks noGrp="1"/>
          </p:cNvSpPr>
          <p:nvPr>
            <p:ph type="body"/>
          </p:nvPr>
        </p:nvSpPr>
        <p:spPr>
          <a:xfrm>
            <a:off x="611280" y="1371600"/>
            <a:ext cx="7897320" cy="44398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Click to edit the outline text format</a:t>
            </a:r>
            <a:endParaRPr b="0" lang="en-US" sz="18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Second Outline Level</a:t>
            </a:r>
            <a:endParaRPr b="0" lang="en-US" sz="1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Third Outline Level</a:t>
            </a:r>
            <a:endParaRPr b="0" lang="en-US" sz="18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latin typeface="Arial"/>
              </a:rPr>
              <a:t>Fourth Outline Level</a:t>
            </a:r>
            <a:endParaRPr b="0" lang="en-US" sz="18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Fifth Outline Level</a:t>
            </a:r>
            <a:endParaRPr b="0" lang="en-US" sz="18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Sixth Outline Level</a:t>
            </a:r>
            <a:endParaRPr b="0" lang="en-US" sz="18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latin typeface="Arial"/>
              </a:rPr>
              <a:t>Seventh Outline Level</a:t>
            </a:r>
            <a:endParaRPr b="0" lang="en-US" sz="1800" spc="-1" strike="noStrike"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2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CustomShape 1"/>
          <p:cNvSpPr/>
          <p:nvPr/>
        </p:nvSpPr>
        <p:spPr>
          <a:xfrm>
            <a:off x="990720" y="1676160"/>
            <a:ext cx="7162200" cy="14616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17516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Balancing Plan-Driven </a:t>
            </a:r>
            <a:br/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&amp; Agile Processes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99" name="CustomShape 2"/>
          <p:cNvSpPr/>
          <p:nvPr/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Autofit/>
          </a:bodyPr>
          <a:p>
            <a:pPr marL="342720" indent="-342360" algn="ctr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Based on material from the book</a:t>
            </a:r>
            <a:endParaRPr b="0" lang="en-US" sz="2400" spc="-1" strike="noStrike">
              <a:latin typeface="Arial"/>
            </a:endParaRPr>
          </a:p>
          <a:p>
            <a:pPr marL="342720" indent="-342360" algn="ctr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Balancing Agility and Discipline</a:t>
            </a:r>
            <a:endParaRPr b="0" lang="en-US" sz="2400" spc="-1" strike="noStrike">
              <a:latin typeface="Arial"/>
            </a:endParaRPr>
          </a:p>
          <a:p>
            <a:pPr marL="342720" indent="-342360" algn="ctr">
              <a:lnSpc>
                <a:spcPct val="100000"/>
              </a:lnSpc>
              <a:spcBef>
                <a:spcPts val="499"/>
              </a:spcBef>
              <a:tabLst>
                <a:tab algn="l" pos="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by Prof. Barry Boehm and Richard Turner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1"/>
          <p:cNvSpPr/>
          <p:nvPr/>
        </p:nvSpPr>
        <p:spPr>
          <a:xfrm>
            <a:off x="611280" y="259920"/>
            <a:ext cx="790380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Requirements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7" name="CustomShape 2"/>
          <p:cNvSpPr/>
          <p:nvPr/>
        </p:nvSpPr>
        <p:spPr>
          <a:xfrm>
            <a:off x="611280" y="1371600"/>
            <a:ext cx="7903800" cy="49366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6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6360"/>
                <a:tab algn="l" pos="50760"/>
                <a:tab algn="l" pos="409320"/>
                <a:tab algn="l" pos="768240"/>
                <a:tab algn="l" pos="1126800"/>
                <a:tab algn="l" pos="1485720"/>
                <a:tab algn="l" pos="1844640"/>
                <a:tab algn="l" pos="2203200"/>
                <a:tab algn="l" pos="2562120"/>
                <a:tab algn="l" pos="2920680"/>
                <a:tab algn="l" pos="3279600"/>
                <a:tab algn="l" pos="3638520"/>
                <a:tab algn="l" pos="3997080"/>
                <a:tab algn="l" pos="4356000"/>
                <a:tab algn="l" pos="4714560"/>
                <a:tab algn="l" pos="5073480"/>
                <a:tab algn="l" pos="5432400"/>
                <a:tab algn="l" pos="5790960"/>
                <a:tab algn="l" pos="6149880"/>
                <a:tab algn="l" pos="6508440"/>
                <a:tab algn="l" pos="686736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Planned-based work best when requirements can be determined in advance and "stable".</a:t>
            </a:r>
            <a:endParaRPr b="0" lang="en-US" sz="2400" spc="-1" strike="noStrike">
              <a:latin typeface="Arial"/>
            </a:endParaRPr>
          </a:p>
          <a:p>
            <a:pPr marL="3636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6360"/>
                <a:tab algn="l" pos="50760"/>
                <a:tab algn="l" pos="409320"/>
                <a:tab algn="l" pos="768240"/>
                <a:tab algn="l" pos="1126800"/>
                <a:tab algn="l" pos="1485720"/>
                <a:tab algn="l" pos="1844640"/>
                <a:tab algn="l" pos="2203200"/>
                <a:tab algn="l" pos="2562120"/>
                <a:tab algn="l" pos="2920680"/>
                <a:tab algn="l" pos="3279600"/>
                <a:tab algn="l" pos="3638520"/>
                <a:tab algn="l" pos="3997080"/>
                <a:tab algn="l" pos="4356000"/>
                <a:tab algn="l" pos="4714560"/>
                <a:tab algn="l" pos="5073480"/>
                <a:tab algn="l" pos="5432400"/>
                <a:tab algn="l" pos="5790960"/>
                <a:tab algn="l" pos="6149880"/>
                <a:tab algn="l" pos="6508440"/>
                <a:tab algn="l" pos="686736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 marL="249120" indent="-21384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6360"/>
                <a:tab algn="l" pos="50760"/>
                <a:tab algn="l" pos="409320"/>
                <a:tab algn="l" pos="768240"/>
                <a:tab algn="l" pos="1126800"/>
                <a:tab algn="l" pos="1485720"/>
                <a:tab algn="l" pos="1844640"/>
                <a:tab algn="l" pos="2203200"/>
                <a:tab algn="l" pos="2562120"/>
                <a:tab algn="l" pos="2920680"/>
                <a:tab algn="l" pos="3279600"/>
                <a:tab algn="l" pos="3638520"/>
                <a:tab algn="l" pos="3997080"/>
                <a:tab algn="l" pos="4356000"/>
                <a:tab algn="l" pos="4714560"/>
                <a:tab algn="l" pos="5073480"/>
                <a:tab algn="l" pos="5432400"/>
                <a:tab algn="l" pos="5790960"/>
                <a:tab algn="l" pos="6149880"/>
                <a:tab algn="l" pos="6508440"/>
                <a:tab algn="l" pos="686736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% change in requirements is acceptable?</a:t>
            </a:r>
            <a:endParaRPr b="0" lang="en-US" sz="2400" spc="-1" strike="noStrike">
              <a:latin typeface="Arial"/>
            </a:endParaRPr>
          </a:p>
          <a:p>
            <a:pPr marL="252360" indent="-21240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249120" indent="-21384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6360"/>
                <a:tab algn="l" pos="50760"/>
                <a:tab algn="l" pos="409320"/>
                <a:tab algn="l" pos="768240"/>
                <a:tab algn="l" pos="1126800"/>
                <a:tab algn="l" pos="1485720"/>
                <a:tab algn="l" pos="1844640"/>
                <a:tab algn="l" pos="2203200"/>
                <a:tab algn="l" pos="2562120"/>
                <a:tab algn="l" pos="2920680"/>
                <a:tab algn="l" pos="3279600"/>
                <a:tab algn="l" pos="3638520"/>
                <a:tab algn="l" pos="3997080"/>
                <a:tab algn="l" pos="4356000"/>
                <a:tab algn="l" pos="4714560"/>
                <a:tab algn="l" pos="5073480"/>
                <a:tab algn="l" pos="5432400"/>
                <a:tab algn="l" pos="5790960"/>
                <a:tab algn="l" pos="6149880"/>
                <a:tab algn="l" pos="6508440"/>
                <a:tab algn="l" pos="686736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requirement change increases, what is the cause of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inefficiency in plan-based methods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2400" spc="-1" strike="noStrike">
              <a:latin typeface="Arial"/>
            </a:endParaRPr>
          </a:p>
          <a:p>
            <a:pPr marL="342720" indent="-33624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Customer Relations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9" name="CustomShape 2"/>
          <p:cNvSpPr/>
          <p:nvPr/>
        </p:nvSpPr>
        <p:spPr>
          <a:xfrm>
            <a:off x="610920" y="1371240"/>
            <a:ext cx="8257680" cy="49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Home ground of plan-based or agile?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____________ Knowledgeable customer on-site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____________ Fixed price contract for functionality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____________ Customer expectations are specified up-front, to avoid misunderstanding.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Customer Characteristics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1" name="CustomShape 2"/>
          <p:cNvSpPr/>
          <p:nvPr/>
        </p:nvSpPr>
        <p:spPr>
          <a:xfrm>
            <a:off x="610920" y="1371240"/>
            <a:ext cx="790200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Agile values "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customer collaboration over contract negotiation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55480" indent="-5551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Under what conditions would this work? (the customer would actually agree to it)</a:t>
            </a:r>
            <a:endParaRPr b="0" lang="en-US" sz="2400" spc="-1" strike="noStrike">
              <a:latin typeface="Arial"/>
            </a:endParaRPr>
          </a:p>
          <a:p>
            <a:pPr marL="558720" indent="-553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555480" indent="-5551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4272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Thailand, would this work for government sponsored software project?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CRACK Customer Representative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610920" y="1371240"/>
            <a:ext cx="790200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is a CRACK customer?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Why is CRACK customer important to agile?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(describe problems that arise when each attribute is missing)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According to Kent Back (XP), the lack of CRACK rep. is why big Chrysler software project failed. (See Beck's quote on p. 45.)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Part-time Representative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610920" y="1371240"/>
            <a:ext cx="790200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Suppose the customer representative is available only occasionally.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can a project compensate to maintain efficiency?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Management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610920" y="1371240"/>
            <a:ext cx="7902000" cy="48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____________ Need to frequently assess project progress toward completion.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Communication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610920" y="1371600"/>
            <a:ext cx="79020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 fontScale="97000"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Agile projects are characterized by ____________ ____________ communication.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Plan-based method rely more on explicit ____________ ______________.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But, in reality both styles use both forms of communication.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How does team size affect these?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"modern" tools can teams use to get benefit of both agile and plan-based style communications.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Scale-up or Tailor down?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610920" y="1371240"/>
            <a:ext cx="7902000" cy="48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Agile prefers the minimum amount of "ceremony" and documentation, 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but can more to scale-up to larger teams or projects.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Plan-based define a complete set of practices for any project and recommend tailoring down to a specific project's needs.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 algn="ctr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What is wrong with the "tailor down" approach?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Architecture &amp; Design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610920" y="1371600"/>
            <a:ext cx="7902000" cy="5121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Agile processes prefer ___________ design that evolves as features are implemented.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This relies on low-cost _____________ to update code.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does this assumption (low-cost _____) break down?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Book also mentions the risk that initial design works but then fails to satisfy quality attributes (like response time or throughput). 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[See p. __]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Architecture &amp; Design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610920" y="1371240"/>
            <a:ext cx="7902000" cy="44445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Plan-based processes try to establish &amp; verify the architecture early, and use architecture-based design.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Two claimed benefits of this are: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Less ____________, even in iterative methods.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More opportunity for software r______.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Plan-based Characteristics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611280" y="1371600"/>
            <a:ext cx="792108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Systematic, engineering approach to software dev't.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well-defined process for moving from inception through project finish.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Requirements and commitments are documented.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Work at each step is documented.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Work is assigned to roles; roles have defined responsibilities.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Progress is monitored using reports and metrics, and managed against a plan.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Team Characteristics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610920" y="1371240"/>
            <a:ext cx="7902000" cy="49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is difference in required skill level for agile versus plan-based?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Culture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610920" y="1371240"/>
            <a:ext cx="7902000" cy="4754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_______________ teams, people are trusted and expected to do whatever is needed to finish project.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_______________ teams, roles and responsibilities are clearly defined.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610920" y="260280"/>
            <a:ext cx="7900560" cy="8442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Home Grounds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610920" y="1371240"/>
            <a:ext cx="7900560" cy="44431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6360" indent="-3312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In the book, what are the 5 key factors that help define the "home ground" for Agile and Plan-based processes?</a:t>
            </a:r>
            <a:endParaRPr b="0" lang="en-US" sz="3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32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What domain is home for Agile?</a:t>
            </a:r>
            <a:endParaRPr b="0" lang="en-US" sz="2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What domain is home for Plan-based?</a:t>
            </a:r>
            <a:endParaRPr b="0" lang="en-US" sz="2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800" spc="-1" strike="noStrike">
              <a:latin typeface="Arial"/>
            </a:endParaRPr>
          </a:p>
          <a:p>
            <a:pPr marL="342720" indent="-3394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Does this make sense?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960480" y="93600"/>
            <a:ext cx="7378200" cy="914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3408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5 Key Factors</a:t>
            </a:r>
            <a:endParaRPr b="0" lang="en-US" sz="3600" spc="-1" strike="noStrike">
              <a:latin typeface="Arial"/>
            </a:endParaRPr>
          </a:p>
        </p:txBody>
      </p:sp>
      <p:pic>
        <p:nvPicPr>
          <p:cNvPr id="143" name="" descr=""/>
          <p:cNvPicPr/>
          <p:nvPr/>
        </p:nvPicPr>
        <p:blipFill>
          <a:blip r:embed="rId1"/>
          <a:stretch/>
        </p:blipFill>
        <p:spPr>
          <a:xfrm>
            <a:off x="1006560" y="914400"/>
            <a:ext cx="7467120" cy="579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Resources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31880" y="1371600"/>
            <a:ext cx="7921080" cy="44636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B. Boehm &amp; R. Turner,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Balancing Agility and Discipline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latin typeface="Arial"/>
            </a:endParaRPr>
          </a:p>
        </p:txBody>
      </p:sp>
      <p:pic>
        <p:nvPicPr>
          <p:cNvPr id="146" name="" descr=""/>
          <p:cNvPicPr/>
          <p:nvPr/>
        </p:nvPicPr>
        <p:blipFill>
          <a:blip r:embed="rId1"/>
          <a:stretch/>
        </p:blipFill>
        <p:spPr>
          <a:xfrm>
            <a:off x="2651760" y="2103120"/>
            <a:ext cx="3610440" cy="44517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1"/>
          <p:cNvSpPr/>
          <p:nvPr/>
        </p:nvSpPr>
        <p:spPr>
          <a:xfrm>
            <a:off x="611280" y="259920"/>
            <a:ext cx="790380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Plan-based Process Goals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3" name="CustomShape 2"/>
          <p:cNvSpPr/>
          <p:nvPr/>
        </p:nvSpPr>
        <p:spPr>
          <a:xfrm>
            <a:off x="611280" y="1371600"/>
            <a:ext cx="7903800" cy="44463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553680" indent="-55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5368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Predictability of progress and results</a:t>
            </a:r>
            <a:endParaRPr b="0" lang="en-US" sz="2400" spc="-1" strike="noStrike">
              <a:latin typeface="Arial"/>
            </a:endParaRPr>
          </a:p>
          <a:p>
            <a:pPr marL="553680" indent="-55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5368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Stability </a:t>
            </a:r>
            <a:endParaRPr b="0" lang="en-US" sz="2400" spc="-1" strike="noStrike">
              <a:latin typeface="Arial"/>
            </a:endParaRPr>
          </a:p>
          <a:p>
            <a:pPr marL="553680" indent="-55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5368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High assurance (through measurement, validation, and verification)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Agile Process Characteristics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5" name="CustomShape 2"/>
          <p:cNvSpPr/>
          <p:nvPr/>
        </p:nvSpPr>
        <p:spPr>
          <a:xfrm>
            <a:off x="611280" y="1371600"/>
            <a:ext cx="792108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Adaptive, collaborate approach to software development.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View of software development as a craft, although life-cycle and practices are well-defined.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Emphasis on early and frequent delivery of incremental software product.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"Customer collaboration" instead of complete requirements.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Code and test results are primary evidence of work done.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In "pure" agile, teams are self-organizing with no specific roles.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CustomShape 1"/>
          <p:cNvSpPr/>
          <p:nvPr/>
        </p:nvSpPr>
        <p:spPr>
          <a:xfrm>
            <a:off x="611280" y="259920"/>
            <a:ext cx="7903800" cy="8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Agile Process Goals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7" name="CustomShape 2"/>
          <p:cNvSpPr/>
          <p:nvPr/>
        </p:nvSpPr>
        <p:spPr>
          <a:xfrm>
            <a:off x="611280" y="1371240"/>
            <a:ext cx="7903800" cy="48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553680" indent="-55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5368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Early delivery of value.</a:t>
            </a:r>
            <a:endParaRPr b="0" lang="en-US" sz="2400" spc="-1" strike="noStrike">
              <a:latin typeface="Arial"/>
            </a:endParaRPr>
          </a:p>
          <a:p>
            <a:pPr marL="553680" indent="-553320">
              <a:lnSpc>
                <a:spcPct val="100000"/>
              </a:lnSpc>
              <a:spcBef>
                <a:spcPts val="598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553680"/>
                <a:tab algn="l" pos="568080"/>
                <a:tab algn="l" pos="927000"/>
                <a:tab algn="l" pos="1285560"/>
                <a:tab algn="l" pos="1644480"/>
                <a:tab algn="l" pos="2003400"/>
                <a:tab algn="l" pos="2361960"/>
                <a:tab algn="l" pos="2720880"/>
                <a:tab algn="l" pos="3079440"/>
                <a:tab algn="l" pos="3438360"/>
                <a:tab algn="l" pos="3797280"/>
                <a:tab algn="l" pos="4155840"/>
                <a:tab algn="l" pos="4514760"/>
                <a:tab algn="l" pos="4873320"/>
                <a:tab algn="l" pos="5232240"/>
                <a:tab algn="l" pos="5591160"/>
                <a:tab algn="l" pos="5949720"/>
                <a:tab algn="l" pos="6308640"/>
                <a:tab algn="l" pos="6667200"/>
                <a:tab algn="l" pos="7026120"/>
                <a:tab algn="l" pos="738504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Responsive to change.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Process Improvement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09" name="CustomShape 2"/>
          <p:cNvSpPr/>
          <p:nvPr/>
        </p:nvSpPr>
        <p:spPr>
          <a:xfrm>
            <a:off x="611280" y="1371600"/>
            <a:ext cx="792108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Plan-based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Usually include process improvement, based on analysis of collected data and documented retrospective.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May have a Software Process Group focused on improving the defined, standard process.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Agile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Retrospectives to evaluate work and practices.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Rely on developers remembering lessons learned.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  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Key Factors affecting Success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1" name="CustomShape 2"/>
          <p:cNvSpPr/>
          <p:nvPr/>
        </p:nvSpPr>
        <p:spPr>
          <a:xfrm>
            <a:off x="610920" y="1371240"/>
            <a:ext cx="7902000" cy="48463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6360">
              <a:lnSpc>
                <a:spcPct val="100000"/>
              </a:lnSpc>
              <a:spcBef>
                <a:spcPts val="2837"/>
              </a:spcBef>
              <a:tabLst>
                <a:tab algn="l" pos="0"/>
                <a:tab algn="l" pos="36360"/>
                <a:tab algn="l" pos="50760"/>
                <a:tab algn="l" pos="409320"/>
                <a:tab algn="l" pos="768240"/>
                <a:tab algn="l" pos="1126800"/>
                <a:tab algn="l" pos="1485720"/>
                <a:tab algn="l" pos="1844640"/>
                <a:tab algn="l" pos="2203200"/>
                <a:tab algn="l" pos="2562120"/>
                <a:tab algn="l" pos="2920680"/>
                <a:tab algn="l" pos="3279600"/>
                <a:tab algn="l" pos="3638520"/>
                <a:tab algn="l" pos="3997080"/>
                <a:tab algn="l" pos="4356000"/>
                <a:tab algn="l" pos="4714560"/>
                <a:tab algn="l" pos="5073480"/>
                <a:tab algn="l" pos="5432400"/>
                <a:tab algn="l" pos="5790960"/>
                <a:tab algn="l" pos="6149880"/>
                <a:tab algn="l" pos="6508440"/>
                <a:tab algn="l" pos="686736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Areas that strongly influence how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successful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agile or plan-based methods are.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Application Characteristics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Management Characteristics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Technical Characteristics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2837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Personnel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1"/>
          <p:cNvSpPr/>
          <p:nvPr/>
        </p:nvSpPr>
        <p:spPr>
          <a:xfrm>
            <a:off x="611280" y="259920"/>
            <a:ext cx="7921080" cy="86472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Home Grounds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3" name="CustomShape 2"/>
          <p:cNvSpPr/>
          <p:nvPr/>
        </p:nvSpPr>
        <p:spPr>
          <a:xfrm>
            <a:off x="611280" y="1371600"/>
            <a:ext cx="7921080" cy="50288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In the following slides, describe the "home ground" of Plan-based and Agile processes with respect to the given area.</a:t>
            </a:r>
            <a:endParaRPr b="0" lang="en-US" sz="24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1500"/>
              </a:spcBef>
              <a:tabLst>
                <a:tab algn="l" pos="0"/>
                <a:tab algn="l" pos="14040"/>
                <a:tab algn="l" pos="372960"/>
                <a:tab algn="l" pos="731520"/>
                <a:tab algn="l" pos="1090440"/>
                <a:tab algn="l" pos="1449360"/>
                <a:tab algn="l" pos="1807920"/>
                <a:tab algn="l" pos="2166840"/>
                <a:tab algn="l" pos="2525400"/>
                <a:tab algn="l" pos="2884320"/>
                <a:tab algn="l" pos="3243240"/>
                <a:tab algn="l" pos="3601800"/>
                <a:tab algn="l" pos="3960720"/>
                <a:tab algn="l" pos="4319280"/>
                <a:tab algn="l" pos="4678200"/>
                <a:tab algn="l" pos="5037120"/>
                <a:tab algn="l" pos="5395680"/>
                <a:tab algn="l" pos="5754600"/>
                <a:tab algn="l" pos="6113160"/>
                <a:tab algn="l" pos="6472080"/>
                <a:tab algn="l" pos="6831000"/>
                <a:tab algn="l" pos="684684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1"/>
          <p:cNvSpPr/>
          <p:nvPr/>
        </p:nvSpPr>
        <p:spPr>
          <a:xfrm>
            <a:off x="610920" y="259920"/>
            <a:ext cx="7902000" cy="84600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ctr" anchorCtr="1">
            <a:noAutofit/>
          </a:bodyPr>
          <a:p>
            <a:pPr algn="ctr">
              <a:lnSpc>
                <a:spcPct val="100000"/>
              </a:lnSpc>
              <a:tabLst>
                <a:tab algn="l" pos="0"/>
                <a:tab algn="l" pos="357120"/>
                <a:tab algn="l" pos="715680"/>
                <a:tab algn="l" pos="1074600"/>
                <a:tab algn="l" pos="1433160"/>
                <a:tab algn="l" pos="1792080"/>
                <a:tab algn="l" pos="2151000"/>
                <a:tab algn="l" pos="2509560"/>
                <a:tab algn="l" pos="2868480"/>
                <a:tab algn="l" pos="3227040"/>
                <a:tab algn="l" pos="3585960"/>
                <a:tab algn="l" pos="3944880"/>
                <a:tab algn="l" pos="4303440"/>
                <a:tab algn="l" pos="4662360"/>
                <a:tab algn="l" pos="5020920"/>
                <a:tab algn="l" pos="5379840"/>
                <a:tab algn="l" pos="5738760"/>
                <a:tab algn="l" pos="6097320"/>
                <a:tab algn="l" pos="6456240"/>
                <a:tab algn="l" pos="6814800"/>
                <a:tab algn="l" pos="7173720"/>
                <a:tab algn="l" pos="7207200"/>
                <a:tab algn="l" pos="7567560"/>
                <a:tab algn="l" pos="7893000"/>
                <a:tab algn="l" pos="8251560"/>
                <a:tab algn="l" pos="8610480"/>
                <a:tab algn="l" pos="8969040"/>
                <a:tab algn="l" pos="9327960"/>
                <a:tab algn="l" pos="9686880"/>
                <a:tab algn="l" pos="10045440"/>
                <a:tab algn="l" pos="1040436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Project Goals</a:t>
            </a:r>
            <a:endParaRPr b="0" lang="en-US" sz="3600" spc="-1" strike="noStrike">
              <a:latin typeface="Arial"/>
            </a:endParaRPr>
          </a:p>
        </p:txBody>
      </p:sp>
      <p:sp>
        <p:nvSpPr>
          <p:cNvPr id="115" name="CustomShape 2"/>
          <p:cNvSpPr/>
          <p:nvPr/>
        </p:nvSpPr>
        <p:spPr>
          <a:xfrm>
            <a:off x="610920" y="1371240"/>
            <a:ext cx="8257680" cy="493848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>
            <a:normAutofit/>
          </a:bodyPr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Home ground of plan-based or agile?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____________ Early delivery of working code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____________ Large number of requirements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____________ Must inter-operate with legacy components</a:t>
            </a: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  <a:p>
            <a:pPr marL="342720" indent="-337680">
              <a:lnSpc>
                <a:spcPct val="100000"/>
              </a:lnSpc>
              <a:spcBef>
                <a:spcPts val="598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____________ Assurance that code has been thoroughly verified and tested.</a:t>
            </a: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2008-01-22T09:07:47Z</dcterms:created>
  <dc:creator>James Brucker</dc:creator>
  <dc:description/>
  <dc:language>en-US</dc:language>
  <cp:lastModifiedBy/>
  <dcterms:modified xsi:type="dcterms:W3CDTF">2024-10-22T12:14:29Z</dcterms:modified>
  <cp:revision>7</cp:revision>
  <dc:subject/>
  <dc:title>Quality Planning</dc:title>
</cp:coreProperties>
</file>