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420D804-F194-4CB5-85F3-5DACFE4E08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2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44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46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9760" cy="1245384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685800" y="4343400"/>
            <a:ext cx="5446440" cy="40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52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9760" cy="12453840"/>
          </a:xfrm>
          <a:prstGeom prst="rect">
            <a:avLst/>
          </a:prstGeom>
        </p:spPr>
      </p:sp>
      <p:sp>
        <p:nvSpPr>
          <p:cNvPr id="130" name="CustomShape 2"/>
          <p:cNvSpPr/>
          <p:nvPr/>
        </p:nvSpPr>
        <p:spPr>
          <a:xfrm>
            <a:off x="685800" y="4343400"/>
            <a:ext cx="5446440" cy="40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1560" cy="1245528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685800" y="4343400"/>
            <a:ext cx="5447880" cy="4076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36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38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4440" cy="12458520"/>
          </a:xfrm>
          <a:prstGeom prst="rect">
            <a:avLst/>
          </a:prstGeom>
        </p:spPr>
      </p:sp>
      <p:sp>
        <p:nvSpPr>
          <p:cNvPr id="140" name="CustomShape 2"/>
          <p:cNvSpPr/>
          <p:nvPr/>
        </p:nvSpPr>
        <p:spPr>
          <a:xfrm>
            <a:off x="685800" y="4343400"/>
            <a:ext cx="5451120" cy="4079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9760" cy="12453840"/>
          </a:xfrm>
          <a:prstGeom prst="rect">
            <a:avLst/>
          </a:prstGeom>
        </p:spPr>
      </p:sp>
      <p:sp>
        <p:nvSpPr>
          <p:cNvPr id="142" name="CustomShape 2"/>
          <p:cNvSpPr/>
          <p:nvPr/>
        </p:nvSpPr>
        <p:spPr>
          <a:xfrm>
            <a:off x="685800" y="4343400"/>
            <a:ext cx="5446440" cy="4074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74640" y="370620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70880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33612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9760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7464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33612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9760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72120" cy="441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7212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72120" cy="378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74640" y="1400040"/>
            <a:ext cx="7872120" cy="4414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70880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74640" y="370620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70880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3612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97600" y="140004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7464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3612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97600" y="3706200"/>
            <a:ext cx="253440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7212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72120" cy="3782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4414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708800" y="370620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464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708800" y="1400040"/>
            <a:ext cx="384156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74640" y="3706200"/>
            <a:ext cx="7872120" cy="2105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59320" cy="1002960"/>
            <a:chOff x="0" y="2438280"/>
            <a:chExt cx="8959320" cy="100296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61680" cy="425160"/>
              <a:chOff x="290520" y="2546280"/>
              <a:chExt cx="661680" cy="4251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88440" cy="4251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79000" cy="42516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88320" cy="425160"/>
              <a:chOff x="414360" y="2968560"/>
              <a:chExt cx="688320" cy="4251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560" cy="4251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19320" cy="42516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10840" cy="3729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10029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43240" cy="57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76680" cy="1002960"/>
            <a:chOff x="189000" y="368280"/>
            <a:chExt cx="8176680" cy="100296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100296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766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72120" cy="8157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72120" cy="44146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66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4400" spc="-1" strike="noStrike">
                <a:solidFill>
                  <a:srgbClr val="333399"/>
                </a:solidFill>
                <a:latin typeface="Arial"/>
              </a:rPr>
              <a:t>12 Factor App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Advise for Web Applications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8. Export Services via Port Binding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674640" y="1400040"/>
            <a:ext cx="7886520" cy="5182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Some apps run inside a container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(web app server).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PHP apps run inside Apache httpd or nginx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Java apps run in Tomcat or Jetty.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 algn="ctr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80"/>
                </a:solidFill>
                <a:latin typeface="Arial"/>
              </a:rPr>
              <a:t>A 12-Factor App is self-contained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Application includes its own web server:</a:t>
            </a:r>
            <a:endParaRPr b="0" lang="en-US" sz="2400" spc="-1" strike="noStrike">
              <a:latin typeface="Arial"/>
            </a:endParaRPr>
          </a:p>
          <a:p>
            <a:pPr lvl="1" marL="1477800" indent="-5630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Gunicorn or uWSGI for Python (WSGI)</a:t>
            </a:r>
            <a:endParaRPr b="0" lang="en-US" sz="2400" spc="-1" strike="noStrike">
              <a:latin typeface="Arial"/>
            </a:endParaRPr>
          </a:p>
          <a:p>
            <a:pPr lvl="1" marL="1477800" indent="-5630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also use nginx or Apache httpd</a:t>
            </a:r>
            <a:endParaRPr b="0" lang="en-US" sz="2400" spc="-1" strike="noStrike">
              <a:latin typeface="Arial"/>
            </a:endParaRPr>
          </a:p>
          <a:p>
            <a:pPr lvl="1" marL="1477800" indent="-5630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Jetty for Java</a:t>
            </a:r>
            <a:endParaRPr b="0" lang="en-US" sz="2400" spc="-1" strike="noStrike">
              <a:latin typeface="Arial"/>
            </a:endParaRPr>
          </a:p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Item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4. Backing Services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provides guidance for interfacing with other services your app requires.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10. Keep Dev, Staging, and Production as similar as possible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674640" y="1553760"/>
            <a:ext cx="788652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one code base many deployments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Differences are: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different set of "Config" values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initialize database schema and initial database data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Heroku recommends using same database in "dev" and "production".  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contrary to other advise: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View database as a resource with a standard API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11. Treat Logs as Event Streams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674640" y="1399680"/>
            <a:ext cx="7886520" cy="5092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Use a Logging API to log events &amp; activity consistently.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12-Factor App Advise: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App should not attempt to manage log files.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Logging API writes messages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stdout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development, log messages will appear on console.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production,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log router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will handle routing of log messages (Logplex and Loggly are examples).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611280" y="259920"/>
            <a:ext cx="78814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674640" y="1400040"/>
            <a:ext cx="7881480" cy="44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https://12factor.net/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639720" y="260280"/>
            <a:ext cx="788652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Software Erosion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674640" y="1400040"/>
            <a:ext cx="788652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https://blog.heroku.com/the_new_heroku_4_erosion_resistance_explicit_contracts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Interesting article with advise.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 advise is specific to Javascript web apps.  Java has its own solution to some of these problems.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True for CPSKE Senior projects:  most of them cannot be used later...  even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great ones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like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Live Scrum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59920"/>
            <a:ext cx="78814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Twelve-Factor App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74640" y="1400040"/>
            <a:ext cx="7881480" cy="527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Guidelines &amp; advise for creating software-as-a-service applications.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Goals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Web apps and web services that are</a:t>
            </a:r>
            <a:endParaRPr b="0" lang="en-US" sz="2400" spc="-1" strike="noStrike">
              <a:latin typeface="Arial"/>
            </a:endParaRPr>
          </a:p>
          <a:p>
            <a:pPr marL="550800" indent="-5504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scalable</a:t>
            </a:r>
            <a:endParaRPr b="0" lang="en-US" sz="2400" spc="-1" strike="noStrike">
              <a:latin typeface="Arial"/>
            </a:endParaRPr>
          </a:p>
          <a:p>
            <a:pPr marL="550800" indent="-5504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portable</a:t>
            </a:r>
            <a:endParaRPr b="0" lang="en-US" sz="2400" spc="-1" strike="noStrike">
              <a:latin typeface="Arial"/>
            </a:endParaRPr>
          </a:p>
          <a:p>
            <a:pPr marL="550800" indent="-5504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maintainable, avoid erosion</a:t>
            </a:r>
            <a:endParaRPr b="0" lang="en-US" sz="2400" spc="-1" strike="noStrike">
              <a:latin typeface="Arial"/>
            </a:endParaRPr>
          </a:p>
          <a:p>
            <a:pPr marL="550800" indent="-5504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enable distributed collaboration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Developed by the Heroku team, based on their experience with "hundreds" of app.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39720" y="260280"/>
            <a:ext cx="788652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Erosion vs Long-lived Software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731520" y="1331640"/>
            <a:ext cx="7886160" cy="497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Most software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can't be maintained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over time.</a:t>
            </a:r>
            <a:endParaRPr b="0" lang="en-US" sz="2400" spc="-1" strike="noStrike">
              <a:latin typeface="Arial"/>
            </a:endParaRPr>
          </a:p>
          <a:p>
            <a:pPr lvl="1" marL="1166760" indent="-4917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depends on other software that is no longer maintained or API has changed</a:t>
            </a:r>
            <a:endParaRPr b="0" lang="en-US" sz="2400" spc="-1" strike="noStrike">
              <a:latin typeface="Arial"/>
            </a:endParaRPr>
          </a:p>
          <a:p>
            <a:pPr lvl="1" marL="1166760" indent="-4917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one knows how to update it</a:t>
            </a:r>
            <a:endParaRPr b="0" lang="en-US" sz="2400" spc="-1" strike="noStrike">
              <a:latin typeface="Arial"/>
            </a:endParaRPr>
          </a:p>
          <a:p>
            <a:pPr lvl="1" marL="1166760" indent="-49176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features no longer meet customer requirements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Software Maintenance costs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more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than development.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(</a:t>
            </a:r>
            <a:r>
              <a:rPr b="0" i="1" lang="en-US" sz="2400" spc="-1" strike="noStrike">
                <a:solidFill>
                  <a:srgbClr val="333333"/>
                </a:solidFill>
                <a:latin typeface="Arial"/>
              </a:rPr>
              <a:t>This could be a useful elective:  </a:t>
            </a:r>
            <a:br/>
            <a:r>
              <a:rPr b="0" i="1" lang="en-US" sz="2400" spc="-1" strike="noStrike">
                <a:solidFill>
                  <a:srgbClr val="333333"/>
                </a:solidFill>
                <a:latin typeface="Arial"/>
              </a:rPr>
              <a:t>Develop and apply a concrete guide </a:t>
            </a:r>
            <a:br/>
            <a:r>
              <a:rPr b="0" i="1" lang="en-US" sz="2400" spc="-1" strike="noStrike">
                <a:solidFill>
                  <a:srgbClr val="333333"/>
                </a:solidFill>
                <a:latin typeface="Arial"/>
              </a:rPr>
              <a:t>for long-lived senior projects.</a:t>
            </a:r>
            <a:r>
              <a:rPr b="0" lang="en-US" sz="2400" spc="-1" strike="noStrike">
                <a:solidFill>
                  <a:srgbClr val="333333"/>
                </a:solidFill>
                <a:latin typeface="Arial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1087560"/>
            <a:ext cx="7882920" cy="4425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should be maintained in a Version Control (VCS)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One app one code base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latin typeface="Arial"/>
            </a:endParaRPr>
          </a:p>
          <a:p>
            <a:pPr lvl="1" marL="1476360" indent="-561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 separate versions for "local" and "cloud"</a:t>
            </a:r>
            <a:endParaRPr b="0" lang="en-US" sz="2400" spc="-1" strike="noStrike">
              <a:latin typeface="Arial"/>
            </a:endParaRPr>
          </a:p>
          <a:p>
            <a:pPr lvl="1" marL="1476360" indent="-561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Don't share code between apps (import as a dependency using dependency manager)</a:t>
            </a:r>
            <a:endParaRPr b="0" lang="en-US" sz="2400" spc="-1" strike="noStrike">
              <a:latin typeface="Arial"/>
            </a:endParaRPr>
          </a:p>
          <a:p>
            <a:pPr lvl="1" marL="1476360" indent="-56160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34272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Don't require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2 repos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install (use git submodule or a dependency manager)</a:t>
            </a: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1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11280" y="260280"/>
            <a:ext cx="7882920" cy="82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1. One Code base, many deploys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494160" y="4159080"/>
            <a:ext cx="3128400" cy="2606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2. Explicitly Declare Dependencies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74640" y="1399680"/>
            <a:ext cx="7886520" cy="5079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50800" indent="-545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Font typeface="Arial"/>
              <a:buAutoNum type="arabicPeriod"/>
              <a:tabLst>
                <a:tab algn="l" pos="550800"/>
                <a:tab algn="l" pos="655560"/>
                <a:tab algn="l" pos="1104840"/>
                <a:tab algn="l" pos="1554120"/>
                <a:tab algn="l" pos="2003400"/>
                <a:tab algn="l" pos="2452680"/>
                <a:tab algn="l" pos="2901600"/>
                <a:tab algn="l" pos="3350880"/>
                <a:tab algn="l" pos="3800160"/>
                <a:tab algn="l" pos="4249440"/>
                <a:tab algn="l" pos="4698720"/>
                <a:tab algn="l" pos="5148000"/>
                <a:tab algn="l" pos="5597280"/>
                <a:tab algn="l" pos="6046560"/>
                <a:tab algn="l" pos="6495840"/>
                <a:tab algn="l" pos="6945120"/>
                <a:tab algn="l" pos="7394400"/>
                <a:tab algn="l" pos="7843680"/>
                <a:tab algn="l" pos="8292960"/>
                <a:tab algn="l" pos="8742240"/>
                <a:tab algn="l" pos="919152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Use a dependency manager: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pip for Python;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npm for Javascript; Maven, Gradle, or Ivy for Java.</a:t>
            </a:r>
            <a:endParaRPr b="0" lang="en-US" sz="2400" spc="-1" strike="noStrike">
              <a:latin typeface="Arial"/>
            </a:endParaRPr>
          </a:p>
          <a:p>
            <a:pPr marL="550800" indent="-545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Font typeface="Arial"/>
              <a:buAutoNum type="arabicPeriod"/>
              <a:tabLst>
                <a:tab algn="l" pos="550800"/>
                <a:tab algn="l" pos="655560"/>
                <a:tab algn="l" pos="1104840"/>
                <a:tab algn="l" pos="1554120"/>
                <a:tab algn="l" pos="2003400"/>
                <a:tab algn="l" pos="2452680"/>
                <a:tab algn="l" pos="2901600"/>
                <a:tab algn="l" pos="3350880"/>
                <a:tab algn="l" pos="3800160"/>
                <a:tab algn="l" pos="4249440"/>
                <a:tab algn="l" pos="4698720"/>
                <a:tab algn="l" pos="5148000"/>
                <a:tab algn="l" pos="5597280"/>
                <a:tab algn="l" pos="6046560"/>
                <a:tab algn="l" pos="6495840"/>
                <a:tab algn="l" pos="6945120"/>
                <a:tab algn="l" pos="7394400"/>
                <a:tab algn="l" pos="7843680"/>
                <a:tab algn="l" pos="8292960"/>
                <a:tab algn="l" pos="8742240"/>
                <a:tab algn="l" pos="919152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Declare all dependencies: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requirements.txt, package.json</a:t>
            </a:r>
            <a:endParaRPr b="0" lang="en-US" sz="2400" spc="-1" strike="noStrike">
              <a:latin typeface="Arial"/>
            </a:endParaRPr>
          </a:p>
          <a:p>
            <a:pPr marL="550800" indent="-54576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Font typeface="Arial"/>
              <a:buAutoNum type="arabicPeriod"/>
              <a:tabLst>
                <a:tab algn="l" pos="550800"/>
                <a:tab algn="l" pos="655560"/>
                <a:tab algn="l" pos="1104840"/>
                <a:tab algn="l" pos="1554120"/>
                <a:tab algn="l" pos="2003400"/>
                <a:tab algn="l" pos="2452680"/>
                <a:tab algn="l" pos="2901600"/>
                <a:tab algn="l" pos="3350880"/>
                <a:tab algn="l" pos="3800160"/>
                <a:tab algn="l" pos="4249440"/>
                <a:tab algn="l" pos="4698720"/>
                <a:tab algn="l" pos="5148000"/>
                <a:tab algn="l" pos="5597280"/>
                <a:tab algn="l" pos="6046560"/>
                <a:tab algn="l" pos="6495840"/>
                <a:tab algn="l" pos="6945120"/>
                <a:tab algn="l" pos="7394400"/>
                <a:tab algn="l" pos="7843680"/>
                <a:tab algn="l" pos="8292960"/>
                <a:tab algn="l" pos="8742240"/>
                <a:tab algn="l" pos="919152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Don't rely on presence of any system-wide packages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Examples:  </a:t>
            </a:r>
            <a:br/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App uses the Python "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Requests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package.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"Requests" may not be installed on another person's machine -- declare it as a dependency.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browser = webdriver.Safari()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Only works on MacOS.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... and Isolate Dependencies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74640" y="1399680"/>
            <a:ext cx="7886520" cy="4908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For Python, use "virtualenv".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11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When deploy to a virtual host (PaaS server), isolation is provided by the virtual platform.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Downside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Requires more disk space and downloads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0920" y="260280"/>
            <a:ext cx="7886160" cy="829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3. Store Config in the environment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74640" y="1400040"/>
            <a:ext cx="7886520" cy="442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"Config" is everything that is likely to vary between deployments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database handles: DATABASE_URL = ...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credentials (keys, tokens) for services your app uses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sensitive values (Django SECRET_KEY)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location of static files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04760"/>
                <a:tab algn="l" pos="553680"/>
                <a:tab algn="l" pos="1002960"/>
                <a:tab algn="l" pos="1452240"/>
                <a:tab algn="l" pos="1901520"/>
                <a:tab algn="l" pos="2350800"/>
                <a:tab algn="l" pos="2800080"/>
                <a:tab algn="l" pos="3249360"/>
                <a:tab algn="l" pos="3698640"/>
                <a:tab algn="l" pos="4147920"/>
                <a:tab algn="l" pos="4597200"/>
                <a:tab algn="l" pos="5046480"/>
                <a:tab algn="l" pos="5495760"/>
                <a:tab algn="l" pos="5945040"/>
                <a:tab algn="l" pos="6394320"/>
                <a:tab algn="l" pos="6843600"/>
                <a:tab algn="l" pos="7292880"/>
                <a:tab algn="l" pos="7742160"/>
                <a:tab algn="l" pos="8191440"/>
                <a:tab algn="l" pos="864072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OK to use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configuration 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instead of environment...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provided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there is a way to specify a different configuration file w/o changing the code.</a:t>
            </a:r>
            <a:endParaRPr b="0" lang="en-US" sz="2400" spc="-1" strike="noStrike">
              <a:latin typeface="Arial"/>
            </a:endParaRPr>
          </a:p>
          <a:p>
            <a:pPr marL="342720" indent="-328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11280" y="259920"/>
            <a:ext cx="7880040" cy="82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Django Example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23880" y="1125000"/>
            <a:ext cx="7880040" cy="520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44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settings.py: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549360" y="1646280"/>
            <a:ext cx="7954560" cy="2102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decouple import </a:t>
            </a:r>
            <a:r>
              <a:rPr b="0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config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import dj_database_url as db_url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SECRET_KEY =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config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('SECRET_KEY',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default=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"no-secret")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DATABASES = {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'default':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config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('DATABASE_URL', </a:t>
            </a:r>
            <a:r>
              <a:rPr b="1" lang="en-US" sz="1800" spc="-1" strike="noStrike">
                <a:solidFill>
                  <a:srgbClr val="000080"/>
                </a:solidFill>
                <a:latin typeface="Courier New"/>
                <a:ea typeface="DejaVu Sans"/>
              </a:rPr>
              <a:t>cast=</a:t>
            </a: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db_url.parse)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}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549360" y="3734640"/>
            <a:ext cx="7880040" cy="127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Arial"/>
              </a:rPr>
              <a:t>config()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will get named values from either: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1.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environment variables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2. command line values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3. values in a </a:t>
            </a: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file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 named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Arial"/>
              </a:rPr>
              <a:t>.env</a:t>
            </a:r>
            <a:r>
              <a:rPr b="0" lang="en-US" sz="22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14" name="CustomShape 5"/>
          <p:cNvSpPr/>
          <p:nvPr/>
        </p:nvSpPr>
        <p:spPr>
          <a:xfrm>
            <a:off x="547920" y="5486760"/>
            <a:ext cx="813852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# this is a .env file. Quotes are not needed.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SECRET_KEY = wjtc3c@k5m!3^0m3dq=e^jff_t%q*blm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ourier New"/>
                <a:ea typeface="DejaVu Sans"/>
              </a:rPr>
              <a:t>DATABASE_URL=postgres://admin:secret@localhost:5432/polls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611280" y="259920"/>
            <a:ext cx="7881480" cy="82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447480"/>
                <a:tab algn="l" pos="896760"/>
                <a:tab algn="l" pos="1346040"/>
                <a:tab algn="l" pos="1795320"/>
                <a:tab algn="l" pos="2244600"/>
                <a:tab algn="l" pos="2693880"/>
                <a:tab algn="l" pos="3143160"/>
                <a:tab algn="l" pos="3592440"/>
                <a:tab algn="l" pos="4041720"/>
                <a:tab algn="l" pos="4491000"/>
                <a:tab algn="l" pos="4940280"/>
                <a:tab algn="l" pos="5389560"/>
                <a:tab algn="l" pos="5838480"/>
                <a:tab algn="l" pos="6287760"/>
                <a:tab algn="l" pos="6737040"/>
                <a:tab algn="l" pos="7186320"/>
                <a:tab algn="l" pos="7635600"/>
                <a:tab algn="l" pos="8084880"/>
                <a:tab algn="l" pos="8534160"/>
                <a:tab algn="l" pos="89834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Java Properties File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731880" y="1279440"/>
            <a:ext cx="7881480" cy="442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jdbc.url =   jdbc:mysql://cloud.google.com/xxxx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jdbc.user = pollsadmin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jdbc.password = secret</a:t>
            </a:r>
            <a:endParaRPr b="0" lang="en-US" sz="2400" spc="-1" strike="noStrike">
              <a:latin typeface="Arial"/>
            </a:endParaRPr>
          </a:p>
          <a:p>
            <a:pPr marL="342720" indent="-3330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2024-10-26T11:09:15Z</dcterms:modified>
  <cp:revision>50</cp:revision>
  <dc:subject/>
  <dc:title>The 12-Factor App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