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8.wmf" ContentType="image/x-wmf"/>
  <Override PartName="/ppt/media/image13.png" ContentType="image/png"/>
  <Override PartName="/ppt/media/image7.wmf" ContentType="image/x-wmf"/>
  <Override PartName="/ppt/media/image12.png" ContentType="image/png"/>
  <Override PartName="/ppt/media/image6.wmf" ContentType="image/x-wmf"/>
  <Override PartName="/ppt/media/image11.png" ContentType="image/png"/>
  <Override PartName="/ppt/media/image5.wmf" ContentType="image/x-wmf"/>
  <Override PartName="/ppt/media/image10.png" ContentType="image/png"/>
  <Override PartName="/ppt/media/image28.wmf" ContentType="image/x-wmf"/>
  <Override PartName="/ppt/media/image4.wmf" ContentType="image/x-wmf"/>
  <Override PartName="/ppt/media/image27.wmf" ContentType="image/x-wmf"/>
  <Override PartName="/ppt/media/image3.wmf" ContentType="image/x-wmf"/>
  <Override PartName="/ppt/media/image26.wmf" ContentType="image/x-wmf"/>
  <Override PartName="/ppt/media/image2.png" ContentType="image/png"/>
  <Override PartName="/ppt/media/image25.wmf" ContentType="image/x-wmf"/>
  <Override PartName="/ppt/media/image14.png" ContentType="image/png"/>
  <Override PartName="/ppt/media/image23.png" ContentType="image/png"/>
  <Override PartName="/ppt/media/image22.wmf" ContentType="image/x-wmf"/>
  <Override PartName="/ppt/media/image20.wmf" ContentType="image/x-wmf"/>
  <Override PartName="/ppt/media/image21.wmf" ContentType="image/x-wmf"/>
  <Override PartName="/ppt/media/image19.wmf" ContentType="image/x-wm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4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62B47B-A7AB-43A3-83A7-F48FFD84DE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1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2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2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2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1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2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2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8560" cy="12482280"/>
          </a:xfrm>
          <a:prstGeom prst="rect">
            <a:avLst/>
          </a:prstGeom>
        </p:spPr>
      </p:sp>
      <p:sp>
        <p:nvSpPr>
          <p:cNvPr id="541" name="CustomShape 2"/>
          <p:cNvSpPr/>
          <p:nvPr/>
        </p:nvSpPr>
        <p:spPr>
          <a:xfrm>
            <a:off x="685800" y="4343400"/>
            <a:ext cx="5474880" cy="41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4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4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4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4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5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5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5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5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5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6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56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6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6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6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7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7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0000" cy="12483720"/>
          </a:xfrm>
          <a:prstGeom prst="rect">
            <a:avLst/>
          </a:prstGeom>
        </p:spPr>
      </p:sp>
      <p:sp>
        <p:nvSpPr>
          <p:cNvPr id="575" name="CustomShape 2"/>
          <p:cNvSpPr/>
          <p:nvPr/>
        </p:nvSpPr>
        <p:spPr>
          <a:xfrm>
            <a:off x="685800" y="4343400"/>
            <a:ext cx="5476680" cy="41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6480" cy="12490200"/>
          </a:xfrm>
          <a:prstGeom prst="rect">
            <a:avLst/>
          </a:prstGeom>
        </p:spPr>
      </p:sp>
      <p:sp>
        <p:nvSpPr>
          <p:cNvPr id="577" name="CustomShape 2"/>
          <p:cNvSpPr/>
          <p:nvPr/>
        </p:nvSpPr>
        <p:spPr>
          <a:xfrm>
            <a:off x="685800" y="4343400"/>
            <a:ext cx="5482800" cy="41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6480" cy="12490200"/>
          </a:xfrm>
          <a:prstGeom prst="rect">
            <a:avLst/>
          </a:prstGeom>
        </p:spPr>
      </p:sp>
      <p:sp>
        <p:nvSpPr>
          <p:cNvPr id="579" name="CustomShape 2"/>
          <p:cNvSpPr/>
          <p:nvPr/>
        </p:nvSpPr>
        <p:spPr>
          <a:xfrm>
            <a:off x="685800" y="4343400"/>
            <a:ext cx="5482800" cy="41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58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58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75600" cy="12469680"/>
          </a:xfrm>
          <a:prstGeom prst="rect">
            <a:avLst/>
          </a:prstGeom>
        </p:spPr>
      </p:sp>
      <p:sp>
        <p:nvSpPr>
          <p:cNvPr id="585" name="CustomShape 2"/>
          <p:cNvSpPr/>
          <p:nvPr/>
        </p:nvSpPr>
        <p:spPr>
          <a:xfrm>
            <a:off x="685800" y="4343400"/>
            <a:ext cx="5462280" cy="40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7920" cy="12491640"/>
          </a:xfrm>
          <a:prstGeom prst="rect">
            <a:avLst/>
          </a:prstGeom>
        </p:spPr>
      </p:sp>
      <p:sp>
        <p:nvSpPr>
          <p:cNvPr id="587" name="CustomShape 2"/>
          <p:cNvSpPr/>
          <p:nvPr/>
        </p:nvSpPr>
        <p:spPr>
          <a:xfrm>
            <a:off x="685800" y="4343400"/>
            <a:ext cx="548460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3240" cy="12486960"/>
          </a:xfrm>
          <a:prstGeom prst="rect">
            <a:avLst/>
          </a:prstGeom>
        </p:spPr>
      </p:sp>
      <p:sp>
        <p:nvSpPr>
          <p:cNvPr id="589" name="CustomShape 2"/>
          <p:cNvSpPr/>
          <p:nvPr/>
        </p:nvSpPr>
        <p:spPr>
          <a:xfrm>
            <a:off x="685800" y="4343400"/>
            <a:ext cx="54795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59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3240" cy="12486960"/>
          </a:xfrm>
          <a:prstGeom prst="rect">
            <a:avLst/>
          </a:prstGeom>
        </p:spPr>
      </p:sp>
      <p:sp>
        <p:nvSpPr>
          <p:cNvPr id="593" name="CustomShape 2"/>
          <p:cNvSpPr/>
          <p:nvPr/>
        </p:nvSpPr>
        <p:spPr>
          <a:xfrm>
            <a:off x="685800" y="4343400"/>
            <a:ext cx="54795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1440" y="0"/>
            <a:ext cx="1440" cy="1080"/>
          </a:xfrm>
          <a:prstGeom prst="rect">
            <a:avLst/>
          </a:prstGeom>
        </p:spPr>
      </p:sp>
      <p:sp>
        <p:nvSpPr>
          <p:cNvPr id="59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3240" cy="12486960"/>
          </a:xfrm>
          <a:prstGeom prst="rect">
            <a:avLst/>
          </a:prstGeom>
        </p:spPr>
      </p:sp>
      <p:sp>
        <p:nvSpPr>
          <p:cNvPr id="597" name="CustomShape 2"/>
          <p:cNvSpPr/>
          <p:nvPr/>
        </p:nvSpPr>
        <p:spPr>
          <a:xfrm>
            <a:off x="685800" y="4343400"/>
            <a:ext cx="54795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9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0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0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0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0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0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1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1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1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1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61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3504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9580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28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3504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9580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8880" cy="376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3504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9580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28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3504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9580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8880" cy="376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3504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995800" y="139968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7428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33504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995800" y="3704040"/>
            <a:ext cx="25336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8880" cy="376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06280" y="370404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6280" y="1399680"/>
            <a:ext cx="383976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280" y="3704040"/>
            <a:ext cx="786888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56440" cy="999720"/>
            <a:chOff x="0" y="2438280"/>
            <a:chExt cx="8956440" cy="9997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58440" cy="421920"/>
              <a:chOff x="290520" y="2546280"/>
              <a:chExt cx="658440" cy="4219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85560" cy="4219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75760" cy="42192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85080" cy="421920"/>
              <a:chOff x="414360" y="2968560"/>
              <a:chExt cx="685080" cy="4219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219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16080" cy="42192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07600" cy="3697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997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40360" cy="252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73440" cy="999720"/>
            <a:chOff x="189000" y="368280"/>
            <a:chExt cx="8173440" cy="9997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997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734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8880" cy="4411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73440" cy="999720"/>
            <a:chOff x="189000" y="368280"/>
            <a:chExt cx="8173440" cy="99972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" cy="99972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1734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8880" cy="8125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44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Hypertext Transport Protocol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5040" y="259920"/>
            <a:ext cx="83214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What's a Port?  Why do we need ports?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371600" y="382428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6900840" y="3521160"/>
            <a:ext cx="628200" cy="93132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137280" y="451152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828800" y="4664160"/>
            <a:ext cx="5121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 want a web page (http) 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Line 4"/>
          <p:cNvSpPr/>
          <p:nvPr/>
        </p:nvSpPr>
        <p:spPr>
          <a:xfrm>
            <a:off x="1746360" y="5122800"/>
            <a:ext cx="538632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2336760" y="5294160"/>
            <a:ext cx="40716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 want my mail 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33520" y="1320840"/>
            <a:ext cx="8152920" cy="22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host may have many, many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internet connections at the same time!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server may offer many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services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 HTTP, mail, ssh, ...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does a host know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which packets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should go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which application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???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Line 7"/>
          <p:cNvSpPr/>
          <p:nvPr/>
        </p:nvSpPr>
        <p:spPr>
          <a:xfrm>
            <a:off x="1746360" y="4902120"/>
            <a:ext cx="144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8"/>
          <p:cNvSpPr/>
          <p:nvPr/>
        </p:nvSpPr>
        <p:spPr>
          <a:xfrm>
            <a:off x="7132680" y="4846680"/>
            <a:ext cx="144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9"/>
          <p:cNvSpPr/>
          <p:nvPr/>
        </p:nvSpPr>
        <p:spPr>
          <a:xfrm>
            <a:off x="1746360" y="5764320"/>
            <a:ext cx="53863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2332080" y="5900760"/>
            <a:ext cx="40716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 want to use ssh 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Line 11"/>
          <p:cNvSpPr/>
          <p:nvPr/>
        </p:nvSpPr>
        <p:spPr>
          <a:xfrm>
            <a:off x="1741320" y="6370560"/>
            <a:ext cx="538668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5040" y="259920"/>
            <a:ext cx="83214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Port is a number to identify connection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47600" y="3608280"/>
            <a:ext cx="838080" cy="8380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6576840" y="3305160"/>
            <a:ext cx="628560" cy="9316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5813280" y="418788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504800" y="4448160"/>
            <a:ext cx="51210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158.108.12.99: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1444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-   172.217.31.36: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443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Line 4"/>
          <p:cNvSpPr/>
          <p:nvPr/>
        </p:nvSpPr>
        <p:spPr>
          <a:xfrm>
            <a:off x="1422360" y="4906800"/>
            <a:ext cx="538632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1422360" y="5078520"/>
            <a:ext cx="52941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158.108.12.99: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7501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-   172.217.31.36: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143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533520" y="1320840"/>
            <a:ext cx="8152920" cy="18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connection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port number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1 - 65,535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each end point.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Servers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listen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connections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well-known 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nums.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Each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ip_address:port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pair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identifies an endpoint.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Line 7"/>
          <p:cNvSpPr/>
          <p:nvPr/>
        </p:nvSpPr>
        <p:spPr>
          <a:xfrm>
            <a:off x="1422360" y="4686480"/>
            <a:ext cx="180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8"/>
          <p:cNvSpPr/>
          <p:nvPr/>
        </p:nvSpPr>
        <p:spPr>
          <a:xfrm>
            <a:off x="6808680" y="4630680"/>
            <a:ext cx="180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9"/>
          <p:cNvSpPr/>
          <p:nvPr/>
        </p:nvSpPr>
        <p:spPr>
          <a:xfrm>
            <a:off x="1422360" y="5548320"/>
            <a:ext cx="53863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6808680" y="4676760"/>
            <a:ext cx="15760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(https)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Line 11"/>
          <p:cNvSpPr/>
          <p:nvPr/>
        </p:nvSpPr>
        <p:spPr>
          <a:xfrm>
            <a:off x="1417680" y="6154560"/>
            <a:ext cx="538632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1430280" y="5702400"/>
            <a:ext cx="529416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158.108.12.99: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7511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-   172.217.31.36: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6811920" y="5295960"/>
            <a:ext cx="15760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(imap)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14"/>
          <p:cNvSpPr/>
          <p:nvPr/>
        </p:nvSpPr>
        <p:spPr>
          <a:xfrm>
            <a:off x="6813720" y="5913360"/>
            <a:ext cx="15757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(ssh)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Port Numbers Identify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11000" y="1220760"/>
            <a:ext cx="7886160" cy="6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services have a unique port number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11360" y="1943280"/>
            <a:ext cx="7772040" cy="44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Service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TCP Port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443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Mail Transport (SMTP)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25,  465 (secure)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IMAP (client mail delivery)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143, 993 (secure)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MySQL server*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3306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/etc/services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Wikipedia for more services.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security, you should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not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expose a database service to the Internet.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911400"/>
                <a:tab algn="l" pos="3947760"/>
                <a:tab algn="l" pos="4308120"/>
                <a:tab algn="l" pos="4668480"/>
                <a:tab algn="l" pos="5029200"/>
                <a:tab algn="l" pos="5389560"/>
                <a:tab algn="l" pos="5749920"/>
                <a:tab algn="l" pos="6110280"/>
                <a:tab algn="l" pos="6470640"/>
                <a:tab algn="l" pos="6831000"/>
                <a:tab algn="l" pos="7191360"/>
                <a:tab algn="l" pos="7551720"/>
                <a:tab algn="l" pos="7877160"/>
                <a:tab algn="l" pos="8235720"/>
                <a:tab algn="l" pos="8594640"/>
                <a:tab algn="l" pos="8953200"/>
                <a:tab algn="l" pos="9312120"/>
                <a:tab algn="l" pos="9671040"/>
                <a:tab algn="l" pos="10029600"/>
                <a:tab algn="l" pos="1038852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Service Can Use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Any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Port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4640" y="1399680"/>
            <a:ext cx="788652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73000"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servers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usually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 port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80 (http)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443 (https)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you can use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any 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your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web server.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Django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development server listens on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port 8000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by default...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you can tell it to use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port.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2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Ports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1-1023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privileged ports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"root" or admin can start a process on these ports.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1: View your connections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74640" y="1184040"/>
            <a:ext cx="7886520" cy="53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In a terminal window type: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Linux/MacOS&gt;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netstat -n --tcp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Windows&gt;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netstat -n -p tcp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Open a web browser &amp; visit a new web site.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Type "netstat" again ...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are there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new connections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means show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IP address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instead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host 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Omit -n to show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host names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but it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much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slower.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2:  Create Your Own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4640" y="1400040"/>
            <a:ext cx="788652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netcat (nc) or ncat for this: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Open a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terminal window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start a server.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"listen", 4444 is port number.  Any port &gt; 1024 is ok.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Open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another terminal window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connect to "localhost" on port 4444.  Type something...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777960" y="2822400"/>
            <a:ext cx="763380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-v -l -p 4444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22240" y="5014800"/>
            <a:ext cx="763416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ncat localhost 4444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Hello?  Is anyone there?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Establishing a TCP Connection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952880" y="1355760"/>
            <a:ext cx="838080" cy="83772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7759800" y="1173240"/>
            <a:ext cx="628200" cy="93132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6997680" y="216216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486400" y="2486160"/>
            <a:ext cx="22093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TCP connect (SYN)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03880" y="2928960"/>
            <a:ext cx="2650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Accepted (SYN/ACK)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181480" y="4051440"/>
            <a:ext cx="27730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/index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.html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Line 6"/>
          <p:cNvSpPr/>
          <p:nvPr/>
        </p:nvSpPr>
        <p:spPr>
          <a:xfrm>
            <a:off x="5303880" y="280188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7"/>
          <p:cNvSpPr/>
          <p:nvPr/>
        </p:nvSpPr>
        <p:spPr>
          <a:xfrm>
            <a:off x="5303880" y="3316320"/>
            <a:ext cx="265104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8"/>
          <p:cNvSpPr/>
          <p:nvPr/>
        </p:nvSpPr>
        <p:spPr>
          <a:xfrm>
            <a:off x="5303880" y="444960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9"/>
          <p:cNvSpPr/>
          <p:nvPr/>
        </p:nvSpPr>
        <p:spPr>
          <a:xfrm>
            <a:off x="5303880" y="5303880"/>
            <a:ext cx="265104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0"/>
          <p:cNvSpPr/>
          <p:nvPr/>
        </p:nvSpPr>
        <p:spPr>
          <a:xfrm>
            <a:off x="5241960" y="4562640"/>
            <a:ext cx="2895120" cy="6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HTTP/1.1 200 OK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[index.html attached]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533520" y="1247760"/>
            <a:ext cx="4495320" cy="31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TCP needs </a:t>
            </a:r>
            <a:r>
              <a:rPr b="1" lang="en-US" sz="2400" spc="-1" strike="noStrike">
                <a:solidFill>
                  <a:srgbClr val="dd4814"/>
                </a:solidFill>
                <a:latin typeface="Arial"/>
                <a:ea typeface="Arial"/>
              </a:rPr>
              <a:t>3 packets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just to establish a connection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adds delay and overhead</a:t>
            </a:r>
            <a:endParaRPr b="0" lang="en-US" sz="2400" spc="-1" strike="noStrike">
              <a:latin typeface="Arial"/>
            </a:endParaRPr>
          </a:p>
          <a:p>
            <a:pPr marL="176040" indent="-17100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delay or overhead are important, use a different protocol, e.g.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UDP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Line 12"/>
          <p:cNvSpPr/>
          <p:nvPr/>
        </p:nvSpPr>
        <p:spPr>
          <a:xfrm>
            <a:off x="5303880" y="2286000"/>
            <a:ext cx="1440" cy="4297320"/>
          </a:xfrm>
          <a:prstGeom prst="line">
            <a:avLst/>
          </a:prstGeom>
          <a:ln w="9360">
            <a:solidFill>
              <a:srgbClr val="0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3"/>
          <p:cNvSpPr/>
          <p:nvPr/>
        </p:nvSpPr>
        <p:spPr>
          <a:xfrm>
            <a:off x="7954920" y="2286000"/>
            <a:ext cx="1800" cy="4297320"/>
          </a:xfrm>
          <a:prstGeom prst="line">
            <a:avLst/>
          </a:prstGeom>
          <a:ln w="9360">
            <a:solidFill>
              <a:srgbClr val="0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4"/>
          <p:cNvSpPr/>
          <p:nvPr/>
        </p:nvSpPr>
        <p:spPr>
          <a:xfrm>
            <a:off x="5481720" y="3451320"/>
            <a:ext cx="22093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ACK server's SYN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Line 15"/>
          <p:cNvSpPr/>
          <p:nvPr/>
        </p:nvSpPr>
        <p:spPr>
          <a:xfrm>
            <a:off x="5299200" y="380196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6"/>
          <p:cNvSpPr/>
          <p:nvPr/>
        </p:nvSpPr>
        <p:spPr>
          <a:xfrm>
            <a:off x="4754520" y="2286000"/>
            <a:ext cx="3749400" cy="1736280"/>
          </a:xfrm>
          <a:prstGeom prst="ellipse">
            <a:avLst/>
          </a:prstGeom>
          <a:noFill/>
          <a:ln w="3600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Your Understanding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4280" y="1399680"/>
            <a:ext cx="7875360" cy="24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have many connections to the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same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service!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Open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Chrome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connect to gmail.com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Open </a:t>
            </a:r>
            <a:r>
              <a:rPr b="0" lang="en-US" sz="2400" spc="-1" strike="noStrike">
                <a:solidFill>
                  <a:srgbClr val="800000"/>
                </a:solidFill>
                <a:latin typeface="Arial"/>
              </a:rPr>
              <a:t>Firefox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800000"/>
                </a:solidFill>
                <a:latin typeface="Arial"/>
              </a:rPr>
              <a:t>Safari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also connect to gmail.com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the server sees: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674640" y="356544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639720" y="4772160"/>
            <a:ext cx="1171080" cy="11710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6940440" y="4122720"/>
            <a:ext cx="1295280" cy="96012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6757920" y="5157720"/>
            <a:ext cx="17362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gmail.com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Line 4"/>
          <p:cNvSpPr/>
          <p:nvPr/>
        </p:nvSpPr>
        <p:spPr>
          <a:xfrm>
            <a:off x="2103480" y="4206960"/>
            <a:ext cx="47545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5"/>
          <p:cNvSpPr/>
          <p:nvPr/>
        </p:nvSpPr>
        <p:spPr>
          <a:xfrm>
            <a:off x="2103480" y="5249880"/>
            <a:ext cx="4754520" cy="14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"/>
          <p:cNvSpPr/>
          <p:nvPr/>
        </p:nvSpPr>
        <p:spPr>
          <a:xfrm>
            <a:off x="2011320" y="3749760"/>
            <a:ext cx="48463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2011320" y="4757760"/>
            <a:ext cx="48463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1814400" y="5730840"/>
            <a:ext cx="576072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Packets are coming from s</a:t>
            </a:r>
            <a:r>
              <a:rPr b="0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ame IP address</a:t>
            </a: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 and going to </a:t>
            </a:r>
            <a:r>
              <a:rPr b="0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same IP address and port</a:t>
            </a: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!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9" name="Line 9"/>
          <p:cNvSpPr/>
          <p:nvPr/>
        </p:nvSpPr>
        <p:spPr>
          <a:xfrm flipH="1" flipV="1">
            <a:off x="4381200" y="5257440"/>
            <a:ext cx="104760" cy="600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0"/>
          <p:cNvSpPr/>
          <p:nvPr/>
        </p:nvSpPr>
        <p:spPr>
          <a:xfrm flipH="1" flipV="1">
            <a:off x="4840200" y="4290480"/>
            <a:ext cx="287280" cy="15670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Where to Send a Reply?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4280" y="1399680"/>
            <a:ext cx="7875360" cy="24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does a server distinguish the two connections?</a:t>
            </a:r>
            <a:endParaRPr b="0" lang="en-US" sz="2400" spc="-1" strike="noStrike">
              <a:latin typeface="Arial"/>
            </a:endParaRPr>
          </a:p>
          <a:p>
            <a:pPr marL="342720" indent="-3362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Could Gmail get "confused" and send a reply to the </a:t>
            </a:r>
            <a:r>
              <a:rPr b="0" i="1" lang="en-US" sz="3200" spc="-1" strike="noStrike">
                <a:solidFill>
                  <a:srgbClr val="ce181e"/>
                </a:solidFill>
                <a:latin typeface="Arial"/>
              </a:rPr>
              <a:t>wrong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browser?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Explain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674640" y="356544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639720" y="4772160"/>
            <a:ext cx="1171080" cy="117108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3"/>
          <a:stretch/>
        </p:blipFill>
        <p:spPr>
          <a:xfrm>
            <a:off x="6940440" y="4122720"/>
            <a:ext cx="1295280" cy="9601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6757920" y="5157720"/>
            <a:ext cx="17362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gmail.com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Line 4"/>
          <p:cNvSpPr/>
          <p:nvPr/>
        </p:nvSpPr>
        <p:spPr>
          <a:xfrm>
            <a:off x="2103480" y="4206960"/>
            <a:ext cx="47545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5"/>
          <p:cNvSpPr/>
          <p:nvPr/>
        </p:nvSpPr>
        <p:spPr>
          <a:xfrm>
            <a:off x="2103480" y="5249880"/>
            <a:ext cx="4754520" cy="14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2011320" y="3749760"/>
            <a:ext cx="48463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2011320" y="4757760"/>
            <a:ext cx="48463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1814400" y="5730840"/>
            <a:ext cx="576072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Packets are coming from </a:t>
            </a:r>
            <a:r>
              <a:rPr b="1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same</a:t>
            </a:r>
            <a:r>
              <a:rPr b="0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 IP address</a:t>
            </a: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 and going to </a:t>
            </a:r>
            <a:r>
              <a:rPr b="1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same</a:t>
            </a:r>
            <a:r>
              <a:rPr b="0" i="1" lang="en-US" sz="2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 IP address and port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2" name="Line 9"/>
          <p:cNvSpPr/>
          <p:nvPr/>
        </p:nvSpPr>
        <p:spPr>
          <a:xfrm flipH="1" flipV="1">
            <a:off x="4381200" y="5257440"/>
            <a:ext cx="104760" cy="600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0"/>
          <p:cNvSpPr/>
          <p:nvPr/>
        </p:nvSpPr>
        <p:spPr>
          <a:xfrm flipH="1" flipV="1">
            <a:off x="4840200" y="4290480"/>
            <a:ext cx="287280" cy="15670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Where to Send a Reply?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4280" y="1399680"/>
            <a:ext cx="7875360" cy="24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Answer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 Each connection from your computer (to anywhere) will have a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unique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port number.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Gmail will use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your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port number as the TCP destination port when it sends a reply.</a:t>
            </a:r>
            <a:endParaRPr b="0" lang="en-US" sz="28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351000" y="356544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352440" y="4772160"/>
            <a:ext cx="1171080" cy="117108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6940440" y="4122720"/>
            <a:ext cx="1295280" cy="96012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6757920" y="5157720"/>
            <a:ext cx="17362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gmail.com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Line 4"/>
          <p:cNvSpPr/>
          <p:nvPr/>
        </p:nvSpPr>
        <p:spPr>
          <a:xfrm>
            <a:off x="2103480" y="4206960"/>
            <a:ext cx="47545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5"/>
          <p:cNvSpPr/>
          <p:nvPr/>
        </p:nvSpPr>
        <p:spPr>
          <a:xfrm>
            <a:off x="2103480" y="5249880"/>
            <a:ext cx="4754520" cy="14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>
            <a:off x="1447920" y="3749760"/>
            <a:ext cx="54097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1234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1522440" y="4757760"/>
            <a:ext cx="533520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From:  182.232.11.22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:5555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To: 172.217.31.27:443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1814400" y="5730840"/>
            <a:ext cx="576072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Each connection has a unique sender port number.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5" name="Line 9"/>
          <p:cNvSpPr/>
          <p:nvPr/>
        </p:nvSpPr>
        <p:spPr>
          <a:xfrm flipH="1" flipV="1">
            <a:off x="4111200" y="5071680"/>
            <a:ext cx="104760" cy="6001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Hypertext Transport Protocol (HTTP)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74280" y="1392120"/>
            <a:ext cx="7921440" cy="49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286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Protocol used by the World Wide Web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286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Mostly widely used protocol on the Internet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286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Platform independent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286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Human readable</a:t>
            </a:r>
            <a:endParaRPr b="0" lang="en-US" sz="2800" spc="-1" strike="noStrike">
              <a:latin typeface="Arial"/>
            </a:endParaRPr>
          </a:p>
          <a:p>
            <a:pPr marL="228600" indent="-190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uses TCP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33520" y="1320840"/>
            <a:ext cx="8152920" cy="191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HTTP uses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TCP for connection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IP for transport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TCP/IP connections are managed by the OS.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Web Server handles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only the HTTP message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315200" y="5943600"/>
            <a:ext cx="155376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IP 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223040" y="4572000"/>
            <a:ext cx="173628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TCP 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7223040" y="3471840"/>
            <a:ext cx="192060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 Layer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(Application)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7223040" y="4572000"/>
            <a:ext cx="173628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TCP 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7223040" y="4572000"/>
            <a:ext cx="173628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TCP 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1297080" y="4754520"/>
            <a:ext cx="364680" cy="1736280"/>
          </a:xfrm>
          <a:custGeom>
            <a:avLst/>
            <a:gdLst/>
            <a:ahLst/>
            <a:rect l="l" t="t" r="r" b="b"/>
            <a:pathLst>
              <a:path w="1016" h="4826">
                <a:moveTo>
                  <a:pt x="1015" y="0"/>
                </a:moveTo>
                <a:cubicBezTo>
                  <a:pt x="761" y="0"/>
                  <a:pt x="507" y="201"/>
                  <a:pt x="507" y="402"/>
                </a:cubicBezTo>
                <a:lnTo>
                  <a:pt x="507" y="2010"/>
                </a:lnTo>
                <a:cubicBezTo>
                  <a:pt x="507" y="2211"/>
                  <a:pt x="253" y="2412"/>
                  <a:pt x="0" y="2412"/>
                </a:cubicBezTo>
                <a:cubicBezTo>
                  <a:pt x="253" y="2412"/>
                  <a:pt x="507" y="2613"/>
                  <a:pt x="507" y="2814"/>
                </a:cubicBezTo>
                <a:lnTo>
                  <a:pt x="507" y="4422"/>
                </a:lnTo>
                <a:cubicBezTo>
                  <a:pt x="507" y="4623"/>
                  <a:pt x="761" y="4825"/>
                  <a:pt x="1015" y="4825"/>
                </a:cubicBezTo>
              </a:path>
            </a:pathLst>
          </a:custGeom>
          <a:noFill/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9"/>
          <p:cNvSpPr/>
          <p:nvPr/>
        </p:nvSpPr>
        <p:spPr>
          <a:xfrm>
            <a:off x="182520" y="4846680"/>
            <a:ext cx="1371240" cy="146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Operating</a:t>
            </a:r>
            <a:br/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System</a:t>
            </a:r>
            <a:br/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handles</a:t>
            </a:r>
            <a:br/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this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625760" y="3533760"/>
            <a:ext cx="5525640" cy="2991960"/>
          </a:xfrm>
          <a:prstGeom prst="rect">
            <a:avLst/>
          </a:prstGeom>
          <a:ln>
            <a:noFill/>
          </a:ln>
        </p:spPr>
      </p:pic>
      <p:sp>
        <p:nvSpPr>
          <p:cNvPr id="266" name="CustomShape 10"/>
          <p:cNvSpPr/>
          <p:nvPr/>
        </p:nvSpPr>
        <p:spPr>
          <a:xfrm>
            <a:off x="274680" y="3657600"/>
            <a:ext cx="420660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Server Handles This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Line 11"/>
          <p:cNvSpPr/>
          <p:nvPr/>
        </p:nvSpPr>
        <p:spPr>
          <a:xfrm>
            <a:off x="4022640" y="3932280"/>
            <a:ext cx="1096920" cy="144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5040" y="259920"/>
            <a:ext cx="832140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is Request / Response Protocol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371600" y="3824280"/>
            <a:ext cx="837720" cy="83772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6900840" y="3521160"/>
            <a:ext cx="628200" cy="93132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6137280" y="451152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828800" y="4843440"/>
            <a:ext cx="512100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GET http://somehost.com/path/index.html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Line 4"/>
          <p:cNvSpPr/>
          <p:nvPr/>
        </p:nvSpPr>
        <p:spPr>
          <a:xfrm>
            <a:off x="1746360" y="5303880"/>
            <a:ext cx="53863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2878200" y="5545080"/>
            <a:ext cx="40716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HTTP response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533520" y="1500120"/>
            <a:ext cx="8245080" cy="18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Client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sends an HTTP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server sends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response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listens (waits) for incoming requests.  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Server is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stateless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not required to remember any previous requests or connections (but web apps may).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Line 7"/>
          <p:cNvSpPr/>
          <p:nvPr/>
        </p:nvSpPr>
        <p:spPr>
          <a:xfrm>
            <a:off x="1746360" y="4902120"/>
            <a:ext cx="144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8"/>
          <p:cNvSpPr/>
          <p:nvPr/>
        </p:nvSpPr>
        <p:spPr>
          <a:xfrm>
            <a:off x="7132680" y="4846680"/>
            <a:ext cx="1440" cy="173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9"/>
          <p:cNvSpPr/>
          <p:nvPr/>
        </p:nvSpPr>
        <p:spPr>
          <a:xfrm flipH="1">
            <a:off x="1728360" y="5943600"/>
            <a:ext cx="542124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Request - Response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4952880" y="1355760"/>
            <a:ext cx="838080" cy="83772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7759800" y="1173240"/>
            <a:ext cx="628200" cy="93132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6997680" y="216216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5486400" y="2486160"/>
            <a:ext cx="22093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TCP connect (SYN)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5303880" y="2928960"/>
            <a:ext cx="2650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Accepted (SYN/ACK)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5181480" y="4051440"/>
            <a:ext cx="27730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/index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.html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6" name="Line 6"/>
          <p:cNvSpPr/>
          <p:nvPr/>
        </p:nvSpPr>
        <p:spPr>
          <a:xfrm>
            <a:off x="5303880" y="280188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7"/>
          <p:cNvSpPr/>
          <p:nvPr/>
        </p:nvSpPr>
        <p:spPr>
          <a:xfrm>
            <a:off x="5303880" y="3316320"/>
            <a:ext cx="265104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8"/>
          <p:cNvSpPr/>
          <p:nvPr/>
        </p:nvSpPr>
        <p:spPr>
          <a:xfrm>
            <a:off x="5303880" y="444960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9"/>
          <p:cNvSpPr/>
          <p:nvPr/>
        </p:nvSpPr>
        <p:spPr>
          <a:xfrm>
            <a:off x="5303880" y="5303880"/>
            <a:ext cx="265104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5241960" y="4562640"/>
            <a:ext cx="2895120" cy="6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HTTP/1.1 200 OK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[index.html attached]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11"/>
          <p:cNvSpPr/>
          <p:nvPr/>
        </p:nvSpPr>
        <p:spPr>
          <a:xfrm>
            <a:off x="533520" y="1247760"/>
            <a:ext cx="4495320" cy="447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HTTP 1.0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one request/reply. Connection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closed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immediately.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HTTP 1.1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allows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persistent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connections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(many requests)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data compression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performance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HTTP/2.0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much faster: header caching, overlapping requests, better compression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Line 12"/>
          <p:cNvSpPr/>
          <p:nvPr/>
        </p:nvSpPr>
        <p:spPr>
          <a:xfrm>
            <a:off x="5303880" y="2286000"/>
            <a:ext cx="1440" cy="4297320"/>
          </a:xfrm>
          <a:prstGeom prst="line">
            <a:avLst/>
          </a:prstGeom>
          <a:ln w="9360">
            <a:solidFill>
              <a:srgbClr val="0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13"/>
          <p:cNvSpPr/>
          <p:nvPr/>
        </p:nvSpPr>
        <p:spPr>
          <a:xfrm>
            <a:off x="7954920" y="2286000"/>
            <a:ext cx="1800" cy="4297320"/>
          </a:xfrm>
          <a:prstGeom prst="line">
            <a:avLst/>
          </a:prstGeom>
          <a:ln w="9360">
            <a:solidFill>
              <a:srgbClr val="008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4"/>
          <p:cNvSpPr/>
          <p:nvPr/>
        </p:nvSpPr>
        <p:spPr>
          <a:xfrm>
            <a:off x="5481720" y="3451320"/>
            <a:ext cx="22093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ACK server's SYN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Line 15"/>
          <p:cNvSpPr/>
          <p:nvPr/>
        </p:nvSpPr>
        <p:spPr>
          <a:xfrm>
            <a:off x="5299200" y="3801960"/>
            <a:ext cx="265104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6"/>
          <p:cNvSpPr/>
          <p:nvPr/>
        </p:nvSpPr>
        <p:spPr>
          <a:xfrm>
            <a:off x="4754520" y="3932280"/>
            <a:ext cx="3749400" cy="1736280"/>
          </a:xfrm>
          <a:prstGeom prst="ellipse">
            <a:avLst/>
          </a:prstGeom>
          <a:noFill/>
          <a:ln w="3600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Versions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98" name="Table 2"/>
          <p:cNvGraphicFramePr/>
          <p:nvPr/>
        </p:nvGraphicFramePr>
        <p:xfrm>
          <a:off x="552960" y="1320840"/>
          <a:ext cx="8045640" cy="5456160"/>
        </p:xfrm>
        <a:graphic>
          <a:graphicData uri="http://schemas.openxmlformats.org/drawingml/2006/table">
            <a:tbl>
              <a:tblPr/>
              <a:tblGrid>
                <a:gridCol w="2011320"/>
                <a:gridCol w="2011320"/>
                <a:gridCol w="2011320"/>
                <a:gridCol w="2012040"/>
              </a:tblGrid>
              <a:tr h="609480">
                <a:tc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HTTP 1.1</a:t>
                      </a:r>
                      <a:br/>
                      <a:r>
                        <a:rPr b="0" lang="en-US" sz="1800" spc="-1" strike="noStrike">
                          <a:latin typeface="Arial"/>
                        </a:rPr>
                        <a:t>1999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HTTP/2</a:t>
                      </a:r>
                      <a:br/>
                      <a:r>
                        <a:rPr b="0" lang="en-US" sz="1800" spc="-1" strike="noStrike">
                          <a:latin typeface="Arial"/>
                        </a:rPr>
                        <a:t>2015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HTTP/3</a:t>
                      </a:r>
                      <a:br/>
                      <a:r>
                        <a:rPr b="0" lang="en-US" sz="1800" spc="-1" strike="noStrike">
                          <a:latin typeface="Arial"/>
                        </a:rPr>
                        <a:t>2022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% of web traffic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64%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28%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Transport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TCP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TCP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UDP + QUIC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Body format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Text or 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Binary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Persistent Connections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Pipeline Requests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Multiplex request &amp; resp.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Yes, with prioritization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Yes, improved over HTTP/2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Server Push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Security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HTTPS Optional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TLS Required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Built-in to QUIC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Protocol Basics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74640" y="1400040"/>
            <a:ext cx="788652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HTTP Request format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HTTP Request methods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HTTP Response format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4. Header fields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5. Response codes (status codes)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6. URLs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Request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143000" y="1447560"/>
            <a:ext cx="7268760" cy="3398400"/>
          </a:xfrm>
          <a:prstGeom prst="rect">
            <a:avLst/>
          </a:prstGeom>
          <a:noFill/>
          <a:ln cap="sq" w="12600">
            <a:solidFill>
              <a:srgbClr val="000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METHOD /relative-url HTTP/1.1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Host: server.host.name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Header1: xxxx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Header2: yyyy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4664160" y="3030480"/>
            <a:ext cx="31078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Blank 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(two CR/LF) indicates end of headers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1096920" y="5295960"/>
            <a:ext cx="731484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Only POST and PUT requests have a REQUEST BODY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Line 5"/>
          <p:cNvSpPr/>
          <p:nvPr/>
        </p:nvSpPr>
        <p:spPr>
          <a:xfrm flipH="1">
            <a:off x="3607920" y="3395520"/>
            <a:ext cx="1104840" cy="1800"/>
          </a:xfrm>
          <a:prstGeom prst="line">
            <a:avLst/>
          </a:prstGeom>
          <a:ln cap="sq"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1189080" y="3781440"/>
            <a:ext cx="7132320" cy="10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REQUEST BODY (POST and PUT only)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5760720" y="2011680"/>
            <a:ext cx="273960" cy="822600"/>
          </a:xfrm>
          <a:custGeom>
            <a:avLst/>
            <a:gdLst/>
            <a:ahLst/>
            <a:rect l="l" t="t" r="r" b="b"/>
            <a:pathLst>
              <a:path w="764" h="2288">
                <a:moveTo>
                  <a:pt x="0" y="0"/>
                </a:moveTo>
                <a:cubicBezTo>
                  <a:pt x="190" y="0"/>
                  <a:pt x="381" y="95"/>
                  <a:pt x="381" y="190"/>
                </a:cubicBezTo>
                <a:lnTo>
                  <a:pt x="381" y="952"/>
                </a:lnTo>
                <a:cubicBezTo>
                  <a:pt x="381" y="1048"/>
                  <a:pt x="572" y="1143"/>
                  <a:pt x="763" y="1143"/>
                </a:cubicBezTo>
                <a:cubicBezTo>
                  <a:pt x="572" y="1143"/>
                  <a:pt x="381" y="1238"/>
                  <a:pt x="381" y="1334"/>
                </a:cubicBezTo>
                <a:lnTo>
                  <a:pt x="381" y="2096"/>
                </a:lnTo>
                <a:cubicBezTo>
                  <a:pt x="381" y="2191"/>
                  <a:pt x="190" y="2287"/>
                  <a:pt x="0" y="2287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8"/>
          <p:cNvSpPr/>
          <p:nvPr/>
        </p:nvSpPr>
        <p:spPr>
          <a:xfrm>
            <a:off x="6217920" y="2247120"/>
            <a:ext cx="15541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Headers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Request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143000" y="1833120"/>
            <a:ext cx="7268760" cy="4017600"/>
          </a:xfrm>
          <a:prstGeom prst="rect">
            <a:avLst/>
          </a:prstGeom>
          <a:noFill/>
          <a:ln cap="sq" w="12600">
            <a:solidFill>
              <a:srgbClr val="000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GET /index.html HTTP/1.1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Host: www.cpe.ku.ac.th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User-Agent: Mozilla/5.0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Accept: text/html,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</a:rPr>
              <a:t>text/plain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image/gif, image/jpeg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Accept-Language: en, th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;q=0.5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Accept-Charset: ascii, ISO8859-1, ISO8859-13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Accept-Encoding: gzip,deflate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5213520" y="4843440"/>
            <a:ext cx="31078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Blank 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two CR/LF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 indicates end of headers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822240" y="5943600"/>
            <a:ext cx="76798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Accept: includes "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text/plain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or "*/*" as a last resort.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Line 5"/>
          <p:cNvSpPr/>
          <p:nvPr/>
        </p:nvSpPr>
        <p:spPr>
          <a:xfrm flipH="1">
            <a:off x="4171680" y="4976640"/>
            <a:ext cx="1104840" cy="1800"/>
          </a:xfrm>
          <a:prstGeom prst="line">
            <a:avLst/>
          </a:prstGeom>
          <a:ln cap="sq"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1189080" y="1279440"/>
            <a:ext cx="77720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browser enter: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http://www.cpe.ku.ac.th/index.html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Request Methods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74280" y="1399680"/>
            <a:ext cx="7921440" cy="53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resource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specified by URL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send information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server using body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have side effects; not repeatable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save or update a resource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 the URL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used to create or update resource at URL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resource at the given URL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request info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about available options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HEAD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retrieve meta-information about URL</a:t>
            </a:r>
            <a:endParaRPr b="0" lang="en-US" sz="2400" spc="-1" strike="noStrike">
              <a:latin typeface="Arial"/>
            </a:endParaRPr>
          </a:p>
          <a:p>
            <a:pPr marL="2057400" indent="-190440">
              <a:lnSpc>
                <a:spcPct val="100000"/>
              </a:lnSpc>
              <a:spcBef>
                <a:spcPts val="44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(used by search engines &amp; web crawlers)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trace request through the network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CONNECT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connect to another server; used by proxies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10920" y="259920"/>
            <a:ext cx="790992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Common Request Headers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776160" y="5303520"/>
            <a:ext cx="7910280" cy="12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1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w3schools.net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httpwatch.com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have a longer list.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RFC2616: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http://www.w3.org/Protocols/rfc2616/rfc2616.html</a:t>
            </a:r>
            <a:endParaRPr b="0" lang="en-US" sz="20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98480" y="1316160"/>
            <a:ext cx="7430760" cy="37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text/html,application/xhtml+xml,text/plain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Accept-Language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 en-US,en-GB;q=0.5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Accept-Encoding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 gzip, deflate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Host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www.google.com 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User-Agent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Mozilla/5.0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multipart/form-data  (for POST)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Content-Length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2048     (for POST and PUT)</a:t>
            </a:r>
            <a:endParaRPr b="0" lang="en-US" sz="2400" spc="-1" strike="noStrike">
              <a:latin typeface="Arial"/>
            </a:endParaRPr>
          </a:p>
          <a:p>
            <a:pPr marL="342720" indent="-301320">
              <a:lnSpc>
                <a:spcPct val="100000"/>
              </a:lnSpc>
              <a:spcBef>
                <a:spcPts val="88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X-Powered-By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Godzilla   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X-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custom headers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7954920" y="1371600"/>
            <a:ext cx="549000" cy="274320"/>
          </a:xfrm>
          <a:custGeom>
            <a:avLst/>
            <a:gdLst/>
            <a:ahLst/>
            <a:rect l="l" t="t" r="r" b="b"/>
            <a:pathLst>
              <a:path w="1528" h="765">
                <a:moveTo>
                  <a:pt x="1527" y="191"/>
                </a:moveTo>
                <a:lnTo>
                  <a:pt x="381" y="191"/>
                </a:lnTo>
                <a:lnTo>
                  <a:pt x="381" y="0"/>
                </a:lnTo>
                <a:lnTo>
                  <a:pt x="0" y="382"/>
                </a:lnTo>
                <a:lnTo>
                  <a:pt x="381" y="764"/>
                </a:lnTo>
                <a:lnTo>
                  <a:pt x="381" y="573"/>
                </a:lnTo>
                <a:lnTo>
                  <a:pt x="1527" y="573"/>
                </a:lnTo>
                <a:lnTo>
                  <a:pt x="1527" y="19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Response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143000" y="1447920"/>
            <a:ext cx="7268760" cy="4860360"/>
          </a:xfrm>
          <a:prstGeom prst="rect">
            <a:avLst/>
          </a:prstGeom>
          <a:noFill/>
          <a:ln cap="sq" w="12600">
            <a:solidFill>
              <a:srgbClr val="000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Date: Mon, 28 Jul 2019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Server: Apache/2.2.24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Keep-Alive: timeout=5,max=100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Content-Type: text/html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dd4814"/>
                </a:solidFill>
                <a:latin typeface="Courier New"/>
              </a:rPr>
              <a:t>Content-Length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: 240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&lt;html&gt;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&lt;head&gt;</a:t>
            </a: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header fields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&lt;/head&gt;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&lt;body&gt;content of the page&lt;/body&gt;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&lt;/html&gt;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5029200" y="3929040"/>
            <a:ext cx="31078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Blank 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(CR) indicates end of headers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Line 4"/>
          <p:cNvSpPr/>
          <p:nvPr/>
        </p:nvSpPr>
        <p:spPr>
          <a:xfrm flipH="1">
            <a:off x="3965400" y="4206960"/>
            <a:ext cx="1105200" cy="1440"/>
          </a:xfrm>
          <a:prstGeom prst="line">
            <a:avLst/>
          </a:prstGeom>
          <a:ln cap="sq"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uses TCP and IP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096920"/>
            <a:ext cx="8137080" cy="166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Internet protocols are divided into "layers" -- a packet inside a packet.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"layer" providing a different kind of functionality.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9280" y="2260440"/>
            <a:ext cx="5578200" cy="43844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5979960" y="2743200"/>
            <a:ext cx="11887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HTTP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143000" y="3962520"/>
            <a:ext cx="68576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Response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1143000" y="1447560"/>
            <a:ext cx="6856200" cy="342864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HTTP/1.1  </a:t>
            </a:r>
            <a:r>
              <a:rPr b="1" lang="en-US" sz="2000" spc="-1" strike="noStrike">
                <a:solidFill>
                  <a:srgbClr val="333399"/>
                </a:solidFill>
                <a:latin typeface="Lucida Sans Unicode"/>
              </a:rPr>
              <a:t>200  OK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Date: Tue 31 Aug 09:23:01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Server: Apache/2.2.24 (Linux)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Last-Modified: 28 Aug 08:00:00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Content-Length: 2408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Content-type: text/html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297720" y="1600200"/>
            <a:ext cx="1282320" cy="3580920"/>
          </a:xfrm>
          <a:custGeom>
            <a:avLst/>
            <a:gdLst/>
            <a:ahLst/>
            <a:rect l="l" t="t" r="r" b="b"/>
            <a:pathLst>
              <a:path w="1909" h="9948">
                <a:moveTo>
                  <a:pt x="1783" y="0"/>
                </a:moveTo>
                <a:lnTo>
                  <a:pt x="1694" y="6"/>
                </a:lnTo>
                <a:lnTo>
                  <a:pt x="1604" y="25"/>
                </a:lnTo>
                <a:lnTo>
                  <a:pt x="1516" y="56"/>
                </a:lnTo>
                <a:lnTo>
                  <a:pt x="1428" y="99"/>
                </a:lnTo>
                <a:lnTo>
                  <a:pt x="1340" y="155"/>
                </a:lnTo>
                <a:lnTo>
                  <a:pt x="1254" y="223"/>
                </a:lnTo>
                <a:lnTo>
                  <a:pt x="1170" y="303"/>
                </a:lnTo>
                <a:lnTo>
                  <a:pt x="1086" y="395"/>
                </a:lnTo>
                <a:lnTo>
                  <a:pt x="1005" y="498"/>
                </a:lnTo>
                <a:lnTo>
                  <a:pt x="925" y="612"/>
                </a:lnTo>
                <a:lnTo>
                  <a:pt x="848" y="738"/>
                </a:lnTo>
                <a:lnTo>
                  <a:pt x="773" y="874"/>
                </a:lnTo>
                <a:lnTo>
                  <a:pt x="701" y="1020"/>
                </a:lnTo>
                <a:lnTo>
                  <a:pt x="631" y="1177"/>
                </a:lnTo>
                <a:lnTo>
                  <a:pt x="564" y="1343"/>
                </a:lnTo>
                <a:lnTo>
                  <a:pt x="500" y="1518"/>
                </a:lnTo>
                <a:lnTo>
                  <a:pt x="440" y="1702"/>
                </a:lnTo>
                <a:lnTo>
                  <a:pt x="383" y="1894"/>
                </a:lnTo>
                <a:lnTo>
                  <a:pt x="329" y="2094"/>
                </a:lnTo>
                <a:lnTo>
                  <a:pt x="279" y="2301"/>
                </a:lnTo>
                <a:lnTo>
                  <a:pt x="233" y="2515"/>
                </a:lnTo>
                <a:lnTo>
                  <a:pt x="191" y="2735"/>
                </a:lnTo>
                <a:lnTo>
                  <a:pt x="152" y="2961"/>
                </a:lnTo>
                <a:lnTo>
                  <a:pt x="118" y="3191"/>
                </a:lnTo>
                <a:lnTo>
                  <a:pt x="88" y="3427"/>
                </a:lnTo>
                <a:lnTo>
                  <a:pt x="63" y="3666"/>
                </a:lnTo>
                <a:lnTo>
                  <a:pt x="41" y="3908"/>
                </a:lnTo>
                <a:lnTo>
                  <a:pt x="24" y="4154"/>
                </a:lnTo>
                <a:lnTo>
                  <a:pt x="12" y="4401"/>
                </a:lnTo>
                <a:lnTo>
                  <a:pt x="4" y="4649"/>
                </a:lnTo>
                <a:lnTo>
                  <a:pt x="0" y="4899"/>
                </a:lnTo>
                <a:lnTo>
                  <a:pt x="1" y="5149"/>
                </a:lnTo>
                <a:lnTo>
                  <a:pt x="6" y="5398"/>
                </a:lnTo>
                <a:lnTo>
                  <a:pt x="16" y="5646"/>
                </a:lnTo>
                <a:lnTo>
                  <a:pt x="31" y="5892"/>
                </a:lnTo>
                <a:lnTo>
                  <a:pt x="49" y="6137"/>
                </a:lnTo>
                <a:lnTo>
                  <a:pt x="72" y="6378"/>
                </a:lnTo>
                <a:lnTo>
                  <a:pt x="100" y="6615"/>
                </a:lnTo>
                <a:lnTo>
                  <a:pt x="131" y="6849"/>
                </a:lnTo>
                <a:lnTo>
                  <a:pt x="167" y="7078"/>
                </a:lnTo>
                <a:lnTo>
                  <a:pt x="207" y="7301"/>
                </a:lnTo>
                <a:lnTo>
                  <a:pt x="251" y="7519"/>
                </a:lnTo>
                <a:lnTo>
                  <a:pt x="299" y="7730"/>
                </a:lnTo>
                <a:lnTo>
                  <a:pt x="350" y="7935"/>
                </a:lnTo>
                <a:lnTo>
                  <a:pt x="405" y="8131"/>
                </a:lnTo>
                <a:lnTo>
                  <a:pt x="464" y="8320"/>
                </a:lnTo>
                <a:lnTo>
                  <a:pt x="525" y="8501"/>
                </a:lnTo>
                <a:lnTo>
                  <a:pt x="590" y="8672"/>
                </a:lnTo>
                <a:lnTo>
                  <a:pt x="658" y="8835"/>
                </a:lnTo>
                <a:lnTo>
                  <a:pt x="729" y="8987"/>
                </a:lnTo>
                <a:lnTo>
                  <a:pt x="803" y="9129"/>
                </a:lnTo>
                <a:lnTo>
                  <a:pt x="879" y="9261"/>
                </a:lnTo>
                <a:lnTo>
                  <a:pt x="957" y="9383"/>
                </a:lnTo>
                <a:lnTo>
                  <a:pt x="1037" y="9493"/>
                </a:lnTo>
                <a:lnTo>
                  <a:pt x="1119" y="9591"/>
                </a:lnTo>
                <a:lnTo>
                  <a:pt x="1203" y="9678"/>
                </a:lnTo>
                <a:lnTo>
                  <a:pt x="1288" y="9753"/>
                </a:lnTo>
                <a:lnTo>
                  <a:pt x="1375" y="9817"/>
                </a:lnTo>
                <a:lnTo>
                  <a:pt x="1463" y="9867"/>
                </a:lnTo>
                <a:lnTo>
                  <a:pt x="1551" y="9906"/>
                </a:lnTo>
                <a:lnTo>
                  <a:pt x="1640" y="9932"/>
                </a:lnTo>
                <a:lnTo>
                  <a:pt x="1729" y="9946"/>
                </a:lnTo>
                <a:lnTo>
                  <a:pt x="1819" y="9947"/>
                </a:lnTo>
                <a:lnTo>
                  <a:pt x="1908" y="9936"/>
                </a:lnTo>
                <a:lnTo>
                  <a:pt x="1782" y="4974"/>
                </a:lnTo>
                <a:lnTo>
                  <a:pt x="1783" y="0"/>
                </a:lnTo>
                <a:moveTo>
                  <a:pt x="1783" y="0"/>
                </a:moveTo>
                <a:lnTo>
                  <a:pt x="1694" y="6"/>
                </a:lnTo>
                <a:lnTo>
                  <a:pt x="1604" y="25"/>
                </a:lnTo>
                <a:lnTo>
                  <a:pt x="1516" y="56"/>
                </a:lnTo>
                <a:lnTo>
                  <a:pt x="1428" y="99"/>
                </a:lnTo>
                <a:lnTo>
                  <a:pt x="1340" y="155"/>
                </a:lnTo>
                <a:lnTo>
                  <a:pt x="1254" y="223"/>
                </a:lnTo>
                <a:lnTo>
                  <a:pt x="1170" y="303"/>
                </a:lnTo>
                <a:lnTo>
                  <a:pt x="1086" y="395"/>
                </a:lnTo>
                <a:lnTo>
                  <a:pt x="1005" y="498"/>
                </a:lnTo>
                <a:lnTo>
                  <a:pt x="925" y="612"/>
                </a:lnTo>
                <a:lnTo>
                  <a:pt x="848" y="738"/>
                </a:lnTo>
                <a:lnTo>
                  <a:pt x="773" y="874"/>
                </a:lnTo>
                <a:lnTo>
                  <a:pt x="701" y="1020"/>
                </a:lnTo>
                <a:lnTo>
                  <a:pt x="631" y="1177"/>
                </a:lnTo>
                <a:lnTo>
                  <a:pt x="564" y="1343"/>
                </a:lnTo>
                <a:lnTo>
                  <a:pt x="500" y="1518"/>
                </a:lnTo>
                <a:lnTo>
                  <a:pt x="440" y="1702"/>
                </a:lnTo>
                <a:lnTo>
                  <a:pt x="383" y="1894"/>
                </a:lnTo>
                <a:lnTo>
                  <a:pt x="329" y="2094"/>
                </a:lnTo>
                <a:lnTo>
                  <a:pt x="279" y="2301"/>
                </a:lnTo>
                <a:lnTo>
                  <a:pt x="233" y="2515"/>
                </a:lnTo>
                <a:lnTo>
                  <a:pt x="191" y="2735"/>
                </a:lnTo>
                <a:lnTo>
                  <a:pt x="152" y="2961"/>
                </a:lnTo>
                <a:lnTo>
                  <a:pt x="118" y="3191"/>
                </a:lnTo>
                <a:lnTo>
                  <a:pt x="88" y="3427"/>
                </a:lnTo>
                <a:lnTo>
                  <a:pt x="63" y="3666"/>
                </a:lnTo>
                <a:lnTo>
                  <a:pt x="41" y="3908"/>
                </a:lnTo>
                <a:lnTo>
                  <a:pt x="24" y="4154"/>
                </a:lnTo>
                <a:lnTo>
                  <a:pt x="12" y="4401"/>
                </a:lnTo>
                <a:lnTo>
                  <a:pt x="4" y="4649"/>
                </a:lnTo>
                <a:lnTo>
                  <a:pt x="0" y="4899"/>
                </a:lnTo>
                <a:lnTo>
                  <a:pt x="1" y="5149"/>
                </a:lnTo>
                <a:lnTo>
                  <a:pt x="6" y="5398"/>
                </a:lnTo>
                <a:lnTo>
                  <a:pt x="16" y="5646"/>
                </a:lnTo>
                <a:lnTo>
                  <a:pt x="31" y="5892"/>
                </a:lnTo>
                <a:lnTo>
                  <a:pt x="49" y="6137"/>
                </a:lnTo>
                <a:lnTo>
                  <a:pt x="72" y="6378"/>
                </a:lnTo>
                <a:lnTo>
                  <a:pt x="100" y="6615"/>
                </a:lnTo>
                <a:lnTo>
                  <a:pt x="131" y="6849"/>
                </a:lnTo>
                <a:lnTo>
                  <a:pt x="167" y="7078"/>
                </a:lnTo>
                <a:lnTo>
                  <a:pt x="207" y="7301"/>
                </a:lnTo>
                <a:lnTo>
                  <a:pt x="251" y="7519"/>
                </a:lnTo>
                <a:lnTo>
                  <a:pt x="299" y="7730"/>
                </a:lnTo>
                <a:lnTo>
                  <a:pt x="350" y="7935"/>
                </a:lnTo>
                <a:lnTo>
                  <a:pt x="405" y="8131"/>
                </a:lnTo>
                <a:lnTo>
                  <a:pt x="464" y="8320"/>
                </a:lnTo>
                <a:lnTo>
                  <a:pt x="525" y="8501"/>
                </a:lnTo>
                <a:lnTo>
                  <a:pt x="590" y="8672"/>
                </a:lnTo>
                <a:lnTo>
                  <a:pt x="658" y="8835"/>
                </a:lnTo>
                <a:lnTo>
                  <a:pt x="729" y="8987"/>
                </a:lnTo>
                <a:lnTo>
                  <a:pt x="803" y="9129"/>
                </a:lnTo>
                <a:lnTo>
                  <a:pt x="879" y="9261"/>
                </a:lnTo>
                <a:lnTo>
                  <a:pt x="957" y="9383"/>
                </a:lnTo>
                <a:lnTo>
                  <a:pt x="1037" y="9493"/>
                </a:lnTo>
                <a:lnTo>
                  <a:pt x="1119" y="9591"/>
                </a:lnTo>
                <a:lnTo>
                  <a:pt x="1203" y="9678"/>
                </a:lnTo>
                <a:lnTo>
                  <a:pt x="1288" y="9753"/>
                </a:lnTo>
                <a:lnTo>
                  <a:pt x="1375" y="9817"/>
                </a:lnTo>
                <a:lnTo>
                  <a:pt x="1463" y="9867"/>
                </a:lnTo>
                <a:lnTo>
                  <a:pt x="1551" y="9906"/>
                </a:lnTo>
                <a:lnTo>
                  <a:pt x="1640" y="9932"/>
                </a:lnTo>
                <a:lnTo>
                  <a:pt x="1729" y="9946"/>
                </a:lnTo>
                <a:lnTo>
                  <a:pt x="1819" y="9947"/>
                </a:lnTo>
                <a:lnTo>
                  <a:pt x="1908" y="9936"/>
                </a:lnTo>
              </a:path>
            </a:pathLst>
          </a:custGeom>
          <a:noFill/>
          <a:ln cap="sq" w="1260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1143000" y="5029200"/>
            <a:ext cx="736092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First Line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: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Protocol   StatusCode  Status-Msg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HTTP/1.1   200        OK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143000" y="3962520"/>
            <a:ext cx="68576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(16400 Bytes)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Response Content-Length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143000" y="1447560"/>
            <a:ext cx="6856200" cy="342864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HTTP/1.1  </a:t>
            </a:r>
            <a:r>
              <a:rPr b="1" lang="en-US" sz="2000" spc="-1" strike="noStrike">
                <a:solidFill>
                  <a:srgbClr val="333399"/>
                </a:solidFill>
                <a:latin typeface="Lucida Sans Unicode"/>
              </a:rPr>
              <a:t>200  OK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Date: Tue 31 Aug 09:23:01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Server: Apache/2.2.24 (Linux)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Last-Modified: 28 Aug 08:00:00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Lucida Sans Unicode"/>
              </a:rPr>
              <a:t>Content-Length: </a:t>
            </a:r>
            <a:r>
              <a:rPr b="1" lang="en-US" sz="2000" spc="-1" strike="noStrike">
                <a:solidFill>
                  <a:srgbClr val="0000ff"/>
                </a:solidFill>
                <a:latin typeface="Lucida Sans Unicode"/>
              </a:rPr>
              <a:t>16400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Content-type: image/jpeg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1143000" y="5029200"/>
            <a:ext cx="7178400" cy="14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persistent connections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client needs to know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how much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data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 in the response.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Example: server sends a JPEG file    How many bytes is it?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Client uses the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Arial"/>
              </a:rPr>
              <a:t>Content-Length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 header.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143000" y="3962520"/>
            <a:ext cx="68576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Unknown Content Length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143000" y="1447560"/>
            <a:ext cx="6856200" cy="342864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HTTP/1.1 </a:t>
            </a:r>
            <a:r>
              <a:rPr b="1" lang="en-US" sz="2000" spc="-1" strike="noStrike">
                <a:solidFill>
                  <a:srgbClr val="333399"/>
                </a:solidFill>
                <a:latin typeface="Lucida Sans Unicode"/>
              </a:rPr>
              <a:t>200 OK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Date: Tue 31 Aug 09:23:01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Server: Apache/2.2.24 (Linux)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Last-Modified: 28 Aug 08:00:00 ICT 2019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Lucida Sans Unicode"/>
              </a:rPr>
              <a:t>Connection: close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Content-type: image/jpeg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297720" y="3108240"/>
            <a:ext cx="1282320" cy="2072880"/>
          </a:xfrm>
          <a:custGeom>
            <a:avLst/>
            <a:gdLst/>
            <a:ahLst/>
            <a:rect l="l" t="t" r="r" b="b"/>
            <a:pathLst>
              <a:path w="1909" h="5760">
                <a:moveTo>
                  <a:pt x="1783" y="0"/>
                </a:moveTo>
                <a:lnTo>
                  <a:pt x="1694" y="4"/>
                </a:lnTo>
                <a:lnTo>
                  <a:pt x="1604" y="14"/>
                </a:lnTo>
                <a:lnTo>
                  <a:pt x="1516" y="32"/>
                </a:lnTo>
                <a:lnTo>
                  <a:pt x="1428" y="58"/>
                </a:lnTo>
                <a:lnTo>
                  <a:pt x="1340" y="90"/>
                </a:lnTo>
                <a:lnTo>
                  <a:pt x="1254" y="129"/>
                </a:lnTo>
                <a:lnTo>
                  <a:pt x="1170" y="175"/>
                </a:lnTo>
                <a:lnTo>
                  <a:pt x="1086" y="229"/>
                </a:lnTo>
                <a:lnTo>
                  <a:pt x="1005" y="288"/>
                </a:lnTo>
                <a:lnTo>
                  <a:pt x="925" y="355"/>
                </a:lnTo>
                <a:lnTo>
                  <a:pt x="848" y="427"/>
                </a:lnTo>
                <a:lnTo>
                  <a:pt x="773" y="506"/>
                </a:lnTo>
                <a:lnTo>
                  <a:pt x="701" y="591"/>
                </a:lnTo>
                <a:lnTo>
                  <a:pt x="631" y="681"/>
                </a:lnTo>
                <a:lnTo>
                  <a:pt x="564" y="778"/>
                </a:lnTo>
                <a:lnTo>
                  <a:pt x="500" y="879"/>
                </a:lnTo>
                <a:lnTo>
                  <a:pt x="440" y="985"/>
                </a:lnTo>
                <a:lnTo>
                  <a:pt x="383" y="1097"/>
                </a:lnTo>
                <a:lnTo>
                  <a:pt x="329" y="1212"/>
                </a:lnTo>
                <a:lnTo>
                  <a:pt x="279" y="1332"/>
                </a:lnTo>
                <a:lnTo>
                  <a:pt x="233" y="1456"/>
                </a:lnTo>
                <a:lnTo>
                  <a:pt x="191" y="1584"/>
                </a:lnTo>
                <a:lnTo>
                  <a:pt x="152" y="1714"/>
                </a:lnTo>
                <a:lnTo>
                  <a:pt x="118" y="1848"/>
                </a:lnTo>
                <a:lnTo>
                  <a:pt x="88" y="1984"/>
                </a:lnTo>
                <a:lnTo>
                  <a:pt x="63" y="2123"/>
                </a:lnTo>
                <a:lnTo>
                  <a:pt x="41" y="2263"/>
                </a:lnTo>
                <a:lnTo>
                  <a:pt x="24" y="2405"/>
                </a:lnTo>
                <a:lnTo>
                  <a:pt x="12" y="2548"/>
                </a:lnTo>
                <a:lnTo>
                  <a:pt x="4" y="2692"/>
                </a:lnTo>
                <a:lnTo>
                  <a:pt x="0" y="2837"/>
                </a:lnTo>
                <a:lnTo>
                  <a:pt x="1" y="2981"/>
                </a:lnTo>
                <a:lnTo>
                  <a:pt x="6" y="3125"/>
                </a:lnTo>
                <a:lnTo>
                  <a:pt x="16" y="3269"/>
                </a:lnTo>
                <a:lnTo>
                  <a:pt x="31" y="3412"/>
                </a:lnTo>
                <a:lnTo>
                  <a:pt x="49" y="3553"/>
                </a:lnTo>
                <a:lnTo>
                  <a:pt x="72" y="3693"/>
                </a:lnTo>
                <a:lnTo>
                  <a:pt x="100" y="3830"/>
                </a:lnTo>
                <a:lnTo>
                  <a:pt x="131" y="3966"/>
                </a:lnTo>
                <a:lnTo>
                  <a:pt x="167" y="4098"/>
                </a:lnTo>
                <a:lnTo>
                  <a:pt x="207" y="4228"/>
                </a:lnTo>
                <a:lnTo>
                  <a:pt x="251" y="4354"/>
                </a:lnTo>
                <a:lnTo>
                  <a:pt x="299" y="4476"/>
                </a:lnTo>
                <a:lnTo>
                  <a:pt x="350" y="4594"/>
                </a:lnTo>
                <a:lnTo>
                  <a:pt x="405" y="4708"/>
                </a:lnTo>
                <a:lnTo>
                  <a:pt x="464" y="4818"/>
                </a:lnTo>
                <a:lnTo>
                  <a:pt x="525" y="4922"/>
                </a:lnTo>
                <a:lnTo>
                  <a:pt x="590" y="5021"/>
                </a:lnTo>
                <a:lnTo>
                  <a:pt x="658" y="5115"/>
                </a:lnTo>
                <a:lnTo>
                  <a:pt x="729" y="5204"/>
                </a:lnTo>
                <a:lnTo>
                  <a:pt x="803" y="5286"/>
                </a:lnTo>
                <a:lnTo>
                  <a:pt x="879" y="5362"/>
                </a:lnTo>
                <a:lnTo>
                  <a:pt x="957" y="5433"/>
                </a:lnTo>
                <a:lnTo>
                  <a:pt x="1037" y="5496"/>
                </a:lnTo>
                <a:lnTo>
                  <a:pt x="1119" y="5553"/>
                </a:lnTo>
                <a:lnTo>
                  <a:pt x="1203" y="5604"/>
                </a:lnTo>
                <a:lnTo>
                  <a:pt x="1288" y="5647"/>
                </a:lnTo>
                <a:lnTo>
                  <a:pt x="1375" y="5684"/>
                </a:lnTo>
                <a:lnTo>
                  <a:pt x="1463" y="5713"/>
                </a:lnTo>
                <a:lnTo>
                  <a:pt x="1551" y="5736"/>
                </a:lnTo>
                <a:lnTo>
                  <a:pt x="1640" y="5751"/>
                </a:lnTo>
                <a:lnTo>
                  <a:pt x="1729" y="5759"/>
                </a:lnTo>
                <a:lnTo>
                  <a:pt x="1819" y="5759"/>
                </a:lnTo>
                <a:lnTo>
                  <a:pt x="1908" y="5753"/>
                </a:lnTo>
                <a:lnTo>
                  <a:pt x="1782" y="2880"/>
                </a:lnTo>
                <a:lnTo>
                  <a:pt x="1783" y="0"/>
                </a:lnTo>
                <a:moveTo>
                  <a:pt x="1783" y="0"/>
                </a:moveTo>
                <a:lnTo>
                  <a:pt x="1694" y="4"/>
                </a:lnTo>
                <a:lnTo>
                  <a:pt x="1604" y="14"/>
                </a:lnTo>
                <a:lnTo>
                  <a:pt x="1516" y="32"/>
                </a:lnTo>
                <a:lnTo>
                  <a:pt x="1428" y="58"/>
                </a:lnTo>
                <a:lnTo>
                  <a:pt x="1340" y="90"/>
                </a:lnTo>
                <a:lnTo>
                  <a:pt x="1254" y="129"/>
                </a:lnTo>
                <a:lnTo>
                  <a:pt x="1170" y="175"/>
                </a:lnTo>
                <a:lnTo>
                  <a:pt x="1086" y="229"/>
                </a:lnTo>
                <a:lnTo>
                  <a:pt x="1005" y="288"/>
                </a:lnTo>
                <a:lnTo>
                  <a:pt x="925" y="355"/>
                </a:lnTo>
                <a:lnTo>
                  <a:pt x="848" y="427"/>
                </a:lnTo>
                <a:lnTo>
                  <a:pt x="773" y="506"/>
                </a:lnTo>
                <a:lnTo>
                  <a:pt x="701" y="591"/>
                </a:lnTo>
                <a:lnTo>
                  <a:pt x="631" y="681"/>
                </a:lnTo>
                <a:lnTo>
                  <a:pt x="564" y="778"/>
                </a:lnTo>
                <a:lnTo>
                  <a:pt x="500" y="879"/>
                </a:lnTo>
                <a:lnTo>
                  <a:pt x="440" y="985"/>
                </a:lnTo>
                <a:lnTo>
                  <a:pt x="383" y="1097"/>
                </a:lnTo>
                <a:lnTo>
                  <a:pt x="329" y="1212"/>
                </a:lnTo>
                <a:lnTo>
                  <a:pt x="279" y="1332"/>
                </a:lnTo>
                <a:lnTo>
                  <a:pt x="233" y="1456"/>
                </a:lnTo>
                <a:lnTo>
                  <a:pt x="191" y="1584"/>
                </a:lnTo>
                <a:lnTo>
                  <a:pt x="152" y="1714"/>
                </a:lnTo>
                <a:lnTo>
                  <a:pt x="118" y="1848"/>
                </a:lnTo>
                <a:lnTo>
                  <a:pt x="88" y="1984"/>
                </a:lnTo>
                <a:lnTo>
                  <a:pt x="63" y="2123"/>
                </a:lnTo>
                <a:lnTo>
                  <a:pt x="41" y="2263"/>
                </a:lnTo>
                <a:lnTo>
                  <a:pt x="24" y="2405"/>
                </a:lnTo>
                <a:lnTo>
                  <a:pt x="12" y="2548"/>
                </a:lnTo>
                <a:lnTo>
                  <a:pt x="4" y="2692"/>
                </a:lnTo>
                <a:lnTo>
                  <a:pt x="0" y="2837"/>
                </a:lnTo>
                <a:lnTo>
                  <a:pt x="1" y="2981"/>
                </a:lnTo>
                <a:lnTo>
                  <a:pt x="6" y="3125"/>
                </a:lnTo>
                <a:lnTo>
                  <a:pt x="16" y="3269"/>
                </a:lnTo>
                <a:lnTo>
                  <a:pt x="31" y="3412"/>
                </a:lnTo>
                <a:lnTo>
                  <a:pt x="49" y="3553"/>
                </a:lnTo>
                <a:lnTo>
                  <a:pt x="72" y="3693"/>
                </a:lnTo>
                <a:lnTo>
                  <a:pt x="100" y="3830"/>
                </a:lnTo>
                <a:lnTo>
                  <a:pt x="131" y="3966"/>
                </a:lnTo>
                <a:lnTo>
                  <a:pt x="167" y="4098"/>
                </a:lnTo>
                <a:lnTo>
                  <a:pt x="207" y="4228"/>
                </a:lnTo>
                <a:lnTo>
                  <a:pt x="251" y="4354"/>
                </a:lnTo>
                <a:lnTo>
                  <a:pt x="299" y="4476"/>
                </a:lnTo>
                <a:lnTo>
                  <a:pt x="350" y="4594"/>
                </a:lnTo>
                <a:lnTo>
                  <a:pt x="405" y="4708"/>
                </a:lnTo>
                <a:lnTo>
                  <a:pt x="464" y="4818"/>
                </a:lnTo>
                <a:lnTo>
                  <a:pt x="525" y="4922"/>
                </a:lnTo>
                <a:lnTo>
                  <a:pt x="590" y="5021"/>
                </a:lnTo>
                <a:lnTo>
                  <a:pt x="658" y="5115"/>
                </a:lnTo>
                <a:lnTo>
                  <a:pt x="729" y="5204"/>
                </a:lnTo>
                <a:lnTo>
                  <a:pt x="803" y="5286"/>
                </a:lnTo>
                <a:lnTo>
                  <a:pt x="879" y="5362"/>
                </a:lnTo>
                <a:lnTo>
                  <a:pt x="957" y="5433"/>
                </a:lnTo>
                <a:lnTo>
                  <a:pt x="1037" y="5496"/>
                </a:lnTo>
                <a:lnTo>
                  <a:pt x="1119" y="5553"/>
                </a:lnTo>
                <a:lnTo>
                  <a:pt x="1203" y="5604"/>
                </a:lnTo>
                <a:lnTo>
                  <a:pt x="1288" y="5647"/>
                </a:lnTo>
                <a:lnTo>
                  <a:pt x="1375" y="5684"/>
                </a:lnTo>
                <a:lnTo>
                  <a:pt x="1463" y="5713"/>
                </a:lnTo>
                <a:lnTo>
                  <a:pt x="1551" y="5736"/>
                </a:lnTo>
                <a:lnTo>
                  <a:pt x="1640" y="5751"/>
                </a:lnTo>
                <a:lnTo>
                  <a:pt x="1729" y="5759"/>
                </a:lnTo>
                <a:lnTo>
                  <a:pt x="1819" y="5759"/>
                </a:lnTo>
                <a:lnTo>
                  <a:pt x="1908" y="5753"/>
                </a:lnTo>
              </a:path>
            </a:pathLst>
          </a:custGeom>
          <a:noFill/>
          <a:ln cap="sq" w="1260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1143000" y="5029200"/>
            <a:ext cx="6781320" cy="15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content length is not known by server, the server uses header "Connection: close".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After the response is sent, server </a:t>
            </a: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closes the connection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The client reads data until end-of-input (EOF).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Response Codes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74280" y="1184400"/>
            <a:ext cx="7921440" cy="520200"/>
          </a:xfrm>
          <a:prstGeom prst="rect">
            <a:avLst/>
          </a:prstGeom>
          <a:noFill/>
          <a:ln cap="sq"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30080" y="1743120"/>
            <a:ext cx="7864200" cy="40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Response Codes: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1xx Information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100 Continue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2xx Success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200 OK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201 Created (a new resource was successfully created)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202 Accepted (I'll process your request later)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3xx Redirection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301 Moved Permanently. New URL in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header.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302 Moved Temporarily. New URL in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Location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header.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303 Redirect and change POST to GET method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304 Not Modified ("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Look in your cache, stupid"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Error Response Codes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74280" y="1184040"/>
            <a:ext cx="7921440" cy="53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4xx Client Error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400 Bad Request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401 Not Authorized (client not authorized to do this)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404 Not Found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5xx Server Error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500 Internal Server Error  (application error, config prob.)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503 Service Unavailable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List of all HTTP status codes: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http://stat.us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http://en.wikipedia.org/wiki/List_of_HTTP_status_codes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is "Host" header required?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096920" y="2593800"/>
            <a:ext cx="7268760" cy="819000"/>
          </a:xfrm>
          <a:prstGeom prst="rect">
            <a:avLst/>
          </a:prstGeom>
          <a:noFill/>
          <a:ln cap="sq" w="12600">
            <a:solidFill>
              <a:srgbClr val="000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 /index.html HTTP/1.1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Host: www.ku.ac.th</a:t>
            </a: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006560" y="3909960"/>
            <a:ext cx="7679880" cy="15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Surely, the server must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know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its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own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host name!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or does it?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096920" y="1341360"/>
            <a:ext cx="75895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 Requests always include a 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header.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name of the </a:t>
            </a:r>
            <a:r>
              <a:rPr b="0" i="1" lang="en-US" sz="24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destination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host.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Uniform Resource Locators (URL)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609120" y="1447920"/>
            <a:ext cx="7921440" cy="18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Uniform Resource Locators (URL) locate resources on the Internet (not just the web).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Structure of a URL: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 rot="5400000">
            <a:off x="1067040" y="3098520"/>
            <a:ext cx="228240" cy="609480"/>
          </a:xfrm>
          <a:custGeom>
            <a:avLst/>
            <a:gdLst/>
            <a:ahLst/>
            <a:rect l="l" t="t" r="r" b="b"/>
            <a:pathLst>
              <a:path w="637" h="1696">
                <a:moveTo>
                  <a:pt x="0" y="0"/>
                </a:moveTo>
                <a:cubicBezTo>
                  <a:pt x="159" y="0"/>
                  <a:pt x="318" y="70"/>
                  <a:pt x="318" y="141"/>
                </a:cubicBezTo>
                <a:lnTo>
                  <a:pt x="318" y="706"/>
                </a:lnTo>
                <a:cubicBezTo>
                  <a:pt x="318" y="776"/>
                  <a:pt x="477" y="847"/>
                  <a:pt x="636" y="847"/>
                </a:cubicBezTo>
                <a:cubicBezTo>
                  <a:pt x="477" y="847"/>
                  <a:pt x="318" y="918"/>
                  <a:pt x="318" y="988"/>
                </a:cubicBezTo>
                <a:lnTo>
                  <a:pt x="318" y="1553"/>
                </a:lnTo>
                <a:cubicBezTo>
                  <a:pt x="318" y="1624"/>
                  <a:pt x="159" y="1695"/>
                  <a:pt x="0" y="1695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 rot="5400000">
            <a:off x="3301560" y="1822320"/>
            <a:ext cx="217080" cy="3089160"/>
          </a:xfrm>
          <a:custGeom>
            <a:avLst/>
            <a:gdLst/>
            <a:ahLst/>
            <a:rect l="l" t="t" r="r" b="b"/>
            <a:pathLst>
              <a:path w="606" h="8584">
                <a:moveTo>
                  <a:pt x="0" y="0"/>
                </a:moveTo>
                <a:cubicBezTo>
                  <a:pt x="151" y="0"/>
                  <a:pt x="302" y="357"/>
                  <a:pt x="302" y="715"/>
                </a:cubicBezTo>
                <a:lnTo>
                  <a:pt x="302" y="3576"/>
                </a:lnTo>
                <a:cubicBezTo>
                  <a:pt x="302" y="3933"/>
                  <a:pt x="453" y="4291"/>
                  <a:pt x="605" y="4291"/>
                </a:cubicBezTo>
                <a:cubicBezTo>
                  <a:pt x="453" y="4291"/>
                  <a:pt x="302" y="4649"/>
                  <a:pt x="302" y="5006"/>
                </a:cubicBezTo>
                <a:lnTo>
                  <a:pt x="302" y="7867"/>
                </a:lnTo>
                <a:cubicBezTo>
                  <a:pt x="302" y="8225"/>
                  <a:pt x="151" y="8583"/>
                  <a:pt x="0" y="8583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 rot="5400000">
            <a:off x="6589800" y="1807560"/>
            <a:ext cx="182160" cy="3119040"/>
          </a:xfrm>
          <a:custGeom>
            <a:avLst/>
            <a:gdLst/>
            <a:ahLst/>
            <a:rect l="l" t="t" r="r" b="b"/>
            <a:pathLst>
              <a:path w="509" h="8667">
                <a:moveTo>
                  <a:pt x="0" y="0"/>
                </a:moveTo>
                <a:cubicBezTo>
                  <a:pt x="127" y="0"/>
                  <a:pt x="254" y="361"/>
                  <a:pt x="254" y="722"/>
                </a:cubicBezTo>
                <a:lnTo>
                  <a:pt x="254" y="3610"/>
                </a:lnTo>
                <a:cubicBezTo>
                  <a:pt x="254" y="3971"/>
                  <a:pt x="381" y="4333"/>
                  <a:pt x="508" y="4333"/>
                </a:cubicBezTo>
                <a:cubicBezTo>
                  <a:pt x="381" y="4333"/>
                  <a:pt x="254" y="4694"/>
                  <a:pt x="254" y="5055"/>
                </a:cubicBezTo>
                <a:lnTo>
                  <a:pt x="254" y="7943"/>
                </a:lnTo>
                <a:cubicBezTo>
                  <a:pt x="254" y="8304"/>
                  <a:pt x="127" y="8666"/>
                  <a:pt x="0" y="8666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6"/>
          <p:cNvSpPr/>
          <p:nvPr/>
        </p:nvSpPr>
        <p:spPr>
          <a:xfrm>
            <a:off x="793800" y="3652920"/>
            <a:ext cx="1399680" cy="185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Protocol: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http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ftp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jdbc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Arial"/>
              </a:rPr>
              <a:t>mysql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2271600" y="3652920"/>
            <a:ext cx="2849400" cy="12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Hostname and port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or IP address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Port is optional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5181480" y="3652920"/>
            <a:ext cx="3322440" cy="75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Arial"/>
                <a:ea typeface="Arial"/>
              </a:rPr>
              <a:t>Path and resource name,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path is optional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693720" y="2860560"/>
            <a:ext cx="7810200" cy="299052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0"/>
          <p:cNvSpPr/>
          <p:nvPr/>
        </p:nvSpPr>
        <p:spPr>
          <a:xfrm>
            <a:off x="758880" y="2897280"/>
            <a:ext cx="77720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http://www.cpe.ku.ac.th:8080/~jim/dictionary.txt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610920" y="259920"/>
            <a:ext cx="78004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Uniform Resource Locator (URL)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76240" y="1447560"/>
            <a:ext cx="7391160" cy="99000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http://www.cpe.ku.ac.th/forms/junk.html?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name=jim%40.cpe.ku.ac.th&amp;msgid=0x4412858798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536400" y="2438280"/>
            <a:ext cx="7921440" cy="17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General Form of a Uniform Resource Location (URL)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Arial"/>
              </a:rPr>
              <a:t>http://www.cpe.ku.ac.th:80/~jim/images/cat.jpg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 rot="5400000">
            <a:off x="811440" y="3214440"/>
            <a:ext cx="228240" cy="609480"/>
          </a:xfrm>
          <a:custGeom>
            <a:avLst/>
            <a:gdLst/>
            <a:ahLst/>
            <a:rect l="l" t="t" r="r" b="b"/>
            <a:pathLst>
              <a:path w="637" h="1696">
                <a:moveTo>
                  <a:pt x="0" y="0"/>
                </a:moveTo>
                <a:cubicBezTo>
                  <a:pt x="159" y="0"/>
                  <a:pt x="318" y="70"/>
                  <a:pt x="318" y="141"/>
                </a:cubicBezTo>
                <a:lnTo>
                  <a:pt x="318" y="706"/>
                </a:lnTo>
                <a:cubicBezTo>
                  <a:pt x="318" y="776"/>
                  <a:pt x="477" y="847"/>
                  <a:pt x="636" y="847"/>
                </a:cubicBezTo>
                <a:cubicBezTo>
                  <a:pt x="477" y="847"/>
                  <a:pt x="318" y="918"/>
                  <a:pt x="318" y="988"/>
                </a:cubicBezTo>
                <a:lnTo>
                  <a:pt x="318" y="1553"/>
                </a:lnTo>
                <a:cubicBezTo>
                  <a:pt x="318" y="1624"/>
                  <a:pt x="159" y="1695"/>
                  <a:pt x="0" y="1695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 rot="5400000">
            <a:off x="2716200" y="2299680"/>
            <a:ext cx="304560" cy="2514240"/>
          </a:xfrm>
          <a:custGeom>
            <a:avLst/>
            <a:gdLst/>
            <a:ahLst/>
            <a:rect l="l" t="t" r="r" b="b"/>
            <a:pathLst>
              <a:path w="849" h="6987">
                <a:moveTo>
                  <a:pt x="0" y="0"/>
                </a:moveTo>
                <a:cubicBezTo>
                  <a:pt x="212" y="0"/>
                  <a:pt x="424" y="291"/>
                  <a:pt x="424" y="582"/>
                </a:cubicBezTo>
                <a:lnTo>
                  <a:pt x="424" y="2910"/>
                </a:lnTo>
                <a:cubicBezTo>
                  <a:pt x="424" y="3201"/>
                  <a:pt x="636" y="3493"/>
                  <a:pt x="848" y="3493"/>
                </a:cubicBezTo>
                <a:cubicBezTo>
                  <a:pt x="636" y="3493"/>
                  <a:pt x="424" y="3784"/>
                  <a:pt x="424" y="4075"/>
                </a:cubicBezTo>
                <a:lnTo>
                  <a:pt x="424" y="6403"/>
                </a:lnTo>
                <a:cubicBezTo>
                  <a:pt x="424" y="6694"/>
                  <a:pt x="212" y="6986"/>
                  <a:pt x="0" y="6986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6"/>
          <p:cNvSpPr/>
          <p:nvPr/>
        </p:nvSpPr>
        <p:spPr>
          <a:xfrm rot="5400000">
            <a:off x="6259680" y="1881000"/>
            <a:ext cx="228240" cy="3276360"/>
          </a:xfrm>
          <a:custGeom>
            <a:avLst/>
            <a:gdLst/>
            <a:ahLst/>
            <a:rect l="l" t="t" r="r" b="b"/>
            <a:pathLst>
              <a:path w="637" h="9104">
                <a:moveTo>
                  <a:pt x="0" y="0"/>
                </a:moveTo>
                <a:cubicBezTo>
                  <a:pt x="159" y="0"/>
                  <a:pt x="318" y="379"/>
                  <a:pt x="318" y="758"/>
                </a:cubicBezTo>
                <a:lnTo>
                  <a:pt x="318" y="3792"/>
                </a:lnTo>
                <a:cubicBezTo>
                  <a:pt x="318" y="4172"/>
                  <a:pt x="477" y="4551"/>
                  <a:pt x="636" y="4551"/>
                </a:cubicBezTo>
                <a:cubicBezTo>
                  <a:pt x="477" y="4551"/>
                  <a:pt x="318" y="4930"/>
                  <a:pt x="318" y="5310"/>
                </a:cubicBezTo>
                <a:lnTo>
                  <a:pt x="318" y="8344"/>
                </a:lnTo>
                <a:cubicBezTo>
                  <a:pt x="318" y="8723"/>
                  <a:pt x="159" y="9103"/>
                  <a:pt x="0" y="9103"/>
                </a:cubicBezTo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7"/>
          <p:cNvSpPr/>
          <p:nvPr/>
        </p:nvSpPr>
        <p:spPr>
          <a:xfrm>
            <a:off x="458640" y="3733920"/>
            <a:ext cx="1369800" cy="9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Tahoma"/>
                <a:ea typeface="Tahoma"/>
              </a:rPr>
              <a:t>Protocol: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Tahoma"/>
              </a:rPr>
              <a:t>http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Tahoma"/>
              </a:rPr>
              <a:t>ftp,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1982880" y="3733920"/>
            <a:ext cx="1675800" cy="9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Tahoma"/>
                <a:ea typeface="Tahoma"/>
              </a:rPr>
              <a:t>Authority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hostname or IP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5335560" y="3657600"/>
            <a:ext cx="2819160" cy="9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Tahoma"/>
                <a:ea typeface="Tahoma"/>
              </a:rPr>
              <a:t>Path and resource name,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the path is optional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4116240" y="3657600"/>
            <a:ext cx="685440" cy="69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333399"/>
                </a:solidFill>
                <a:latin typeface="Tahoma"/>
                <a:ea typeface="Tahoma"/>
              </a:rPr>
              <a:t>Port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8" name="Line 11"/>
          <p:cNvSpPr/>
          <p:nvPr/>
        </p:nvSpPr>
        <p:spPr>
          <a:xfrm flipV="1">
            <a:off x="4421160" y="3147840"/>
            <a:ext cx="1440" cy="56232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2"/>
          <p:cNvSpPr/>
          <p:nvPr/>
        </p:nvSpPr>
        <p:spPr>
          <a:xfrm>
            <a:off x="533520" y="4800600"/>
            <a:ext cx="79210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URL 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458640" y="2835360"/>
            <a:ext cx="831996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Path 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extra info in path segment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Arial"/>
              </a:rPr>
              <a:t>http://finger.com/person</a:t>
            </a:r>
            <a:r>
              <a:rPr b="0" lang="en-US" sz="2400" spc="-1" strike="noStrike">
                <a:solidFill>
                  <a:srgbClr val="800000"/>
                </a:solidFill>
                <a:latin typeface="Lucida Console"/>
                <a:ea typeface="Arial"/>
              </a:rPr>
              <a:t>;</a:t>
            </a:r>
            <a:r>
              <a:rPr b="0" lang="en-US" sz="2400" spc="-1" strike="noStrike" u="sng">
                <a:solidFill>
                  <a:srgbClr val="800000"/>
                </a:solidFill>
                <a:uFillTx/>
                <a:latin typeface="Lucida Console"/>
                <a:ea typeface="Arial"/>
              </a:rPr>
              <a:t>name=joe</a:t>
            </a:r>
            <a:r>
              <a:rPr b="0" lang="en-US" sz="2000" spc="-1" strike="noStrike">
                <a:solidFill>
                  <a:srgbClr val="000000"/>
                </a:solidFill>
                <a:latin typeface="Lucida Console"/>
                <a:ea typeface="Arial"/>
              </a:rPr>
              <a:t>/telephone</a:t>
            </a:r>
            <a:r>
              <a:rPr b="0" lang="en-US" sz="2400" spc="-1" strike="noStrike">
                <a:solidFill>
                  <a:srgbClr val="800000"/>
                </a:solidFill>
                <a:latin typeface="Lucida Console"/>
                <a:ea typeface="Arial"/>
              </a:rPr>
              <a:t>;</a:t>
            </a:r>
            <a:r>
              <a:rPr b="0" lang="en-US" sz="2400" spc="-1" strike="noStrike" u="sng">
                <a:solidFill>
                  <a:srgbClr val="800000"/>
                </a:solidFill>
                <a:uFillTx/>
                <a:latin typeface="Lucida Console"/>
                <a:ea typeface="Arial"/>
              </a:rPr>
              <a:t>co=th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458640" y="4191120"/>
            <a:ext cx="831816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Query 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used for GET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http://host.com/adduser.cgi</a:t>
            </a:r>
            <a:r>
              <a:rPr b="1" lang="en-US" sz="2400" spc="-1" strike="noStrike" u="sng">
                <a:solidFill>
                  <a:srgbClr val="800000"/>
                </a:solidFill>
                <a:uFillTx/>
                <a:latin typeface="Courier New"/>
                <a:ea typeface="Arial"/>
              </a:rPr>
              <a:t>?</a:t>
            </a:r>
            <a:r>
              <a:rPr b="1" i="1" lang="en-US" sz="2400" spc="-1" strike="noStrike" u="sng">
                <a:solidFill>
                  <a:srgbClr val="800000"/>
                </a:solidFill>
                <a:uFillTx/>
                <a:latin typeface="Courier New"/>
                <a:ea typeface="Arial"/>
              </a:rPr>
              <a:t>name=joe&amp;age=23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490680" y="1355760"/>
            <a:ext cx="79210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Encode special characters using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%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"http://host.com/web svc"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 becomes: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http://host.com/web</a:t>
            </a:r>
            <a:r>
              <a:rPr b="1" lang="en-US" sz="2400" spc="-1" strike="noStrike">
                <a:solidFill>
                  <a:srgbClr val="800000"/>
                </a:solidFill>
                <a:latin typeface="Courier New"/>
                <a:ea typeface="Arial"/>
              </a:rPr>
              <a:t>%20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svc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10920" y="259920"/>
            <a:ext cx="78004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URL for File, URL with user info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36400" y="1935000"/>
            <a:ext cx="8150040" cy="135540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file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:///home/me/workspace/unittesting/fraction.py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You can omit "//" since there is no host: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file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:/home/me/workspace/unittesting/fraction.py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536400" y="1322280"/>
            <a:ext cx="7921440" cy="17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a web browser to open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on your computer: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549360" y="4187880"/>
            <a:ext cx="8149680" cy="102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protocol://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username:password@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hostname/...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http://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jim@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cpe.ku.ac.th/something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549360" y="3575160"/>
            <a:ext cx="79210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May include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user info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in a URL: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549360" y="5864400"/>
            <a:ext cx="8149680" cy="56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mysql://</a:t>
            </a:r>
            <a:r>
              <a:rPr b="1" lang="en-US" sz="2000" spc="-1" strike="noStrike" u="sng">
                <a:solidFill>
                  <a:srgbClr val="000080"/>
                </a:solidFill>
                <a:uFillTx/>
                <a:latin typeface="Courier New"/>
                <a:ea typeface="Arial"/>
              </a:rPr>
              <a:t>myuser:mypassword@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hostname/mydatabase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549360" y="5251320"/>
            <a:ext cx="7921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URL for database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(Django dj-database-url uses this):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10920" y="260280"/>
            <a:ext cx="7876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Internet Protocol (IP)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6840" y="1399680"/>
            <a:ext cx="8094240" cy="51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Internet Protocol (IP)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transports packets over Internet.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Every device on the Internet uses the IP protocol.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IP provides: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addressing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each site has an IP address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routing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how to "route" a packet from source to dest.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IP does not: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guarantee delivery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packets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deliver packets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order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sent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maintain a "connection" between source and dest.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Command Line HTTP Tools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457200" y="1371240"/>
            <a:ext cx="8229240" cy="53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Sometimes you want to use HTTP from command line</a:t>
            </a: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948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command line HTTP client (from Unix)</a:t>
            </a:r>
            <a:endParaRPr b="0" lang="en-US" sz="2400" spc="-1" strike="noStrike">
              <a:latin typeface="Arial"/>
            </a:endParaRPr>
          </a:p>
          <a:p>
            <a:pPr marL="320400" indent="-2948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948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netcat (nc)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send TCP or UDP,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listen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for TCP or UDP</a:t>
            </a:r>
            <a:endParaRPr b="0" lang="en-US" sz="2400" spc="-1" strike="noStrike">
              <a:latin typeface="Arial"/>
            </a:endParaRPr>
          </a:p>
          <a:p>
            <a:pPr marL="334800" indent="-286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948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telnet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primitive way to access any TCP port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948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948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Download a web page, resource, or entire tree.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(Used by Zuckerberg 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 Social 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movie.)</a:t>
            </a:r>
            <a:endParaRPr b="0" lang="en-US" sz="2400" spc="-1" strike="noStrike">
              <a:latin typeface="Arial"/>
            </a:endParaRPr>
          </a:p>
          <a:p>
            <a:pPr marL="334800" indent="-286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610920" y="260280"/>
            <a:ext cx="788472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ce181e"/>
                </a:solidFill>
                <a:latin typeface="Arial"/>
              </a:rPr>
              <a:t>Exercises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674280" y="1399680"/>
            <a:ext cx="7884720" cy="44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End of the HTTP basic slides.</a:t>
            </a:r>
            <a:endParaRPr b="0" lang="en-US" sz="2800" spc="-1" strike="noStrike">
              <a:latin typeface="Arial"/>
            </a:endParaRPr>
          </a:p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 the exercises described in class,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or see the "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HTTP-in-Action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 slides.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10920" y="260280"/>
            <a:ext cx="787032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Questions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610920" y="260280"/>
            <a:ext cx="787032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Host name --&gt; IP Address?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674640" y="1399680"/>
            <a:ext cx="7870680" cy="44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Internet uses IP addresses to send packets.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we enter names like "mail.google.com".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How does the computer know what address to use for "mail.google.com"?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610920" y="260280"/>
            <a:ext cx="787032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IP Address --&gt; Hostname?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674640" y="1399680"/>
            <a:ext cx="7870680" cy="44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your web application log file, you see many attempted logins from 93.174.93.33.</a:t>
            </a:r>
            <a:endParaRPr b="0" lang="en-US" sz="2800" spc="-1" strike="noStrike">
              <a:latin typeface="Arial"/>
            </a:endParaRPr>
          </a:p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409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How can you determine who owns this address, and where it is?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10920" y="260280"/>
            <a:ext cx="787032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do they know this?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723600" y="1279440"/>
            <a:ext cx="7870320" cy="106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I visit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https://ipinfo.io</a:t>
            </a:r>
            <a:endParaRPr b="0" lang="en-US" sz="2400" spc="-1" strike="noStrike">
              <a:latin typeface="Arial"/>
            </a:endParaRPr>
          </a:p>
          <a:p>
            <a:pPr marL="342720" indent="-340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replies...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4022640" y="2008080"/>
            <a:ext cx="3682800" cy="4574880"/>
          </a:xfrm>
          <a:prstGeom prst="rect">
            <a:avLst/>
          </a:prstGeom>
          <a:ln>
            <a:noFill/>
          </a:ln>
        </p:spPr>
      </p:pic>
      <p:sp>
        <p:nvSpPr>
          <p:cNvPr id="393" name="CustomShape 3"/>
          <p:cNvSpPr/>
          <p:nvPr/>
        </p:nvSpPr>
        <p:spPr>
          <a:xfrm>
            <a:off x="274680" y="3565440"/>
            <a:ext cx="3657240" cy="22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How do they know this stuff?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Optional Material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74640" y="1400040"/>
            <a:ext cx="788652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Stuff you aren't required to know.</a:t>
            </a:r>
            <a:endParaRPr b="0" lang="en-US" sz="2400" spc="-1" strike="noStrike">
              <a:latin typeface="Arial"/>
            </a:endParaRPr>
          </a:p>
          <a:p>
            <a:pPr marL="342720" indent="-325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 the "HTTP in Action" exercises first.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"GET" in HTML Forms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674280" y="1399680"/>
            <a:ext cx="792144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methods of sending data from HTML forms to Web server: GET and POST.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puts all form data in the URL.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609480" y="2743200"/>
            <a:ext cx="7921440" cy="205704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Here is my form: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&lt;FORM ACTION=”/cgi-bin/parse.cgi” METHOD=”</a:t>
            </a:r>
            <a:r>
              <a:rPr b="1" lang="en-US" sz="1800" spc="-1" strike="noStrike">
                <a:solidFill>
                  <a:srgbClr val="000080"/>
                </a:solidFill>
                <a:latin typeface="Lucida Sans Unicode"/>
                <a:ea typeface="Arial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”&gt;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Your name:&lt;INPUT TYPE=text NAME="Name"&gt;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&lt;BR&gt;&lt;INPUT TYPE=checkbox NAME="SpamMe"&gt; Want spam?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&lt;/FORM&gt;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609480" y="5257800"/>
            <a:ext cx="7921440" cy="132516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GET /cgi-bin/parse.cgi?Name=Jim+Brucker&amp;SpamMe=yes HTTP/1.1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Host: register.seo.com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Accept: text/html, text/plain,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4419720" y="4800600"/>
            <a:ext cx="456840" cy="456840"/>
          </a:xfrm>
          <a:custGeom>
            <a:avLst/>
            <a:gdLst/>
            <a:ahLst/>
            <a:rect l="l" t="t" r="r" b="b"/>
            <a:pathLst>
              <a:path w="1272" h="1272">
                <a:moveTo>
                  <a:pt x="317" y="0"/>
                </a:moveTo>
                <a:lnTo>
                  <a:pt x="317" y="953"/>
                </a:lnTo>
                <a:lnTo>
                  <a:pt x="0" y="953"/>
                </a:lnTo>
                <a:lnTo>
                  <a:pt x="635" y="1271"/>
                </a:lnTo>
                <a:lnTo>
                  <a:pt x="1271" y="953"/>
                </a:lnTo>
                <a:lnTo>
                  <a:pt x="953" y="953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6699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"POST" in HTML Forms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674280" y="1399680"/>
            <a:ext cx="792144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POST puts the form data in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HTTP request.  POST can transfer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more data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than GET.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609480" y="2362320"/>
            <a:ext cx="7921440" cy="205704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Here is my form: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&lt;FORM ACTION=”/cgi-bin/parse.cgi” METHOD=”</a:t>
            </a:r>
            <a:r>
              <a:rPr b="1" lang="en-US" sz="1800" spc="-1" strike="noStrike">
                <a:solidFill>
                  <a:srgbClr val="000080"/>
                </a:solidFill>
                <a:latin typeface="Lucida Sans Unicode"/>
                <a:ea typeface="Arial"/>
              </a:rPr>
              <a:t>POST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”&gt;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Your name:&lt;INPUT TYPE=text NAME="Name"&gt;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&lt;BR&gt;&lt;INPUT TYPE=checkbox NAME="SpamMe"&gt; Want spam?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&lt;/FORM&gt;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609480" y="4876920"/>
            <a:ext cx="7921440" cy="179820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POST /cgi-bin/parse.cgi  HTTP/1.1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Host: register.seo.com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Name=Jim+Brucker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Arial"/>
              </a:rPr>
              <a:t>SpamMe=yes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4343400" y="4419720"/>
            <a:ext cx="456840" cy="456840"/>
          </a:xfrm>
          <a:custGeom>
            <a:avLst/>
            <a:gdLst/>
            <a:ahLst/>
            <a:rect l="l" t="t" r="r" b="b"/>
            <a:pathLst>
              <a:path w="1272" h="1272">
                <a:moveTo>
                  <a:pt x="317" y="0"/>
                </a:moveTo>
                <a:lnTo>
                  <a:pt x="317" y="953"/>
                </a:lnTo>
                <a:lnTo>
                  <a:pt x="0" y="953"/>
                </a:lnTo>
                <a:lnTo>
                  <a:pt x="635" y="1271"/>
                </a:lnTo>
                <a:lnTo>
                  <a:pt x="1271" y="953"/>
                </a:lnTo>
                <a:lnTo>
                  <a:pt x="953" y="953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6699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Implementing State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 is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stateless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So, how can web server remember (identify) a client?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can server remember what page you are on?</a:t>
            </a: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59920"/>
            <a:ext cx="78814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IP Addresses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9360" y="1399680"/>
            <a:ext cx="813708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9760" algn="ctr">
              <a:lnSpc>
                <a:spcPct val="100000"/>
              </a:lnSpc>
              <a:spcAft>
                <a:spcPts val="2273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Every device on the Internet has an IP address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IP version 4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4 byte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addresses</a:t>
            </a:r>
            <a:endParaRPr b="0" lang="en-US" sz="2400" spc="-1" strike="noStrike">
              <a:latin typeface="Arial"/>
            </a:endParaRPr>
          </a:p>
          <a:p>
            <a:pPr marL="742680" indent="-272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158.108.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216.5 - address of www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.ku.ac.th</a:t>
            </a:r>
            <a:endParaRPr b="0" lang="en-US" sz="2400" spc="-1" strike="noStrike">
              <a:latin typeface="Arial"/>
            </a:endParaRPr>
          </a:p>
          <a:p>
            <a:pPr marL="742680" indent="-272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172.217.27.228 - www.google.com (many addresses)</a:t>
            </a:r>
            <a:endParaRPr b="0" lang="en-US" sz="2400" spc="-1" strike="noStrike">
              <a:latin typeface="Arial"/>
            </a:endParaRPr>
          </a:p>
          <a:p>
            <a:pPr marL="742680" indent="-272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127.0.0.1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localhost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 Address of your own host.</a:t>
            </a:r>
            <a:endParaRPr b="0" lang="en-US" sz="2400" spc="-1" strike="noStrike">
              <a:latin typeface="Arial"/>
            </a:endParaRPr>
          </a:p>
          <a:p>
            <a:pPr marL="742680" indent="-272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0.0.0.0 - address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meaning "anything"</a:t>
            </a:r>
            <a:endParaRPr b="0" lang="en-US" sz="2400" spc="-1" strike="noStrike">
              <a:latin typeface="Arial"/>
            </a:endParaRPr>
          </a:p>
          <a:p>
            <a:pPr marL="742680" indent="-272520">
              <a:lnSpc>
                <a:spcPct val="100000"/>
              </a:lnSpc>
              <a:spcBef>
                <a:spcPts val="16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IP version 6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16 byte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addresses. Newer version of IP.</a:t>
            </a:r>
            <a:endParaRPr b="0" lang="en-US" sz="2400" spc="-1" strike="noStrike">
              <a:latin typeface="Arial"/>
            </a:endParaRPr>
          </a:p>
          <a:p>
            <a:pPr marL="468000" indent="-272520"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2406:3100:1010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:100:0:0:0:5 - www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.ku.ac.th</a:t>
            </a:r>
            <a:endParaRPr b="0" lang="en-US" sz="2400" spc="-1" strike="noStrike">
              <a:latin typeface="Arial"/>
            </a:endParaRPr>
          </a:p>
          <a:p>
            <a:pPr marL="468000" indent="-272520"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2406:3100:1010:100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::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5 - same thing,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0-bytes omitted</a:t>
            </a:r>
            <a:endParaRPr b="0" lang="en-US" sz="2400" spc="-1" strike="noStrike">
              <a:latin typeface="Arial"/>
            </a:endParaRPr>
          </a:p>
          <a:p>
            <a:pPr marL="468000" indent="-272520"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2404:6800:4001:80e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::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2004 - www.google.com (many)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Implement State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624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 common ways:</a:t>
            </a:r>
            <a:endParaRPr b="0" lang="en-US" sz="2400" spc="-1" strike="noStrike">
              <a:latin typeface="Arial"/>
            </a:endParaRPr>
          </a:p>
          <a:p>
            <a:pPr marL="298440" indent="-29808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Font typeface="Arial"/>
              <a:buAutoNum type="arabicPeriod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Hidden fields</a:t>
            </a:r>
            <a:endParaRPr b="0" lang="en-US" sz="2400" spc="-1" strike="noStrike">
              <a:latin typeface="Arial"/>
            </a:endParaRPr>
          </a:p>
          <a:p>
            <a:pPr marL="336240" indent="-2901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&lt;form method=”GET”&gt;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&lt;input type=”hidden” name=”id” value=”123456789”&gt;</a:t>
            </a:r>
            <a:endParaRPr b="0" lang="en-US" sz="2400" spc="-1" strike="noStrike">
              <a:latin typeface="Arial"/>
            </a:endParaRPr>
          </a:p>
          <a:p>
            <a:pPr marL="298440" indent="-29808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Font typeface="Arial"/>
              <a:buAutoNum type="arabicPeriod" startAt="2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Path 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custom URL</a:t>
            </a:r>
            <a:endParaRPr b="0" lang="en-US" sz="2400" spc="-1" strike="noStrike">
              <a:latin typeface="Arial"/>
            </a:endParaRPr>
          </a:p>
          <a:p>
            <a:pPr marL="298440" indent="-29808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Font typeface="Arial"/>
              <a:buAutoNum type="arabicPeriod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Cookies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In HTTP response, server adds header:</a:t>
            </a:r>
            <a:endParaRPr b="0" lang="en-US" sz="2400" spc="-1" strike="noStrike">
              <a:latin typeface="Arial"/>
            </a:endParaRPr>
          </a:p>
          <a:p>
            <a:pPr marL="336240" indent="-2901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Set-cookie: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asderwq3498sdfkwrdfiuq235947dasd</a:t>
            </a:r>
            <a:endParaRPr b="0" lang="en-US" sz="2400" spc="-1" strike="noStrike">
              <a:latin typeface="Arial"/>
            </a:endParaRPr>
          </a:p>
          <a:p>
            <a:pPr marL="33624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View your Cookies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 at some cookies in your browser cache.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information is included in a cookie?</a:t>
            </a:r>
            <a:endParaRPr b="0" lang="en-US" sz="2400" spc="-1" strike="noStrike">
              <a:latin typeface="Arial"/>
            </a:endParaRPr>
          </a:p>
          <a:p>
            <a:pPr marL="325080" indent="-2898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Firefox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Preferences → Privacy → Remove Individual Cookies</a:t>
            </a: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Chrome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Settings → Show Advanced → [Content Settings] button → [All Cookies and Site Data]</a:t>
            </a: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Why does Chrome make cookies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 hard to find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274680" y="259920"/>
            <a:ext cx="859428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How many requests per page?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674640" y="1399680"/>
            <a:ext cx="791172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Open Chrome  More Tools  -&gt;  Developer Tools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(also works in Brave, maybe in Edge)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Select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tab.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In a normal Chrome browser window, visit any site.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Try: cnn.com     www.cpe.ku.ac.th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How many requests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did the browser send?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Why so 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 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Look at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timeline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requests. Does the browser wait for a reply before sending next request?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Traffic to load page "cnn.com"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225360" y="1378080"/>
            <a:ext cx="8370720" cy="5387400"/>
          </a:xfrm>
          <a:prstGeom prst="rect">
            <a:avLst/>
          </a:prstGeom>
          <a:ln>
            <a:noFill/>
          </a:ln>
        </p:spPr>
      </p:pic>
      <p:sp>
        <p:nvSpPr>
          <p:cNvPr id="416" name="CustomShape 2"/>
          <p:cNvSpPr/>
          <p:nvPr/>
        </p:nvSpPr>
        <p:spPr>
          <a:xfrm>
            <a:off x="611280" y="995400"/>
            <a:ext cx="771012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178+ requests to get a single page.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Tools for a Single Request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74640" y="1399680"/>
            <a:ext cx="79182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4800" indent="-2854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Sometimes we want to...</a:t>
            </a: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336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manually create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an HTTP request (for testing)</a:t>
            </a: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336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control what headers are sent</a:t>
            </a:r>
            <a:endParaRPr b="0" lang="en-US" sz="2400" spc="-1" strike="noStrike">
              <a:latin typeface="Arial"/>
            </a:endParaRPr>
          </a:p>
          <a:p>
            <a:pPr marL="303120" indent="-294840">
              <a:lnSpc>
                <a:spcPct val="100000"/>
              </a:lnSpc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  <a:tab algn="l" pos="33336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inspect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details of the request and response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336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Tools for Viewing Http Traffic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674640" y="1400040"/>
            <a:ext cx="7918200" cy="50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HttpFox or HttpRequester (free)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monitor/inspect http requests (Firefox). Great for seeing what is happening.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Chrome "Developer Tools"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use Network tab to watch network traffic.</a:t>
            </a: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Dev HTTP Client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aka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"Rest HTTP API Client" (Chrome)</a:t>
            </a: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httpwatch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– Watches all traffic. Can perform security checks. Chrome &amp; Firefox plugin (free and paid versions) www.httpwatch.com</a:t>
            </a:r>
            <a:endParaRPr b="0" lang="en-US" sz="2400" spc="-1" strike="noStrike">
              <a:latin typeface="Arial"/>
            </a:endParaRPr>
          </a:p>
          <a:p>
            <a:pPr marL="342720" indent="-293400" algn="ctr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tools are great for testing web services.</a:t>
            </a: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1162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3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Get KU's Home 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457200" y="1371240"/>
            <a:ext cx="8229240" cy="53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curl --verbose or </a:t>
            </a:r>
            <a:r>
              <a:rPr b="0" lang="en-US" sz="2400" spc="-1" strike="noStrike">
                <a:solidFill>
                  <a:srgbClr val="2300dc"/>
                </a:solidFill>
                <a:latin typeface="Arial"/>
              </a:rPr>
              <a:t>Chrome DHC extension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1) send a GET request to: https: //www.ku.ac.th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response?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2) send a GET request to the refresh url in the response.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new response?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Where does it tell you to go? What is different?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3) send a GET to the new location.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going...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 algn="ctr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How would you make KU's web site more efficient?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Get KU's Home Page in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English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57200" y="1371240"/>
            <a:ext cx="8229240" cy="53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you successfully get KU's home page,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adding some request headers (one at a time):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Accept-Language: en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Accept: text/plain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Accept: image/*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 they work?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does this URL allow?  Do they work?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128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Web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674280" y="1400040"/>
            <a:ext cx="7897680" cy="44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Explore California</a:t>
            </a: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http://services.explorecalifornia.org/pox/tours.php</a:t>
            </a: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(pox = Plain Old XML, or "rss" or "json")</a:t>
            </a: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 Maps API</a:t>
            </a: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http://maps.googleapis.com/maps/api/geocode/xml?</a:t>
            </a:r>
            <a:endParaRPr b="0" lang="en-US" sz="2400" spc="-1" strike="noStrike">
              <a:latin typeface="Arial"/>
            </a:endParaRPr>
          </a:p>
          <a:p>
            <a:pPr marL="3427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address=Kasetsart%20University&amp;sensor=false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274680"/>
            <a:ext cx="822780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curl Examples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57200" y="1371600"/>
            <a:ext cx="8227800" cy="49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88720" indent="-2883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88720"/>
                <a:tab algn="l" pos="303120"/>
                <a:tab algn="l" pos="661680"/>
                <a:tab algn="l" pos="1020600"/>
                <a:tab algn="l" pos="1379520"/>
                <a:tab algn="l" pos="1738080"/>
                <a:tab algn="l" pos="2097000"/>
                <a:tab algn="l" pos="2455560"/>
                <a:tab algn="l" pos="2814480"/>
                <a:tab algn="l" pos="3173400"/>
                <a:tab algn="l" pos="3531960"/>
                <a:tab algn="l" pos="3890880"/>
                <a:tab algn="l" pos="4249440"/>
                <a:tab algn="l" pos="4608360"/>
                <a:tab algn="l" pos="4967280"/>
                <a:tab algn="l" pos="5325840"/>
                <a:tab algn="l" pos="5684760"/>
                <a:tab algn="l" pos="6043320"/>
                <a:tab algn="l" pos="6402240"/>
                <a:tab algn="l" pos="6761160"/>
                <a:tab algn="l" pos="711972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Get a resource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(web page, image, anything):</a:t>
            </a:r>
            <a:endParaRPr b="0" lang="en-US" sz="24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curl -v  http://somehost.com/favicon.jpg</a:t>
            </a:r>
            <a:endParaRPr b="0" lang="en-US" sz="2000" spc="-1" strike="noStrike">
              <a:latin typeface="Arial"/>
            </a:endParaRPr>
          </a:p>
          <a:p>
            <a:pPr marL="288720" indent="-288360">
              <a:lnSpc>
                <a:spcPct val="100000"/>
              </a:lnSpc>
              <a:spcBef>
                <a:spcPts val="1437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88720"/>
                <a:tab algn="l" pos="303120"/>
                <a:tab algn="l" pos="661680"/>
                <a:tab algn="l" pos="1020600"/>
                <a:tab algn="l" pos="1379520"/>
                <a:tab algn="l" pos="1738080"/>
                <a:tab algn="l" pos="2097000"/>
                <a:tab algn="l" pos="2455560"/>
                <a:tab algn="l" pos="2814480"/>
                <a:tab algn="l" pos="3173400"/>
                <a:tab algn="l" pos="3531960"/>
                <a:tab algn="l" pos="3890880"/>
                <a:tab algn="l" pos="4249440"/>
                <a:tab algn="l" pos="4608360"/>
                <a:tab algn="l" pos="4967280"/>
                <a:tab algn="l" pos="5325840"/>
                <a:tab algn="l" pos="5684760"/>
                <a:tab algn="l" pos="6043320"/>
                <a:tab algn="l" pos="6402240"/>
                <a:tab algn="l" pos="6761160"/>
                <a:tab algn="l" pos="711972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Send a POST 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username=hacker</a:t>
            </a:r>
            <a:endParaRPr b="0" lang="en-US" sz="24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curl http://somehost.com/login.jpg </a:t>
            </a:r>
            <a:endParaRPr b="0" lang="en-US" sz="20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--data username=hacker</a:t>
            </a:r>
            <a:endParaRPr b="0" lang="en-US" sz="2000" spc="-1" strike="noStrike">
              <a:latin typeface="Arial"/>
            </a:endParaRPr>
          </a:p>
          <a:p>
            <a:pPr marL="288720" indent="-2883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88720"/>
                <a:tab algn="l" pos="303120"/>
                <a:tab algn="l" pos="661680"/>
                <a:tab algn="l" pos="1020600"/>
                <a:tab algn="l" pos="1379520"/>
                <a:tab algn="l" pos="1738080"/>
                <a:tab algn="l" pos="2097000"/>
                <a:tab algn="l" pos="2455560"/>
                <a:tab algn="l" pos="2814480"/>
                <a:tab algn="l" pos="3173400"/>
                <a:tab algn="l" pos="3531960"/>
                <a:tab algn="l" pos="3890880"/>
                <a:tab algn="l" pos="4249440"/>
                <a:tab algn="l" pos="4608360"/>
                <a:tab algn="l" pos="4967280"/>
                <a:tab algn="l" pos="5325840"/>
                <a:tab algn="l" pos="5684760"/>
                <a:tab algn="l" pos="6043320"/>
                <a:tab algn="l" pos="6402240"/>
                <a:tab algn="l" pos="6761160"/>
                <a:tab algn="l" pos="711972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Specify a header option in request</a:t>
            </a:r>
            <a:endParaRPr b="0" lang="en-US" sz="24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curl -H “Accept: text/plain”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http://somehost.com/path</a:t>
            </a:r>
            <a:endParaRPr b="0" lang="en-US" sz="1800" spc="-1" strike="noStrike">
              <a:latin typeface="Arial"/>
            </a:endParaRPr>
          </a:p>
          <a:p>
            <a:pPr marL="288720" indent="-288360">
              <a:lnSpc>
                <a:spcPct val="100000"/>
              </a:lnSpc>
              <a:spcBef>
                <a:spcPts val="1437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288720"/>
                <a:tab algn="l" pos="303120"/>
                <a:tab algn="l" pos="661680"/>
                <a:tab algn="l" pos="1020600"/>
                <a:tab algn="l" pos="1379520"/>
                <a:tab algn="l" pos="1738080"/>
                <a:tab algn="l" pos="2097000"/>
                <a:tab algn="l" pos="2455560"/>
                <a:tab algn="l" pos="2814480"/>
                <a:tab algn="l" pos="3173400"/>
                <a:tab algn="l" pos="3531960"/>
                <a:tab algn="l" pos="3890880"/>
                <a:tab algn="l" pos="4249440"/>
                <a:tab algn="l" pos="4608360"/>
                <a:tab algn="l" pos="4967280"/>
                <a:tab algn="l" pos="5325840"/>
                <a:tab algn="l" pos="5684760"/>
                <a:tab algn="l" pos="6043320"/>
                <a:tab algn="l" pos="6402240"/>
                <a:tab algn="l" pos="6761160"/>
                <a:tab algn="l" pos="711972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Get help</a:t>
            </a:r>
            <a:endParaRPr b="0" lang="en-US" sz="24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curl --help</a:t>
            </a:r>
            <a:endParaRPr b="0" lang="en-US" sz="2400" spc="-1" strike="noStrike">
              <a:latin typeface="Arial"/>
            </a:endParaRPr>
          </a:p>
          <a:p>
            <a:pPr marL="326880" indent="-288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i="1" lang="en-US" sz="2400" spc="-1" strike="noStrike">
                <a:solidFill>
                  <a:srgbClr val="0000ff"/>
                </a:solidFill>
                <a:latin typeface="Arial"/>
              </a:rPr>
              <a:t>Many options have 2 forms: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 or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--data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What's My IP Address?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2680" y="1184400"/>
            <a:ext cx="827532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1000"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see your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local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IP addresses: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linux&gt;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ifconfig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</a:rPr>
              <a:t>[interface_name]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windows&gt;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ipconfig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</a:rPr>
              <a:t>[interface_name]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spcAft>
                <a:spcPts val="1423"/>
              </a:spcAft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808080"/>
                </a:solidFill>
                <a:latin typeface="Arial"/>
              </a:rPr>
              <a:t>You can also find this in your network settings.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local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IP address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may be different from your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public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IP address;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due to Network Address Translation (NAT) performed by the router/gateway.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This is usually the case if you connect to internet using...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- home broadband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- mobile tethering (or browser on mobile phone)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- KUWin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curl Exercise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39360" y="1279080"/>
            <a:ext cx="7914960" cy="56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KU's home page </a:t>
            </a:r>
            <a:r>
              <a:rPr b="0" i="1" lang="en-US" sz="2400" spc="-1" strike="noStrike">
                <a:solidFill>
                  <a:srgbClr val="0000ff"/>
                </a:solidFill>
                <a:latin typeface="Arial"/>
              </a:rPr>
              <a:t>in English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cmd&gt;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curl -H "Accept-language: en" http://www.ku.ac.th/web2012/index.php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Experiment with methods &amp; headers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57200" y="1371600"/>
            <a:ext cx="8229240" cy="54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netcat to get a web page from </a:t>
            </a:r>
            <a:r>
              <a:rPr b="0" lang="en-US" sz="2400" spc="-1" strike="noStrike">
                <a:solidFill>
                  <a:srgbClr val="ccccff"/>
                </a:solidFill>
                <a:latin typeface="Arial"/>
              </a:rPr>
              <a:t>iup.eng.ku.ac.th</a:t>
            </a: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the actual location of their default home page</a:t>
            </a: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METHODS does it accept?</a:t>
            </a:r>
            <a:endParaRPr b="0" lang="en-US" sz="2400" spc="-1" strike="noStrike">
              <a:latin typeface="Arial"/>
            </a:endParaRPr>
          </a:p>
          <a:p>
            <a:pPr lvl="1" marL="1439640" indent="-52488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 POST  PUT  HEAD  OPTIONS  DELETE ?</a:t>
            </a: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some invalid requests and note the responses</a:t>
            </a:r>
            <a:endParaRPr b="0" lang="en-US" sz="2400" spc="-1" strike="noStrike">
              <a:latin typeface="Arial"/>
            </a:endParaRPr>
          </a:p>
          <a:p>
            <a:pPr lvl="1" marL="1439640" indent="-52488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Char char="•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to invalid URL</a:t>
            </a:r>
            <a:endParaRPr b="0" lang="en-US" sz="2400" spc="-1" strike="noStrike">
              <a:latin typeface="Arial"/>
            </a:endParaRPr>
          </a:p>
          <a:p>
            <a:pPr lvl="1" marL="1439640" indent="-52488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Char char="•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unsupported method: DELETE, PUT, POST</a:t>
            </a:r>
            <a:endParaRPr b="0" lang="en-US" sz="2400" spc="-1" strike="noStrike">
              <a:latin typeface="Arial"/>
            </a:endParaRPr>
          </a:p>
          <a:p>
            <a:pPr lvl="1" marL="1439640" indent="-52488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Char char="•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to DELETE something!</a:t>
            </a:r>
            <a:endParaRPr b="0" lang="en-US" sz="2400" spc="-1" strike="noStrike">
              <a:latin typeface="Arial"/>
            </a:endParaRPr>
          </a:p>
          <a:p>
            <a:pPr lvl="1" marL="1439640" indent="-52488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Char char="•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header that server can't handle, e.g: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Accept: text/plain         or application/xml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Accept-language: jp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Insecurity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678960" y="1371240"/>
            <a:ext cx="791496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1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seems to be a bug in regis.ku.ac.th that allows unauthenticated download of pages, if you know the URL.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01219245 (450) class student list is here: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https://regis.ku.ac.th/grade/download_file/class_01219245_611.txt</a:t>
            </a:r>
            <a:endParaRPr b="0" lang="en-US" sz="20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(You can download it w/o logging in.)</a:t>
            </a:r>
            <a:endParaRPr b="0" lang="en-US" sz="18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download it. (use wget)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can you download other course lists?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You have to guess the last 3 digits, but so what?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Computers are good at repetitive tasks.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c) can you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upload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new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 list (use PUT or POST)?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457200" y="274680"/>
            <a:ext cx="822924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57200" y="1371240"/>
            <a:ext cx="822924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a web page containing a FORM using POST</a:t>
            </a:r>
            <a:endParaRPr b="0" lang="en-US" sz="24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&lt;form method=”POST” action=”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some_url”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&lt;input type=”text” name=”username” .../&gt;</a:t>
            </a:r>
            <a:endParaRPr b="0" lang="en-US" sz="24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AutoNum type="arabicPeriod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examine the page source</a:t>
            </a: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AutoNum type="arabicPeriod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the FORM URL and what fields it sends</a:t>
            </a:r>
            <a:endParaRPr b="0" lang="en-US" sz="2400" spc="-1" strike="noStrike">
              <a:latin typeface="Arial"/>
            </a:endParaRPr>
          </a:p>
          <a:p>
            <a:pPr marL="285480" indent="-285120">
              <a:lnSpc>
                <a:spcPct val="100000"/>
              </a:lnSpc>
              <a:spcBef>
                <a:spcPts val="598"/>
              </a:spcBef>
              <a:buClr>
                <a:srgbClr val="333399"/>
              </a:buClr>
              <a:buFont typeface="Arial"/>
              <a:buAutoNum type="arabicPeriod"/>
              <a:tabLst>
                <a:tab algn="l" pos="285480"/>
                <a:tab algn="l" pos="299880"/>
                <a:tab algn="l" pos="658800"/>
                <a:tab algn="l" pos="1017360"/>
                <a:tab algn="l" pos="1376280"/>
                <a:tab algn="l" pos="1734840"/>
                <a:tab algn="l" pos="2093760"/>
                <a:tab algn="l" pos="2452680"/>
                <a:tab algn="l" pos="2811240"/>
                <a:tab algn="l" pos="3170160"/>
                <a:tab algn="l" pos="3528720"/>
                <a:tab algn="l" pos="3887640"/>
                <a:tab algn="l" pos="4246560"/>
                <a:tab algn="l" pos="4605120"/>
                <a:tab algn="l" pos="4964040"/>
                <a:tab algn="l" pos="5322600"/>
                <a:tab algn="l" pos="5681520"/>
                <a:tab algn="l" pos="6040080"/>
                <a:tab algn="l" pos="6400800"/>
                <a:tab algn="l" pos="6757920"/>
                <a:tab algn="l" pos="71164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the form (with data) using Curl or Dev HTTP</a:t>
            </a:r>
            <a:endParaRPr b="0" lang="en-US" sz="24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 /some/url HTTP/1.1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Host: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www.example.com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Content-length: 26</a:t>
            </a:r>
            <a:endParaRPr b="0" lang="en-US" sz="20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23640" indent="-28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name=jim&amp;birthday=1/1/1900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Compression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674280" y="1400040"/>
            <a:ext cx="7914960" cy="21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Accept-Encoding: gzip, deflate</a:t>
            </a: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296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Allow server to compress response body.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731880" y="3657600"/>
            <a:ext cx="749736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Q?  Can HTTP transmit data in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binary form?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Surreptitious User Tracking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533160" y="2971800"/>
            <a:ext cx="7878240" cy="309204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67000"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&lt;HTML&gt;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&lt;BODY&gt;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Hello, victim.  So you think just opening e-mail is safe? 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Well, think again.  You'll be getting more SPAM from us soon!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&lt;img src=http://www.spammer.com/images/barf.gif? id=428683927566 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&lt;!-- this is better, no query params --&gt;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&lt;img src=http://www.spammer.com/images/428683927566.gif? /&gt;</a:t>
            </a: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533520" y="1523880"/>
            <a:ext cx="7921080" cy="17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you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open an E-mail 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does the sender know you looked at it?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Conditional GET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674280" y="1400040"/>
            <a:ext cx="7921440" cy="19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Client can request a resource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only if it has been modified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since a given date.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Used for efficiency &amp; caching.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"If-modified-since: " or "Etag:" headers.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1098720" y="3352680"/>
            <a:ext cx="6855840" cy="140148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GET /path/index.html HTTP/1.1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Lucida Sans Unicode"/>
                <a:ea typeface="Arial"/>
              </a:rPr>
              <a:t>If-modified-since:  1 Aug 18:32:00 ICT 2014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...etc...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822240" y="4937040"/>
            <a:ext cx="7772040" cy="92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page has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been modified, the server responds: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HTTP/1.1 304 Not Modified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990720" y="3124080"/>
            <a:ext cx="6933600" cy="68544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Conditional GET: server response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674280" y="1399680"/>
            <a:ext cx="79214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page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been modified, server responds: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990720" y="2057400"/>
            <a:ext cx="6855840" cy="175212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HTTP/1.1 200 OK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Content-type: blah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762120" y="4038480"/>
            <a:ext cx="792108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647640"/>
                <a:tab algn="l" pos="1006200"/>
                <a:tab algn="l" pos="1365120"/>
                <a:tab algn="l" pos="1723680"/>
                <a:tab algn="l" pos="2082600"/>
                <a:tab algn="l" pos="2441520"/>
                <a:tab algn="l" pos="2800080"/>
                <a:tab algn="l" pos="3159000"/>
                <a:tab algn="l" pos="3517560"/>
                <a:tab algn="l" pos="3876480"/>
                <a:tab algn="l" pos="4235400"/>
                <a:tab algn="l" pos="4593960"/>
                <a:tab algn="l" pos="4952880"/>
                <a:tab algn="l" pos="5311440"/>
                <a:tab algn="l" pos="5670360"/>
                <a:tab algn="l" pos="6029280"/>
                <a:tab algn="l" pos="6387840"/>
                <a:tab algn="l" pos="6746760"/>
                <a:tab algn="l" pos="7105320"/>
                <a:tab algn="l" pos="746424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page has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been modified, server responds: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1066680" y="4648320"/>
            <a:ext cx="6856200" cy="83772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HTTP/1.1 304 Not Modified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Conditional GET using Etag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674280" y="1400040"/>
            <a:ext cx="7921440" cy="19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server can include an "Etag" as page identifier. It is usually an MD5 hash but can be anything: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098720" y="2378160"/>
            <a:ext cx="6855840" cy="1828440"/>
          </a:xfrm>
          <a:prstGeom prst="rect">
            <a:avLst/>
          </a:pr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HTTP/1.1 200 OK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Arial"/>
              </a:rPr>
              <a:t>Content-Type: image/jpeg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Lucida Sans Unicode"/>
                <a:ea typeface="Arial"/>
              </a:rPr>
              <a:t>Etag:  "33101963682008"</a:t>
            </a: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2720" indent="-2901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716040" y="4619520"/>
            <a:ext cx="7772040" cy="17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0720" indent="-1803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180720"/>
                <a:tab algn="l" pos="537840"/>
                <a:tab algn="l" pos="896760"/>
                <a:tab algn="l" pos="1255680"/>
                <a:tab algn="l" pos="1614240"/>
                <a:tab algn="l" pos="1973160"/>
                <a:tab algn="l" pos="2331720"/>
                <a:tab algn="l" pos="2690640"/>
                <a:tab algn="l" pos="3049560"/>
                <a:tab algn="l" pos="3408120"/>
                <a:tab algn="l" pos="3767040"/>
                <a:tab algn="l" pos="4125600"/>
                <a:tab algn="l" pos="4484520"/>
                <a:tab algn="l" pos="4843440"/>
                <a:tab algn="l" pos="5202000"/>
                <a:tab algn="l" pos="5560920"/>
                <a:tab algn="l" pos="5919480"/>
                <a:tab algn="l" pos="6278400"/>
                <a:tab algn="l" pos="6637320"/>
                <a:tab algn="l" pos="6995880"/>
                <a:tab algn="l" pos="73548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time the client needs the image (but its still in his cache) he sends: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180720"/>
                <a:tab algn="l" pos="537840"/>
                <a:tab algn="l" pos="896760"/>
                <a:tab algn="l" pos="1255680"/>
                <a:tab algn="l" pos="1614240"/>
                <a:tab algn="l" pos="1973160"/>
                <a:tab algn="l" pos="2331720"/>
                <a:tab algn="l" pos="2690640"/>
                <a:tab algn="l" pos="3049560"/>
                <a:tab algn="l" pos="3408120"/>
                <a:tab algn="l" pos="3767040"/>
                <a:tab algn="l" pos="4125600"/>
                <a:tab algn="l" pos="4484520"/>
                <a:tab algn="l" pos="4843440"/>
                <a:tab algn="l" pos="5202000"/>
                <a:tab algn="l" pos="5560920"/>
                <a:tab algn="l" pos="5919480"/>
                <a:tab algn="l" pos="6278400"/>
                <a:tab algn="l" pos="6637320"/>
                <a:tab algn="l" pos="6995880"/>
                <a:tab algn="l" pos="73548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GET /path/image.jpeg HTTP/1.1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180720"/>
                <a:tab algn="l" pos="537840"/>
                <a:tab algn="l" pos="896760"/>
                <a:tab algn="l" pos="1255680"/>
                <a:tab algn="l" pos="1614240"/>
                <a:tab algn="l" pos="1973160"/>
                <a:tab algn="l" pos="2331720"/>
                <a:tab algn="l" pos="2690640"/>
                <a:tab algn="l" pos="3049560"/>
                <a:tab algn="l" pos="3408120"/>
                <a:tab algn="l" pos="3767040"/>
                <a:tab algn="l" pos="4125600"/>
                <a:tab algn="l" pos="4484520"/>
                <a:tab algn="l" pos="4843440"/>
                <a:tab algn="l" pos="5202000"/>
                <a:tab algn="l" pos="5560920"/>
                <a:tab algn="l" pos="5919480"/>
                <a:tab algn="l" pos="6278400"/>
                <a:tab algn="l" pos="6637320"/>
                <a:tab algn="l" pos="6995880"/>
                <a:tab algn="l" pos="73548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If-None-Match: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80"/>
                </a:solidFill>
                <a:latin typeface="Lucida Sans Unicode"/>
                <a:ea typeface="Arial"/>
              </a:rPr>
              <a:t>"33101963682008"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1098720" y="3749760"/>
            <a:ext cx="6855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Non-persistent Connection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5334120" y="1523880"/>
            <a:ext cx="837720" cy="838080"/>
          </a:xfrm>
          <a:prstGeom prst="rect">
            <a:avLst/>
          </a:prstGeom>
          <a:ln>
            <a:noFill/>
          </a:ln>
        </p:spPr>
      </p:pic>
      <p:pic>
        <p:nvPicPr>
          <p:cNvPr id="460" name="" descr=""/>
          <p:cNvPicPr/>
          <p:nvPr/>
        </p:nvPicPr>
        <p:blipFill>
          <a:blip r:embed="rId2"/>
          <a:stretch/>
        </p:blipFill>
        <p:spPr>
          <a:xfrm>
            <a:off x="7467480" y="1371600"/>
            <a:ext cx="628560" cy="93168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6629400" y="228600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5486400" y="2666880"/>
            <a:ext cx="22093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SYN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638680" y="320040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SYN/ACK-SYN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5562720" y="3581280"/>
            <a:ext cx="27428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GET webpage /ACK-SYN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5" name="Line 6"/>
          <p:cNvSpPr/>
          <p:nvPr/>
        </p:nvSpPr>
        <p:spPr>
          <a:xfrm>
            <a:off x="5562720" y="30481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7"/>
          <p:cNvSpPr/>
          <p:nvPr/>
        </p:nvSpPr>
        <p:spPr>
          <a:xfrm>
            <a:off x="5562720" y="35053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8"/>
          <p:cNvSpPr/>
          <p:nvPr/>
        </p:nvSpPr>
        <p:spPr>
          <a:xfrm>
            <a:off x="5562720" y="39625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9"/>
          <p:cNvSpPr/>
          <p:nvPr/>
        </p:nvSpPr>
        <p:spPr>
          <a:xfrm>
            <a:off x="5562720" y="44197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0"/>
          <p:cNvSpPr/>
          <p:nvPr/>
        </p:nvSpPr>
        <p:spPr>
          <a:xfrm>
            <a:off x="5638680" y="403848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send page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0" name="CustomShape 11"/>
          <p:cNvSpPr/>
          <p:nvPr/>
        </p:nvSpPr>
        <p:spPr>
          <a:xfrm>
            <a:off x="5181480" y="5867280"/>
            <a:ext cx="28954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CLOSE WAIT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12"/>
          <p:cNvSpPr/>
          <p:nvPr/>
        </p:nvSpPr>
        <p:spPr>
          <a:xfrm>
            <a:off x="5638680" y="4495680"/>
            <a:ext cx="19047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2" name="Line 13"/>
          <p:cNvSpPr/>
          <p:nvPr/>
        </p:nvSpPr>
        <p:spPr>
          <a:xfrm>
            <a:off x="5562720" y="53341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4"/>
          <p:cNvSpPr/>
          <p:nvPr/>
        </p:nvSpPr>
        <p:spPr>
          <a:xfrm>
            <a:off x="5638680" y="4876920"/>
            <a:ext cx="21337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5"/>
          <p:cNvSpPr/>
          <p:nvPr/>
        </p:nvSpPr>
        <p:spPr>
          <a:xfrm>
            <a:off x="5562720" y="5410080"/>
            <a:ext cx="19044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FIN/ACK-FIN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Line 16"/>
          <p:cNvSpPr/>
          <p:nvPr/>
        </p:nvSpPr>
        <p:spPr>
          <a:xfrm>
            <a:off x="5562720" y="57913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7"/>
          <p:cNvSpPr/>
          <p:nvPr/>
        </p:nvSpPr>
        <p:spPr>
          <a:xfrm>
            <a:off x="5715000" y="495288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7" name="CustomShape 18"/>
          <p:cNvSpPr/>
          <p:nvPr/>
        </p:nvSpPr>
        <p:spPr>
          <a:xfrm>
            <a:off x="4952880" y="2819520"/>
            <a:ext cx="380880" cy="2971440"/>
          </a:xfrm>
          <a:custGeom>
            <a:avLst/>
            <a:gdLst/>
            <a:ahLst/>
            <a:rect l="l" t="t" r="r" b="b"/>
            <a:pathLst>
              <a:path w="1061" h="8257">
                <a:moveTo>
                  <a:pt x="1060" y="0"/>
                </a:moveTo>
                <a:cubicBezTo>
                  <a:pt x="795" y="0"/>
                  <a:pt x="530" y="344"/>
                  <a:pt x="530" y="688"/>
                </a:cubicBezTo>
                <a:lnTo>
                  <a:pt x="530" y="3440"/>
                </a:lnTo>
                <a:cubicBezTo>
                  <a:pt x="530" y="3784"/>
                  <a:pt x="265" y="4128"/>
                  <a:pt x="0" y="4128"/>
                </a:cubicBezTo>
                <a:cubicBezTo>
                  <a:pt x="265" y="4128"/>
                  <a:pt x="530" y="4472"/>
                  <a:pt x="530" y="4816"/>
                </a:cubicBezTo>
                <a:lnTo>
                  <a:pt x="530" y="7568"/>
                </a:lnTo>
                <a:cubicBezTo>
                  <a:pt x="530" y="7912"/>
                  <a:pt x="795" y="8256"/>
                  <a:pt x="1060" y="8256"/>
                </a:cubicBez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9"/>
          <p:cNvSpPr/>
          <p:nvPr/>
        </p:nvSpPr>
        <p:spPr>
          <a:xfrm>
            <a:off x="1981080" y="4114800"/>
            <a:ext cx="281916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0"/>
          <p:cNvSpPr/>
          <p:nvPr/>
        </p:nvSpPr>
        <p:spPr>
          <a:xfrm>
            <a:off x="2057400" y="4021200"/>
            <a:ext cx="274284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Sequence repeated for </a:t>
            </a:r>
            <a:r>
              <a:rPr b="0" i="1" lang="en-US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every</a:t>
            </a:r>
            <a:r>
              <a:rPr b="0" i="1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web request!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21"/>
          <p:cNvSpPr/>
          <p:nvPr/>
        </p:nvSpPr>
        <p:spPr>
          <a:xfrm>
            <a:off x="609480" y="1600200"/>
            <a:ext cx="4267080" cy="24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 HTTP 1.0, client must open a new connection for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each request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Lots of delay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Lots of traffic and server overhead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60280"/>
            <a:ext cx="78750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What's My Public IP Address?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2680" y="1184400"/>
            <a:ext cx="8275320" cy="51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public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IP address is what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visible on the Internet.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ways to view it. In browser search bar type: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Chrome: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my ip address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(space required)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Any Browser: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ipinfo.io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(Cloudflare, lots of info!) 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Arial"/>
              </a:rPr>
              <a:t>Other Service: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myip.com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whatismyipaddress.com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Arial"/>
              </a:rPr>
              <a:t>Your router or ISP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US" sz="2600" spc="-1" strike="noStrike">
                <a:solidFill>
                  <a:srgbClr val="000080"/>
                </a:solidFill>
                <a:latin typeface="Arial"/>
                <a:ea typeface="Arial"/>
              </a:rPr>
              <a:t>translates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your local address to a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Arial"/>
              </a:rPr>
              <a:t>public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Arial"/>
              </a:rPr>
              <a:t>address,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which may be shared with other devices using "port mapping".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How many requests?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981080" y="4114800"/>
            <a:ext cx="281916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609480" y="1279440"/>
            <a:ext cx="7984800" cy="161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download and display this web page, how many requests does client have to send to server?</a:t>
            </a:r>
            <a:endParaRPr b="0" lang="en-US" sz="24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HTTP/1.0 how many connections to server are needed?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39720" y="2998800"/>
            <a:ext cx="7407000" cy="27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stylesheet.css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&lt;h1&gt;My vacation&lt;/h1&gt;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vacation we went to &lt;a href=”http://www.unseen.com/bangkok”&gt;Bangkok&lt;/a&gt;.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Here's a photo of &lt;em&gt;Wat Phra Kaeo&lt;/em&gt; &lt;br&gt;</a:t>
            </a:r>
            <a:endParaRPr b="0" lang="en-US" sz="1800" spc="-1" strike="noStrike">
              <a:latin typeface="Arial"/>
            </a:endParaRPr>
          </a:p>
          <a:p>
            <a:pPr marL="223560" indent="-171000">
              <a:lnSpc>
                <a:spcPct val="100000"/>
              </a:lnSpc>
              <a:spcBef>
                <a:spcPts val="224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SRC="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images/watprakaew.jpeg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Persistent Connection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5334120" y="1523880"/>
            <a:ext cx="837720" cy="83808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7467480" y="1371600"/>
            <a:ext cx="628560" cy="93168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6629400" y="2286000"/>
            <a:ext cx="2057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listen *:80/TCP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5486400" y="2666880"/>
            <a:ext cx="22093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Connect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5638680" y="320040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SYN/ACK-SYN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5562720" y="3581280"/>
            <a:ext cx="27428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GET webpage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2" name="Line 6"/>
          <p:cNvSpPr/>
          <p:nvPr/>
        </p:nvSpPr>
        <p:spPr>
          <a:xfrm>
            <a:off x="5562720" y="30481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7"/>
          <p:cNvSpPr/>
          <p:nvPr/>
        </p:nvSpPr>
        <p:spPr>
          <a:xfrm>
            <a:off x="5562720" y="35053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8"/>
          <p:cNvSpPr/>
          <p:nvPr/>
        </p:nvSpPr>
        <p:spPr>
          <a:xfrm>
            <a:off x="5562720" y="39625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9"/>
          <p:cNvSpPr/>
          <p:nvPr/>
        </p:nvSpPr>
        <p:spPr>
          <a:xfrm>
            <a:off x="5562720" y="44197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0"/>
          <p:cNvSpPr/>
          <p:nvPr/>
        </p:nvSpPr>
        <p:spPr>
          <a:xfrm>
            <a:off x="5638680" y="403848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send webpage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7" name="Line 11"/>
          <p:cNvSpPr/>
          <p:nvPr/>
        </p:nvSpPr>
        <p:spPr>
          <a:xfrm>
            <a:off x="5562720" y="53341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12"/>
          <p:cNvSpPr/>
          <p:nvPr/>
        </p:nvSpPr>
        <p:spPr>
          <a:xfrm>
            <a:off x="5638680" y="4876920"/>
            <a:ext cx="213372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3"/>
          <p:cNvSpPr/>
          <p:nvPr/>
        </p:nvSpPr>
        <p:spPr>
          <a:xfrm>
            <a:off x="5562720" y="5791320"/>
            <a:ext cx="2133360" cy="14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4"/>
          <p:cNvSpPr/>
          <p:nvPr/>
        </p:nvSpPr>
        <p:spPr>
          <a:xfrm>
            <a:off x="4952880" y="2819520"/>
            <a:ext cx="380880" cy="3580920"/>
          </a:xfrm>
          <a:custGeom>
            <a:avLst/>
            <a:gdLst/>
            <a:ahLst/>
            <a:rect l="l" t="t" r="r" b="b"/>
            <a:pathLst>
              <a:path w="1061" h="9950">
                <a:moveTo>
                  <a:pt x="1060" y="0"/>
                </a:moveTo>
                <a:cubicBezTo>
                  <a:pt x="795" y="0"/>
                  <a:pt x="530" y="414"/>
                  <a:pt x="530" y="829"/>
                </a:cubicBezTo>
                <a:lnTo>
                  <a:pt x="530" y="4145"/>
                </a:lnTo>
                <a:cubicBezTo>
                  <a:pt x="530" y="4559"/>
                  <a:pt x="265" y="4974"/>
                  <a:pt x="0" y="4974"/>
                </a:cubicBezTo>
                <a:cubicBezTo>
                  <a:pt x="265" y="4974"/>
                  <a:pt x="530" y="5389"/>
                  <a:pt x="530" y="5803"/>
                </a:cubicBezTo>
                <a:lnTo>
                  <a:pt x="530" y="9119"/>
                </a:lnTo>
                <a:cubicBezTo>
                  <a:pt x="530" y="9534"/>
                  <a:pt x="795" y="9949"/>
                  <a:pt x="1060" y="9949"/>
                </a:cubicBezTo>
              </a:path>
            </a:pathLst>
          </a:custGeom>
          <a:noFill/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5"/>
          <p:cNvSpPr/>
          <p:nvPr/>
        </p:nvSpPr>
        <p:spPr>
          <a:xfrm>
            <a:off x="2057400" y="3949560"/>
            <a:ext cx="274284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Multiple request/reply in one connection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16"/>
          <p:cNvSpPr/>
          <p:nvPr/>
        </p:nvSpPr>
        <p:spPr>
          <a:xfrm>
            <a:off x="609480" y="1600200"/>
            <a:ext cx="4267080" cy="169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HTTP 1.1 uses 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persistent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connection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Client can request using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keep-alive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server keeps connection open </a:t>
            </a:r>
            <a:r>
              <a:rPr b="0" i="1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briefly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client can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pipeline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requests</a:t>
            </a:r>
            <a:endParaRPr b="0" lang="en-US" sz="18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44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171360"/>
                <a:tab algn="l" pos="528480"/>
                <a:tab algn="l" pos="887400"/>
                <a:tab algn="l" pos="1245960"/>
                <a:tab algn="l" pos="1604880"/>
                <a:tab algn="l" pos="1963440"/>
                <a:tab algn="l" pos="2322360"/>
                <a:tab algn="l" pos="2681280"/>
                <a:tab algn="l" pos="3039840"/>
                <a:tab algn="l" pos="3398760"/>
                <a:tab algn="l" pos="3757320"/>
                <a:tab algn="l" pos="4116240"/>
                <a:tab algn="l" pos="4475160"/>
                <a:tab algn="l" pos="4833720"/>
                <a:tab algn="l" pos="5192640"/>
                <a:tab algn="l" pos="5551200"/>
                <a:tab algn="l" pos="5910120"/>
                <a:tab algn="l" pos="6268680"/>
                <a:tab algn="l" pos="6629400"/>
                <a:tab algn="l" pos="6986520"/>
                <a:tab algn="l" pos="7345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client needs to know length of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17"/>
          <p:cNvSpPr/>
          <p:nvPr/>
        </p:nvSpPr>
        <p:spPr>
          <a:xfrm>
            <a:off x="5638680" y="4495680"/>
            <a:ext cx="27428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GET stylesheet.css / 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4" name="CustomShape 18"/>
          <p:cNvSpPr/>
          <p:nvPr/>
        </p:nvSpPr>
        <p:spPr>
          <a:xfrm>
            <a:off x="5638680" y="4952880"/>
            <a:ext cx="27428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GET images/image1.jpeg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5" name="CustomShape 19"/>
          <p:cNvSpPr/>
          <p:nvPr/>
        </p:nvSpPr>
        <p:spPr>
          <a:xfrm>
            <a:off x="5638680" y="5410080"/>
            <a:ext cx="27428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GET images/image2.jpeg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6" name="Line 20"/>
          <p:cNvSpPr/>
          <p:nvPr/>
        </p:nvSpPr>
        <p:spPr>
          <a:xfrm>
            <a:off x="5562720" y="6324480"/>
            <a:ext cx="2133360" cy="1800"/>
          </a:xfrm>
          <a:prstGeom prst="line">
            <a:avLst/>
          </a:prstGeom>
          <a:ln cap="sq" w="19080">
            <a:solidFill>
              <a:srgbClr val="333399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21"/>
          <p:cNvSpPr/>
          <p:nvPr/>
        </p:nvSpPr>
        <p:spPr>
          <a:xfrm>
            <a:off x="5638680" y="5943600"/>
            <a:ext cx="2057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send stylesheet.css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Web Caching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Caching is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critical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performance of the web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Multiple levels of caching:</a:t>
            </a:r>
            <a:endParaRPr b="0" lang="en-US" sz="2400" spc="-1" strike="noStrike">
              <a:latin typeface="Arial"/>
            </a:endParaRPr>
          </a:p>
          <a:p>
            <a:pPr lvl="1" marL="1449360" indent="-534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client (web browser cache)</a:t>
            </a:r>
            <a:endParaRPr b="0" lang="en-US" sz="2400" spc="-1" strike="noStrike">
              <a:latin typeface="Arial"/>
            </a:endParaRPr>
          </a:p>
          <a:p>
            <a:pPr lvl="1" marL="1449360" indent="-534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 (manually configured cache)</a:t>
            </a:r>
            <a:endParaRPr b="0" lang="en-US" sz="2400" spc="-1" strike="noStrike">
              <a:latin typeface="Arial"/>
            </a:endParaRPr>
          </a:p>
          <a:p>
            <a:pPr lvl="1" marL="1449360" indent="-534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gateway (transparent cache engine)</a:t>
            </a:r>
            <a:endParaRPr b="0" lang="en-US" sz="2400" spc="-1" strike="noStrike">
              <a:latin typeface="Arial"/>
            </a:endParaRPr>
          </a:p>
          <a:p>
            <a:pPr lvl="1" marL="1449360" indent="-534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network (CDN, cooperating caches)</a:t>
            </a: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Cache Engines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Harvest (free)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Squid (free)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Cisco Cache Engine (based on Linux and Harvest)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Web Caching?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674280" y="1399680"/>
            <a:ext cx="7921440" cy="50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Decrease use of network bandwidth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Faster response time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Decrease server load</a:t>
            </a:r>
            <a:endParaRPr b="0" lang="en-US" sz="24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Security and web access controls (auth, blocking)</a:t>
            </a:r>
            <a:endParaRPr b="0" lang="en-US" sz="2400" spc="-1" strike="noStrike">
              <a:latin typeface="Arial"/>
            </a:endParaRPr>
          </a:p>
          <a:p>
            <a:pPr marL="322200" indent="-2901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Content Delivery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674280" y="1399680"/>
            <a:ext cx="792144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Akamai, DigitalIsland, etc.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Has its own network of servers that replicates content of the content provider (e.g. cnn.com), e.g. all images</a:t>
            </a:r>
            <a:endParaRPr b="0" lang="en-US" sz="2000" spc="-1" strike="noStrike">
              <a:latin typeface="Arial"/>
            </a:endParaRPr>
          </a:p>
          <a:p>
            <a:pPr lvl="1" marL="690480" indent="-2329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the index.html file all references of:</a:t>
            </a:r>
            <a:endParaRPr b="0" lang="en-US" sz="2000" spc="-1" strike="noStrike">
              <a:latin typeface="Arial"/>
            </a:endParaRPr>
          </a:p>
          <a:p>
            <a:pPr marL="328320" indent="-2901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www.cnn.com/images/sports.gif </a:t>
            </a:r>
            <a:endParaRPr b="0" lang="en-US" sz="2000" spc="-1" strike="noStrike">
              <a:latin typeface="Arial"/>
            </a:endParaRPr>
          </a:p>
          <a:p>
            <a:pPr lvl="1" marL="690480" indent="-2329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re-mapped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www.akamai.com/www.cnn.com/images/sports.gif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Akamai servers cache images and index files for cnn.com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Server domain name: www.akamai.com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Index file changed to: www.akamai.com/.../images/sports.gif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Content Delivery Networks 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674280" y="1399680"/>
            <a:ext cx="792144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client downloads http://www.cnn.com/index.html he gets a cached (modified) file from cache server, containing</a:t>
            </a:r>
            <a:endParaRPr b="0" lang="en-US" sz="2000" spc="-1" strike="noStrike">
              <a:latin typeface="Arial"/>
            </a:endParaRPr>
          </a:p>
          <a:p>
            <a:pPr marL="328320" indent="-29016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&lt;img src=http://www.akamai.com/www.cnn.com/images/sports.gif&gt;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Next, client tries to resolve "www.akamai.com"</a:t>
            </a:r>
            <a:endParaRPr b="0" lang="en-US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1423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DNS server of Akamai will...</a:t>
            </a:r>
            <a:endParaRPr b="0" lang="en-US" sz="2000" spc="-1" strike="noStrike">
              <a:latin typeface="Arial"/>
            </a:endParaRPr>
          </a:p>
          <a:p>
            <a:pPr lvl="1" marL="690480" indent="-2329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identify client's location based on client's IP address (database)</a:t>
            </a:r>
            <a:endParaRPr b="0" lang="en-US" sz="2000" spc="-1" strike="noStrike">
              <a:latin typeface="Arial"/>
            </a:endParaRPr>
          </a:p>
          <a:p>
            <a:pPr lvl="1" marL="690480" indent="-2329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chooses one of Akamai's cache servers which is "closest" to the client's location</a:t>
            </a:r>
            <a:endParaRPr b="0" lang="en-US" sz="2000" spc="-1" strike="noStrike">
              <a:latin typeface="Arial"/>
            </a:endParaRPr>
          </a:p>
          <a:p>
            <a:pPr lvl="1" marL="690480" indent="-232920">
              <a:lnSpc>
                <a:spcPct val="100000"/>
              </a:lnSpc>
              <a:spcBef>
                <a:spcPts val="1423"/>
              </a:spcBef>
              <a:buClr>
                <a:srgbClr val="ff0000"/>
              </a:buClr>
              <a:buSzPct val="55000"/>
              <a:buFont typeface="Wingdings" charset="2"/>
              <a:buChar char=""/>
              <a:tabLst>
                <a:tab algn="l" pos="290160"/>
                <a:tab algn="l" pos="304560"/>
                <a:tab algn="l" pos="663480"/>
                <a:tab algn="l" pos="1022040"/>
                <a:tab algn="l" pos="1380960"/>
                <a:tab algn="l" pos="1739880"/>
                <a:tab algn="l" pos="2098440"/>
                <a:tab algn="l" pos="2457360"/>
                <a:tab algn="l" pos="2815920"/>
                <a:tab algn="l" pos="3174840"/>
                <a:tab algn="l" pos="3533760"/>
                <a:tab algn="l" pos="3892320"/>
                <a:tab algn="l" pos="4251240"/>
                <a:tab algn="l" pos="4609800"/>
                <a:tab algn="l" pos="4968720"/>
                <a:tab algn="l" pos="5327640"/>
                <a:tab algn="l" pos="5686200"/>
                <a:tab algn="l" pos="6045120"/>
                <a:tab algn="l" pos="6403680"/>
                <a:tab algn="l" pos="6762600"/>
                <a:tab algn="l" pos="712152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returns IP address for "www.akamai.com" closest to client.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0920" y="260280"/>
            <a:ext cx="7876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IP Transports a "Payload"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74280" y="1189080"/>
            <a:ext cx="787680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IP transports data between hosts.</a:t>
            </a: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The payload (data) uses some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other protocol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Usually: 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TCP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UDP,</a:t>
            </a: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or  ICMP</a:t>
            </a: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5140440"/>
            <a:ext cx="59796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IP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7602480" y="3216240"/>
            <a:ext cx="110952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HTTP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955800" y="3716280"/>
            <a:ext cx="7962480" cy="213336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361800" y="3941640"/>
            <a:ext cx="100944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TCP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10920" y="260280"/>
            <a:ext cx="7876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TCP for "Reliable" Communication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74280" y="1400040"/>
            <a:ext cx="7876800" cy="49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Transmission Control Protocol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(TCP)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maintains a virtual connection between hosts.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TCP provides:</a:t>
            </a:r>
            <a:endParaRPr b="0" lang="en-US" sz="2400" spc="-1" strike="noStrike">
              <a:latin typeface="Arial"/>
            </a:endParaRPr>
          </a:p>
          <a:p>
            <a:pPr marL="552240" indent="-5518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maintain a "virtual connection" between hosts</a:t>
            </a:r>
            <a:endParaRPr b="0" lang="en-US" sz="2400" spc="-1" strike="noStrike">
              <a:latin typeface="Arial"/>
            </a:endParaRPr>
          </a:p>
          <a:p>
            <a:pPr marL="552240" indent="-5518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ensures packets are </a:t>
            </a:r>
            <a:r>
              <a:rPr b="1" lang="en-US" sz="2400" spc="-1" strike="noStrike">
                <a:solidFill>
                  <a:srgbClr val="c9211e"/>
                </a:solidFill>
                <a:latin typeface="Arial"/>
              </a:rPr>
              <a:t>delivered in the order sent</a:t>
            </a:r>
            <a:endParaRPr b="0" lang="en-US" sz="2400" spc="-1" strike="noStrike">
              <a:latin typeface="Arial"/>
            </a:endParaRPr>
          </a:p>
          <a:p>
            <a:pPr marL="552240" indent="-5518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c9211e"/>
                </a:solidFill>
                <a:latin typeface="Arial"/>
              </a:rPr>
              <a:t>request resend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any missing data</a:t>
            </a:r>
            <a:endParaRPr b="0" lang="en-US" sz="2400" spc="-1" strike="noStrike">
              <a:latin typeface="Arial"/>
            </a:endParaRPr>
          </a:p>
          <a:p>
            <a:pPr marL="552240" indent="-5518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identifies a "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(number) to deliver payload to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2024-08-10T12:47:38Z</dcterms:modified>
  <cp:revision>51</cp:revision>
  <dc:subject/>
  <dc:title>Hypertext Transport Protocol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