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77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005840"/>
            <a:ext cx="9071640" cy="200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203280"/>
            <a:ext cx="9071640" cy="200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77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005840"/>
            <a:ext cx="4426920" cy="200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005840"/>
            <a:ext cx="4426920" cy="200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203280"/>
            <a:ext cx="4426920" cy="200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203280"/>
            <a:ext cx="4426920" cy="200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77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005840"/>
            <a:ext cx="2920680" cy="200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005840"/>
            <a:ext cx="2920680" cy="200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005840"/>
            <a:ext cx="2920680" cy="200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203280"/>
            <a:ext cx="2920680" cy="200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3203280"/>
            <a:ext cx="2920680" cy="200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3203280"/>
            <a:ext cx="2920680" cy="200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77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005840"/>
            <a:ext cx="9071640" cy="420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77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005840"/>
            <a:ext cx="9071640" cy="420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77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005840"/>
            <a:ext cx="4426920" cy="420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005840"/>
            <a:ext cx="4426920" cy="420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77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00008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361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77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005840"/>
            <a:ext cx="4426920" cy="200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005840"/>
            <a:ext cx="4426920" cy="420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203280"/>
            <a:ext cx="4426920" cy="200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77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005840"/>
            <a:ext cx="4426920" cy="420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005840"/>
            <a:ext cx="4426920" cy="200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203280"/>
            <a:ext cx="4426920" cy="200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77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005840"/>
            <a:ext cx="4426920" cy="200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005840"/>
            <a:ext cx="4426920" cy="200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203280"/>
            <a:ext cx="9071640" cy="200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77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00008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005840"/>
            <a:ext cx="9071640" cy="420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190BBA1-FBCC-4CB6-9BCE-98AD991B17A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226080"/>
            <a:ext cx="9071640" cy="779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000080"/>
                </a:solidFill>
                <a:latin typeface="Arial"/>
              </a:rPr>
              <a:t>Tantikorn &amp; Worawalan:</a:t>
            </a:r>
            <a:endParaRPr b="0" lang="en-US" sz="36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326600"/>
            <a:ext cx="9071640" cy="415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1. What is __pycache__?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2. Should you commit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__pycache__</a:t>
            </a: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 to git?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Give a reason for your answer.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779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134"/>
              </a:spcBef>
            </a:pPr>
            <a:r>
              <a:rPr b="0" lang="en-US" sz="3600" spc="-1" strike="noStrike">
                <a:solidFill>
                  <a:srgbClr val="000080"/>
                </a:solidFill>
                <a:latin typeface="Arial"/>
              </a:rPr>
              <a:t>How to avoid committing __pycache__?</a:t>
            </a:r>
            <a:endParaRPr b="0" lang="en-US" sz="36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005840"/>
            <a:ext cx="9071640" cy="420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Tantikorn:  your file has a </a:t>
            </a:r>
            <a:r>
              <a:rPr b="0" i="1" lang="en-US" sz="3200" spc="-1" strike="noStrike">
                <a:latin typeface="Arial"/>
              </a:rPr>
              <a:t>trailing space</a:t>
            </a:r>
            <a:r>
              <a:rPr b="0" lang="en-US" sz="3200" spc="-1" strike="noStrike">
                <a:latin typeface="Arial"/>
              </a:rPr>
              <a:t> in name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Worawalon: don't have this file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4000" spc="-1" strike="noStrike">
                <a:solidFill>
                  <a:srgbClr val="000080"/>
                </a:solidFill>
                <a:latin typeface="Arial"/>
              </a:rPr>
              <a:t>Is this a good process?</a:t>
            </a:r>
            <a:endParaRPr b="0" lang="en-US" sz="40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005840"/>
            <a:ext cx="9071640" cy="420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7000"/>
          </a:bodyPr>
          <a:p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ku-polls&gt;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git history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80"/>
                </a:solidFill>
                <a:latin typeface="Courier New"/>
              </a:rPr>
              <a:t>* 01d12e9</a:t>
            </a:r>
            <a:r>
              <a:rPr b="0" lang="en-US" sz="3200" spc="-1" strike="noStrike">
                <a:latin typeface="Courier New"/>
              </a:rPr>
              <a:t> -</a:t>
            </a:r>
            <a:r>
              <a:rPr b="0" lang="en-US" sz="3200" spc="-1" strike="noStrike">
                <a:latin typeface="Arial"/>
              </a:rPr>
              <a:t> (7 days ago) Merge pull request </a:t>
            </a:r>
            <a:r>
              <a:rPr b="0" lang="en-US" sz="3200" spc="-1" strike="noStrike">
                <a:latin typeface="Arial"/>
              </a:rPr>
              <a:t>#8 from xxxx/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iteration1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80"/>
                </a:solidFill>
                <a:latin typeface="Courier New"/>
              </a:rPr>
              <a:t>|</a:t>
            </a:r>
            <a:r>
              <a:rPr b="0" lang="en-US" sz="3200" spc="-1" strike="noStrike">
                <a:solidFill>
                  <a:srgbClr val="ff0000"/>
                </a:solidFill>
                <a:latin typeface="Courier New"/>
              </a:rPr>
              <a:t>\</a:t>
            </a:r>
            <a:r>
              <a:rPr b="0" lang="en-US" sz="3200" spc="-1" strike="noStrike">
                <a:latin typeface="Courier New"/>
              </a:rPr>
              <a:t> 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80"/>
                </a:solidFill>
                <a:latin typeface="Courier New"/>
              </a:rPr>
              <a:t>|</a:t>
            </a:r>
            <a:r>
              <a:rPr b="0" lang="en-US" sz="3200" spc="-1" strike="noStrike"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Courier New"/>
              </a:rPr>
              <a:t>* 78e9b81</a:t>
            </a:r>
            <a:r>
              <a:rPr b="0" lang="en-US" sz="3200" spc="-1" strike="noStrike">
                <a:latin typeface="Arial"/>
              </a:rPr>
              <a:t> - (7 days ago) sorting directories 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80"/>
                </a:solidFill>
                <a:latin typeface="Courier New"/>
              </a:rPr>
              <a:t>|</a:t>
            </a:r>
            <a:r>
              <a:rPr b="0" lang="en-US" sz="3200" spc="-1" strike="noStrike"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Courier New"/>
              </a:rPr>
              <a:t>* c14e5df</a:t>
            </a:r>
            <a:r>
              <a:rPr b="0" lang="en-US" sz="3200" spc="-1" strike="noStrike">
                <a:latin typeface="Arial"/>
              </a:rPr>
              <a:t> - (7 days ago) completed all 6 </a:t>
            </a:r>
            <a:r>
              <a:rPr b="0" lang="en-US" sz="3200" spc="-1" strike="noStrike">
                <a:latin typeface="Arial"/>
              </a:rPr>
              <a:t>tutorials 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80"/>
                </a:solidFill>
                <a:latin typeface="Courier New"/>
              </a:rPr>
              <a:t>|</a:t>
            </a:r>
            <a:r>
              <a:rPr b="0" lang="en-US" sz="3200" spc="-1" strike="noStrike">
                <a:solidFill>
                  <a:srgbClr val="ff0000"/>
                </a:solidFill>
                <a:latin typeface="Courier New"/>
              </a:rPr>
              <a:t>/</a:t>
            </a:r>
            <a:r>
              <a:rPr b="0" lang="en-US" sz="3200" spc="-1" strike="noStrike">
                <a:latin typeface="Courier New"/>
              </a:rPr>
              <a:t> </a:t>
            </a: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*</a:t>
            </a:r>
            <a:r>
              <a:rPr b="0" lang="en-US" sz="3200" spc="-1" strike="noStrike">
                <a:solidFill>
                  <a:srgbClr val="000080"/>
                </a:solidFill>
                <a:latin typeface="Courier New"/>
              </a:rPr>
              <a:t> e00439a</a:t>
            </a:r>
            <a:r>
              <a:rPr b="0" lang="en-US" sz="3200" spc="-1" strike="noStrike">
                <a:latin typeface="Arial"/>
              </a:rPr>
              <a:t> - (12 days ago) Update README.md 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*</a:t>
            </a:r>
            <a:r>
              <a:rPr b="0" lang="en-US" sz="3200" spc="-1" strike="noStrike">
                <a:solidFill>
                  <a:srgbClr val="000080"/>
                </a:solidFill>
                <a:latin typeface="Courier New"/>
              </a:rPr>
              <a:t> 5c8610d</a:t>
            </a:r>
            <a:r>
              <a:rPr b="0" lang="en-US" sz="3200" spc="-1" strike="noStrike">
                <a:latin typeface="Arial"/>
              </a:rPr>
              <a:t> - (2 weeks ago) update README </a:t>
            </a:r>
            <a:r>
              <a:rPr b="0" lang="en-US" sz="3200" spc="-1" strike="noStrike">
                <a:latin typeface="Arial"/>
              </a:rPr>
              <a:t>and requirements 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*</a:t>
            </a:r>
            <a:r>
              <a:rPr b="0" lang="en-US" sz="3200" spc="-1" strike="noStrike">
                <a:solidFill>
                  <a:srgbClr val="000080"/>
                </a:solidFill>
                <a:latin typeface="Courier New"/>
              </a:rPr>
              <a:t> ffe2d4f</a:t>
            </a:r>
            <a:r>
              <a:rPr b="0" lang="en-US" sz="3200" spc="-1" strike="noStrike">
                <a:latin typeface="Arial"/>
              </a:rPr>
              <a:t> - (2 weeks ago) test readme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*</a:t>
            </a:r>
            <a:r>
              <a:rPr b="0" lang="en-US" sz="3200" spc="-1" strike="noStrike">
                <a:solidFill>
                  <a:srgbClr val="000080"/>
                </a:solidFill>
                <a:latin typeface="Courier New"/>
              </a:rPr>
              <a:t> c1b200c</a:t>
            </a:r>
            <a:r>
              <a:rPr b="0" lang="en-US" sz="3200" spc="-1" strike="noStrike">
                <a:latin typeface="Arial"/>
              </a:rPr>
              <a:t> - (2 weeks ago) Create </a:t>
            </a:r>
            <a:r>
              <a:rPr b="0" lang="en-US" sz="3200" spc="-1" strike="noStrike">
                <a:latin typeface="Arial"/>
              </a:rPr>
              <a:t>requirements.txt 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*</a:t>
            </a:r>
            <a:r>
              <a:rPr b="0" lang="en-US" sz="3200" spc="-1" strike="noStrike">
                <a:solidFill>
                  <a:srgbClr val="000080"/>
                </a:solidFill>
                <a:latin typeface="Courier New"/>
              </a:rPr>
              <a:t> 20bdcd2</a:t>
            </a:r>
            <a:r>
              <a:rPr b="0" lang="en-US" sz="3200" spc="-1" strike="noStrike">
                <a:latin typeface="Arial"/>
              </a:rPr>
              <a:t> - (2 weeks ago) Initial commit 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6544800" y="221760"/>
            <a:ext cx="3291840" cy="927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BLUE = master branch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RED  = iteration1</a:t>
            </a: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779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en-US" sz="4000" spc="-1" strike="noStrike">
                <a:solidFill>
                  <a:srgbClr val="000080"/>
                </a:solidFill>
                <a:latin typeface="Arial"/>
              </a:rPr>
              <a:t>Excellence is a Habit</a:t>
            </a:r>
            <a:r>
              <a:rPr b="0" i="1" lang="en-US" sz="3600" spc="-1" strike="noStrike">
                <a:solidFill>
                  <a:srgbClr val="000080"/>
                </a:solidFill>
                <a:latin typeface="Arial"/>
              </a:rPr>
              <a:t>  </a:t>
            </a:r>
            <a:r>
              <a:rPr b="0" i="1" lang="en-US" sz="2000" spc="-1" strike="noStrike">
                <a:solidFill>
                  <a:srgbClr val="000080"/>
                </a:solidFill>
                <a:latin typeface="Arial"/>
              </a:rPr>
              <a:t>-- </a:t>
            </a:r>
            <a:r>
              <a:rPr b="0" lang="en-US" sz="2000" spc="-1" strike="noStrike">
                <a:solidFill>
                  <a:srgbClr val="000080"/>
                </a:solidFill>
                <a:latin typeface="Arial"/>
              </a:rPr>
              <a:t>Aristotle</a:t>
            </a:r>
            <a:endParaRPr b="0" i="1" lang="en-US" sz="20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280160"/>
            <a:ext cx="9071640" cy="393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28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600" spc="-1" strike="noStrike">
                <a:latin typeface="Arial"/>
              </a:rPr>
              <a:t>Do small projects to practice good habits that we can use in large projects.</a:t>
            </a:r>
            <a:endParaRPr b="0" i="1" lang="en-US" sz="3600" spc="-1" strike="noStrike">
              <a:latin typeface="Arial"/>
            </a:endParaRPr>
          </a:p>
          <a:p>
            <a:pPr marL="432000" indent="-324000">
              <a:spcBef>
                <a:spcPts val="28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600" spc="-1" strike="noStrike">
                <a:latin typeface="Arial"/>
              </a:rPr>
              <a:t>Write small programs to learn skills for writing more complex programs.</a:t>
            </a:r>
            <a:endParaRPr b="0" i="1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154080"/>
            <a:ext cx="9071640" cy="688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000080"/>
                </a:solidFill>
                <a:latin typeface="Arial"/>
              </a:rPr>
              <a:t>Copying Without Thinking  (3 issues)</a:t>
            </a:r>
            <a:endParaRPr b="0" lang="en-US" sz="36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822960"/>
            <a:ext cx="9071640" cy="475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7000"/>
          </a:bodyPr>
          <a:p>
            <a:r>
              <a:rPr b="1" lang="en-US" sz="3200" spc="-1" strike="noStrike">
                <a:latin typeface="Courier New"/>
              </a:rPr>
              <a:t>def vote(request, question_id):</a:t>
            </a:r>
            <a:endParaRPr b="0" lang="en-US" sz="3200" spc="-1" strike="noStrike">
              <a:latin typeface="Courier New"/>
            </a:endParaRPr>
          </a:p>
          <a:p>
            <a:r>
              <a:rPr b="0" lang="en-US" sz="3200" spc="-1" strike="noStrike">
                <a:latin typeface="Courier New"/>
              </a:rPr>
              <a:t>    </a:t>
            </a:r>
            <a:r>
              <a:rPr b="0" lang="en-US" sz="3200" spc="-1" strike="noStrike">
                <a:latin typeface="Courier New"/>
              </a:rPr>
              <a:t>question = </a:t>
            </a:r>
            <a:r>
              <a:rPr b="0" lang="en-US" sz="3200" spc="-1" strike="noStrike">
                <a:latin typeface="Courier New"/>
              </a:rPr>
              <a:t>get_object_or_404(Question, </a:t>
            </a:r>
            <a:r>
              <a:rPr b="0" lang="en-US" sz="3200" spc="-1" strike="noStrike">
                <a:latin typeface="Courier New"/>
              </a:rPr>
              <a:t>pk=question_id)</a:t>
            </a:r>
            <a:endParaRPr b="0" lang="en-US" sz="3200" spc="-1" strike="noStrike">
              <a:latin typeface="Courier New"/>
            </a:endParaRPr>
          </a:p>
          <a:p>
            <a:r>
              <a:rPr b="0" lang="en-US" sz="3200" spc="-1" strike="noStrike">
                <a:latin typeface="Courier New"/>
              </a:rPr>
              <a:t>    </a:t>
            </a:r>
            <a:r>
              <a:rPr b="0" lang="en-US" sz="3200" spc="-1" strike="noStrike">
                <a:latin typeface="Courier New"/>
              </a:rPr>
              <a:t>try:</a:t>
            </a:r>
            <a:endParaRPr b="0" lang="en-US" sz="3200" spc="-1" strike="noStrike">
              <a:latin typeface="Courier New"/>
            </a:endParaRPr>
          </a:p>
          <a:p>
            <a:r>
              <a:rPr b="0" lang="en-US" sz="3200" spc="-1" strike="noStrike">
                <a:latin typeface="Courier New"/>
              </a:rPr>
              <a:t>        </a:t>
            </a:r>
            <a:r>
              <a:rPr b="0" lang="en-US" sz="3200" spc="-1" strike="noStrike">
                <a:latin typeface="Courier New"/>
              </a:rPr>
              <a:t>selected_choice =</a:t>
            </a:r>
            <a:endParaRPr b="0" lang="en-US" sz="3200" spc="-1" strike="noStrike">
              <a:latin typeface="Courier New"/>
            </a:endParaRPr>
          </a:p>
          <a:p>
            <a:r>
              <a:rPr b="0" lang="en-US" sz="3200" spc="-1" strike="noStrike">
                <a:latin typeface="Courier New"/>
              </a:rPr>
              <a:t>                 </a:t>
            </a:r>
            <a:r>
              <a:rPr b="0" lang="en-US" sz="3200" spc="-1" strike="noStrike">
                <a:latin typeface="Courier New"/>
              </a:rPr>
              <a:t>question.choice_set.get(pk=request.P</a:t>
            </a:r>
            <a:r>
              <a:rPr b="0" lang="en-US" sz="3200" spc="-1" strike="noStrike">
                <a:latin typeface="Courier New"/>
              </a:rPr>
              <a:t>OST['choice'])</a:t>
            </a:r>
            <a:endParaRPr b="0" lang="en-US" sz="3200" spc="-1" strike="noStrike">
              <a:latin typeface="Courier New"/>
            </a:endParaRPr>
          </a:p>
          <a:p>
            <a:r>
              <a:rPr b="0" lang="en-US" sz="3200" spc="-1" strike="noStrike">
                <a:latin typeface="Courier New"/>
              </a:rPr>
              <a:t>    </a:t>
            </a:r>
            <a:r>
              <a:rPr b="0" lang="en-US" sz="3200" spc="-1" strike="noStrike">
                <a:latin typeface="Courier New"/>
              </a:rPr>
              <a:t>except (KeyError, </a:t>
            </a:r>
            <a:r>
              <a:rPr b="0" lang="en-US" sz="3200" spc="-1" strike="noStrike">
                <a:latin typeface="Courier New"/>
              </a:rPr>
              <a:t>Choice.DoesNotExist):</a:t>
            </a:r>
            <a:endParaRPr b="0" lang="en-US" sz="3200" spc="-1" strike="noStrike">
              <a:latin typeface="Courier New"/>
            </a:endParaRPr>
          </a:p>
          <a:p>
            <a:r>
              <a:rPr b="0" lang="en-US" sz="3200" spc="-1" strike="noStrike">
                <a:latin typeface="Courier New"/>
              </a:rPr>
              <a:t>        </a:t>
            </a:r>
            <a:r>
              <a:rPr b="0" lang="en-US" sz="3200" spc="-1" strike="noStrike">
                <a:solidFill>
                  <a:srgbClr val="008000"/>
                </a:solidFill>
                <a:latin typeface="Courier New"/>
              </a:rPr>
              <a:t># Redisplay the question </a:t>
            </a:r>
            <a:r>
              <a:rPr b="0" lang="en-US" sz="3200" spc="-1" strike="noStrike">
                <a:solidFill>
                  <a:srgbClr val="008000"/>
                </a:solidFill>
                <a:latin typeface="Courier New"/>
              </a:rPr>
              <a:t>voting form.</a:t>
            </a:r>
            <a:endParaRPr b="0" lang="en-US" sz="3200" spc="-1" strike="noStrike">
              <a:latin typeface="Courier New"/>
            </a:endParaRPr>
          </a:p>
          <a:p>
            <a:r>
              <a:rPr b="0" lang="en-US" sz="3200" spc="-1" strike="noStrike">
                <a:latin typeface="Courier New"/>
              </a:rPr>
              <a:t>        </a:t>
            </a:r>
            <a:r>
              <a:rPr b="0" lang="en-US" sz="3200" spc="-1" strike="noStrike">
                <a:latin typeface="Courier New"/>
              </a:rPr>
              <a:t>return render(request, </a:t>
            </a:r>
            <a:r>
              <a:rPr b="0" lang="en-US" sz="3200" spc="-1" strike="noStrike">
                <a:latin typeface="Courier New"/>
              </a:rPr>
              <a:t>'polls/detail.html', </a:t>
            </a:r>
            <a:r>
              <a:rPr b="1" lang="en-US" sz="3200" spc="-1" strike="noStrike">
                <a:solidFill>
                  <a:srgbClr val="ff0000"/>
                </a:solidFill>
                <a:latin typeface="Courier New"/>
              </a:rPr>
              <a:t>{</a:t>
            </a:r>
            <a:endParaRPr b="0" lang="en-US" sz="3200" spc="-1" strike="noStrike">
              <a:latin typeface="Courier New"/>
            </a:endParaRPr>
          </a:p>
          <a:p>
            <a:r>
              <a:rPr b="1" lang="en-US" sz="3200" spc="-1" strike="noStrike">
                <a:solidFill>
                  <a:srgbClr val="ff0000"/>
                </a:solidFill>
                <a:latin typeface="Courier New"/>
              </a:rPr>
              <a:t>            </a:t>
            </a:r>
            <a:r>
              <a:rPr b="1" lang="en-US" sz="3200" spc="-1" strike="noStrike">
                <a:solidFill>
                  <a:srgbClr val="ff0000"/>
                </a:solidFill>
                <a:latin typeface="Courier New"/>
              </a:rPr>
              <a:t>'question': question,</a:t>
            </a:r>
            <a:endParaRPr b="0" lang="en-US" sz="3200" spc="-1" strike="noStrike">
              <a:latin typeface="Courier New"/>
            </a:endParaRPr>
          </a:p>
          <a:p>
            <a:r>
              <a:rPr b="1" lang="en-US" sz="3200" spc="-1" strike="noStrike">
                <a:solidFill>
                  <a:srgbClr val="ff0000"/>
                </a:solidFill>
                <a:latin typeface="Courier New"/>
              </a:rPr>
              <a:t>            </a:t>
            </a:r>
            <a:r>
              <a:rPr b="1" lang="en-US" sz="3200" spc="-1" strike="noStrike">
                <a:solidFill>
                  <a:srgbClr val="ff0000"/>
                </a:solidFill>
                <a:latin typeface="Courier New"/>
              </a:rPr>
              <a:t>'error_message': "You </a:t>
            </a:r>
            <a:r>
              <a:rPr b="1" lang="en-US" sz="3200" spc="-1" strike="noStrike">
                <a:solidFill>
                  <a:srgbClr val="ff0000"/>
                </a:solidFill>
                <a:latin typeface="Courier New"/>
              </a:rPr>
              <a:t>didn't select a choice.",</a:t>
            </a:r>
            <a:endParaRPr b="0" lang="en-US" sz="3200" spc="-1" strike="noStrike">
              <a:latin typeface="Courier New"/>
            </a:endParaRPr>
          </a:p>
          <a:p>
            <a:r>
              <a:rPr b="1" lang="en-US" sz="3200" spc="-1" strike="noStrike">
                <a:solidFill>
                  <a:srgbClr val="ff0000"/>
                </a:solidFill>
                <a:latin typeface="Courier New"/>
              </a:rPr>
              <a:t>        </a:t>
            </a:r>
            <a:r>
              <a:rPr b="1" lang="en-US" sz="3200" spc="-1" strike="noStrike">
                <a:solidFill>
                  <a:srgbClr val="ff0000"/>
                </a:solidFill>
                <a:latin typeface="Courier New"/>
              </a:rPr>
              <a:t>}</a:t>
            </a:r>
            <a:r>
              <a:rPr b="0" lang="en-US" sz="3200" spc="-1" strike="noStrike">
                <a:latin typeface="Courier New"/>
              </a:rPr>
              <a:t>)</a:t>
            </a:r>
            <a:endParaRPr b="0" lang="en-US" sz="3200" spc="-1" strike="noStrike">
              <a:latin typeface="Courier New"/>
            </a:endParaRPr>
          </a:p>
          <a:p>
            <a:r>
              <a:rPr b="0" lang="en-US" sz="3200" spc="-1" strike="noStrike">
                <a:latin typeface="Courier New"/>
              </a:rPr>
              <a:t>   </a:t>
            </a:r>
            <a:r>
              <a:rPr b="1" lang="en-US" sz="3200" spc="-1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1" lang="en-US" sz="3200" spc="-1" strike="noStrike">
                <a:solidFill>
                  <a:srgbClr val="ff0000"/>
                </a:solidFill>
                <a:latin typeface="Courier New"/>
              </a:rPr>
              <a:t>else:</a:t>
            </a:r>
            <a:endParaRPr b="0" lang="en-US" sz="3200" spc="-1" strike="noStrike">
              <a:latin typeface="Courier New"/>
            </a:endParaRPr>
          </a:p>
          <a:p>
            <a:r>
              <a:rPr b="0" lang="en-US" sz="3200" spc="-1" strike="noStrike">
                <a:latin typeface="Courier New"/>
              </a:rPr>
              <a:t>        </a:t>
            </a:r>
            <a:r>
              <a:rPr b="0" lang="en-US" sz="3200" spc="-1" strike="noStrike">
                <a:latin typeface="Courier New"/>
              </a:rPr>
              <a:t>selected_choice.votes += 1</a:t>
            </a:r>
            <a:endParaRPr b="0" lang="en-US" sz="3200" spc="-1" strike="noStrike">
              <a:latin typeface="Courier New"/>
            </a:endParaRPr>
          </a:p>
          <a:p>
            <a:r>
              <a:rPr b="0" lang="en-US" sz="3200" spc="-1" strike="noStrike">
                <a:latin typeface="Courier New"/>
              </a:rPr>
              <a:t>        </a:t>
            </a:r>
            <a:r>
              <a:rPr b="0" lang="en-US" sz="3200" spc="-1" strike="noStrike">
                <a:latin typeface="Courier New"/>
              </a:rPr>
              <a:t>selected_choice.save()</a:t>
            </a:r>
            <a:endParaRPr b="0" lang="en-US" sz="3200" spc="-1" strike="noStrike">
              <a:latin typeface="Courier New"/>
            </a:endParaRPr>
          </a:p>
          <a:p>
            <a:r>
              <a:rPr b="0" lang="en-US" sz="3200" spc="-1" strike="noStrike">
                <a:latin typeface="Courier New"/>
              </a:rPr>
              <a:t>        </a:t>
            </a:r>
            <a:r>
              <a:rPr b="0" lang="en-US" sz="3200" spc="-1" strike="noStrike">
                <a:solidFill>
                  <a:srgbClr val="008000"/>
                </a:solidFill>
                <a:latin typeface="Courier New"/>
              </a:rPr>
              <a:t># Always return an </a:t>
            </a:r>
            <a:r>
              <a:rPr b="0" lang="en-US" sz="3200" spc="-1" strike="noStrike">
                <a:solidFill>
                  <a:srgbClr val="008000"/>
                </a:solidFill>
                <a:latin typeface="Courier New"/>
              </a:rPr>
              <a:t>HttpResponseRedirect after </a:t>
            </a:r>
            <a:r>
              <a:rPr b="0" lang="en-US" sz="3200" spc="-1" strike="noStrike">
                <a:solidFill>
                  <a:srgbClr val="008000"/>
                </a:solidFill>
                <a:latin typeface="Courier New"/>
              </a:rPr>
              <a:t>successfully...</a:t>
            </a:r>
            <a:endParaRPr b="0" lang="en-US" sz="3200" spc="-1" strike="noStrike">
              <a:latin typeface="Courier New"/>
            </a:endParaRPr>
          </a:p>
          <a:p>
            <a:r>
              <a:rPr b="0" lang="en-US" sz="3200" spc="-1" strike="noStrike">
                <a:solidFill>
                  <a:srgbClr val="008000"/>
                </a:solidFill>
                <a:latin typeface="Courier New"/>
              </a:rPr>
              <a:t>        </a:t>
            </a:r>
            <a:r>
              <a:rPr b="0" lang="en-US" sz="3200" spc="-1" strike="noStrike">
                <a:solidFill>
                  <a:srgbClr val="008000"/>
                </a:solidFill>
                <a:latin typeface="Courier New"/>
              </a:rPr>
              <a:t># with POST data. This </a:t>
            </a:r>
            <a:r>
              <a:rPr b="0" lang="en-US" sz="3200" spc="-1" strike="noStrike">
                <a:solidFill>
                  <a:srgbClr val="008000"/>
                </a:solidFill>
                <a:latin typeface="Courier New"/>
              </a:rPr>
              <a:t>prevents data from being posted </a:t>
            </a:r>
            <a:r>
              <a:rPr b="0" lang="en-US" sz="3200" spc="-1" strike="noStrike">
                <a:solidFill>
                  <a:srgbClr val="008000"/>
                </a:solidFill>
                <a:latin typeface="Courier New"/>
              </a:rPr>
              <a:t>twice...</a:t>
            </a:r>
            <a:endParaRPr b="0" lang="en-US" sz="3200" spc="-1" strike="noStrike">
              <a:latin typeface="Courier New"/>
            </a:endParaRPr>
          </a:p>
          <a:p>
            <a:r>
              <a:rPr b="0" lang="en-US" sz="3200" spc="-1" strike="noStrike">
                <a:solidFill>
                  <a:srgbClr val="008000"/>
                </a:solidFill>
                <a:latin typeface="Courier New"/>
              </a:rPr>
              <a:t>        </a:t>
            </a:r>
            <a:r>
              <a:rPr b="0" lang="en-US" sz="3200" spc="-1" strike="noStrike">
                <a:latin typeface="Courier New"/>
              </a:rPr>
              <a:t>return HttpResponseRedirect(</a:t>
            </a:r>
            <a:endParaRPr b="0" lang="en-US" sz="3200" spc="-1" strike="noStrike">
              <a:latin typeface="Courier New"/>
            </a:endParaRPr>
          </a:p>
          <a:p>
            <a:r>
              <a:rPr b="0" lang="en-US" sz="3200" spc="-1" strike="noStrike">
                <a:latin typeface="Courier New"/>
              </a:rPr>
              <a:t>            </a:t>
            </a:r>
            <a:r>
              <a:rPr b="0" lang="en-US" sz="3200" spc="-1" strike="noStrike">
                <a:latin typeface="Courier New"/>
              </a:rPr>
              <a:t>reverse('polls:results', </a:t>
            </a:r>
            <a:r>
              <a:rPr b="0" lang="en-US" sz="3200" spc="-1" strike="noStrike">
                <a:latin typeface="Courier New"/>
              </a:rPr>
              <a:t>args=(question.id,)))</a:t>
            </a:r>
            <a:endParaRPr b="0" lang="en-US" sz="32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779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000080"/>
                </a:solidFill>
                <a:latin typeface="Arial"/>
              </a:rPr>
              <a:t>The Good:  Krittin, Nichakorn, Pattadon</a:t>
            </a:r>
            <a:endParaRPr b="0" lang="en-US" sz="36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005840"/>
            <a:ext cx="9071640" cy="30535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0" rIns="0" tIns="0" bIns="0">
            <a:normAutofit fontScale="82000"/>
          </a:bodyPr>
          <a:p>
            <a:r>
              <a:rPr b="0" lang="en-US" sz="2000" spc="-1" strike="noStrike">
                <a:latin typeface="Courier New"/>
              </a:rPr>
              <a:t>question = get_object_or_404(Question, pk=question_id)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1" lang="en-US" sz="2000" spc="-1" strike="noStrike">
                <a:latin typeface="Courier New"/>
              </a:rPr>
              <a:t>if not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</a:rPr>
              <a:t>question.can_vote()</a:t>
            </a:r>
            <a:r>
              <a:rPr b="1" lang="en-US" sz="2000" spc="-1" strike="noStrike">
                <a:latin typeface="Courier New"/>
              </a:rPr>
              <a:t>:</a:t>
            </a:r>
            <a:endParaRPr b="0" lang="en-US" sz="2000" spc="-1" strike="noStrike">
              <a:latin typeface="Arial"/>
            </a:endParaRPr>
          </a:p>
          <a:p>
            <a:r>
              <a:rPr b="1" lang="en-US" sz="2000" spc="-1" strike="noStrike">
                <a:latin typeface="Courier New"/>
              </a:rPr>
              <a:t>    </a:t>
            </a:r>
            <a:r>
              <a:rPr b="1" lang="en-US" sz="2000" spc="-1" strike="noStrike">
                <a:latin typeface="Courier New"/>
              </a:rPr>
              <a:t>messages.error(request, </a:t>
            </a:r>
            <a:endParaRPr b="0" lang="en-US" sz="2000" spc="-1" strike="noStrike">
              <a:latin typeface="Arial"/>
            </a:endParaRPr>
          </a:p>
          <a:p>
            <a:r>
              <a:rPr b="1" lang="en-US" sz="2000" spc="-1" strike="noStrike">
                <a:latin typeface="Courier New"/>
              </a:rPr>
              <a:t>      </a:t>
            </a:r>
            <a:r>
              <a:rPr b="1" lang="en-US" sz="2000" spc="-1" strike="noStrike">
                <a:latin typeface="Courier New"/>
              </a:rPr>
              <a:t>f"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</a:rPr>
              <a:t>Poll number {question.id} is not available to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</a:rPr>
              <a:t>vote"</a:t>
            </a:r>
            <a:r>
              <a:rPr b="1" lang="en-US" sz="2000" spc="-1" strike="noStrike">
                <a:latin typeface="Courier New"/>
              </a:rPr>
              <a:t>)</a:t>
            </a:r>
            <a:endParaRPr b="0" lang="en-US" sz="2000" spc="-1" strike="noStrike">
              <a:latin typeface="Arial"/>
            </a:endParaRPr>
          </a:p>
          <a:p>
            <a:r>
              <a:rPr b="1" lang="en-US" sz="2000" spc="-1" strike="noStrike">
                <a:latin typeface="Courier New"/>
              </a:rPr>
              <a:t>    </a:t>
            </a:r>
            <a:r>
              <a:rPr b="1" lang="en-US" sz="2000" spc="-1" strike="noStrike">
                <a:latin typeface="Courier New"/>
              </a:rPr>
              <a:t>return redirect("polls:index")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try: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latin typeface="Courier New"/>
              </a:rPr>
              <a:t>selected_choice = question.choice_set.get(...)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548640" y="4059360"/>
            <a:ext cx="9052560" cy="146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solidFill>
                  <a:srgbClr val="000080"/>
                </a:solidFill>
                <a:latin typeface="Arial"/>
              </a:rPr>
              <a:t>Napasorn</a:t>
            </a:r>
            <a:r>
              <a:rPr b="0" lang="en-US" sz="2200" spc="-1" strike="noStrike">
                <a:latin typeface="Arial"/>
              </a:rPr>
              <a:t> - Needs refactoring: </a:t>
            </a:r>
            <a:r>
              <a:rPr b="0" i="1" lang="en-US" sz="2200" spc="-1" strike="noStrike">
                <a:solidFill>
                  <a:srgbClr val="008000"/>
                </a:solidFill>
                <a:latin typeface="Arial"/>
              </a:rPr>
              <a:t>Convert nested "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</a:rPr>
              <a:t>if</a:t>
            </a:r>
            <a:r>
              <a:rPr b="0" i="1" lang="en-US" sz="2200" spc="-1" strike="noStrike">
                <a:solidFill>
                  <a:srgbClr val="008000"/>
                </a:solidFill>
                <a:latin typeface="Arial"/>
              </a:rPr>
              <a:t>" to guard condition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80"/>
                </a:solidFill>
                <a:latin typeface="Arial"/>
              </a:rPr>
              <a:t>Thorung</a:t>
            </a:r>
            <a:r>
              <a:rPr b="0" lang="en-US" sz="2200" spc="-1" strike="noStrike">
                <a:latin typeface="Arial"/>
              </a:rPr>
              <a:t> - same thing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80"/>
                </a:solidFill>
                <a:latin typeface="Arial"/>
              </a:rPr>
              <a:t>Wissarut</a:t>
            </a:r>
            <a:r>
              <a:rPr b="0" lang="en-US" sz="2200" spc="-1" strike="noStrike">
                <a:latin typeface="Arial"/>
              </a:rPr>
              <a:t> - works, but location of "can_vote" test in function is wrong.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779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en-US" sz="4000" spc="-1" strike="noStrike">
                <a:solidFill>
                  <a:srgbClr val="000080"/>
                </a:solidFill>
                <a:latin typeface="Arial"/>
              </a:rPr>
              <a:t>To become a better programmer...</a:t>
            </a:r>
            <a:endParaRPr b="0" i="1" lang="en-US" sz="40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2834640" y="1352160"/>
            <a:ext cx="4708080" cy="393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34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4000" spc="-1" strike="noStrike">
                <a:solidFill>
                  <a:srgbClr val="008000"/>
                </a:solidFill>
                <a:latin typeface="Arial"/>
              </a:rPr>
              <a:t>Read code</a:t>
            </a:r>
            <a:endParaRPr b="0" i="1" lang="en-US" sz="4000" spc="-1" strike="noStrike">
              <a:solidFill>
                <a:srgbClr val="008000"/>
              </a:solidFill>
              <a:latin typeface="Arial"/>
            </a:endParaRPr>
          </a:p>
          <a:p>
            <a:pPr marL="432000" indent="-324000">
              <a:spcBef>
                <a:spcPts val="34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4000" spc="-1" strike="noStrike">
                <a:solidFill>
                  <a:srgbClr val="008000"/>
                </a:solidFill>
                <a:latin typeface="Arial"/>
              </a:rPr>
              <a:t>Be curious</a:t>
            </a:r>
            <a:endParaRPr b="0" i="1" lang="en-US" sz="4000" spc="-1" strike="noStrike">
              <a:solidFill>
                <a:srgbClr val="008000"/>
              </a:solidFill>
              <a:latin typeface="Arial"/>
            </a:endParaRPr>
          </a:p>
          <a:p>
            <a:pPr marL="432000" indent="-324000">
              <a:spcBef>
                <a:spcPts val="34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4000" spc="-1" strike="noStrike">
                <a:solidFill>
                  <a:srgbClr val="008000"/>
                </a:solidFill>
                <a:latin typeface="Arial"/>
              </a:rPr>
              <a:t>Try things, play</a:t>
            </a:r>
            <a:endParaRPr b="0" i="1" lang="en-US" sz="4000" spc="-1" strike="noStrike">
              <a:solidFill>
                <a:srgbClr val="008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2023-09-12T08:54:14Z</dcterms:created>
  <dc:creator/>
  <dc:description/>
  <dc:language>en-US</dc:language>
  <cp:lastModifiedBy/>
  <dcterms:modified xsi:type="dcterms:W3CDTF">2023-09-12T10:31:38Z</dcterms:modified>
  <cp:revision>7</cp:revision>
  <dc:subject/>
  <dc:title/>
</cp:coreProperties>
</file>