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0F99B02-4B31-4B2B-8DAD-1E741735A9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50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52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54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60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64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66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36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70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72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74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76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7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80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82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38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84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86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90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49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49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6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500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720" cy="3420720"/>
          </a:xfrm>
          <a:prstGeom prst="rect">
            <a:avLst/>
          </a:prstGeom>
        </p:spPr>
      </p:sp>
      <p:sp>
        <p:nvSpPr>
          <p:cNvPr id="502" name="CustomShape 2"/>
          <p:cNvSpPr/>
          <p:nvPr/>
        </p:nvSpPr>
        <p:spPr>
          <a:xfrm>
            <a:off x="685800" y="4343400"/>
            <a:ext cx="5478120" cy="41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720" cy="3420720"/>
          </a:xfrm>
          <a:prstGeom prst="rect">
            <a:avLst/>
          </a:prstGeom>
        </p:spPr>
      </p:sp>
      <p:sp>
        <p:nvSpPr>
          <p:cNvPr id="504" name="CustomShape 2"/>
          <p:cNvSpPr/>
          <p:nvPr/>
        </p:nvSpPr>
        <p:spPr>
          <a:xfrm>
            <a:off x="685800" y="4343400"/>
            <a:ext cx="5478120" cy="41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40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42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44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46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917640" y="738360"/>
            <a:ext cx="4920840" cy="3690360"/>
          </a:xfrm>
          <a:prstGeom prst="rect">
            <a:avLst/>
          </a:prstGeom>
        </p:spPr>
      </p:sp>
      <p:sp>
        <p:nvSpPr>
          <p:cNvPr id="448" name="CustomShape 2"/>
          <p:cNvSpPr/>
          <p:nvPr/>
        </p:nvSpPr>
        <p:spPr>
          <a:xfrm>
            <a:off x="900000" y="4675320"/>
            <a:ext cx="4954320" cy="44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3800" cy="392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3800" cy="392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34728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19560" y="140004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7464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34728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19560" y="3722760"/>
            <a:ext cx="25448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903800" cy="392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444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25000" y="372276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25000" y="1400040"/>
            <a:ext cx="385704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4640" y="3722760"/>
            <a:ext cx="7903800" cy="21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1360" cy="1034640"/>
            <a:chOff x="0" y="2438280"/>
            <a:chExt cx="8991360" cy="103464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3360" cy="456840"/>
              <a:chOff x="290520" y="2546280"/>
              <a:chExt cx="693360" cy="45684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0480" cy="45684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10680" cy="456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20000" cy="456840"/>
              <a:chOff x="414360" y="2968560"/>
              <a:chExt cx="720000" cy="45684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5684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1000" cy="456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2520" cy="4046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14040" cy="10346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3680"/>
              <a:ext cx="8675280" cy="37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08360" cy="1034640"/>
            <a:chOff x="189000" y="368280"/>
            <a:chExt cx="8208360" cy="103464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14040" cy="10346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08360" cy="14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0" y="2438280"/>
            <a:ext cx="8988120" cy="1031760"/>
            <a:chOff x="0" y="2438280"/>
            <a:chExt cx="8988120" cy="1031760"/>
          </a:xfrm>
        </p:grpSpPr>
        <p:grpSp>
          <p:nvGrpSpPr>
            <p:cNvPr id="90" name="Group 2"/>
            <p:cNvGrpSpPr/>
            <p:nvPr/>
          </p:nvGrpSpPr>
          <p:grpSpPr>
            <a:xfrm>
              <a:off x="290520" y="2546280"/>
              <a:ext cx="690120" cy="453600"/>
              <a:chOff x="290520" y="2546280"/>
              <a:chExt cx="690120" cy="453600"/>
            </a:xfrm>
          </p:grpSpPr>
          <p:sp>
            <p:nvSpPr>
              <p:cNvPr id="91" name="CustomShape 3"/>
              <p:cNvSpPr/>
              <p:nvPr/>
            </p:nvSpPr>
            <p:spPr>
              <a:xfrm>
                <a:off x="290520" y="2546280"/>
                <a:ext cx="417240" cy="4536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4"/>
              <p:cNvSpPr/>
              <p:nvPr/>
            </p:nvSpPr>
            <p:spPr>
              <a:xfrm>
                <a:off x="673200" y="2546280"/>
                <a:ext cx="307440" cy="453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3" name="Group 5"/>
            <p:cNvGrpSpPr/>
            <p:nvPr/>
          </p:nvGrpSpPr>
          <p:grpSpPr>
            <a:xfrm>
              <a:off x="414360" y="2968560"/>
              <a:ext cx="716760" cy="453600"/>
              <a:chOff x="414360" y="2968560"/>
              <a:chExt cx="716760" cy="453600"/>
            </a:xfrm>
          </p:grpSpPr>
          <p:sp>
            <p:nvSpPr>
              <p:cNvPr id="94" name="CustomShape 6"/>
              <p:cNvSpPr/>
              <p:nvPr/>
            </p:nvSpPr>
            <p:spPr>
              <a:xfrm>
                <a:off x="414360" y="2968560"/>
                <a:ext cx="421200" cy="4536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7"/>
              <p:cNvSpPr/>
              <p:nvPr/>
            </p:nvSpPr>
            <p:spPr>
              <a:xfrm>
                <a:off x="783360" y="2968560"/>
                <a:ext cx="347760" cy="4536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8"/>
            <p:cNvSpPr/>
            <p:nvPr/>
          </p:nvSpPr>
          <p:spPr>
            <a:xfrm>
              <a:off x="0" y="2895480"/>
              <a:ext cx="539280" cy="4014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"/>
            <p:cNvSpPr/>
            <p:nvPr/>
          </p:nvSpPr>
          <p:spPr>
            <a:xfrm>
              <a:off x="635040" y="2438280"/>
              <a:ext cx="10800" cy="10317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0"/>
            <p:cNvSpPr/>
            <p:nvPr/>
          </p:nvSpPr>
          <p:spPr>
            <a:xfrm flipV="1">
              <a:off x="316080" y="3253680"/>
              <a:ext cx="8672040" cy="345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14400" y="1676160"/>
            <a:ext cx="73148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UML Class 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Visibility Prefixes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+   means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public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Visible everywhere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–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means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private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Visible only in the class in which it is defined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#   means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protected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Visible either within the class in which it is defined or within subclasses of that class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~   means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package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default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visibility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visible to other classes in the same package</a:t>
            </a:r>
            <a:endParaRPr b="0" lang="en-US" sz="2400" spc="-1" strike="noStrike">
              <a:latin typeface="Arial"/>
            </a:endParaRPr>
          </a:p>
          <a:p>
            <a:pPr marL="1028520" indent="-2124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Notation for Constructors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884840" y="1646280"/>
            <a:ext cx="3504600" cy="20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-balance: Money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+BankAccount(owner)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+deposit(amount)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 . 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Line 3"/>
          <p:cNvSpPr/>
          <p:nvPr/>
        </p:nvSpPr>
        <p:spPr>
          <a:xfrm>
            <a:off x="4846680" y="2050920"/>
            <a:ext cx="3581280" cy="32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4"/>
          <p:cNvSpPr/>
          <p:nvPr/>
        </p:nvSpPr>
        <p:spPr>
          <a:xfrm>
            <a:off x="4884840" y="2468520"/>
            <a:ext cx="3504960" cy="32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5"/>
          <p:cNvSpPr/>
          <p:nvPr/>
        </p:nvSpPr>
        <p:spPr>
          <a:xfrm>
            <a:off x="571680" y="1611360"/>
            <a:ext cx="3504600" cy="24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-balance: Money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&lt;&lt;constructor&gt;&gt;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+BankAccount(owner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+deposit(amount)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 . 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Line 6"/>
          <p:cNvSpPr/>
          <p:nvPr/>
        </p:nvSpPr>
        <p:spPr>
          <a:xfrm>
            <a:off x="533520" y="2016000"/>
            <a:ext cx="3581280" cy="32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7"/>
          <p:cNvSpPr/>
          <p:nvPr/>
        </p:nvSpPr>
        <p:spPr>
          <a:xfrm>
            <a:off x="571680" y="2433600"/>
            <a:ext cx="3504960" cy="32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8"/>
          <p:cNvSpPr/>
          <p:nvPr/>
        </p:nvSpPr>
        <p:spPr>
          <a:xfrm>
            <a:off x="4884480" y="4565160"/>
            <a:ext cx="3619080" cy="20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-balance: Money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+__init__(</a:t>
            </a:r>
            <a:r>
              <a:rPr b="1" lang="en-US" sz="2000" spc="-1" strike="sngStrike">
                <a:solidFill>
                  <a:srgbClr val="ff0000"/>
                </a:solidFill>
                <a:latin typeface="Courier New"/>
                <a:ea typeface="Arial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,owner)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+deposit(amount)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 . 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>
            <a:off x="4846320" y="4969800"/>
            <a:ext cx="3581280" cy="32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0"/>
          <p:cNvSpPr/>
          <p:nvPr/>
        </p:nvSpPr>
        <p:spPr>
          <a:xfrm>
            <a:off x="4884480" y="5387400"/>
            <a:ext cx="3504960" cy="32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1"/>
          <p:cNvSpPr/>
          <p:nvPr/>
        </p:nvSpPr>
        <p:spPr>
          <a:xfrm>
            <a:off x="4846320" y="3840480"/>
            <a:ext cx="3474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Python: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4206240" y="2287080"/>
            <a:ext cx="456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13"/>
          <p:cNvSpPr/>
          <p:nvPr/>
        </p:nvSpPr>
        <p:spPr>
          <a:xfrm>
            <a:off x="822960" y="4663440"/>
            <a:ext cx="329148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Don't show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"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self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Static Members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582120" y="1414440"/>
            <a:ext cx="792144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28320" indent="-3279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underscore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show static (class) attributes or methods.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BankAccount has a static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nextAccountId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attribute.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998640" y="3211560"/>
            <a:ext cx="5373360" cy="28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Courier New"/>
                <a:ea typeface="Arial"/>
              </a:rPr>
              <a:t>nextAccountId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: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-balance: Money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-account_id: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ourier New"/>
                <a:ea typeface="Arial"/>
              </a:rPr>
              <a:t>create_account(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+getBalance( ): Money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 . 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Line 4"/>
          <p:cNvSpPr/>
          <p:nvPr/>
        </p:nvSpPr>
        <p:spPr>
          <a:xfrm>
            <a:off x="987480" y="3659040"/>
            <a:ext cx="541332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5"/>
          <p:cNvSpPr/>
          <p:nvPr/>
        </p:nvSpPr>
        <p:spPr>
          <a:xfrm>
            <a:off x="946080" y="4809960"/>
            <a:ext cx="541332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6674400" y="3516480"/>
            <a:ext cx="2377800" cy="68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static attribute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9" name="Line 7"/>
          <p:cNvSpPr/>
          <p:nvPr/>
        </p:nvSpPr>
        <p:spPr>
          <a:xfrm flipH="1">
            <a:off x="5577840" y="3855960"/>
            <a:ext cx="10148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6674400" y="4754880"/>
            <a:ext cx="2377800" cy="68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static method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1" name="Line 9"/>
          <p:cNvSpPr/>
          <p:nvPr/>
        </p:nvSpPr>
        <p:spPr>
          <a:xfrm flipH="1">
            <a:off x="5577840" y="5094360"/>
            <a:ext cx="10148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Python: class members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65760" y="1107720"/>
            <a:ext cx="8777880" cy="56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class MyClass: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pub_date: date           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</a:rPr>
              <a:t># a class attribute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def __init__(self, myname: str):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self.name = myname   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# instance attribute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def f(self):          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# instance method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print("my name is ", self.name)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Arial"/>
              </a:rPr>
              <a:t>@classmethod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def g(cls, *args):    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# class method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"""can access class members, not instance members"""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print("Class method")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Arial"/>
              </a:rPr>
              <a:t>@staticmethod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def h(*args):         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# static method</a:t>
            </a:r>
            <a:endParaRPr b="0" lang="en-US" sz="1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print("a static method")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</a:rPr>
              <a:t>Practice: Draw the class diagram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371240"/>
            <a:ext cx="8229240" cy="5303520"/>
          </a:xfrm>
          <a:prstGeom prst="rect">
            <a:avLst/>
          </a:pr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4000"/>
          </a:bodyPr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class Student: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ID_PATTERN =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"[1-9]\\d{9}"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regular expression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def __init__(self, id, name):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not re.fullmatch(ID_PATTERN, id):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raise ValueError(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"Invalid student id"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self.id = id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self.name = name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get_name(self):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return self.name        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@classmethod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get_year(cls, id: int):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this only works for 10-digit KU ids</a:t>
            </a:r>
            <a:endParaRPr b="0" lang="en-US" sz="2000" spc="-1" strike="noStrike">
              <a:latin typeface="Arial"/>
            </a:endParaRPr>
          </a:p>
          <a:p>
            <a:pPr marL="226800" indent="-2091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return 2500 + (self.id//100000000)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Showing Multiplicity in UML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37920" y="2578680"/>
            <a:ext cx="4390560" cy="1399680"/>
          </a:xfrm>
          <a:prstGeom prst="rect">
            <a:avLst/>
          </a:pr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205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class Course:</a:t>
            </a:r>
            <a:endParaRPr b="0" lang="en-US" sz="2000" spc="-1" strike="noStrike">
              <a:latin typeface="Arial"/>
            </a:endParaRPr>
          </a:p>
          <a:p>
            <a:pPr marL="226800" indent="-205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students: list          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178600" y="2554920"/>
            <a:ext cx="3504600" cy="11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Course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-students: </a:t>
            </a:r>
            <a:r>
              <a:rPr b="0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Student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[*]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Line 4"/>
          <p:cNvSpPr/>
          <p:nvPr/>
        </p:nvSpPr>
        <p:spPr>
          <a:xfrm>
            <a:off x="5180040" y="2991600"/>
            <a:ext cx="3505320" cy="14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639720" y="4827600"/>
            <a:ext cx="4296960" cy="12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205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CardDeck {</a:t>
            </a:r>
            <a:endParaRPr b="0" lang="en-US" sz="2000" spc="-1" strike="noStrike">
              <a:latin typeface="Arial"/>
            </a:endParaRPr>
          </a:p>
          <a:p>
            <a:pPr marL="226800" indent="-205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private Card[] cards =</a:t>
            </a:r>
            <a:endParaRPr b="0" lang="en-US" sz="2000" spc="-1" strike="noStrike">
              <a:latin typeface="Arial"/>
            </a:endParaRPr>
          </a:p>
          <a:p>
            <a:pPr marL="226800" indent="-2059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new Card[52];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5180040" y="4803840"/>
            <a:ext cx="3504960" cy="11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CardDeck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-cards: </a:t>
            </a:r>
            <a:r>
              <a:rPr b="0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Card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[52]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Line 7"/>
          <p:cNvSpPr/>
          <p:nvPr/>
        </p:nvSpPr>
        <p:spPr>
          <a:xfrm>
            <a:off x="5181480" y="5240520"/>
            <a:ext cx="3505320" cy="14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8"/>
          <p:cNvSpPr/>
          <p:nvPr/>
        </p:nvSpPr>
        <p:spPr>
          <a:xfrm>
            <a:off x="639720" y="1967760"/>
            <a:ext cx="804672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Course has zero or more students.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639720" y="4253760"/>
            <a:ext cx="804672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deck of cards has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exactly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52 cards.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548640" y="1280160"/>
            <a:ext cx="80463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var: Type[*]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means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var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is a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collection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 including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Much Detail to Show?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82120" y="1414440"/>
            <a:ext cx="7921440" cy="21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Purpose of UML is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communication &amp; understanding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OK to omit routine, boring methods: __str__, get_x( ),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OK to omit "id" attribute used only for persistence.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early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design, omit data types and (maybe) parameters.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98640" y="3967560"/>
            <a:ext cx="5373360" cy="24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-owner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-balance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-accountNumber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+deposit(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+withdraw(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Line 4"/>
          <p:cNvSpPr/>
          <p:nvPr/>
        </p:nvSpPr>
        <p:spPr>
          <a:xfrm>
            <a:off x="987480" y="4415040"/>
            <a:ext cx="541332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5"/>
          <p:cNvSpPr/>
          <p:nvPr/>
        </p:nvSpPr>
        <p:spPr>
          <a:xfrm>
            <a:off x="946080" y="5565960"/>
            <a:ext cx="541332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6765840" y="4272480"/>
            <a:ext cx="210312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id attribute is not shown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Line 7"/>
          <p:cNvSpPr/>
          <p:nvPr/>
        </p:nvSpPr>
        <p:spPr>
          <a:xfrm flipH="1">
            <a:off x="4287600" y="4611960"/>
            <a:ext cx="230508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914400" y="1676160"/>
            <a:ext cx="73148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Showing Relationships in UML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3624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Class Diagram with more than one class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Dependency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74280" y="1399680"/>
            <a:ext cx="792144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1560" indent="-3312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class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uses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depends 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another class.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990720" y="2666880"/>
            <a:ext cx="2361600" cy="120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GameConsole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029200" y="2590920"/>
            <a:ext cx="2514240" cy="120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9" name="Line 5"/>
          <p:cNvSpPr/>
          <p:nvPr/>
        </p:nvSpPr>
        <p:spPr>
          <a:xfrm>
            <a:off x="3429000" y="3200400"/>
            <a:ext cx="1600200" cy="1440"/>
          </a:xfrm>
          <a:prstGeom prst="line">
            <a:avLst/>
          </a:prstGeom>
          <a:ln cap="sq" w="28440">
            <a:solidFill>
              <a:srgbClr val="ff0000"/>
            </a:solidFill>
            <a:prstDash val="dash"/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6"/>
          <p:cNvSpPr/>
          <p:nvPr/>
        </p:nvSpPr>
        <p:spPr>
          <a:xfrm>
            <a:off x="731880" y="4254480"/>
            <a:ext cx="7679880" cy="18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GameConsole: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#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the play method depends on Game.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play(game: Game):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(width,height) = game.get_size()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More Dependency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74280" y="1399680"/>
            <a:ext cx="792144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1560" indent="-3312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Main depends on (uses) Game and GameConsole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990720" y="2414520"/>
            <a:ext cx="236160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5211720" y="3398760"/>
            <a:ext cx="2514240" cy="84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Game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5" name="Line 5"/>
          <p:cNvSpPr/>
          <p:nvPr/>
        </p:nvSpPr>
        <p:spPr>
          <a:xfrm>
            <a:off x="3352680" y="2925720"/>
            <a:ext cx="1859040" cy="914400"/>
          </a:xfrm>
          <a:prstGeom prst="line">
            <a:avLst/>
          </a:prstGeom>
          <a:ln cap="sq" w="28440">
            <a:solidFill>
              <a:srgbClr val="ff0000"/>
            </a:solidFill>
            <a:prstDash val="dash"/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"/>
          <p:cNvSpPr/>
          <p:nvPr/>
        </p:nvSpPr>
        <p:spPr>
          <a:xfrm>
            <a:off x="731880" y="4398840"/>
            <a:ext cx="7589520" cy="22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Main: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@classmethod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run(cls):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game = Game(600, 800)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ui = GameConsole()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ui.play( game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5227560" y="1920960"/>
            <a:ext cx="2452320" cy="81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GameConsole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+play(game: Game)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Line 8"/>
          <p:cNvSpPr/>
          <p:nvPr/>
        </p:nvSpPr>
        <p:spPr>
          <a:xfrm flipV="1">
            <a:off x="3368520" y="2190240"/>
            <a:ext cx="1859040" cy="412920"/>
          </a:xfrm>
          <a:prstGeom prst="line">
            <a:avLst/>
          </a:prstGeom>
          <a:ln cap="sq" w="28440">
            <a:solidFill>
              <a:srgbClr val="ff0000"/>
            </a:solidFill>
            <a:prstDash val="dash"/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9"/>
          <p:cNvSpPr/>
          <p:nvPr/>
        </p:nvSpPr>
        <p:spPr>
          <a:xfrm>
            <a:off x="6400800" y="2705040"/>
            <a:ext cx="1440" cy="693720"/>
          </a:xfrm>
          <a:prstGeom prst="line">
            <a:avLst/>
          </a:prstGeom>
          <a:ln cap="sq" w="28440">
            <a:solidFill>
              <a:srgbClr val="ff0000"/>
            </a:solidFill>
            <a:prstDash val="dash"/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0"/>
          <p:cNvSpPr/>
          <p:nvPr/>
        </p:nvSpPr>
        <p:spPr>
          <a:xfrm>
            <a:off x="3382920" y="2049480"/>
            <a:ext cx="146484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&lt;&lt;creates&gt;&gt;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3381480" y="3292560"/>
            <a:ext cx="146484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&lt;&lt;creates&gt;&gt;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04920" y="228600"/>
            <a:ext cx="853380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Unified Modeling Language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28320" indent="-327960">
              <a:lnSpc>
                <a:spcPct val="100000"/>
              </a:lnSpc>
              <a:spcAft>
                <a:spcPts val="1134"/>
              </a:spcAft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standard notation for describing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software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models and code</a:t>
            </a:r>
            <a:endParaRPr b="0" lang="en-US" sz="2400" spc="-1" strike="noStrike">
              <a:latin typeface="Arial"/>
            </a:endParaRPr>
          </a:p>
          <a:p>
            <a:pPr marL="328320" indent="-327960">
              <a:lnSpc>
                <a:spcPct val="100000"/>
              </a:lnSpc>
              <a:spcAft>
                <a:spcPts val="1134"/>
              </a:spcAft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Unifies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notation of 3 software processes:</a:t>
            </a:r>
            <a:endParaRPr b="0" lang="en-US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Booch</a:t>
            </a:r>
            <a:endParaRPr b="0" lang="en-US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OMT (James Rumbaugh, et al at IBM)</a:t>
            </a:r>
            <a:endParaRPr b="0" lang="en-US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OOSE (Ivar Jacobson, Nokia)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Dependency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74280" y="1400040"/>
            <a:ext cx="79214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Student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uses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Registrar to enroll in a Course, but he does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save a reference (association) to the Registrar.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590400" y="2421000"/>
            <a:ext cx="7962840" cy="241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Student: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#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NO Registrar attribute!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add_course(course: Course):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registrar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Registrar.getInstance()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registrar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.enroll(this, course)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920240" y="5029200"/>
            <a:ext cx="5028840" cy="13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Association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74280" y="1399680"/>
            <a:ext cx="792144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1560" indent="-3312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Association means one object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has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attribute of another class.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990720" y="2666880"/>
            <a:ext cx="236160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GameConsole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5029200" y="2590920"/>
            <a:ext cx="251424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Game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0" name="Line 5"/>
          <p:cNvSpPr/>
          <p:nvPr/>
        </p:nvSpPr>
        <p:spPr>
          <a:xfrm>
            <a:off x="3429000" y="3092400"/>
            <a:ext cx="1600200" cy="1800"/>
          </a:xfrm>
          <a:prstGeom prst="line">
            <a:avLst/>
          </a:prstGeom>
          <a:ln cap="sq" w="28440">
            <a:solidFill>
              <a:srgbClr val="ff0000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"/>
          <p:cNvSpPr/>
          <p:nvPr/>
        </p:nvSpPr>
        <p:spPr>
          <a:xfrm>
            <a:off x="639720" y="4038480"/>
            <a:ext cx="7772040" cy="223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GameConsole: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__init__(self, game: Game):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"""console keeps a reference to game"""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self.game = game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4191120" y="2635200"/>
            <a:ext cx="761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game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Association with Multiplicity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74280" y="1399680"/>
            <a:ext cx="792144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1560" indent="-3312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indicate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multiplicity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association.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A card deck contains exactly 52 cards.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990720" y="2389320"/>
            <a:ext cx="236160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CardDeck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5029200" y="2457360"/>
            <a:ext cx="251424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Card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7" name="Line 5"/>
          <p:cNvSpPr/>
          <p:nvPr/>
        </p:nvSpPr>
        <p:spPr>
          <a:xfrm>
            <a:off x="3429000" y="2922480"/>
            <a:ext cx="1600200" cy="1800"/>
          </a:xfrm>
          <a:prstGeom prst="line">
            <a:avLst/>
          </a:prstGeom>
          <a:ln cap="sq" w="28440">
            <a:solidFill>
              <a:srgbClr val="ff0000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>
            <a:off x="457200" y="3581280"/>
            <a:ext cx="7772040" cy="26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// Java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CardDeck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private Card[] cards;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CardDeck()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cards = new Card[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52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4191120" y="2465280"/>
            <a:ext cx="761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52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Association with Variable Multiplicity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74280" y="1399680"/>
            <a:ext cx="7921440" cy="19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 MailBox may contain 0 or more mail messages.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*  = any number (0 or more)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1..n = 1 to n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 = exactly 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835360" y="2414520"/>
            <a:ext cx="236160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MailBox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6172200" y="2313000"/>
            <a:ext cx="251424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MailMessage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64" name="Line 5"/>
          <p:cNvSpPr/>
          <p:nvPr/>
        </p:nvSpPr>
        <p:spPr>
          <a:xfrm>
            <a:off x="5181480" y="2743200"/>
            <a:ext cx="990720" cy="1440"/>
          </a:xfrm>
          <a:prstGeom prst="line">
            <a:avLst/>
          </a:prstGeom>
          <a:ln cap="sq" w="28440">
            <a:solidFill>
              <a:srgbClr val="ff0000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457200" y="3581280"/>
            <a:ext cx="8229240" cy="26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MailBox: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__init__(self):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self.messages = []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add_message(self, msg: MailMessage):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self.messages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.append( msg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5273280" y="2286000"/>
            <a:ext cx="7614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Vehicle has at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least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2 Wheels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11280" y="3603600"/>
            <a:ext cx="792108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Customer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must have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Address, and can have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at most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3 Addresses.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346040" y="4838760"/>
            <a:ext cx="236196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Customer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5308560" y="4797360"/>
            <a:ext cx="251424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Address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1" name="Line 5"/>
          <p:cNvSpPr/>
          <p:nvPr/>
        </p:nvSpPr>
        <p:spPr>
          <a:xfrm>
            <a:off x="3708360" y="5227560"/>
            <a:ext cx="1600200" cy="1800"/>
          </a:xfrm>
          <a:prstGeom prst="line">
            <a:avLst/>
          </a:prstGeom>
          <a:ln cap="sq"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4206960" y="4770360"/>
            <a:ext cx="102492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1..3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611280" y="1371600"/>
            <a:ext cx="792108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vehicle must have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at least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2 wheels.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1346040" y="2286000"/>
            <a:ext cx="236196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Vehicle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5308560" y="2281320"/>
            <a:ext cx="251424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Wheel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76" name="Line 10"/>
          <p:cNvSpPr/>
          <p:nvPr/>
        </p:nvSpPr>
        <p:spPr>
          <a:xfrm>
            <a:off x="3708360" y="2674800"/>
            <a:ext cx="1600200" cy="1800"/>
          </a:xfrm>
          <a:prstGeom prst="line">
            <a:avLst/>
          </a:prstGeom>
          <a:ln cap="sq"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1"/>
          <p:cNvSpPr/>
          <p:nvPr/>
        </p:nvSpPr>
        <p:spPr>
          <a:xfrm>
            <a:off x="4470480" y="2217600"/>
            <a:ext cx="76140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2..*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 with Many Associations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74280" y="1400040"/>
            <a:ext cx="79214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Student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has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one Address and 0 or more Email addresses.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590400" y="2219400"/>
            <a:ext cx="7962840" cy="17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Student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Address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homeAddress;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/** he have many (or none) Email addresses. */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List&lt;Email&gt;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emailAddresses;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549360" y="4086360"/>
            <a:ext cx="8046720" cy="235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494080" y="4091040"/>
            <a:ext cx="4088880" cy="26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Bidirectional Association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611280" y="1371600"/>
            <a:ext cx="792108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each object has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reference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the other object, then it is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bidirectional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189080" y="2354400"/>
            <a:ext cx="2518920" cy="87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Person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employer: Company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5308560" y="2313000"/>
            <a:ext cx="3012840" cy="87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Company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employees: Person[*]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Line 5"/>
          <p:cNvSpPr/>
          <p:nvPr/>
        </p:nvSpPr>
        <p:spPr>
          <a:xfrm>
            <a:off x="3708360" y="2743200"/>
            <a:ext cx="1600200" cy="1440"/>
          </a:xfrm>
          <a:prstGeom prst="line">
            <a:avLst/>
          </a:prstGeom>
          <a:ln cap="sq" w="25560">
            <a:solidFill>
              <a:srgbClr val="ff0000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6"/>
          <p:cNvSpPr/>
          <p:nvPr/>
        </p:nvSpPr>
        <p:spPr>
          <a:xfrm>
            <a:off x="3786120" y="2286000"/>
            <a:ext cx="7617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9" name="CustomShape 7"/>
          <p:cNvSpPr/>
          <p:nvPr/>
        </p:nvSpPr>
        <p:spPr>
          <a:xfrm>
            <a:off x="731880" y="3657600"/>
            <a:ext cx="7679880" cy="82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This is rare, in practice.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Try to avoid bidirectional associations -- it is hard to maintain consistency between the 2 ends.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33520" y="228600"/>
            <a:ext cx="807660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Self-Association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62120" y="1371600"/>
            <a:ext cx="769428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person has a mother and father.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685800" y="1981080"/>
            <a:ext cx="7770600" cy="174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Person: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father: Person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mother: Person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firstName: str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lastName: str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468880" y="3840120"/>
            <a:ext cx="3474360" cy="265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Django Polls Models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4280" y="1399680"/>
            <a:ext cx="7907040" cy="44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Draw a UML class diagram for Question and Choice.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Show attributes and associations with multiplicities.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56920" indent="-556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Question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has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choice_set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attribute (added by Django) with zero or more Choices.</a:t>
            </a:r>
            <a:endParaRPr b="0" lang="en-US" sz="2400" spc="-1" strike="noStrike">
              <a:latin typeface="Arial"/>
            </a:endParaRPr>
          </a:p>
          <a:p>
            <a:pPr marL="558720" indent="-55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56920" indent="-556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Choice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has only 1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Question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558720" indent="-555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56920" indent="-556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Don't show the "id" attribute.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10920" y="259920"/>
            <a:ext cx="830376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Aggregation: whole-parts relationship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74280" y="1400040"/>
            <a:ext cx="7921440" cy="12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class "collects" or "contains" objects of another.</a:t>
            </a:r>
            <a:endParaRPr b="0" lang="en-US" sz="2400" spc="-1" strike="noStrike">
              <a:latin typeface="Arial"/>
            </a:endParaRPr>
          </a:p>
          <a:p>
            <a:pPr marL="342720" indent="-33156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 Mail Box stores (collects) Mail Messages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380960" y="2533680"/>
            <a:ext cx="236196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MailBox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5343480" y="2529000"/>
            <a:ext cx="251424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MailMessage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00" name="Line 5"/>
          <p:cNvSpPr/>
          <p:nvPr/>
        </p:nvSpPr>
        <p:spPr>
          <a:xfrm>
            <a:off x="3821040" y="3067200"/>
            <a:ext cx="1447920" cy="1440"/>
          </a:xfrm>
          <a:prstGeom prst="line">
            <a:avLst/>
          </a:prstGeom>
          <a:ln cap="sq" w="38160">
            <a:solidFill>
              <a:srgbClr val="ff0000"/>
            </a:solidFill>
            <a:miter/>
            <a:headEnd len="med" type="diamond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6"/>
          <p:cNvSpPr/>
          <p:nvPr/>
        </p:nvSpPr>
        <p:spPr>
          <a:xfrm>
            <a:off x="457200" y="3689640"/>
            <a:ext cx="8229240" cy="11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MailBox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private List&lt;MailMessage&gt; messages;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/* a MailBox consists of MailMessages */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4506840" y="2610000"/>
            <a:ext cx="7617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*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3743280" y="294012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sq"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9"/>
          <p:cNvSpPr/>
          <p:nvPr/>
        </p:nvSpPr>
        <p:spPr>
          <a:xfrm>
            <a:off x="685800" y="685800"/>
            <a:ext cx="380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sq"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0"/>
          <p:cNvSpPr/>
          <p:nvPr/>
        </p:nvSpPr>
        <p:spPr>
          <a:xfrm>
            <a:off x="365040" y="5026680"/>
            <a:ext cx="8229240" cy="13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Aggregation often shows a whole-parts relationship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parts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can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exist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without the whole. (MailMessage can exist outside of a MailBox.)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65200" y="228600"/>
            <a:ext cx="80118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Many Kinds of UML Diagrams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74280" y="1400040"/>
            <a:ext cx="7921440" cy="53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UML has 20+ different kinds of diagrams.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diagram shows a different kind of information (or different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an application.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Class diagram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Sequence diagram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State Chart diagram (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aka State Machine Diagram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 diagram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Interaction diagram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Activity diagram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Package Diagram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Deployment Diagram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35760" y="2379600"/>
            <a:ext cx="2925360" cy="109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These 3 are the most common and most important to know.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0" name="Line 4"/>
          <p:cNvSpPr/>
          <p:nvPr/>
        </p:nvSpPr>
        <p:spPr>
          <a:xfrm flipH="1">
            <a:off x="4475160" y="2925720"/>
            <a:ext cx="1566720" cy="36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When to use Aggregation?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74280" y="1399680"/>
            <a:ext cx="7921440" cy="44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31560" indent="-33120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object "collects" or "aggregates" components.</a:t>
            </a:r>
            <a:endParaRPr b="0" lang="en-US" sz="2400" spc="-1" strike="noStrike">
              <a:latin typeface="Arial"/>
            </a:endParaRPr>
          </a:p>
          <a:p>
            <a:pPr marL="688680" indent="-220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80880" y="3328920"/>
            <a:ext cx="8381880" cy="15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Advice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Don't show aggregation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UML Distilled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Ch. 5.)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Just show it as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association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If it is really "composition" then show composition.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11280" y="259920"/>
            <a:ext cx="807516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  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Composition: ownership relation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74280" y="1399680"/>
            <a:ext cx="7921440" cy="13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class "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owns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objects of the other class.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the "whole" is destroyed, the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parts are destroyed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too.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494000" y="2868480"/>
            <a:ext cx="236160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ChessBoard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456160" y="2792520"/>
            <a:ext cx="2514240" cy="9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Square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13" name="Line 5"/>
          <p:cNvSpPr/>
          <p:nvPr/>
        </p:nvSpPr>
        <p:spPr>
          <a:xfrm>
            <a:off x="4084560" y="3402000"/>
            <a:ext cx="1295640" cy="1440"/>
          </a:xfrm>
          <a:prstGeom prst="line">
            <a:avLst/>
          </a:prstGeom>
          <a:ln cap="sq"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549360" y="4419720"/>
            <a:ext cx="8213400" cy="11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ChessBoard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private Square[][] squares = new Square[8][8];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4618080" y="2944800"/>
            <a:ext cx="7617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64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3855960" y="3287880"/>
            <a:ext cx="22824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0000"/>
          </a:solidFill>
          <a:ln cap="sq"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9"/>
          <p:cNvSpPr/>
          <p:nvPr/>
        </p:nvSpPr>
        <p:spPr>
          <a:xfrm>
            <a:off x="685800" y="685800"/>
            <a:ext cx="38052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0000"/>
          </a:solidFill>
          <a:ln cap="sq"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 Student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owns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his Email Addresses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74280" y="1400040"/>
            <a:ext cx="8286480" cy="16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Composition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 A Student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owns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his Email addresses.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1) No one else can have the same email address.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2) When student is deleted, we delete his addresses, too!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507960" y="3095640"/>
            <a:ext cx="7962480" cy="14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Student: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student uniquely owns his email addresses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email_address: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639720" y="3840120"/>
            <a:ext cx="8046720" cy="14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1920960" y="4781520"/>
            <a:ext cx="5303520" cy="144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851040" y="1523880"/>
            <a:ext cx="2514240" cy="11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Object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828800" y="2631960"/>
            <a:ext cx="533160" cy="842400"/>
          </a:xfrm>
          <a:custGeom>
            <a:avLst/>
            <a:gdLst/>
            <a:ahLst/>
            <a:rect l="l" t="t" r="r" b="b"/>
            <a:pathLst>
              <a:path w="1484" h="2343">
                <a:moveTo>
                  <a:pt x="741" y="2342"/>
                </a:moveTo>
                <a:lnTo>
                  <a:pt x="741" y="585"/>
                </a:lnTo>
                <a:lnTo>
                  <a:pt x="0" y="585"/>
                </a:lnTo>
                <a:lnTo>
                  <a:pt x="741" y="0"/>
                </a:lnTo>
                <a:lnTo>
                  <a:pt x="1483" y="585"/>
                </a:lnTo>
                <a:lnTo>
                  <a:pt x="741" y="585"/>
                </a:lnTo>
                <a:lnTo>
                  <a:pt x="741" y="2342"/>
                </a:lnTo>
              </a:path>
            </a:pathLst>
          </a:custGeom>
          <a:solidFill>
            <a:srgbClr val="ffffff"/>
          </a:solidFill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1829520" y="4447800"/>
            <a:ext cx="533160" cy="812520"/>
          </a:xfrm>
          <a:custGeom>
            <a:avLst/>
            <a:gdLst/>
            <a:ahLst/>
            <a:rect l="l" t="t" r="r" b="b"/>
            <a:pathLst>
              <a:path w="1484" h="2260">
                <a:moveTo>
                  <a:pt x="713" y="2259"/>
                </a:moveTo>
                <a:lnTo>
                  <a:pt x="713" y="730"/>
                </a:lnTo>
                <a:lnTo>
                  <a:pt x="0" y="730"/>
                </a:lnTo>
                <a:lnTo>
                  <a:pt x="741" y="0"/>
                </a:lnTo>
                <a:lnTo>
                  <a:pt x="1483" y="730"/>
                </a:lnTo>
                <a:lnTo>
                  <a:pt x="769" y="730"/>
                </a:lnTo>
                <a:lnTo>
                  <a:pt x="769" y="2259"/>
                </a:lnTo>
                <a:lnTo>
                  <a:pt x="713" y="2259"/>
                </a:lnTo>
              </a:path>
            </a:pathLst>
          </a:custGeom>
          <a:solidFill>
            <a:srgbClr val="ffffff"/>
          </a:solidFill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4022640" y="1554120"/>
            <a:ext cx="4571640" cy="447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subclass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inherits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all the methods of Object.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overrides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definition of some methods, and adds new methods.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Double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is a subclass 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Double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inherits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all the methods of Number.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Double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overrides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the definition of some methods, and adds new methods of its own.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851040" y="3276720"/>
            <a:ext cx="2514240" cy="11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Number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851040" y="5105520"/>
            <a:ext cx="2514240" cy="11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Double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Other names for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74280" y="1399680"/>
            <a:ext cx="791496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Specialization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a subclass is a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special type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the superclass. It can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add new behavior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or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redefine (specialize)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existing behavior.</a:t>
            </a:r>
            <a:endParaRPr b="0" lang="en-US" sz="28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Generalization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the superclass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generalizes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behavior of a hierarchy of subclasses.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74640" y="1400040"/>
            <a:ext cx="7903800" cy="53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4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What is the (eventual) superclass of all classes?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(the 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cosmic superclass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")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Name some useful methods that all classes inherit from this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cosmic superclass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 -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used to print the object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 -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used to print how to recreate object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 -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used to test if two object are equal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methods are in the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cosmic superclass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to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guarantee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that all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classes have them (no exception thrown)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even if a subclass doesn't provide them itself.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-83520"/>
            <a:ext cx="8229240" cy="11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Django Models &amp; Inheritance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74640" y="1400040"/>
            <a:ext cx="7903800" cy="44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models are all subclasses of django.db.models.Model.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Add this to your class diagram for Question and Choice.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draw the Model class once. "inheritance" arrows from both Question and Choice connect to it.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350400" y="1332000"/>
            <a:ext cx="2336040" cy="15530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django.db.models.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Model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74280" y="1399680"/>
            <a:ext cx="7914960" cy="44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Interface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a specification of some behavior, without an implementation.</a:t>
            </a:r>
            <a:endParaRPr b="0" lang="en-US" sz="2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USB specifies the behavior of USB devices.  Each manufacturer implements it himself.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 USB devices implementing the interfere are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interchangable.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Example: you can connect an Acer USB mouse to a Dell laptop and it works.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Implements an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74280" y="1399680"/>
            <a:ext cx="792144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class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implements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Comparable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interface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41" name="Group 3"/>
          <p:cNvGrpSpPr/>
          <p:nvPr/>
        </p:nvGrpSpPr>
        <p:grpSpPr>
          <a:xfrm>
            <a:off x="2319480" y="3263760"/>
            <a:ext cx="223200" cy="1039680"/>
            <a:chOff x="2319480" y="3263760"/>
            <a:chExt cx="223200" cy="1039680"/>
          </a:xfrm>
        </p:grpSpPr>
        <p:sp>
          <p:nvSpPr>
            <p:cNvPr id="342" name="Line 4"/>
            <p:cNvSpPr/>
            <p:nvPr/>
          </p:nvSpPr>
          <p:spPr>
            <a:xfrm flipV="1">
              <a:off x="2427120" y="3435120"/>
              <a:ext cx="0" cy="868320"/>
            </a:xfrm>
            <a:prstGeom prst="line">
              <a:avLst/>
            </a:prstGeom>
            <a:ln cap="sq" w="2052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5"/>
            <p:cNvSpPr/>
            <p:nvPr/>
          </p:nvSpPr>
          <p:spPr>
            <a:xfrm>
              <a:off x="2319480" y="3263760"/>
              <a:ext cx="223200" cy="171000"/>
            </a:xfrm>
            <a:custGeom>
              <a:avLst/>
              <a:gdLst/>
              <a:ahLst/>
              <a:rect l="l" t="t" r="r" b="b"/>
              <a:pathLst>
                <a:path w="151" h="118">
                  <a:moveTo>
                    <a:pt x="0" y="118"/>
                  </a:moveTo>
                  <a:lnTo>
                    <a:pt x="151" y="118"/>
                  </a:lnTo>
                  <a:lnTo>
                    <a:pt x="76" y="0"/>
                  </a:lnTo>
                  <a:lnTo>
                    <a:pt x="0" y="118"/>
                  </a:lnTo>
                </a:path>
              </a:pathLst>
            </a:custGeom>
            <a:noFill/>
            <a:ln cap="sq" w="205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" name="CustomShape 6"/>
          <p:cNvSpPr/>
          <p:nvPr/>
        </p:nvSpPr>
        <p:spPr>
          <a:xfrm>
            <a:off x="2581200" y="3687840"/>
            <a:ext cx="1346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implements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4565520" y="3457440"/>
            <a:ext cx="4120920" cy="243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should 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write 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implements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on your diagram, it's redundant.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But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use a dashed arrow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triangle arrowhead as shown here.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Line 8"/>
          <p:cNvSpPr/>
          <p:nvPr/>
        </p:nvSpPr>
        <p:spPr>
          <a:xfrm flipH="1">
            <a:off x="4070160" y="2400480"/>
            <a:ext cx="7743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9"/>
          <p:cNvSpPr/>
          <p:nvPr/>
        </p:nvSpPr>
        <p:spPr>
          <a:xfrm>
            <a:off x="4857840" y="2238480"/>
            <a:ext cx="39715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write &lt;&lt;interface&gt;&gt; above the name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48" name="Group 10"/>
          <p:cNvGrpSpPr/>
          <p:nvPr/>
        </p:nvGrpSpPr>
        <p:grpSpPr>
          <a:xfrm>
            <a:off x="792000" y="2227320"/>
            <a:ext cx="3329280" cy="997920"/>
            <a:chOff x="792000" y="2227320"/>
            <a:chExt cx="3329280" cy="997920"/>
          </a:xfrm>
        </p:grpSpPr>
        <p:sp>
          <p:nvSpPr>
            <p:cNvPr id="349" name="Line 11"/>
            <p:cNvSpPr/>
            <p:nvPr/>
          </p:nvSpPr>
          <p:spPr>
            <a:xfrm>
              <a:off x="792000" y="2795760"/>
              <a:ext cx="332928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2"/>
            <p:cNvSpPr/>
            <p:nvPr/>
          </p:nvSpPr>
          <p:spPr>
            <a:xfrm>
              <a:off x="795240" y="2227320"/>
              <a:ext cx="3288960" cy="99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1" i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&lt;&lt;interface&gt;&gt;</a:t>
              </a:r>
              <a:br/>
              <a:r>
                <a:rPr b="1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Comparable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+compareTo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( o: Object) : int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51" name="Group 13"/>
          <p:cNvGrpSpPr/>
          <p:nvPr/>
        </p:nvGrpSpPr>
        <p:grpSpPr>
          <a:xfrm>
            <a:off x="733320" y="4389480"/>
            <a:ext cx="3338640" cy="1201680"/>
            <a:chOff x="733320" y="4389480"/>
            <a:chExt cx="3338640" cy="1201680"/>
          </a:xfrm>
        </p:grpSpPr>
        <p:sp>
          <p:nvSpPr>
            <p:cNvPr id="352" name="Line 14"/>
            <p:cNvSpPr/>
            <p:nvPr/>
          </p:nvSpPr>
          <p:spPr>
            <a:xfrm>
              <a:off x="733320" y="4802040"/>
              <a:ext cx="332892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15"/>
            <p:cNvSpPr/>
            <p:nvPr/>
          </p:nvSpPr>
          <p:spPr>
            <a:xfrm>
              <a:off x="750960" y="4389480"/>
              <a:ext cx="3288960" cy="120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String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+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compareTo( o: Object) : int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4" name="Line 16"/>
            <p:cNvSpPr/>
            <p:nvPr/>
          </p:nvSpPr>
          <p:spPr>
            <a:xfrm>
              <a:off x="743040" y="5189400"/>
              <a:ext cx="332892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types as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57200" y="1399680"/>
            <a:ext cx="8138520" cy="16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interface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specifies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some behavior (methods), without providing an implementation. A class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implements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interface by providing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implementation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exactly what Python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types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do 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typing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package).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57" name="Group 3"/>
          <p:cNvGrpSpPr/>
          <p:nvPr/>
        </p:nvGrpSpPr>
        <p:grpSpPr>
          <a:xfrm>
            <a:off x="2319480" y="4127760"/>
            <a:ext cx="223200" cy="901440"/>
            <a:chOff x="2319480" y="4127760"/>
            <a:chExt cx="223200" cy="901440"/>
          </a:xfrm>
        </p:grpSpPr>
        <p:sp>
          <p:nvSpPr>
            <p:cNvPr id="358" name="Line 4"/>
            <p:cNvSpPr/>
            <p:nvPr/>
          </p:nvSpPr>
          <p:spPr>
            <a:xfrm flipV="1">
              <a:off x="2427120" y="4276440"/>
              <a:ext cx="0" cy="752760"/>
            </a:xfrm>
            <a:prstGeom prst="line">
              <a:avLst/>
            </a:prstGeom>
            <a:ln cap="sq" w="20520">
              <a:solidFill>
                <a:srgbClr val="000000"/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5"/>
            <p:cNvSpPr/>
            <p:nvPr/>
          </p:nvSpPr>
          <p:spPr>
            <a:xfrm>
              <a:off x="2319480" y="4127760"/>
              <a:ext cx="223200" cy="148320"/>
            </a:xfrm>
            <a:custGeom>
              <a:avLst/>
              <a:gdLst/>
              <a:ahLst/>
              <a:rect l="l" t="t" r="r" b="b"/>
              <a:pathLst>
                <a:path w="151" h="118">
                  <a:moveTo>
                    <a:pt x="0" y="118"/>
                  </a:moveTo>
                  <a:lnTo>
                    <a:pt x="151" y="118"/>
                  </a:lnTo>
                  <a:lnTo>
                    <a:pt x="76" y="0"/>
                  </a:lnTo>
                  <a:lnTo>
                    <a:pt x="0" y="118"/>
                  </a:lnTo>
                </a:path>
              </a:pathLst>
            </a:custGeom>
            <a:noFill/>
            <a:ln cap="sq" w="2052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0" name="CustomShape 6"/>
          <p:cNvSpPr/>
          <p:nvPr/>
        </p:nvSpPr>
        <p:spPr>
          <a:xfrm>
            <a:off x="2585160" y="4370040"/>
            <a:ext cx="13464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implements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4565520" y="4321440"/>
            <a:ext cx="4120920" cy="19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do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need to write "implements" on your diagram!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But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use a dashed arrow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triangle arrowhead as shown here.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2" name="Line 8"/>
          <p:cNvSpPr/>
          <p:nvPr/>
        </p:nvSpPr>
        <p:spPr>
          <a:xfrm flipH="1">
            <a:off x="4070160" y="3264480"/>
            <a:ext cx="77436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9"/>
          <p:cNvSpPr/>
          <p:nvPr/>
        </p:nvSpPr>
        <p:spPr>
          <a:xfrm>
            <a:off x="4857840" y="3102480"/>
            <a:ext cx="3971520" cy="100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Sized type specifies that a class's object have a __len__() method, so you can use len(obj).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64" name="Group 10"/>
          <p:cNvGrpSpPr/>
          <p:nvPr/>
        </p:nvGrpSpPr>
        <p:grpSpPr>
          <a:xfrm>
            <a:off x="792000" y="3091320"/>
            <a:ext cx="3329280" cy="997920"/>
            <a:chOff x="792000" y="3091320"/>
            <a:chExt cx="3329280" cy="997920"/>
          </a:xfrm>
        </p:grpSpPr>
        <p:sp>
          <p:nvSpPr>
            <p:cNvPr id="365" name="Line 11"/>
            <p:cNvSpPr/>
            <p:nvPr/>
          </p:nvSpPr>
          <p:spPr>
            <a:xfrm>
              <a:off x="792000" y="3659760"/>
              <a:ext cx="332928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12"/>
            <p:cNvSpPr/>
            <p:nvPr/>
          </p:nvSpPr>
          <p:spPr>
            <a:xfrm>
              <a:off x="795240" y="3091320"/>
              <a:ext cx="3288960" cy="99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1" i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&lt;&lt;interface&gt;&gt;</a:t>
              </a:r>
              <a:br/>
              <a:r>
                <a:rPr b="1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typing.Sized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ourier New"/>
                  <a:ea typeface="Arial"/>
                </a:rPr>
                <a:t>__len__(): int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67" name="Group 13"/>
          <p:cNvGrpSpPr/>
          <p:nvPr/>
        </p:nvGrpSpPr>
        <p:grpSpPr>
          <a:xfrm>
            <a:off x="757440" y="5061240"/>
            <a:ext cx="3338640" cy="1201680"/>
            <a:chOff x="757440" y="5061240"/>
            <a:chExt cx="3338640" cy="1201680"/>
          </a:xfrm>
        </p:grpSpPr>
        <p:sp>
          <p:nvSpPr>
            <p:cNvPr id="368" name="Line 14"/>
            <p:cNvSpPr/>
            <p:nvPr/>
          </p:nvSpPr>
          <p:spPr>
            <a:xfrm>
              <a:off x="757440" y="5473800"/>
              <a:ext cx="332892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5"/>
            <p:cNvSpPr/>
            <p:nvPr/>
          </p:nvSpPr>
          <p:spPr>
            <a:xfrm>
              <a:off x="775080" y="5061240"/>
              <a:ext cx="3288960" cy="120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ShoppingCart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123"/>
                </a:spcBef>
                <a:tabLst>
                  <a:tab algn="l" pos="0"/>
                  <a:tab algn="l" pos="358560"/>
                  <a:tab algn="l" pos="717480"/>
                  <a:tab algn="l" pos="1076040"/>
                  <a:tab algn="l" pos="1434960"/>
                  <a:tab algn="l" pos="1793520"/>
                  <a:tab algn="l" pos="2152440"/>
                  <a:tab algn="l" pos="2511360"/>
                  <a:tab algn="l" pos="2869920"/>
                  <a:tab algn="l" pos="3228840"/>
                  <a:tab algn="l" pos="3587400"/>
                  <a:tab algn="l" pos="3946320"/>
                  <a:tab algn="l" pos="4305240"/>
                  <a:tab algn="l" pos="4663800"/>
                  <a:tab algn="l" pos="5022720"/>
                  <a:tab algn="l" pos="5381280"/>
                  <a:tab algn="l" pos="5740200"/>
                  <a:tab algn="l" pos="6099120"/>
                  <a:tab algn="l" pos="6457680"/>
                  <a:tab algn="l" pos="6816600"/>
                  <a:tab algn="l" pos="717516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ourier New"/>
                  <a:ea typeface="Arial"/>
                </a:rPr>
                <a:t>__len__(): int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0" name="Line 16"/>
            <p:cNvSpPr/>
            <p:nvPr/>
          </p:nvSpPr>
          <p:spPr>
            <a:xfrm>
              <a:off x="767160" y="5861160"/>
              <a:ext cx="3328920" cy="0"/>
            </a:xfrm>
            <a:prstGeom prst="line">
              <a:avLst/>
            </a:prstGeom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Draw UML?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4640" y="1400040"/>
            <a:ext cx="7903800" cy="44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Help you visualize your ideas. (Aid to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design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.)</a:t>
            </a:r>
            <a:endParaRPr b="0" lang="en-US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Communication</a:t>
            </a:r>
            <a:endParaRPr b="0" lang="en-US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Design - as sketch</a:t>
            </a:r>
            <a:endParaRPr b="0" lang="en-US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Implementation - blue print to guide coding</a:t>
            </a:r>
            <a:endParaRPr b="0" lang="en-US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Documentation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Inheritance &amp; Implements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674280" y="1400040"/>
            <a:ext cx="79214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have both in one class.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674640" y="1925640"/>
            <a:ext cx="7962480" cy="116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public class Student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extends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Person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implements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Comparable&lt;Student&gt;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2200320" y="3252960"/>
            <a:ext cx="4565160" cy="3498480"/>
          </a:xfrm>
          <a:prstGeom prst="rect">
            <a:avLst/>
          </a:prstGeom>
          <a:ln>
            <a:noFill/>
          </a:ln>
        </p:spPr>
      </p:pic>
      <p:sp>
        <p:nvSpPr>
          <p:cNvPr id="375" name="CustomShape 4"/>
          <p:cNvSpPr/>
          <p:nvPr/>
        </p:nvSpPr>
        <p:spPr>
          <a:xfrm>
            <a:off x="6430320" y="3200400"/>
            <a:ext cx="335880" cy="39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7406640" y="3200400"/>
            <a:ext cx="1554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</a:rPr>
              <a:t>T is a </a:t>
            </a:r>
            <a:r>
              <a:rPr b="0" i="1" lang="en-US" sz="2400" spc="-1" strike="noStrike">
                <a:solidFill>
                  <a:srgbClr val="000080"/>
                </a:solidFill>
                <a:latin typeface="Times New Roman"/>
              </a:rPr>
              <a:t>type parameter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7" name="Line 6"/>
          <p:cNvSpPr/>
          <p:nvPr/>
        </p:nvSpPr>
        <p:spPr>
          <a:xfrm flipH="1">
            <a:off x="6858000" y="3366720"/>
            <a:ext cx="548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Summary of relationships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663800" y="1399680"/>
            <a:ext cx="3917520" cy="44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depends on or uses B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has an association to a B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has association with zero or more B objects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is a subclass of B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implements interface B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731880" y="151920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925720" y="149544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2" name="Line 5"/>
          <p:cNvSpPr/>
          <p:nvPr/>
        </p:nvSpPr>
        <p:spPr>
          <a:xfrm>
            <a:off x="1646280" y="1736640"/>
            <a:ext cx="1279440" cy="1800"/>
          </a:xfrm>
          <a:prstGeom prst="line">
            <a:avLst/>
          </a:prstGeom>
          <a:ln w="36000">
            <a:solidFill>
              <a:srgbClr val="000000"/>
            </a:solidFill>
            <a:custDash>
              <a:ds d="197000" sp="197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6"/>
          <p:cNvSpPr/>
          <p:nvPr/>
        </p:nvSpPr>
        <p:spPr>
          <a:xfrm>
            <a:off x="731880" y="230976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2925720" y="228600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5" name="Line 8"/>
          <p:cNvSpPr/>
          <p:nvPr/>
        </p:nvSpPr>
        <p:spPr>
          <a:xfrm>
            <a:off x="1646280" y="252900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9"/>
          <p:cNvSpPr/>
          <p:nvPr/>
        </p:nvSpPr>
        <p:spPr>
          <a:xfrm>
            <a:off x="731880" y="395604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2925720" y="3932280"/>
            <a:ext cx="91404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8" name="Line 11"/>
          <p:cNvSpPr/>
          <p:nvPr/>
        </p:nvSpPr>
        <p:spPr>
          <a:xfrm>
            <a:off x="1646280" y="417528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2"/>
          <p:cNvSpPr/>
          <p:nvPr/>
        </p:nvSpPr>
        <p:spPr>
          <a:xfrm>
            <a:off x="731880" y="478620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2925720" y="476244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1" name="Line 14"/>
          <p:cNvSpPr/>
          <p:nvPr/>
        </p:nvSpPr>
        <p:spPr>
          <a:xfrm>
            <a:off x="1646280" y="500544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97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5"/>
          <p:cNvSpPr/>
          <p:nvPr/>
        </p:nvSpPr>
        <p:spPr>
          <a:xfrm>
            <a:off x="731880" y="307656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3" name="CustomShape 16"/>
          <p:cNvSpPr/>
          <p:nvPr/>
        </p:nvSpPr>
        <p:spPr>
          <a:xfrm>
            <a:off x="2925720" y="3052800"/>
            <a:ext cx="91404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4" name="Line 17"/>
          <p:cNvSpPr/>
          <p:nvPr/>
        </p:nvSpPr>
        <p:spPr>
          <a:xfrm>
            <a:off x="1646280" y="329580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8"/>
          <p:cNvSpPr/>
          <p:nvPr/>
        </p:nvSpPr>
        <p:spPr>
          <a:xfrm>
            <a:off x="2521080" y="2854440"/>
            <a:ext cx="3646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Nonsense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relationships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4663800" y="1399680"/>
            <a:ext cx="3917520" cy="44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Incorrect. (OK in casual drawing, not in class).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Incorrect (solid arrowhead).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Nonsense (only association has multiplicity)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Nonsense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Nonsense (aggregation is a form of association)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731880" y="151920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2925720" y="149544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0" name="Line 5"/>
          <p:cNvSpPr/>
          <p:nvPr/>
        </p:nvSpPr>
        <p:spPr>
          <a:xfrm>
            <a:off x="1646280" y="1736640"/>
            <a:ext cx="1279440" cy="1800"/>
          </a:xfrm>
          <a:prstGeom prst="line">
            <a:avLst/>
          </a:prstGeom>
          <a:ln w="36000">
            <a:solidFill>
              <a:srgbClr val="000000"/>
            </a:solidFill>
            <a:prstDash val="sysDot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6"/>
          <p:cNvSpPr/>
          <p:nvPr/>
        </p:nvSpPr>
        <p:spPr>
          <a:xfrm>
            <a:off x="731880" y="230976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2" name="CustomShape 7"/>
          <p:cNvSpPr/>
          <p:nvPr/>
        </p:nvSpPr>
        <p:spPr>
          <a:xfrm>
            <a:off x="2925720" y="228600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3" name="Line 8"/>
          <p:cNvSpPr/>
          <p:nvPr/>
        </p:nvSpPr>
        <p:spPr>
          <a:xfrm>
            <a:off x="1646280" y="252900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9"/>
          <p:cNvSpPr/>
          <p:nvPr/>
        </p:nvSpPr>
        <p:spPr>
          <a:xfrm>
            <a:off x="731880" y="395604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5" name="CustomShape 10"/>
          <p:cNvSpPr/>
          <p:nvPr/>
        </p:nvSpPr>
        <p:spPr>
          <a:xfrm>
            <a:off x="2925720" y="3932280"/>
            <a:ext cx="91404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6" name="Line 11"/>
          <p:cNvSpPr/>
          <p:nvPr/>
        </p:nvSpPr>
        <p:spPr>
          <a:xfrm>
            <a:off x="1646280" y="417528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2"/>
          <p:cNvSpPr/>
          <p:nvPr/>
        </p:nvSpPr>
        <p:spPr>
          <a:xfrm>
            <a:off x="731880" y="478620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8" name="CustomShape 13"/>
          <p:cNvSpPr/>
          <p:nvPr/>
        </p:nvSpPr>
        <p:spPr>
          <a:xfrm>
            <a:off x="2925720" y="476244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9" name="Line 14"/>
          <p:cNvSpPr/>
          <p:nvPr/>
        </p:nvSpPr>
        <p:spPr>
          <a:xfrm>
            <a:off x="1646280" y="500544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97000"/>
            </a:custDash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5"/>
          <p:cNvSpPr/>
          <p:nvPr/>
        </p:nvSpPr>
        <p:spPr>
          <a:xfrm>
            <a:off x="731880" y="3076560"/>
            <a:ext cx="9140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CustomShape 16"/>
          <p:cNvSpPr/>
          <p:nvPr/>
        </p:nvSpPr>
        <p:spPr>
          <a:xfrm>
            <a:off x="2925720" y="3052800"/>
            <a:ext cx="91404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2" name="Line 17"/>
          <p:cNvSpPr/>
          <p:nvPr/>
        </p:nvSpPr>
        <p:spPr>
          <a:xfrm>
            <a:off x="1646280" y="3295800"/>
            <a:ext cx="1279440" cy="1440"/>
          </a:xfrm>
          <a:prstGeom prst="line">
            <a:avLst/>
          </a:prstGeom>
          <a:ln w="18000">
            <a:solidFill>
              <a:srgbClr val="000000"/>
            </a:solidFill>
            <a:custDash>
              <a:ds d="197000" sp="197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8"/>
          <p:cNvSpPr/>
          <p:nvPr/>
        </p:nvSpPr>
        <p:spPr>
          <a:xfrm>
            <a:off x="2521080" y="2854440"/>
            <a:ext cx="36468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4" name="CustomShape 19"/>
          <p:cNvSpPr/>
          <p:nvPr/>
        </p:nvSpPr>
        <p:spPr>
          <a:xfrm>
            <a:off x="2560680" y="3676680"/>
            <a:ext cx="3646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UML is for Communication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716040" y="1400040"/>
            <a:ext cx="792108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communicate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clearly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use the </a:t>
            </a:r>
            <a:r>
              <a:rPr b="0" lang="en-US" sz="2400" spc="-1" strike="noStrike">
                <a:solidFill>
                  <a:srgbClr val="dd4814"/>
                </a:solidFill>
                <a:latin typeface="Arial"/>
              </a:rPr>
              <a:t>correct notation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371600" y="2333520"/>
            <a:ext cx="17362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Student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5121360" y="2333520"/>
            <a:ext cx="17362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Person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19" name="Line 5"/>
          <p:cNvSpPr/>
          <p:nvPr/>
        </p:nvSpPr>
        <p:spPr>
          <a:xfrm>
            <a:off x="3108240" y="2778120"/>
            <a:ext cx="201132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6"/>
          <p:cNvSpPr/>
          <p:nvPr/>
        </p:nvSpPr>
        <p:spPr>
          <a:xfrm>
            <a:off x="4846680" y="3795840"/>
            <a:ext cx="2468160" cy="124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&lt;&lt;interface&gt;&gt;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21" name="Line 7"/>
          <p:cNvSpPr/>
          <p:nvPr/>
        </p:nvSpPr>
        <p:spPr>
          <a:xfrm>
            <a:off x="3108240" y="2973240"/>
            <a:ext cx="1736640" cy="1371600"/>
          </a:xfrm>
          <a:prstGeom prst="line">
            <a:avLst/>
          </a:prstGeom>
          <a:ln w="18000">
            <a:solidFill>
              <a:srgbClr val="00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8"/>
          <p:cNvSpPr/>
          <p:nvPr/>
        </p:nvSpPr>
        <p:spPr>
          <a:xfrm>
            <a:off x="3475080" y="2151000"/>
            <a:ext cx="109656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wrong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3017880" y="3554280"/>
            <a:ext cx="109656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wrong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4" name="CustomShape 10"/>
          <p:cNvSpPr/>
          <p:nvPr/>
        </p:nvSpPr>
        <p:spPr>
          <a:xfrm>
            <a:off x="905040" y="5346720"/>
            <a:ext cx="787176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No partial credit for wrong relationships or bad notation.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</a:t>
            </a:r>
            <a:r>
              <a:rPr b="0" i="1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design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with UML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456840" y="1279080"/>
            <a:ext cx="8138880" cy="52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Draw a UML diagram showing Sale, LineItem, Product and their relationships.  Try to show what is described here: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Sale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contains one or more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Line Items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Customer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buying.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Line Item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something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Customer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buying;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has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quantity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reference to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Product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being bought (e.g. 3 units of Nescafe Ice Coffee).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Line Item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can compute its own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total price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(e.g. 3x20).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Product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kind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item the store sells.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has a description, a unit price, and unit type.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example, "Nescafe Ice Coffee", 20 Bt, "can"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611280" y="259920"/>
            <a:ext cx="791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 Diagram Tutorial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548640" y="1400040"/>
            <a:ext cx="803916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Tutorial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on Visual Paradigm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https://www.visual-paradigm.com/guide/uml-unified-modeling-language/uml-class-diagram-tutorial/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UML-diagrams.org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Detailed, concise explanation of UML syntax.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https://www.uml-diagrams.org/class-diagrams-overview.html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https://www.uml-diagrams.org/property.html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11280" y="259920"/>
            <a:ext cx="791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Classic Reference for UML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548640" y="1400040"/>
            <a:ext cx="803916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000">
              <a:lnSpc>
                <a:spcPct val="100000"/>
              </a:lnSpc>
              <a:spcBef>
                <a:spcPts val="595"/>
              </a:spcBef>
              <a:spcAft>
                <a:spcPts val="1134"/>
              </a:spcAft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UML Distilled, 3rd Edition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Chapters 3 &amp; 5 cover Class Diagrams.</a:t>
            </a:r>
            <a:endParaRPr b="0" lang="en-US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Chapters are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short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many examples.</a:t>
            </a:r>
            <a:endParaRPr b="0" lang="en-US" sz="2400" spc="-1" strike="noStrike">
              <a:latin typeface="Arial"/>
            </a:endParaRPr>
          </a:p>
          <a:p>
            <a:pPr lvl="1" marL="742680" indent="-285120">
              <a:lnSpc>
                <a:spcPct val="100000"/>
              </a:lnSpc>
              <a:spcBef>
                <a:spcPts val="5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Chapter 2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Development Process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good, too.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33360"/>
                <a:tab algn="l" pos="691920"/>
                <a:tab algn="l" pos="1050840"/>
                <a:tab algn="l" pos="1409400"/>
                <a:tab algn="l" pos="1768320"/>
                <a:tab algn="l" pos="2127240"/>
                <a:tab algn="l" pos="2485800"/>
                <a:tab algn="l" pos="2844720"/>
                <a:tab algn="l" pos="3203280"/>
                <a:tab algn="l" pos="3562200"/>
                <a:tab algn="l" pos="3921120"/>
                <a:tab algn="l" pos="4279680"/>
                <a:tab algn="l" pos="4638600"/>
                <a:tab algn="l" pos="4997160"/>
                <a:tab algn="l" pos="5356080"/>
                <a:tab algn="l" pos="5715000"/>
                <a:tab algn="l" pos="6073560"/>
                <a:tab algn="l" pos="6432480"/>
                <a:tab algn="l" pos="6791040"/>
                <a:tab algn="l" pos="714996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Diagram Tools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674640" y="1400040"/>
            <a:ext cx="7903800" cy="44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23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to Choose From!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LucidChart.com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Diagrams.net - https://www.draw.io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5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VisualParadigm.com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423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Desktop app:  </a:t>
            </a:r>
            <a:endParaRPr b="0" lang="en-US" sz="2400" spc="-1" strike="noStrike">
              <a:latin typeface="Arial"/>
            </a:endParaRPr>
          </a:p>
          <a:p>
            <a:pPr marL="342720" indent="-3423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UMLet</a:t>
            </a:r>
            <a:endParaRPr b="0" lang="en-US" sz="2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 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4280" y="1387440"/>
            <a:ext cx="792144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28320" indent="-3279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class diagram shows the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structure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a class</a:t>
            </a:r>
            <a:endParaRPr b="0" lang="en-US" sz="2800" spc="-1" strike="noStrike">
              <a:latin typeface="Arial"/>
            </a:endParaRPr>
          </a:p>
          <a:p>
            <a:pPr marL="328320" indent="-3279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can also show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relationships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between classes</a:t>
            </a:r>
            <a:endParaRPr b="0" lang="en-US" sz="2800" spc="-1" strike="noStrike">
              <a:latin typeface="Arial"/>
            </a:endParaRPr>
          </a:p>
          <a:p>
            <a:pPr marL="34128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1280" indent="-3283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i="1" lang="en-US" sz="2800" spc="-1" strike="noStrike">
                <a:solidFill>
                  <a:srgbClr val="000080"/>
                </a:solidFill>
                <a:latin typeface="Arial"/>
              </a:rPr>
              <a:t>simplest possible class diagram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2651040" y="4139280"/>
            <a:ext cx="3504960" cy="16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 Diagram methods &amp; attributes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784320" y="1544760"/>
            <a:ext cx="3504960" cy="16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balance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owner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Line 3"/>
          <p:cNvSpPr/>
          <p:nvPr/>
        </p:nvSpPr>
        <p:spPr>
          <a:xfrm>
            <a:off x="3786120" y="1981080"/>
            <a:ext cx="350496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3805200" y="3771000"/>
            <a:ext cx="3504960" cy="16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deposit(amount)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withdraw(amount)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get_balance(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Line 5"/>
          <p:cNvSpPr/>
          <p:nvPr/>
        </p:nvSpPr>
        <p:spPr>
          <a:xfrm>
            <a:off x="3807000" y="4207320"/>
            <a:ext cx="350496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6"/>
          <p:cNvSpPr/>
          <p:nvPr/>
        </p:nvSpPr>
        <p:spPr>
          <a:xfrm>
            <a:off x="457200" y="1463040"/>
            <a:ext cx="301716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Show Attributes.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A bank account has an owner and a balance.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7200" y="3689640"/>
            <a:ext cx="3017160" cy="22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Show Behavior.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You can deposit and withdraw money, and check the balance.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 Diagram methods &amp; attributes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335840" y="1911240"/>
            <a:ext cx="3504960" cy="28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balance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owner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account_id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deposit(amount)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withdraw(amount)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get_balance(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Line 3"/>
          <p:cNvSpPr/>
          <p:nvPr/>
        </p:nvSpPr>
        <p:spPr>
          <a:xfrm>
            <a:off x="4297680" y="2315880"/>
            <a:ext cx="3581640" cy="32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"/>
          <p:cNvSpPr/>
          <p:nvPr/>
        </p:nvSpPr>
        <p:spPr>
          <a:xfrm>
            <a:off x="4335840" y="3511440"/>
            <a:ext cx="3505320" cy="288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>
            <a:off x="640080" y="1982880"/>
            <a:ext cx="301716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Show Attributes </a:t>
            </a:r>
            <a:br/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&amp; Behavior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Class Diagram with data types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74280" y="1399680"/>
            <a:ext cx="792144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28320" indent="-3279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Class diagram can show data types &amp; visibility</a:t>
            </a:r>
            <a:endParaRPr b="0" lang="en-US" sz="2400" spc="-1" strike="noStrike">
              <a:latin typeface="Arial"/>
            </a:endParaRPr>
          </a:p>
          <a:p>
            <a:pPr marL="328320" indent="-327960"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SzPct val="90000"/>
              <a:buFont typeface="Wingdings" charset="2"/>
              <a:buChar char=""/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Java or C# or Python notation ("double balance")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436760" y="2962440"/>
            <a:ext cx="6078240" cy="260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balance: Money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account_id: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deposit(amount: Money)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withdraw(amount: decimal): boolean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get_balance(): Money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Line 4"/>
          <p:cNvSpPr/>
          <p:nvPr/>
        </p:nvSpPr>
        <p:spPr>
          <a:xfrm>
            <a:off x="1442880" y="3367080"/>
            <a:ext cx="6072480" cy="144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5"/>
          <p:cNvSpPr/>
          <p:nvPr/>
        </p:nvSpPr>
        <p:spPr>
          <a:xfrm>
            <a:off x="1442880" y="4305240"/>
            <a:ext cx="607248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Visibility of Members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74280" y="1399680"/>
            <a:ext cx="7921440" cy="21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76000"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Public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Any code can access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#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Protected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Only this class and subclasses can access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~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Package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Only classes in same package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5840"/>
                <a:tab algn="l" pos="374400"/>
                <a:tab algn="l" pos="733320"/>
                <a:tab algn="l" pos="1091880"/>
                <a:tab algn="l" pos="1450800"/>
                <a:tab algn="l" pos="1809720"/>
                <a:tab algn="l" pos="2168280"/>
                <a:tab algn="l" pos="2527200"/>
                <a:tab algn="l" pos="2885760"/>
                <a:tab algn="l" pos="3244680"/>
                <a:tab algn="l" pos="3603600"/>
                <a:tab algn="l" pos="3962160"/>
                <a:tab algn="l" pos="4321080"/>
                <a:tab algn="l" pos="4679640"/>
                <a:tab algn="l" pos="5038560"/>
                <a:tab algn="l" pos="5397480"/>
                <a:tab algn="l" pos="5756040"/>
                <a:tab algn="l" pos="6114960"/>
                <a:tab algn="l" pos="6473520"/>
                <a:tab algn="l" pos="68324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Private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Only this class can access.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1436760" y="3502080"/>
            <a:ext cx="6078240" cy="260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BankAccount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balance: double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#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account_id: long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deposit(amount: Money): void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withdraw(amount: decimal): boolean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+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getBalance(): Money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Line 4"/>
          <p:cNvSpPr/>
          <p:nvPr/>
        </p:nvSpPr>
        <p:spPr>
          <a:xfrm>
            <a:off x="1442880" y="3906720"/>
            <a:ext cx="607248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5"/>
          <p:cNvSpPr/>
          <p:nvPr/>
        </p:nvSpPr>
        <p:spPr>
          <a:xfrm>
            <a:off x="1442880" y="4844880"/>
            <a:ext cx="6072480" cy="1800"/>
          </a:xfrm>
          <a:prstGeom prst="line">
            <a:avLst/>
          </a:prstGeom>
          <a:ln cap="sq"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2011-12-21T14:19:27Z</dcterms:created>
  <dc:creator>James Brucker</dc:creator>
  <dc:description/>
  <dc:language>en-US</dc:language>
  <cp:lastModifiedBy/>
  <dcterms:modified xsi:type="dcterms:W3CDTF">2024-01-13T13:41:36Z</dcterms:modified>
  <cp:revision>35</cp:revision>
  <dc:subject/>
  <dc:title>UML Class Diagram</dc:title>
</cp:coreProperties>
</file>