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88A03AC-D54D-4D42-A5A0-16A4058BAFF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33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47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49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51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53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55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57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59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61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63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65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67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35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69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37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39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41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43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45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49240" cy="992880"/>
            <a:chOff x="0" y="2438280"/>
            <a:chExt cx="8949240" cy="99288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51240" cy="415080"/>
              <a:chOff x="290520" y="2546280"/>
              <a:chExt cx="651240" cy="41508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78360" cy="4150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68560" cy="41508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77880" cy="415080"/>
              <a:chOff x="414360" y="2968560"/>
              <a:chExt cx="677880" cy="415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480" cy="4150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08880" cy="41508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00400" cy="3625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9928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6560"/>
              <a:ext cx="863316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66600" cy="992880"/>
            <a:chOff x="189000" y="368280"/>
            <a:chExt cx="8166600" cy="99288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99288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6660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166600" cy="992880"/>
            <a:chOff x="189000" y="368280"/>
            <a:chExt cx="8166600" cy="99288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360" cy="99288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16660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90720" y="1676160"/>
            <a:ext cx="74458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  <a:ea typeface="DejaVu Sans"/>
              </a:rPr>
              <a:t>HTTP in 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Experience HTTP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86348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Let's Send a Form, too!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4640" y="1400040"/>
            <a:ext cx="7863480" cy="51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After the &lt;h1&gt;Hello Web Surfer&lt;/h1&gt;, let's send a form: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&lt;form method="POST"&gt;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&lt;label&gt;What's your name?&lt;/label&gt;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&lt;input type="text" name="username" /&gt;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&lt;br/&gt;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&lt;button type="submit"&gt;Send&lt;/button&gt;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&lt;/form&gt;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i="1" lang="en-US" sz="2400" spc="-1" strike="noStrike">
                <a:solidFill>
                  <a:srgbClr val="ff00ff"/>
                </a:solidFill>
                <a:latin typeface="Arial"/>
                <a:ea typeface="DejaVu Sans"/>
              </a:rPr>
              <a:t>&lt;---- End the transmission by pressing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2400" spc="-1" strike="noStrike">
                <a:solidFill>
                  <a:srgbClr val="ff00ff"/>
                </a:solidFill>
                <a:latin typeface="Arial"/>
                <a:ea typeface="DejaVu Sans"/>
              </a:rPr>
              <a:t>CTRL-D or CTRL-Z (Windows) or CTRL-C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457280" y="1279440"/>
            <a:ext cx="6771240" cy="298980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611280" y="259920"/>
            <a:ext cx="786348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 You See the Form?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74640" y="4022640"/>
            <a:ext cx="7863480" cy="23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Don't press "Send" yet!</a:t>
            </a:r>
            <a:endParaRPr b="0" lang="en-US" sz="32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need to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restart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ncat to listen for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response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  -v -l -p 8080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1280" y="259920"/>
            <a:ext cx="786348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Restart ncat, then Send a Reply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30080" y="3336480"/>
            <a:ext cx="7863480" cy="26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you press "Send", what does ncat show?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736640" y="1068480"/>
            <a:ext cx="5485320" cy="198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5040" y="68040"/>
            <a:ext cx="8320680" cy="11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Form sends "POST" request with body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371600"/>
            <a:ext cx="8228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Unlike "GET", "POST" request can have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with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data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39720" y="2560680"/>
            <a:ext cx="8046000" cy="28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POST /makemyday HTTP/1.1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localhost:8080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Connection: keep-alive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Content-Length: 16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application/x-www-form-urlencoded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Referer: http://localhost:8080/makemyday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username=Dilbert        </a:t>
            </a:r>
            <a:r>
              <a:rPr b="0" lang="en-US" sz="20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&lt;----- form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59920"/>
            <a:ext cx="786348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Your Turn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4640" y="1400040"/>
            <a:ext cx="7863480" cy="44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Use ncat to send a personal greeting to the web browser.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Send an HTTP 200 or 201 response code.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In the "body", send a greeting with the user's name.</a:t>
            </a:r>
            <a:endParaRPr b="0" lang="en-US" sz="2400" spc="-1" strike="noStrike">
              <a:latin typeface="Arial"/>
            </a:endParaRPr>
          </a:p>
          <a:p>
            <a:pPr marL="342720" indent="-34020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Press Ctrl-D or Ctrl-Z (windows) or Ctrl-C to end the transmission (otherwise, browser will wait for more data).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10920" y="260280"/>
            <a:ext cx="786168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4280" y="1399680"/>
            <a:ext cx="7861680" cy="44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does a </a:t>
            </a:r>
            <a:r>
              <a:rPr b="0" i="1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real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web server send?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4280" y="1392120"/>
            <a:ext cx="7920720" cy="49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Now we know what a request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from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 web browser looks like.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reply from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web server look like?</a:t>
            </a:r>
            <a:endParaRPr b="0" lang="en-US" sz="2400" spc="-1" strike="noStrike">
              <a:latin typeface="Arial"/>
            </a:endParaRPr>
          </a:p>
          <a:p>
            <a:pPr marL="228600" indent="-183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22240" y="3292560"/>
            <a:ext cx="329220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ncat as web client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39720" y="4206960"/>
            <a:ext cx="3381840" cy="17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hostname 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/   HTTP/1.1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578560" y="4094280"/>
            <a:ext cx="2811960" cy="1757880"/>
          </a:xfrm>
          <a:prstGeom prst="rect">
            <a:avLst/>
          </a:prstGeom>
          <a:ln>
            <a:noFill/>
          </a:ln>
        </p:spPr>
      </p:pic>
      <p:sp>
        <p:nvSpPr>
          <p:cNvPr id="181" name="Line 5"/>
          <p:cNvSpPr/>
          <p:nvPr/>
        </p:nvSpPr>
        <p:spPr>
          <a:xfrm>
            <a:off x="4114800" y="5121360"/>
            <a:ext cx="1463760" cy="144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5486400" y="3200400"/>
            <a:ext cx="310860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www.cpe.ku.ac.th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4680" y="259920"/>
            <a:ext cx="841104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DejaVu Sans"/>
              </a:rPr>
              <a:t>Exercise 2: Use ncat to send http request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74280" y="1392120"/>
            <a:ext cx="8285760" cy="52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2.1 Send an HTTP request to http://www.cpe.ku.ac.th/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must enter the HTTP request yourself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 ncat -v www.cpe.ku.ac.th 80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www.cpe.ku.ac.th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(enter a blank line)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-v means verbose: ncat prints status messages.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Another way: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curl -v http://www.cpe.ku.ac.th/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curl can also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https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4680" y="259920"/>
            <a:ext cx="841104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DejaVu Sans"/>
              </a:rPr>
              <a:t>Exercise 2: Use ncat to send http request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74280" y="1392120"/>
            <a:ext cx="8285760" cy="52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2.1 Send an HTTP request to http://www.cpe.ku.ac.th/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must enter the HTTP request yourself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www.cpe.ku.ac.th 80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Ncat: Connected to 158.108.215.144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www.cpe.ku.ac.th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(enter a 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-v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 means verbose. Ncat prints a message when you are connected ("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Connected to 158.108.215.144")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does server's reply mean?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74280" y="1392120"/>
            <a:ext cx="7920720" cy="52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the reply mean?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HTTP/1.1 301 Moved Permanently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Server: nginx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Location: https://cpe.ku.ac.th/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Content-Length: 178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text/html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(more header and body)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Status codes 301, 302, and 303 are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redirects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web browser will automatically go to the new URL.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Server "leaked" some info: 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what did you learn?</a:t>
            </a:r>
            <a:endParaRPr b="0" lang="en-US" sz="2400" spc="-1" strike="noStrike">
              <a:latin typeface="Arial"/>
            </a:endParaRPr>
          </a:p>
          <a:p>
            <a:pPr marL="228600" indent="-183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1280" y="260280"/>
            <a:ext cx="78822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The 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20280" y="1216080"/>
            <a:ext cx="788256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See what a web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browser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really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sends.</a:t>
            </a:r>
            <a:endParaRPr b="0" lang="en-US" sz="2400" spc="-1" strike="noStrike">
              <a:latin typeface="Arial"/>
            </a:endParaRPr>
          </a:p>
          <a:p>
            <a:pPr lvl="1" marL="1484280" indent="-5673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ncat as HTTP server to receive requests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See what a web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server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really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sends.</a:t>
            </a:r>
            <a:endParaRPr b="0" lang="en-US" sz="2400" spc="-1" strike="noStrike">
              <a:latin typeface="Arial"/>
            </a:endParaRPr>
          </a:p>
          <a:p>
            <a:pPr lvl="1" marL="1484280" indent="-5673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ncat as web client. Send a request to a web server.</a:t>
            </a:r>
            <a:endParaRPr b="0" lang="en-US" sz="2400" spc="-1" strike="noStrike">
              <a:latin typeface="Arial"/>
            </a:endParaRPr>
          </a:p>
          <a:p>
            <a:pPr marL="742680" indent="-263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2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Redirect a web browser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using HTTP response codes and Location header.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4680" y="259920"/>
            <a:ext cx="841104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DejaVu Sans"/>
              </a:rPr>
              <a:t>2.2 Follow the Redirect &amp; Use https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74280" y="1392120"/>
            <a:ext cx="8285760" cy="52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2.2 Stop ncat (CTRL-C) and go to 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must use TLS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--ssl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flag) and port 443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--ssl cpe.ku.ac.th 443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Ncat: SSL connection to 158.108.215.144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(enter a 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 you get a web page in response?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60280"/>
            <a:ext cx="78822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Plain "http" sites are hard to find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4640" y="1255680"/>
            <a:ext cx="8103240" cy="523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1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Entire web is moving to https only.</a:t>
            </a:r>
            <a:endParaRPr b="0" lang="en-US" sz="2400" spc="-1" strike="noStrike">
              <a:latin typeface="Arial"/>
            </a:endParaRPr>
          </a:p>
          <a:p>
            <a:pPr marL="342720" indent="-3211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 http requests are redirected to an https URL.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Try: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www.rd.go.th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www.rd.go.th 80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worked in 2021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www.rd.go.th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the response say?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Whose web site is this?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59920"/>
            <a:ext cx="7864920" cy="8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Can we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redirect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a web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4640" y="1400040"/>
            <a:ext cx="786492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See what a request from a web browser really looks like.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096920" y="3017880"/>
            <a:ext cx="1454760" cy="134820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914400" y="2028960"/>
            <a:ext cx="265140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Browser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668920" y="2011320"/>
            <a:ext cx="301752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ncat as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394240" y="3033720"/>
            <a:ext cx="3291480" cy="17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302 Moved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Location: facebook.com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9" name="Line 6"/>
          <p:cNvSpPr/>
          <p:nvPr/>
        </p:nvSpPr>
        <p:spPr>
          <a:xfrm>
            <a:off x="2743200" y="3352680"/>
            <a:ext cx="2468520" cy="180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2598840" y="2805120"/>
            <a:ext cx="2703960" cy="6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http://localhost:8080/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Line 8"/>
          <p:cNvSpPr/>
          <p:nvPr/>
        </p:nvSpPr>
        <p:spPr>
          <a:xfrm flipH="1">
            <a:off x="2739960" y="3976560"/>
            <a:ext cx="2384640" cy="180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2651040" y="3519360"/>
            <a:ext cx="2703960" cy="6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302 Moved Temporarily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700520" y="5291280"/>
            <a:ext cx="2613600" cy="1473480"/>
          </a:xfrm>
          <a:prstGeom prst="rect">
            <a:avLst/>
          </a:prstGeom>
          <a:ln>
            <a:noFill/>
          </a:ln>
        </p:spPr>
      </p:pic>
      <p:sp>
        <p:nvSpPr>
          <p:cNvPr id="204" name="Line 10"/>
          <p:cNvSpPr/>
          <p:nvPr/>
        </p:nvSpPr>
        <p:spPr>
          <a:xfrm>
            <a:off x="2552760" y="4297320"/>
            <a:ext cx="2146320" cy="155412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1"/>
          <p:cNvSpPr/>
          <p:nvPr/>
        </p:nvSpPr>
        <p:spPr>
          <a:xfrm>
            <a:off x="3108240" y="4572000"/>
            <a:ext cx="1697760" cy="6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redirect 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Can We Redirect a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82120" y="1371240"/>
            <a:ext cx="837792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Exercise:  Use ncat to redirect web requests to Facebook.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Start ncat in listening (server) mode: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Use a web browser, goto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3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Redirect the Browser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5760" y="1371240"/>
            <a:ext cx="819504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 Redirect the browser to Facebook (or anyplace).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Send status code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302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Moved Temporarily (</a:t>
            </a:r>
            <a:r>
              <a:rPr b="1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301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Listening on 0.0.0.0 (family 0, port 80)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 from localhost 44240 received!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302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Go away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Location: https://facebook.com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3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4400" y="5246640"/>
            <a:ext cx="7771320" cy="11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you send status code 301 (Moved Permanently) the web browser will </a:t>
            </a:r>
            <a:r>
              <a:rPr b="1" i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always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go to Facebook instead of localhost.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Did the Browser obey your redirect?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28120" y="1226880"/>
            <a:ext cx="8046000" cy="53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Browser should follow 302 Redirect to new Location.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also send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response 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case the browser doesn't follow the redirect.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302 Go away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Location: https://facebook.com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text/plain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Only AIs allowed.      </a:t>
            </a:r>
            <a:r>
              <a:rPr b="0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&lt;---- optional body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Try https://facebook.com instead. :-)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11280" y="260280"/>
            <a:ext cx="78822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Optional 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74280" y="1399680"/>
            <a:ext cx="7882560" cy="44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1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Redirect a friend's web browser.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Redirect from inside a web page.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How many requests on a page?</a:t>
            </a:r>
            <a:endParaRPr b="0" lang="en-US" sz="2400" spc="-1" strike="noStrike">
              <a:latin typeface="Arial"/>
            </a:endParaRPr>
          </a:p>
          <a:p>
            <a:pPr marL="342720" indent="-3211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View page-load statistics using Chrome or Firefox Developer Tools.</a:t>
            </a:r>
            <a:endParaRPr b="0" lang="en-US" sz="2400" spc="-1" strike="noStrike">
              <a:latin typeface="Arial"/>
            </a:endParaRPr>
          </a:p>
          <a:p>
            <a:pPr lvl="1" marL="1155600" indent="-4831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see how much stuff is downloaded for a single page!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11280" y="439560"/>
            <a:ext cx="792036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Can you Redirect your Friend's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82120" y="1371240"/>
            <a:ext cx="7920720" cy="53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you get a friend to connect to your ncat server,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 redirect his browser to facebook.com?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 issues: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Friend needs to know your IP address.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Type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ifconfig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ipconfig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view it.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Your TCP port must not be blocked by firewall running on your computer.  Windows: use Control Panel to create an exception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KUWIN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may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block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wifi-to-wifi connections (called Wifi isolation)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3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Redirect inside a Web Page?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74280" y="1399680"/>
            <a:ext cx="7890480" cy="17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some situations you may want to use redirect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a single web page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also add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delay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display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text 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22240" y="3017880"/>
            <a:ext cx="7588800" cy="31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13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&lt;html&gt;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&lt;meta http-equiv="refresh" 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content="5; URL='https://facebook.com'" /&gt;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&lt;body&gt;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&lt;h2&gt;You will be redirected in 5 seconds.&lt;/h2&gt;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&lt;/body&gt;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One page, many http requests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4280" y="1399680"/>
            <a:ext cx="81936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How many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HTTP requests are needed to show this page?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39720" y="1998720"/>
            <a:ext cx="8028360" cy="421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&lt;HTML&gt;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stylesheet.css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&lt;!-- Bootstrap makes my page look cool. --&gt;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https://maxcdn.bootstrapcdn.com/bootstrap/3.3.7/css/bootstrap.min.css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&lt;BODY&gt;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&lt;h1&gt;My vacation&lt;/h1&gt;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&lt;p&gt;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vacation we went to &lt;a href=”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http://www.unseen.com/bangkok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”&gt;Bangkok&lt;/a&gt;.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visited &lt;em&gt;Wat Phra Kaeo&lt;/em&gt;, and took this photo: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&lt;br/&gt;</a:t>
            </a:r>
            <a:endParaRPr b="0" lang="en-US" sz="1800" spc="-1" strike="noStrike">
              <a:latin typeface="Arial"/>
            </a:endParaRPr>
          </a:p>
          <a:p>
            <a:pPr marL="223560" indent="-16236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&lt;IMG src="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images/watprakaew.jpeg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 alt="Wat Phra Keao"/&gt;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ncat - tool to send &amp; receive TCP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4280" y="1391760"/>
            <a:ext cx="7920720" cy="53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tool that lets you:</a:t>
            </a:r>
            <a:endParaRPr b="0" lang="en-US" sz="2400" spc="-1" strike="noStrike">
              <a:latin typeface="Arial"/>
            </a:endParaRPr>
          </a:p>
          <a:p>
            <a:pPr lvl="1" marL="1535040" indent="-5846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manually send and receive TCP packets</a:t>
            </a:r>
            <a:endParaRPr b="0" lang="en-US" sz="2400" spc="-1" strike="noStrike">
              <a:latin typeface="Arial"/>
            </a:endParaRPr>
          </a:p>
          <a:p>
            <a:pPr lvl="1" marL="1535040" indent="-5846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be a server that accepts client connections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netcat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(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 - older tool, part of Linux and Mac OSX.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 is newer implementation that supports SSL/TLS.  Available for Mac, Linux, and Windows.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Home: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https://nmap.org/ncat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Download ncat as part of the nmap package: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https://nmap.org/download.html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DejaVu Sans"/>
              </a:rPr>
              <a:t>How Many Requests to Load a Page?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4280" y="1399680"/>
            <a:ext cx="7890480" cy="49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web developer tools to see requests, size, &amp; time.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Chrome: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From "dots" menu choose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More Tools -&gt; Developer Tools 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In "Developer Tools" window, choose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Network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tab.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Check the box:  [x] Disable cache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In Chrome, enter a URL (such as dailynews.co.th)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requests?    How many MB? 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For just one web page!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82160" y="77400"/>
            <a:ext cx="8868240" cy="11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network stats for dailynews.co.th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89920" y="6433200"/>
            <a:ext cx="740628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630 requests, 22 MB transferred, 28.7 MB resources, Load: 24.5 sec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Line 3"/>
          <p:cNvSpPr/>
          <p:nvPr/>
        </p:nvSpPr>
        <p:spPr>
          <a:xfrm flipH="1" flipV="1">
            <a:off x="436320" y="6070680"/>
            <a:ext cx="406440" cy="35064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448920" y="1130040"/>
            <a:ext cx="8237880" cy="529128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7223760" y="6126480"/>
            <a:ext cx="731520" cy="306720"/>
          </a:xfrm>
          <a:custGeom>
            <a:avLst/>
            <a:gdLst/>
            <a:ahLst/>
            <a:rect l="0" t="0" r="r" b="b"/>
            <a:pathLst>
              <a:path w="2034" h="854">
                <a:moveTo>
                  <a:pt x="2033" y="213"/>
                </a:moveTo>
                <a:lnTo>
                  <a:pt x="508" y="213"/>
                </a:lnTo>
                <a:lnTo>
                  <a:pt x="508" y="0"/>
                </a:lnTo>
                <a:lnTo>
                  <a:pt x="0" y="426"/>
                </a:lnTo>
                <a:lnTo>
                  <a:pt x="508" y="853"/>
                </a:lnTo>
                <a:lnTo>
                  <a:pt x="508" y="639"/>
                </a:lnTo>
                <a:lnTo>
                  <a:pt x="2033" y="639"/>
                </a:lnTo>
                <a:lnTo>
                  <a:pt x="2033" y="21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280" y="260280"/>
            <a:ext cx="786636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More Useful HTTP Tools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74280" y="1399680"/>
            <a:ext cx="7866720" cy="44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wget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Get one or more files via http/https.</a:t>
            </a:r>
            <a:endParaRPr b="0" lang="en-US" sz="2400" spc="-1" strike="noStrike">
              <a:latin typeface="Arial"/>
            </a:endParaRPr>
          </a:p>
          <a:p>
            <a:pPr marL="742680" indent="-279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Used by Zuckerberg in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Social Network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curl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Transfer data to/from a server using many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protocols, including HTTP &amp; HTTPS</a:t>
            </a: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Browser Extensions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send custom HTTP requests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and see the response. Good for web services.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 use "RESTED" extension in Firefox and Brave.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11280" y="259920"/>
            <a:ext cx="7864920" cy="8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 1: ncat as a HTTP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4640" y="1400040"/>
            <a:ext cx="786492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See what a request from a web browser really looks like.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143000" y="2576520"/>
            <a:ext cx="1454760" cy="13482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096920" y="4060800"/>
            <a:ext cx="1553040" cy="144036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914400" y="2028960"/>
            <a:ext cx="265140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Browser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394240" y="2028960"/>
            <a:ext cx="283428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ncat as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394240" y="3033720"/>
            <a:ext cx="3016800" cy="17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-l -p 8080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Line 6"/>
          <p:cNvSpPr/>
          <p:nvPr/>
        </p:nvSpPr>
        <p:spPr>
          <a:xfrm>
            <a:off x="2743200" y="3857760"/>
            <a:ext cx="2468520" cy="144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2598840" y="3308400"/>
            <a:ext cx="2703960" cy="6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http://localhost:8080/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 1: Use ncat as a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4280" y="1392120"/>
            <a:ext cx="7920720" cy="49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1.1 In a terminal window. run ncat (or netcat) as a TCP server listening 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 -v -l -p 8080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means listen for connections,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-v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means verbose 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use any free port number 1024 - 65535.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(You must be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use ports 1-1023.) 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receive a request from a *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host, make sure there is no firewall blocking tcp port 8080 (or whatever).</a:t>
            </a:r>
            <a:endParaRPr b="0" lang="en-US" sz="2400" spc="-1" strike="noStrike">
              <a:latin typeface="Arial"/>
            </a:endParaRPr>
          </a:p>
          <a:p>
            <a:pPr marL="228600" indent="-183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my browser sending?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4280" y="1399680"/>
            <a:ext cx="7890480" cy="53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1.2 Open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browser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send a request to ncat: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20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http://localhost:8080/make-my-day</a:t>
            </a:r>
            <a:endParaRPr b="0" lang="en-US" sz="28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(8080 is the port number ncat is listening on)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Use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not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(encrypted http).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you use https, the request shown in ncat window will look like gibberish.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did the ncat server receive?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74280" y="1399680"/>
            <a:ext cx="7890480" cy="53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1.3 The ncat console should print something like this: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/make-my-day HTTP/1.1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localhost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Connection: keep-alive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User-Agent: Mozilla/5.0 (X11; Linux x86_64) AppleWebKit/537.36 (KHTML, like Gecko) Chrome/69.0.3497.81 Safari/537.36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Accept: text/html,application/xhtml+xml,application/xml;q=0.9,image/webp,image/apng,*/*;q=0.8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Accept-Encoding: gzip, deflate, br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Accept-Language: en-US,en;q=0.9,th;q=0.8</a:t>
            </a:r>
            <a:endParaRPr b="0" lang="en-US" sz="20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The Browser is Waiting for a Reply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4280" y="1400040"/>
            <a:ext cx="7890480" cy="52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You can see the browser is waiting for a reply.</a:t>
            </a:r>
            <a:endParaRPr b="0" lang="en-US" sz="28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will use netcat to send a reply.</a:t>
            </a:r>
            <a:endParaRPr b="0" lang="en-US" sz="28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20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0080"/>
                </a:solidFill>
                <a:latin typeface="Arial"/>
                <a:ea typeface="DejaVu Sans"/>
              </a:rPr>
              <a:t>You are a human web server!</a:t>
            </a:r>
            <a:endParaRPr b="0" lang="en-US" sz="36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342720" indent="-31320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Send a Reply using HTTP protocol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4280" y="1400040"/>
            <a:ext cx="7890480" cy="52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1.4  In the ncat window, type a reply using HTTP.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  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First line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must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 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HTTP/1.1 200 OK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br/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HTTP/1.1 200 OK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text/html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 </a:t>
            </a:r>
            <a:r>
              <a:rPr b="1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 blank line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&lt;html&gt;&lt;body&gt;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&lt;h1&gt;Hello, Web Surfer&lt;/h1&gt; </a:t>
            </a:r>
            <a:r>
              <a:rPr b="1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 anything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                               </a:t>
            </a:r>
            <a:r>
              <a:rPr b="1" lang="en-US" sz="2400" spc="-1" strike="noStrike">
                <a:solidFill>
                  <a:srgbClr val="ff00ff"/>
                </a:solidFill>
                <a:latin typeface="Courier New"/>
                <a:ea typeface="DejaVu Sans"/>
              </a:rPr>
              <a:t>you like</a:t>
            </a:r>
            <a:endParaRPr b="0" lang="en-US" sz="2400" spc="-1" strike="noStrike">
              <a:latin typeface="Arial"/>
            </a:endParaRPr>
          </a:p>
          <a:p>
            <a:pPr marL="342720" indent="-313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2024-08-14T15:59:54Z</dcterms:modified>
  <cp:revision>69</cp:revision>
  <dc:subject/>
  <dc:title>HTTP Hands-on Practice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